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handoutMasterIdLst>
    <p:handoutMasterId r:id="rId30"/>
  </p:handoutMasterIdLst>
  <p:sldIdLst>
    <p:sldId id="286" r:id="rId2"/>
    <p:sldId id="367" r:id="rId3"/>
    <p:sldId id="366" r:id="rId4"/>
    <p:sldId id="317" r:id="rId5"/>
    <p:sldId id="369" r:id="rId6"/>
    <p:sldId id="303" r:id="rId7"/>
    <p:sldId id="257" r:id="rId8"/>
    <p:sldId id="258" r:id="rId9"/>
    <p:sldId id="337" r:id="rId10"/>
    <p:sldId id="358" r:id="rId11"/>
    <p:sldId id="373" r:id="rId12"/>
    <p:sldId id="354" r:id="rId13"/>
    <p:sldId id="374" r:id="rId14"/>
    <p:sldId id="259" r:id="rId15"/>
    <p:sldId id="348" r:id="rId16"/>
    <p:sldId id="351" r:id="rId17"/>
    <p:sldId id="352" r:id="rId18"/>
    <p:sldId id="277" r:id="rId19"/>
    <p:sldId id="344" r:id="rId20"/>
    <p:sldId id="346" r:id="rId21"/>
    <p:sldId id="362" r:id="rId22"/>
    <p:sldId id="363" r:id="rId23"/>
    <p:sldId id="371" r:id="rId24"/>
    <p:sldId id="335" r:id="rId25"/>
    <p:sldId id="283" r:id="rId26"/>
    <p:sldId id="372" r:id="rId27"/>
    <p:sldId id="336" r:id="rId28"/>
  </p:sldIdLst>
  <p:sldSz cx="12192000" cy="6858000"/>
  <p:notesSz cx="9944100" cy="6805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EA5ABE-AB82-78FE-4DB4-D8F4D1BEC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22525-3738-1D4A-C8CD-75F5491B22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863" y="0"/>
            <a:ext cx="4311650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defRPr/>
            </a:pPr>
            <a:fld id="{B89B0A72-17A3-49D8-8FD2-4ECE3FCDAD24}" type="datetimeFigureOut">
              <a:rPr lang="en-IE"/>
              <a:pPr>
                <a:defRPr/>
              </a:pPr>
              <a:t>10/11/2022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4822B-F894-BC44-86CA-67C3F4559E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430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8B6C0-DAAE-CD5F-160F-E166C76B24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863" y="6464300"/>
            <a:ext cx="4311650" cy="3413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B79F03-6F6F-4AD7-8C6F-7742839D97F4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53D56-A03D-5F29-453B-4A17CA22FC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A8CE9-4226-00D1-C933-189B82FE6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30863" y="0"/>
            <a:ext cx="4311650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B6722C-4774-48B0-9C9B-0F8E97079695}" type="datetimeFigureOut">
              <a:rPr lang="en-IE"/>
              <a:pPr>
                <a:defRPr/>
              </a:pPr>
              <a:t>10/11/2022</a:t>
            </a:fld>
            <a:endParaRPr lang="en-I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BE637C-4C87-C976-98E3-908E00D37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33700" y="852488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1AE58C-AE3B-9F9C-B6CF-826D17703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3775" y="3275013"/>
            <a:ext cx="7956550" cy="26797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AD18A-D972-97FB-F85B-FE8FB2C96E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6430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8FFB6-95F5-EE60-FCEB-1B1A1162B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30863" y="6464300"/>
            <a:ext cx="4311650" cy="3413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80844A-790C-4B11-B460-7A93809DBF46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_SDCC_Colour">
            <a:extLst>
              <a:ext uri="{FF2B5EF4-FFF2-40B4-BE49-F238E27FC236}">
                <a16:creationId xmlns:a16="http://schemas.microsoft.com/office/drawing/2014/main" id="{D6959132-19A7-265A-25C1-5D77513C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476250"/>
            <a:ext cx="28432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3">
            <a:extLst>
              <a:ext uri="{FF2B5EF4-FFF2-40B4-BE49-F238E27FC236}">
                <a16:creationId xmlns:a16="http://schemas.microsoft.com/office/drawing/2014/main" id="{FC37BC39-9A0C-B12A-1745-A682996A6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9400" y="90805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id="{FCE0D49A-40DD-8321-00EB-21772CF1A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31800" y="476250"/>
            <a:ext cx="8640763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23888" y="3068638"/>
            <a:ext cx="8037512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8647FE5-AEFC-648C-1700-621387BDF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6CEF-8E9A-4EA5-990E-B79C65789AD2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C1F71A1-C981-78DA-6D97-E4FEA4006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52B2DA5-7674-424A-5AAC-CD895B5214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C41E-EB90-480E-85DC-9D9046B062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73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CE228E-2BF8-B933-E712-7D3E14BD3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7AD6D-1EBA-409F-BA05-F556F7572E83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247A75-D6AE-211A-5B55-19080BAC1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B09DDE0-56D5-C1F6-83FE-17864B636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FF2DE-AF16-4867-895F-EBD302B68C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091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122238"/>
            <a:ext cx="2890838" cy="5970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22238"/>
            <a:ext cx="8521700" cy="5970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099938-DCD0-30D7-1D91-4FA96EF4C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D6CB-C774-47D9-BA57-F4BA27FC26A8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6D6251-E282-CBED-CE8F-2BFE32675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BADDFF1-B691-1604-F452-F732934E7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2D04-1207-453F-A067-B4204BEDA7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18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1D56A1-EFB3-95DA-858F-3E8734F61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22A86-E006-47C5-9E4E-D51561ADF1B8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FCF715-0C32-36C5-B830-38DBB20BF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888411D-0F78-76F5-C1D5-7345882AAF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1FE64-01F6-48A3-9F85-E142801C6B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444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331CA0-B7DD-8777-C974-38BA016776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F725-E48F-494D-A6EB-DB276B34ED56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CD6A7D-B965-1BBB-E947-032E40BD0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CA6F251-5DB5-8F6A-9021-3B6D8F201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B2B8-DC18-44DB-B3CD-7BDA479DDE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268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6388" y="1414463"/>
            <a:ext cx="5699125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913" y="1414463"/>
            <a:ext cx="5699125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A7D3F1-23BF-EC8B-D183-0EE60DA64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4F80E-9E86-4508-83D4-0113290A9221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2E233F-AFD4-A92E-D863-0E7F0B17D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1131181-0592-1EE9-C87A-FA995DCD1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81BBC-F98D-423F-9BF8-06A4BD3DF2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146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74EA7E-B100-CD3C-A845-C5316E31BA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F0352-AE91-4532-8968-A971E76E431C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2840F3C-0E1F-FAC6-1E1B-0D1559A6F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65A3FDA-6FD4-82E3-22E2-EC89B8600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B8DC-C34F-4AAC-8810-0F22CB7F3E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468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036559-729E-E0CB-8407-7500099AA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8A9B0-D8D1-4A04-A0CC-98FA0FF32980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9E54CA-C791-A691-F0FA-6D871CB72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0DF69A9-CA96-3535-F28E-213D0D60F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9F82-CF0B-49B1-8D37-FB879BE65D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155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B6BA4D7-3383-4C92-5D34-895FB34B1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D5BA8-6D83-4AF5-BC84-8981B37BCEAE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35628F8-9BF5-5B8A-0F16-9CEC41208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5DD2093-6764-D64F-4EFE-93D54D324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69C05-3CC4-491B-BADD-52B9B84125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04EBB-7690-9633-6D6C-AF0EDBE11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6E1A6-4CDD-48A9-A01F-31E2A3164B8E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11946F-9F00-AFA8-1C13-41E1DB2AA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0657AC0-F0B0-F755-FF98-85A8A8DFC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3DB4B-F064-4929-9837-334DF6D65A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837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8B366E-A92B-BC37-9ABD-7B9940A79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E8A97-94C4-4461-BFC3-3D5323CC650D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F8A6AD-6AC1-D91E-DD4C-4D38501C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6AC61E3-B1E4-AC0F-1F83-C8DF87039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26411-AE6D-43A0-BEA4-749640C717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037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167125-6773-B7D5-62CC-5BCD7B504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12192000" cy="46783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IE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0A8770-C791-479A-5A84-CEE5092D7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22238"/>
            <a:ext cx="99044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3E9CC8-302F-4A73-B01C-67D0BAFE5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414463"/>
            <a:ext cx="11550650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2C1FE808-4F6F-DB8E-DBF0-87F4FC934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3265DB-C447-4673-B6FF-BF1CC638DD95}" type="datetimeFigureOut">
              <a:rPr lang="en-IE"/>
              <a:pPr>
                <a:defRPr/>
              </a:pPr>
              <a:t>10/11/2022</a:t>
            </a:fld>
            <a:endParaRPr lang="en-GB" altLang="en-US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EC053D24-38C3-6987-238C-1F44046613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14777243-4EBE-C765-834C-9B41C587BB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18BDDA-ABCC-4C22-AE1C-5B2F920695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2" name="Picture 10" descr="Logo_SDCC_Colour">
            <a:extLst>
              <a:ext uri="{FF2B5EF4-FFF2-40B4-BE49-F238E27FC236}">
                <a16:creationId xmlns:a16="http://schemas.microsoft.com/office/drawing/2014/main" id="{A17330E3-58F9-9E4A-8D91-8F6D247D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38" y="333375"/>
            <a:ext cx="18716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>
            <a:extLst>
              <a:ext uri="{FF2B5EF4-FFF2-40B4-BE49-F238E27FC236}">
                <a16:creationId xmlns:a16="http://schemas.microsoft.com/office/drawing/2014/main" id="{15D0BA0F-D9B2-771A-1A47-4834C375F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0338" y="115888"/>
            <a:ext cx="0" cy="1189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kern="1200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8D53A22-60D3-F063-01F6-FB68F292405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1697038"/>
            <a:ext cx="9144000" cy="1812925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Draft Budget 2023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E81DA1F5-1D3A-9E2A-865B-1C1D6CA86CB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60450" y="3876675"/>
            <a:ext cx="10042525" cy="1779588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/>
              <a:t>Ronan FitzGerald</a:t>
            </a:r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/>
              <a:t>Head of Finance</a:t>
            </a:r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IE" altLang="en-US" sz="2800"/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/>
              <a:t>10</a:t>
            </a:r>
            <a:r>
              <a:rPr lang="en-IE" altLang="en-US" sz="2800" baseline="30000"/>
              <a:t>th</a:t>
            </a:r>
            <a:r>
              <a:rPr lang="en-IE" altLang="en-US" sz="2800"/>
              <a:t> November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79B386-0BFF-4B1E-6941-FAFFFEB05F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388" y="638175"/>
            <a:ext cx="11885612" cy="3870325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000" b="1" dirty="0"/>
          </a:p>
          <a:p>
            <a:pPr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F98AEA2D-8A71-B1D4-DEBE-F9E0ACCF3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608012"/>
          </a:xfrm>
        </p:spPr>
        <p:txBody>
          <a:bodyPr/>
          <a:lstStyle/>
          <a:p>
            <a:pPr eaLnBrk="1" hangingPunct="1"/>
            <a:r>
              <a:rPr lang="en-IE" altLang="en-US"/>
              <a:t>Division B – Road Transport &amp; Safety</a:t>
            </a:r>
            <a:endParaRPr lang="en-US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AE951F-B7AD-BFEE-6A53-3BECB6C6E1BA}"/>
              </a:ext>
            </a:extLst>
          </p:cNvPr>
          <p:cNvSpPr txBox="1">
            <a:spLocks/>
          </p:cNvSpPr>
          <p:nvPr/>
        </p:nvSpPr>
        <p:spPr bwMode="auto">
          <a:xfrm>
            <a:off x="292100" y="1158728"/>
            <a:ext cx="11885612" cy="38703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Overall expenditure proposed for 2023 is €39,087,700 </a:t>
            </a:r>
            <a:endParaRPr lang="en-IE" altLang="en-US" sz="2000" b="1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1800" dirty="0"/>
              <a:t>This is an increase €4,287,200 from 2022, however, 87% of this is projected inflation increases</a:t>
            </a:r>
            <a:r>
              <a:rPr lang="en-IE" altLang="en-US" sz="1900" b="1" i="1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b="1" i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National and regional road works: €4,034,800 	</a:t>
            </a:r>
            <a:endParaRPr lang="en-IE" altLang="en-US" sz="2000" b="1" dirty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IE" altLang="en-US" sz="1800" dirty="0"/>
              <a:t>Includes general and winter maintenance along national (N81) and regional roads (note: national roads are the responsibility of TII)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Local road maintenance: €19,247,200 </a:t>
            </a:r>
          </a:p>
          <a:p>
            <a:pPr>
              <a:defRPr/>
            </a:pPr>
            <a:r>
              <a:rPr lang="en-IE" altLang="en-US" sz="1800" dirty="0"/>
              <a:t>County wide Local Road and Footpath improvements €6,150,000 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Cycle Track, Quality Bus Corridor maintenance and footpath dishing €550,000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Bridge safety works €430,900 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District centre improvements €650,000 with enhancements set to commence on site in Lucan and Castletymon, and designs will progressed for Clondalkin, Rosemount and Bawnogue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500" dirty="0">
              <a:highlight>
                <a:srgbClr val="FFFF00"/>
              </a:highligh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000" b="1" dirty="0"/>
          </a:p>
          <a:p>
            <a:pPr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423D93CF-47E2-7FA8-16CE-5FCA246F1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B – Road Transport &amp; Safety</a:t>
            </a:r>
            <a:endParaRPr lang="en-US" altLang="en-US" sz="3900" b="1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A0F65-2D80-A020-57E3-6D2CC045E810}"/>
              </a:ext>
            </a:extLst>
          </p:cNvPr>
          <p:cNvSpPr txBox="1"/>
          <p:nvPr/>
        </p:nvSpPr>
        <p:spPr>
          <a:xfrm>
            <a:off x="168275" y="1541463"/>
            <a:ext cx="11601450" cy="4464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 b="1" dirty="0"/>
              <a:t>Public lighting: €6,169,000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LED programme €850,000 with over 600+ LED upgrades to be completed in 2023  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Maintenance of the Council’s 30,000 public lights and minor improvement works €5,311,300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IE" altLang="en-US" sz="10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 b="1" dirty="0"/>
              <a:t>Traffic management improvement, road safety &amp; promotion and car parking: €8,711,300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Traffic Management and Improvement works  €3,639,200 </a:t>
            </a:r>
            <a:r>
              <a:rPr lang="en-IE" altLang="en-US" i="1" dirty="0"/>
              <a:t>(traffic lights, traffic management centre) </a:t>
            </a:r>
            <a:br>
              <a:rPr lang="en-IE" altLang="en-US" i="1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Road safety works, education and promotion €4,430,900 </a:t>
            </a:r>
            <a:r>
              <a:rPr lang="en-IE" altLang="en-US" i="1" dirty="0"/>
              <a:t>(traffic calming, street improvements, training, school wardens) </a:t>
            </a:r>
            <a:br>
              <a:rPr lang="en-IE" altLang="en-US" i="1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Management of on and off street car parking €641,200 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Alongside this, c.20 active travel (pedestrian and cycle) schemes are being progressed through the Cycle South Dublin programme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16BBAA8-E0E2-1B31-E38C-A9960449DDC7}"/>
              </a:ext>
            </a:extLst>
          </p:cNvPr>
          <p:cNvSpPr txBox="1">
            <a:spLocks/>
          </p:cNvSpPr>
          <p:nvPr/>
        </p:nvSpPr>
        <p:spPr>
          <a:xfrm>
            <a:off x="0" y="1414463"/>
            <a:ext cx="12192000" cy="5260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900" dirty="0"/>
          </a:p>
          <a:p>
            <a:pPr>
              <a:defRPr/>
            </a:pPr>
            <a:endParaRPr lang="en-IE" altLang="en-US" sz="19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	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  <p:sp>
        <p:nvSpPr>
          <p:cNvPr id="16387" name="Content Placeholder 1">
            <a:extLst>
              <a:ext uri="{FF2B5EF4-FFF2-40B4-BE49-F238E27FC236}">
                <a16:creationId xmlns:a16="http://schemas.microsoft.com/office/drawing/2014/main" id="{47B1FBFD-74AD-BEAF-30B7-895EB6BB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341438"/>
            <a:ext cx="12192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IE" altLang="en-US" sz="800" u="sng"/>
          </a:p>
          <a:p>
            <a:pPr>
              <a:buFont typeface="Wingdings" panose="05000000000000000000" pitchFamily="2" charset="2"/>
              <a:buNone/>
            </a:pPr>
            <a:endParaRPr lang="en-IE" altLang="en-US" sz="16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 u="sng"/>
          </a:p>
          <a:p>
            <a:pPr>
              <a:buFont typeface="Wingdings" panose="05000000000000000000" pitchFamily="2" charset="2"/>
              <a:buNone/>
            </a:pPr>
            <a:endParaRPr lang="en-IE" altLang="en-US" u="sng"/>
          </a:p>
        </p:txBody>
      </p:sp>
      <p:sp>
        <p:nvSpPr>
          <p:cNvPr id="16388" name="Title 1">
            <a:extLst>
              <a:ext uri="{FF2B5EF4-FFF2-40B4-BE49-F238E27FC236}">
                <a16:creationId xmlns:a16="http://schemas.microsoft.com/office/drawing/2014/main" id="{2C822D60-41EE-CC9D-092D-6003CB787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D – Development Management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60BE9-841C-916A-142E-00236529C8EE}"/>
              </a:ext>
            </a:extLst>
          </p:cNvPr>
          <p:cNvSpPr txBox="1">
            <a:spLocks/>
          </p:cNvSpPr>
          <p:nvPr/>
        </p:nvSpPr>
        <p:spPr>
          <a:xfrm>
            <a:off x="292100" y="1414463"/>
            <a:ext cx="12192000" cy="50534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Overall expenditure proposed for 2023 is €9,833,200 </a:t>
            </a:r>
            <a:r>
              <a:rPr lang="en-IE" altLang="en-US" sz="1800" i="1" dirty="0"/>
              <a:t>(+€1,302,600 from the 2022 adopted budget)  </a:t>
            </a:r>
            <a:endParaRPr lang="en-IE" altLang="en-US" sz="1800" i="1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u="sng" dirty="0">
              <a:highlight>
                <a:srgbClr val="FFFF00"/>
              </a:highligh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Forward Planning: €3,920,400 </a:t>
            </a:r>
            <a:r>
              <a:rPr lang="en-IE" altLang="en-US" sz="1800" i="1" dirty="0"/>
              <a:t>(+€552,100 from 2022)</a:t>
            </a:r>
            <a:endParaRPr lang="en-IE" altLang="en-US" sz="1800" b="1" dirty="0"/>
          </a:p>
          <a:p>
            <a:pPr>
              <a:defRPr/>
            </a:pPr>
            <a:r>
              <a:rPr lang="en-IE" altLang="en-US" sz="1600" dirty="0"/>
              <a:t>Implement the newly adopted County Development Plan and address final Ministerial Directions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Manage delivery of SDZ schemes at Adamstown &amp; Clonburris including URDF and LIHAF funded strategic infrastructure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Mange delivery of adopted LAPs at Newcastle, Tallaght, </a:t>
            </a:r>
            <a:r>
              <a:rPr lang="en-IE" altLang="en-US" sz="1600" dirty="0" err="1"/>
              <a:t>Ballycullen-Oldcourt</a:t>
            </a:r>
            <a:r>
              <a:rPr lang="en-IE" altLang="en-US" sz="1600" dirty="0"/>
              <a:t>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a CDP variation for the City Edge lands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the Clondalkin Local Area Plan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a review of the County’s Employment Land, Rural Housing and the </a:t>
            </a:r>
            <a:r>
              <a:rPr lang="en-IE" altLang="en-US" sz="1600" dirty="0" err="1"/>
              <a:t>Brittas</a:t>
            </a:r>
            <a:r>
              <a:rPr lang="en-IE" altLang="en-US" sz="1600" dirty="0"/>
              <a:t> area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Active Land Management including the RZLT, Vacant Sites Register, Housing Task Force monitoring</a:t>
            </a:r>
            <a:br>
              <a:rPr lang="en-IE" altLang="en-US" sz="1600" dirty="0"/>
            </a:br>
            <a:r>
              <a:rPr lang="en-IE" altLang="en-US" sz="1600" dirty="0"/>
              <a:t>    </a:t>
            </a:r>
          </a:p>
          <a:p>
            <a:pPr>
              <a:defRPr/>
            </a:pPr>
            <a:r>
              <a:rPr lang="en-IE" altLang="en-US" sz="1600" dirty="0"/>
              <a:t>Heritage and biodiversity projects €136,100 and Conservation projects €208,000</a:t>
            </a:r>
          </a:p>
          <a:p>
            <a:pPr>
              <a:defRPr/>
            </a:pPr>
            <a:endParaRPr lang="en-IE" altLang="en-US" sz="1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8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1837017-C037-F2BE-96D2-28AE3900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D – Development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6999A-1B21-5A76-7D22-ECA78276BCCC}"/>
              </a:ext>
            </a:extLst>
          </p:cNvPr>
          <p:cNvSpPr txBox="1"/>
          <p:nvPr/>
        </p:nvSpPr>
        <p:spPr>
          <a:xfrm>
            <a:off x="165100" y="1562100"/>
            <a:ext cx="11861800" cy="4173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Planning Control and Enforcement at €4,894,300 </a:t>
            </a:r>
            <a:r>
              <a:rPr lang="en-IE" altLang="en-US" i="1" dirty="0"/>
              <a:t>(+€728,700 from 2022)</a:t>
            </a:r>
            <a:endParaRPr lang="en-IE" alt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At the end of Sept. 2022 the Council received 972 planning applications compared to 797 for the same period in </a:t>
            </a:r>
            <a:r>
              <a:rPr lang="en-IE" altLang="en-US" dirty="0">
                <a:highlight>
                  <a:srgbClr val="FFFF00"/>
                </a:highlight>
              </a:rPr>
              <a:t>2020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At the end of Sept. 2022 a total of 150 planning enforcement cases had been opened and 301 cases closed</a:t>
            </a:r>
            <a:br>
              <a:rPr lang="en-IE" altLang="en-US" dirty="0"/>
            </a:br>
            <a:r>
              <a:rPr lang="en-IE" alt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 err="1"/>
              <a:t>E.Planning</a:t>
            </a:r>
            <a:r>
              <a:rPr lang="en-IE" altLang="en-US" dirty="0"/>
              <a:t> €49,000  </a:t>
            </a:r>
          </a:p>
          <a:p>
            <a:pPr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Building Control at €652,000 </a:t>
            </a:r>
            <a:r>
              <a:rPr lang="en-IE" altLang="en-US" i="1" dirty="0"/>
              <a:t>(+€20,700 from 2022)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As of the end of September 2022 the Council had received</a:t>
            </a:r>
            <a:br>
              <a:rPr lang="en-IE" altLang="en-US" dirty="0"/>
            </a:br>
            <a:r>
              <a:rPr lang="en-IE" altLang="en-US" dirty="0"/>
              <a:t>  </a:t>
            </a:r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173 Disability Access Certs, an increase from 128 for the same period in 2021 </a:t>
            </a:r>
            <a:br>
              <a:rPr lang="en-IE" altLang="en-US" dirty="0"/>
            </a:br>
            <a:endParaRPr lang="en-IE" altLang="en-US" dirty="0"/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220 Fire Certs, an increase from 190 for the same period in 2021</a:t>
            </a:r>
            <a:br>
              <a:rPr lang="en-IE" altLang="en-US" dirty="0"/>
            </a:br>
            <a:endParaRPr lang="en-IE" altLang="en-US" dirty="0"/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371 Commencement Notices, a decrease from 413 for the same period in 2021</a:t>
            </a:r>
            <a:br>
              <a:rPr lang="en-IE" altLang="en-US" dirty="0"/>
            </a:br>
            <a:endParaRPr lang="en-I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DBD004A-CA92-03A6-62B2-8ED5ABC08F2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66763" y="1171575"/>
            <a:ext cx="10864850" cy="3168650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Director of Environment, Water and Climate Change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id="{7804F59A-0CBA-D555-F835-472BBEC391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688"/>
            <a:ext cx="9904413" cy="1219200"/>
          </a:xfrm>
        </p:spPr>
        <p:txBody>
          <a:bodyPr/>
          <a:lstStyle/>
          <a:p>
            <a:pPr eaLnBrk="1" hangingPunct="1"/>
            <a:r>
              <a:rPr lang="en-IE" altLang="en-US"/>
              <a:t>Division C, G &amp; H</a:t>
            </a:r>
            <a:endParaRPr lang="en-GB" altLang="en-US"/>
          </a:p>
        </p:txBody>
      </p:sp>
      <p:sp>
        <p:nvSpPr>
          <p:cNvPr id="19459" name="Rectangle 10">
            <a:extLst>
              <a:ext uri="{FF2B5EF4-FFF2-40B4-BE49-F238E27FC236}">
                <a16:creationId xmlns:a16="http://schemas.microsoft.com/office/drawing/2014/main" id="{DD39A426-03E4-BF51-E7BD-AEA54B46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414463"/>
            <a:ext cx="115506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19460" name="Rectangle 10">
            <a:extLst>
              <a:ext uri="{FF2B5EF4-FFF2-40B4-BE49-F238E27FC236}">
                <a16:creationId xmlns:a16="http://schemas.microsoft.com/office/drawing/2014/main" id="{73CA4889-3184-73ED-E520-826F45955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1566863"/>
            <a:ext cx="115506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137D807D-7184-E047-F6B7-9C31F665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566863"/>
            <a:ext cx="1155065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2000" b="1" dirty="0">
                <a:solidFill>
                  <a:srgbClr val="FF9900"/>
                </a:solidFill>
              </a:rPr>
              <a:t>Water Services (Division C)</a:t>
            </a:r>
          </a:p>
          <a:p>
            <a:pPr eaLnBrk="1" hangingPunct="1">
              <a:defRPr/>
            </a:pPr>
            <a:r>
              <a:rPr lang="en-GB" altLang="en-US" sz="2000" dirty="0"/>
              <a:t>Expenditure of </a:t>
            </a:r>
            <a:r>
              <a:rPr lang="en-IE" sz="2000" b="1" dirty="0"/>
              <a:t>€14,447,200 </a:t>
            </a:r>
          </a:p>
          <a:p>
            <a:pPr eaLnBrk="1" hangingPunct="1">
              <a:defRPr/>
            </a:pPr>
            <a:r>
              <a:rPr lang="en-GB" altLang="en-US" sz="2000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9,335,600 </a:t>
            </a:r>
            <a:r>
              <a:rPr lang="en-GB" altLang="en-US" sz="2000" dirty="0"/>
              <a:t> is recoupable from Irish Water under the SLA.</a:t>
            </a:r>
            <a:endParaRPr lang="en-I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2000" dirty="0"/>
              <a:t>The expenditure for Surface Water/Flood Management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     is </a:t>
            </a:r>
            <a:r>
              <a:rPr lang="en-IE" sz="2000" b="1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4,934,000 </a:t>
            </a:r>
            <a:r>
              <a:rPr lang="en-IE" sz="2000" b="1" dirty="0"/>
              <a:t> </a:t>
            </a:r>
            <a:r>
              <a:rPr lang="en-IE" altLang="en-US" sz="2000" b="1" dirty="0"/>
              <a:t>for 2023</a:t>
            </a:r>
            <a:r>
              <a:rPr lang="en-IE" altLang="en-US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>
                <a:solidFill>
                  <a:srgbClr val="FF9900"/>
                </a:solidFill>
              </a:rPr>
              <a:t>Agriculture, Education, Health and Welfare (Division G)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The overall expenditure on Veterinary Services is </a:t>
            </a:r>
            <a:r>
              <a:rPr lang="en-IE" sz="2000" b="1" dirty="0"/>
              <a:t>€1,552,300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000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altLang="en-US" sz="2000" b="1" dirty="0">
                <a:solidFill>
                  <a:srgbClr val="FF9900"/>
                </a:solidFill>
              </a:rPr>
              <a:t>Machinery Yard (Division H) 2023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IE" sz="2000" dirty="0"/>
              <a:t>The total Machinery Yard budget for 2023 is </a:t>
            </a:r>
            <a:r>
              <a:rPr lang="en-IE" sz="2000" b="1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3,924,400</a:t>
            </a:r>
            <a:r>
              <a:rPr lang="en-IE" sz="2000" b="1" dirty="0"/>
              <a:t>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IE" sz="2000" dirty="0"/>
              <a:t>Of that </a:t>
            </a:r>
            <a:r>
              <a:rPr lang="en-IE" sz="2000" b="1" dirty="0"/>
              <a:t>€1,020,100 </a:t>
            </a:r>
            <a:r>
              <a:rPr lang="en-IE" sz="2000" dirty="0"/>
              <a:t>is provided for updating and modernising the Council’s fleet in order to maintain operational efficiency and reliability.</a:t>
            </a:r>
          </a:p>
        </p:txBody>
      </p:sp>
      <p:pic>
        <p:nvPicPr>
          <p:cNvPr id="19462" name="Picture 3" descr="A picture containing tree, outdoor, nature, river&#10;&#10;Description automatically generated">
            <a:extLst>
              <a:ext uri="{FF2B5EF4-FFF2-40B4-BE49-F238E27FC236}">
                <a16:creationId xmlns:a16="http://schemas.microsoft.com/office/drawing/2014/main" id="{E88841EA-66B6-E3A6-2C63-B1DACDCE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1288"/>
            <a:ext cx="49434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F38269DD-8763-3989-7F18-9681606DB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4413" cy="1219200"/>
          </a:xfrm>
        </p:spPr>
        <p:txBody>
          <a:bodyPr/>
          <a:lstStyle/>
          <a:p>
            <a:pPr eaLnBrk="1" hangingPunct="1"/>
            <a:r>
              <a:rPr lang="en-IE" altLang="en-US"/>
              <a:t>Environmental Services (Division E)</a:t>
            </a:r>
            <a:endParaRPr lang="en-GB" altLang="en-US"/>
          </a:p>
        </p:txBody>
      </p:sp>
      <p:sp>
        <p:nvSpPr>
          <p:cNvPr id="20483" name="Rectangle 6">
            <a:extLst>
              <a:ext uri="{FF2B5EF4-FFF2-40B4-BE49-F238E27FC236}">
                <a16:creationId xmlns:a16="http://schemas.microsoft.com/office/drawing/2014/main" id="{313ADB5D-D94B-F48B-7AB3-2A00A4F95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0675" y="1127125"/>
            <a:ext cx="11550650" cy="48450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IE" altLang="en-US" sz="24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1800"/>
              <a:t>		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31E28E8-11C2-56E5-B977-88A2A029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101725"/>
            <a:ext cx="11550650" cy="4845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4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/>
              <a:t>The overall expenditure in Division E is </a:t>
            </a:r>
            <a:r>
              <a:rPr lang="en-IE" sz="2400" b="1"/>
              <a:t>€43,702,900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200"/>
              <a:t>The main areas of expenditure include: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4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Landfill Operations </a:t>
            </a:r>
            <a:r>
              <a:rPr lang="en-IE" altLang="en-US" sz="1800" b="1"/>
              <a:t> 					      </a:t>
            </a:r>
            <a:r>
              <a:rPr lang="en-IE" sz="1800"/>
              <a:t>€1,091,700 </a:t>
            </a:r>
            <a:endParaRPr lang="en-IE" altLang="en-US" sz="18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1800"/>
              <a:t>		         		</a:t>
            </a: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Fire Service 	                                                                              </a:t>
            </a:r>
            <a:r>
              <a:rPr lang="en-IE" sz="1800"/>
              <a:t>€23,190,000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sz="1800"/>
              <a:t>Public Realm Cleansing Programme			      €13,210,700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Water Quality, Air &amp; Noise Pollution Control</a:t>
            </a:r>
            <a:r>
              <a:rPr lang="en-IE" altLang="en-US" sz="1800" b="1"/>
              <a:t>		           </a:t>
            </a:r>
            <a:r>
              <a:rPr lang="en-IE" altLang="en-US" sz="1800"/>
              <a:t>€925,700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Burial Grounds Maintenance </a:t>
            </a:r>
            <a:r>
              <a:rPr lang="en-IE" altLang="en-US" sz="1800" b="1"/>
              <a:t>				        </a:t>
            </a:r>
            <a:r>
              <a:rPr lang="en-IE" sz="1800"/>
              <a:t>€1,352,100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Derelict Sites &amp; Dangerous Buildings	</a:t>
            </a:r>
            <a:r>
              <a:rPr lang="en-IE" altLang="en-US" sz="1800" b="1"/>
              <a:t>	                         </a:t>
            </a:r>
            <a:r>
              <a:rPr lang="en-IE" altLang="en-US" sz="1800"/>
              <a:t>€360,500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Climate Change Action Fund				           €300,000 		</a:t>
            </a:r>
            <a:endParaRPr lang="en-IE" altLang="en-US" sz="1800" dirty="0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8E34CE2C-177B-1C24-601D-613799A5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1417638"/>
            <a:ext cx="36068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E7BE7896-3B79-9824-0E70-D7102AB25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/>
              <a:t>Recreation &amp; Amenity (Div F)</a:t>
            </a:r>
            <a:endParaRPr lang="en-GB" altLang="en-US"/>
          </a:p>
        </p:txBody>
      </p:sp>
      <p:sp>
        <p:nvSpPr>
          <p:cNvPr id="21507" name="Rectangle 6">
            <a:extLst>
              <a:ext uri="{FF2B5EF4-FFF2-40B4-BE49-F238E27FC236}">
                <a16:creationId xmlns:a16="http://schemas.microsoft.com/office/drawing/2014/main" id="{15915C8D-8797-DFEC-7220-B642E068BE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511300"/>
            <a:ext cx="11550650" cy="5346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1800"/>
              <a:t>	</a:t>
            </a:r>
            <a:endParaRPr lang="en-IE" altLang="en-US" sz="180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 sz="180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B37760B-4C0F-4D8D-124D-1BD1B463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5" y="1511300"/>
            <a:ext cx="11550650" cy="53467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100" dirty="0"/>
              <a:t>The overall expenditure for the Maintenance &amp; Improvement of Public Realm is </a:t>
            </a:r>
            <a:r>
              <a:rPr lang="en-IE" altLang="en-US" sz="2400" b="1" dirty="0"/>
              <a:t>€25,338,900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The main areas of expenditure are: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Grass Cutting Programme &amp; Weed Control 	      €5,174,200 	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Tree/Hedge Cutting Programme 		      €3,068,500	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Public Realm/Parks Management &amp; Operation	       €3,448,700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Public Realm Improvement Works 		       €2,313,800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Pitch Maintenance				          €394,100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Leisure Facility &amp; Playground Improvement	        €2,413,000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Delivery of Astro Pitch &amp; </a:t>
            </a:r>
            <a:r>
              <a:rPr lang="en-IE" altLang="en-US" sz="1800" dirty="0" err="1"/>
              <a:t>Teenspace</a:t>
            </a:r>
            <a:r>
              <a:rPr lang="en-IE" altLang="en-US" sz="1800" dirty="0"/>
              <a:t> Programme       €1,500,000</a:t>
            </a:r>
            <a:r>
              <a:rPr lang="en-IE" altLang="en-US" sz="1800" dirty="0">
                <a:highlight>
                  <a:srgbClr val="FFFF00"/>
                </a:highlight>
              </a:rPr>
              <a:t>	</a:t>
            </a:r>
            <a:endParaRPr lang="en-IE" altLang="en-US" sz="1800" dirty="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en-GB" altLang="en-US" sz="1800" dirty="0"/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5898BC7C-7E7C-2733-9D54-BDB4D957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87538"/>
            <a:ext cx="4583112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B94FCD3-0A53-179B-EDBF-8A7EFECD989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14525"/>
            <a:ext cx="12192000" cy="3173413"/>
          </a:xfrm>
        </p:spPr>
        <p:txBody>
          <a:bodyPr/>
          <a:lstStyle/>
          <a:p>
            <a:pPr algn="ctr" eaLnBrk="1" hangingPunct="1"/>
            <a:r>
              <a:rPr lang="en-IE" altLang="en-US" sz="6600">
                <a:solidFill>
                  <a:srgbClr val="FF9933"/>
                </a:solidFill>
              </a:rPr>
              <a:t>Director of Economic Enterprise &amp; Tourism Development</a:t>
            </a:r>
            <a:endParaRPr lang="en-IE" altLang="en-US" sz="6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9FF96EB-81A0-76AA-1402-FBC43D039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8" y="0"/>
            <a:ext cx="9904412" cy="1219200"/>
          </a:xfrm>
        </p:spPr>
        <p:txBody>
          <a:bodyPr/>
          <a:lstStyle/>
          <a:p>
            <a:r>
              <a:rPr lang="en-IE" altLang="en-US">
                <a:solidFill>
                  <a:srgbClr val="FF9933"/>
                </a:solidFill>
              </a:rPr>
              <a:t>Working with Business</a:t>
            </a:r>
            <a:endParaRPr lang="en-IE" alt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8D824E1-E35E-F7CD-B455-134D4A99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000" b="1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IE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854D4F-24D6-9D6D-373A-10A60D426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2088"/>
            <a:ext cx="7296150" cy="46783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1800" b="1" dirty="0"/>
              <a:t>Division D &amp; F: €27,815,500 (2023) / € 25,305,900 (2022)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Business Support Fund: €1,000,000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Grange Castle Business Park &amp; Expansion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LEO Feasibility, Priming &amp; Business Expansion Grants: €650,000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Development of Business Networks: €697,000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12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Lock Masterplan: €1,500,000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Tallaght Heritage Centre: €1,000,000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Dublin Mountains, Rathfarnham Castle, Canal Greenway &amp; Lucan Village Tourism Projects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Tourism Strategy 2023 - 2028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/>
              <a:t>Tallaght Stadium 4th Stand &amp; West Stand Upgrade Works</a:t>
            </a:r>
            <a:endParaRPr lang="en-IE" altLang="en-US" sz="1600" dirty="0"/>
          </a:p>
        </p:txBody>
      </p:sp>
      <p:pic>
        <p:nvPicPr>
          <p:cNvPr id="23557" name="Picture 4" descr="A picture containing outdoor, building, colonnade&#10;&#10;Description automatically generated">
            <a:extLst>
              <a:ext uri="{FF2B5EF4-FFF2-40B4-BE49-F238E27FC236}">
                <a16:creationId xmlns:a16="http://schemas.microsoft.com/office/drawing/2014/main" id="{81C7AB69-86A4-1F9A-C5D2-0794B026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5"/>
          <a:stretch>
            <a:fillRect/>
          </a:stretch>
        </p:blipFill>
        <p:spPr bwMode="auto">
          <a:xfrm>
            <a:off x="7513638" y="2033588"/>
            <a:ext cx="434498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CC66E790-796C-CF8B-AAA2-64EF271D4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altLang="en-US"/>
              <a:t>Budget Strategy</a:t>
            </a:r>
          </a:p>
        </p:txBody>
      </p:sp>
      <p:sp>
        <p:nvSpPr>
          <p:cNvPr id="6147" name="Content Placeholder 1">
            <a:extLst>
              <a:ext uri="{FF2B5EF4-FFF2-40B4-BE49-F238E27FC236}">
                <a16:creationId xmlns:a16="http://schemas.microsoft.com/office/drawing/2014/main" id="{F01A3618-6479-132A-C6AA-5111B940A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414463"/>
            <a:ext cx="11550650" cy="5226050"/>
          </a:xfrm>
        </p:spPr>
        <p:txBody>
          <a:bodyPr/>
          <a:lstStyle/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Local Property Tax would be reduced by 15% for 2023, which was approved by the Members at the October Council meeting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is no increase in the Differential Rent Scheme for 2023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is no increase in the Annual Rate on Valuation (ARV) or Commercial Rates Multiplier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Commercial Rates Vacancy Scheme will continue to provide a 50% refund for properties vacant in 2023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would be a focus on key priorities including maintaining front lines services, housing, climate action, community infrastructure, supporting our vulnerable groups and communities.</a:t>
            </a: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 eaLnBrk="1" hangingPunct="1"/>
            <a:endParaRPr lang="en-IE" altLang="en-US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B6F6C1A-A9F8-C9AA-2DBC-6659F8635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3600">
                <a:solidFill>
                  <a:srgbClr val="FF9933"/>
                </a:solidFill>
              </a:rPr>
              <a:t>Managing &amp; Promoting Cultural assets</a:t>
            </a:r>
            <a:endParaRPr lang="en-IE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E51005-4F0F-8FD1-5761-1232A3D259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414463"/>
            <a:ext cx="11550650" cy="5699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altLang="en-US" sz="1800" b="1" dirty="0"/>
              <a:t>Library Services: €13,871,600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altLang="en-US" sz="1800" b="1" dirty="0"/>
              <a:t>Arts Programme: €4,751,900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Library Branch Running Costs: €930,000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Books, periodicals &amp; other materials: €880,000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Dublin West Library Revenue to Capital Transfer: €1,800,000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Library Development Plan Strategy 2023-2027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Music Generation Programme: €357,800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Other Arts Programmes: €522,000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Creative Ireland &amp; </a:t>
            </a:r>
            <a:r>
              <a:rPr lang="en-GB" sz="1800" dirty="0" err="1"/>
              <a:t>Cruinniú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nÓg</a:t>
            </a:r>
            <a:r>
              <a:rPr lang="en-GB" sz="1800" dirty="0"/>
              <a:t> Programmes: €218,000</a:t>
            </a:r>
            <a:endParaRPr lang="en-IE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Live Outdoor Performance Programme: €160,000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Cultural Quarter Programme: €60,000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Civic Theatre: €277,300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 err="1"/>
              <a:t>Rua</a:t>
            </a:r>
            <a:r>
              <a:rPr lang="en-IE" sz="1800" dirty="0"/>
              <a:t> Red Arts Centre: €320,000</a:t>
            </a:r>
            <a:endParaRPr lang="en-IE" altLang="en-US" sz="1800" dirty="0"/>
          </a:p>
        </p:txBody>
      </p:sp>
      <p:pic>
        <p:nvPicPr>
          <p:cNvPr id="24580" name="Picture 5" descr="South Dublin County&amp;#39;s newest library opens in North Clondalkin - SDCC">
            <a:extLst>
              <a:ext uri="{FF2B5EF4-FFF2-40B4-BE49-F238E27FC236}">
                <a16:creationId xmlns:a16="http://schemas.microsoft.com/office/drawing/2014/main" id="{B8968B61-AE4E-4964-210C-5EC52BBA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21454" b="5421"/>
          <a:stretch>
            <a:fillRect/>
          </a:stretch>
        </p:blipFill>
        <p:spPr bwMode="auto">
          <a:xfrm>
            <a:off x="7029450" y="1614488"/>
            <a:ext cx="443865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573AA7D-5204-46E5-4FF2-FD66562ECC1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14525"/>
            <a:ext cx="12192000" cy="3173413"/>
          </a:xfrm>
        </p:spPr>
        <p:txBody>
          <a:bodyPr/>
          <a:lstStyle/>
          <a:p>
            <a:pPr algn="ctr" eaLnBrk="1" hangingPunct="1"/>
            <a:r>
              <a:rPr lang="en-IE" altLang="en-US" sz="6600">
                <a:solidFill>
                  <a:srgbClr val="FF9933"/>
                </a:solidFill>
              </a:rPr>
              <a:t>Director of Corporate Performance &amp; Change Management</a:t>
            </a:r>
            <a:endParaRPr lang="en-IE" altLang="en-US" sz="6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68E3538-6324-B3AA-994F-B60792496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4000">
                <a:solidFill>
                  <a:srgbClr val="FF9933"/>
                </a:solidFill>
              </a:rPr>
              <a:t>Corporate Performance &amp; Change Management</a:t>
            </a:r>
            <a:endParaRPr lang="en-IE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B22FF2-801E-3B9C-6053-CF4DDCC32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2100" y="1536700"/>
            <a:ext cx="11550650" cy="4678363"/>
          </a:xfrm>
        </p:spPr>
        <p:txBody>
          <a:bodyPr/>
          <a:lstStyle/>
          <a:p>
            <a:pPr marL="342900" lvl="1" indent="0">
              <a:buFont typeface="Wingdings" panose="05000000000000000000" pitchFamily="2" charset="2"/>
              <a:buNone/>
              <a:defRPr/>
            </a:pPr>
            <a:r>
              <a:rPr lang="en-GB" altLang="en-US" sz="2400" dirty="0"/>
              <a:t>Division D – Development Management</a:t>
            </a:r>
          </a:p>
          <a:p>
            <a:pPr marL="685800" lvl="1" indent="-342900">
              <a:defRPr/>
            </a:pPr>
            <a:r>
              <a:rPr lang="en-GB" altLang="en-US" sz="1800" dirty="0"/>
              <a:t>D06 	Collaborative Budgeting €300K Have Your Say </a:t>
            </a:r>
          </a:p>
          <a:p>
            <a:pPr marL="685800" lvl="1" indent="-342900">
              <a:defRPr/>
            </a:pPr>
            <a:r>
              <a:rPr lang="en-GB" altLang="en-US" sz="1800" dirty="0"/>
              <a:t>D06	Women in Politics Campaign €10,000</a:t>
            </a:r>
          </a:p>
          <a:p>
            <a:pPr marL="685800" lvl="1" indent="-342900">
              <a:defRPr/>
            </a:pPr>
            <a:r>
              <a:rPr lang="en-GB" altLang="en-US" sz="1800" dirty="0"/>
              <a:t>D09	Twinning €20,000 </a:t>
            </a:r>
          </a:p>
          <a:p>
            <a:pPr marL="685800" lvl="1" indent="-342900">
              <a:defRPr/>
            </a:pPr>
            <a:r>
              <a:rPr lang="en-GB" altLang="en-US" sz="1800" dirty="0"/>
              <a:t>D09	Eastern and Midland Regional Assembly annual contribution €160,000</a:t>
            </a:r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br>
              <a:rPr lang="en-GB" altLang="en-US" sz="1800" dirty="0"/>
            </a:br>
            <a:endParaRPr lang="en-GB" altLang="en-US" sz="1800" dirty="0"/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r>
              <a:rPr lang="en-GB" altLang="en-US" sz="2400" dirty="0"/>
              <a:t>Division H – Miscellaneous Services</a:t>
            </a:r>
          </a:p>
          <a:p>
            <a:pPr marL="685800" lvl="1" indent="-342900">
              <a:defRPr/>
            </a:pPr>
            <a:r>
              <a:rPr lang="en-IE" altLang="en-US" sz="1800" dirty="0"/>
              <a:t>H04	Franchise Costs €523,600</a:t>
            </a:r>
          </a:p>
          <a:p>
            <a:pPr marL="685800" lvl="1" indent="-342900">
              <a:defRPr/>
            </a:pPr>
            <a:r>
              <a:rPr lang="en-IE" altLang="en-US" sz="1800" dirty="0"/>
              <a:t>H09	Local Representation &amp; Civic Leadership €1,893,000 </a:t>
            </a:r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endParaRPr lang="en-IE" alt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9652-09B0-B827-78F8-C07BE2063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IE" altLang="en-US" sz="6600" b="1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Head of Finance</a:t>
            </a:r>
            <a:endParaRPr lang="en-IE" sz="6600" b="1" dirty="0">
              <a:solidFill>
                <a:srgbClr val="FF993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>
            <a:extLst>
              <a:ext uri="{FF2B5EF4-FFF2-40B4-BE49-F238E27FC236}">
                <a16:creationId xmlns:a16="http://schemas.microsoft.com/office/drawing/2014/main" id="{47E5556A-33A1-A56F-E93B-A18E1E1A3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857250"/>
          </a:xfrm>
        </p:spPr>
        <p:txBody>
          <a:bodyPr/>
          <a:lstStyle/>
          <a:p>
            <a:pPr algn="ctr" eaLnBrk="1" hangingPunct="1"/>
            <a:r>
              <a:rPr lang="en-IE" altLang="en-US"/>
              <a:t>Div. H – Miscellaneous Services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2225-176B-164C-42ED-0005A070C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IE" altLang="en-US" sz="4000" dirty="0"/>
              <a:t>	</a:t>
            </a:r>
            <a:r>
              <a:rPr lang="en-IE" altLang="en-US" sz="3200" dirty="0"/>
              <a:t>					</a:t>
            </a:r>
            <a:r>
              <a:rPr lang="en-IE" altLang="en-US" sz="3200" b="1" dirty="0"/>
              <a:t>2023  		2022</a:t>
            </a:r>
            <a:r>
              <a:rPr lang="en-IE" altLang="en-US" sz="3200" dirty="0"/>
              <a:t>									  	    	       	</a:t>
            </a:r>
          </a:p>
          <a:p>
            <a:pPr eaLnBrk="1" hangingPunct="1">
              <a:defRPr/>
            </a:pPr>
            <a:r>
              <a:rPr lang="en-IE" altLang="en-US" sz="3200" dirty="0"/>
              <a:t>Expenditure 		       €13.2m	         €15.4m</a:t>
            </a:r>
            <a:br>
              <a:rPr lang="en-IE" altLang="en-US" sz="3200" dirty="0"/>
            </a:br>
            <a:endParaRPr lang="en-IE" altLang="en-US" sz="3200" dirty="0"/>
          </a:p>
          <a:p>
            <a:pPr eaLnBrk="1" hangingPunct="1">
              <a:defRPr/>
            </a:pPr>
            <a:r>
              <a:rPr lang="en-IE" altLang="en-US" sz="3200" dirty="0"/>
              <a:t>Income			       </a:t>
            </a:r>
            <a:r>
              <a:rPr lang="en-IE" altLang="en-US" sz="3200" u="sng" dirty="0"/>
              <a:t>€18.1m</a:t>
            </a:r>
            <a:r>
              <a:rPr lang="en-IE" altLang="en-US" sz="3200" dirty="0"/>
              <a:t>	         </a:t>
            </a:r>
            <a:r>
              <a:rPr lang="en-IE" altLang="en-US" sz="3200" u="sng" dirty="0"/>
              <a:t>€9.5m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defRPr/>
            </a:pPr>
            <a:r>
              <a:rPr lang="en-IE" altLang="en-US" sz="3200" dirty="0"/>
              <a:t>Net Cost 	                (€4.9m)	         €5.9m</a:t>
            </a:r>
            <a:endParaRPr lang="en-US" altLang="en-US" sz="32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</a:t>
            </a:r>
            <a:endParaRPr lang="en-I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45BD66C8-BAB4-5323-CB56-F0752D162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/>
              <a:t>Division H03: Admin. of Rates Exp</a:t>
            </a:r>
          </a:p>
        </p:txBody>
      </p:sp>
      <p:sp>
        <p:nvSpPr>
          <p:cNvPr id="43011" name="Content Placeholder 1">
            <a:extLst>
              <a:ext uri="{FF2B5EF4-FFF2-40B4-BE49-F238E27FC236}">
                <a16:creationId xmlns:a16="http://schemas.microsoft.com/office/drawing/2014/main" id="{A9C5F13E-104A-5DF5-5EF0-E4097485E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263" y="1414463"/>
            <a:ext cx="11661775" cy="50355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							   </a:t>
            </a:r>
            <a:r>
              <a:rPr lang="en-IE" altLang="en-US" sz="3200" b="1" dirty="0"/>
              <a:t>2023	   2022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Refund due to Vacancy			  €3.25m	  €4.3m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Provision for Irrecoverable Rates	   	  €4.0m	  €4.0m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Bad Debt Provision			 	  €0.0m 	  €1.0m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Provision for Tribunal Appeals   	 	  €0.0m 	  €1.0m</a:t>
            </a:r>
            <a:endParaRPr lang="en-IE" altLang="en-US" dirty="0"/>
          </a:p>
          <a:p>
            <a:pPr>
              <a:defRPr/>
            </a:pPr>
            <a:endParaRPr lang="en-IE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EF784340-A949-6A79-DC93-5BA4D1612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/>
              <a:t>Division H: Miscellaneous Services - Income</a:t>
            </a:r>
          </a:p>
        </p:txBody>
      </p:sp>
      <p:sp>
        <p:nvSpPr>
          <p:cNvPr id="43011" name="Content Placeholder 1">
            <a:extLst>
              <a:ext uri="{FF2B5EF4-FFF2-40B4-BE49-F238E27FC236}">
                <a16:creationId xmlns:a16="http://schemas.microsoft.com/office/drawing/2014/main" id="{E5808EB4-C8BA-1EF7-AE65-7A5B0799C4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							   </a:t>
            </a:r>
            <a:r>
              <a:rPr lang="en-IE" altLang="en-US" sz="3200" b="1" dirty="0"/>
              <a:t>2023	   2022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Government Grants				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Payroll Recoupment				€10.1m	€5.8m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Energy Grant 					  €3.0m	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Goods &amp; Services   	</a:t>
            </a:r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PEL							  €2.0m	€1.5m	</a:t>
            </a:r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IPB							  €1.3m	€0.4m</a:t>
            </a:r>
          </a:p>
          <a:p>
            <a:pPr>
              <a:defRPr/>
            </a:pPr>
            <a:endParaRPr lang="en-IE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F5A7DB5-FB14-BC48-7457-A9D2AC3CE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10196513" cy="1219200"/>
          </a:xfrm>
        </p:spPr>
        <p:txBody>
          <a:bodyPr anchor="ctr"/>
          <a:lstStyle/>
          <a:p>
            <a:pPr algn="ctr" eaLnBrk="1" hangingPunct="1"/>
            <a:r>
              <a:rPr lang="en-IE" altLang="en-US"/>
              <a:t>Draft Budget 2023 &amp; Adopted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0888DC-BC5F-406F-C9DA-61CEC1AEC640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1519238"/>
          <a:ext cx="11388725" cy="4562475"/>
        </p:xfrm>
        <a:graphic>
          <a:graphicData uri="http://schemas.openxmlformats.org/drawingml/2006/table">
            <a:tbl>
              <a:tblPr/>
              <a:tblGrid>
                <a:gridCol w="431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1439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Divisions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Expenditure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Income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Income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Housing &amp; Building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€111,822,500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€101,829,000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€101,170,900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€93,302,500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Road Transport &amp; Safety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€39,087,700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€34,800,500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€5,613,800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€5,215,400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Water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€14,447,200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€14,241,400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€10,007,800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€9,692,400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Development Management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€25,834,900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€22,990,400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€8,363,600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€7,961,900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Environmental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€43,702,900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€40,117,500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€8,018,300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€5,047,400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Recreation &amp; Amenity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€56,137,200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€50,534,700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€4,506,800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€5,057,600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Agriculture, Education, Health &amp; Welfare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€1,761,900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€1,802,000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€650,600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€671,300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Miscellaneous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€13,276,300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€15,398,200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€18,177,400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€9,515,000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57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€156,509,200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€136,463,500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Local Property Tax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€6,276,000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€5,454,600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Rates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€143,285,400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€139,795,600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3496730-7D7A-644C-D17A-820CD6798F07}"/>
              </a:ext>
            </a:extLst>
          </p:cNvPr>
          <p:cNvSpPr txBox="1">
            <a:spLocks/>
          </p:cNvSpPr>
          <p:nvPr/>
        </p:nvSpPr>
        <p:spPr bwMode="auto">
          <a:xfrm>
            <a:off x="169863" y="963613"/>
            <a:ext cx="990441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Revenue Expenditure 2023 v 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93A4E4-C99F-2EB8-53FE-85D949E8E58F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1901825"/>
          <a:ext cx="11988801" cy="4540252"/>
        </p:xfrm>
        <a:graphic>
          <a:graphicData uri="http://schemas.openxmlformats.org/drawingml/2006/table">
            <a:tbl>
              <a:tblPr/>
              <a:tblGrid>
                <a:gridCol w="505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193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Divisions</a:t>
                      </a:r>
                    </a:p>
                  </a:txBody>
                  <a:tcPr marL="9526" marR="9526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2023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2022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   Income        2023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   Income        2022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Housing &amp; Building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€111,822,500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€101,829,000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€101,170,900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€93,302,500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Road Transport &amp; Safety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€39,087,700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€34,800,500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€5,613,800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€5,215,400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Water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€14,447,200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€14,241,400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€10,007,800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€9,692,400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Development Management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€25,834,900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€22,990,400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€8,363,600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€7,961,900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Environmental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€43,702,900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€40,117,500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€8,018,300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€5,047,400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Recreation &amp; Amenity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€56,137,200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€50,534,700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€4,506,800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€5,057,600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Agriculture, Education, Health &amp; Welfare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€1,761,900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€1,802,000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€650,600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€671,300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Miscellaneous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€13,276,300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€15,398,200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€18,177,400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€9,515,000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77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6" marR="9526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€156,509,200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€136,463,500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DAE9B67-B9D0-D1ED-679E-2F569ADA9F4D}"/>
              </a:ext>
            </a:extLst>
          </p:cNvPr>
          <p:cNvSpPr txBox="1">
            <a:spLocks/>
          </p:cNvSpPr>
          <p:nvPr/>
        </p:nvSpPr>
        <p:spPr bwMode="auto">
          <a:xfrm>
            <a:off x="269875" y="254000"/>
            <a:ext cx="99044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Sources of  Expenditure</a:t>
            </a:r>
          </a:p>
        </p:txBody>
      </p:sp>
      <p:graphicFrame>
        <p:nvGraphicFramePr>
          <p:cNvPr id="8195" name="Content Placeholder 9">
            <a:extLst>
              <a:ext uri="{FF2B5EF4-FFF2-40B4-BE49-F238E27FC236}">
                <a16:creationId xmlns:a16="http://schemas.microsoft.com/office/drawing/2014/main" id="{D4EC0DC7-8023-4167-A598-3FFCDF648B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9875" y="1355725"/>
          <a:ext cx="11652250" cy="477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662659" imgH="4785775" progId="Excel.Chart.8">
                  <p:embed/>
                </p:oleObj>
              </mc:Choice>
              <mc:Fallback>
                <p:oleObj name="Chart" r:id="rId2" imgW="11662659" imgH="4785775" progId="Excel.Chart.8">
                  <p:embed/>
                  <p:pic>
                    <p:nvPicPr>
                      <p:cNvPr id="0" name="Content Placeholder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1355725"/>
                        <a:ext cx="11652250" cy="477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6C7C3F6-343E-3164-0491-6BFBDC3BC082}"/>
              </a:ext>
            </a:extLst>
          </p:cNvPr>
          <p:cNvSpPr txBox="1">
            <a:spLocks/>
          </p:cNvSpPr>
          <p:nvPr/>
        </p:nvSpPr>
        <p:spPr bwMode="auto">
          <a:xfrm>
            <a:off x="307975" y="334963"/>
            <a:ext cx="99044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    Revenue Income 2023 v 2022</a:t>
            </a: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4F8CEA62-ED5B-BD9A-C681-C563E145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17625"/>
            <a:ext cx="1155382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58032C9-EADC-56FC-F4C7-C9A853D2E7F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330325" y="2401888"/>
            <a:ext cx="9144000" cy="2387600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Director of Housing, Social &amp; Community Development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 picture containing grass, outdoor, house, residential&#10;&#10;Description automatically generated">
            <a:extLst>
              <a:ext uri="{FF2B5EF4-FFF2-40B4-BE49-F238E27FC236}">
                <a16:creationId xmlns:a16="http://schemas.microsoft.com/office/drawing/2014/main" id="{0324084E-6727-11D4-663C-DC2951F7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12192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>
            <a:extLst>
              <a:ext uri="{FF2B5EF4-FFF2-40B4-BE49-F238E27FC236}">
                <a16:creationId xmlns:a16="http://schemas.microsoft.com/office/drawing/2014/main" id="{78A1A09E-15AC-F8FB-BC6F-CC4F23387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1039812"/>
          </a:xfrm>
        </p:spPr>
        <p:txBody>
          <a:bodyPr/>
          <a:lstStyle/>
          <a:p>
            <a:pPr eaLnBrk="1" hangingPunct="1"/>
            <a:r>
              <a:rPr lang="en-IE" altLang="en-US"/>
              <a:t>Division A</a:t>
            </a:r>
            <a:endParaRPr lang="en-GB" altLang="en-US"/>
          </a:p>
        </p:txBody>
      </p:sp>
      <p:sp>
        <p:nvSpPr>
          <p:cNvPr id="11268" name="Content Placeholder 1">
            <a:extLst>
              <a:ext uri="{FF2B5EF4-FFF2-40B4-BE49-F238E27FC236}">
                <a16:creationId xmlns:a16="http://schemas.microsoft.com/office/drawing/2014/main" id="{4FB2D3F8-92B6-F1C4-2553-032ABBD7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404938"/>
            <a:ext cx="1155065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 sz="2400"/>
          </a:p>
        </p:txBody>
      </p:sp>
      <p:sp>
        <p:nvSpPr>
          <p:cNvPr id="11269" name="Content Placeholder 1">
            <a:extLst>
              <a:ext uri="{FF2B5EF4-FFF2-40B4-BE49-F238E27FC236}">
                <a16:creationId xmlns:a16="http://schemas.microsoft.com/office/drawing/2014/main" id="{41047F76-3ADF-2259-BC1B-4544E2EB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490663"/>
            <a:ext cx="83550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IE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B969E-4509-D17F-CA08-B20666B3A9AF}"/>
              </a:ext>
            </a:extLst>
          </p:cNvPr>
          <p:cNvSpPr txBox="1"/>
          <p:nvPr/>
        </p:nvSpPr>
        <p:spPr>
          <a:xfrm>
            <a:off x="152400" y="1427163"/>
            <a:ext cx="11747500" cy="4611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Expenditure of €111.8 million proposed for Housing Services in 2023: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(Increase of €10m on 2022)</a:t>
            </a:r>
            <a:endParaRPr lang="en-IE" altLang="en-US" b="1" dirty="0"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€57.7m: for the provision of approx. 3,350 RAS, AHB and Leasing properties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€17.6m: maintenance of over 10,000 homes including €4.6m for re-lets/rightsizing transfers &amp; €1.4m transfer to planned maintenance fund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€10.1m: supporting housing strategy, construction and delivery including Part V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€9.9m: housing services, grants &amp; supports for Travellers, homeless, disabled &amp; older persons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€5.6m: estate &amp; tenancy management including housing welfare supports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€6.6m: loans &amp; rents assessment (including debt management)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€1.4m: private rented inspections, managing HAP &amp; monitoring vacant homes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Income of </a:t>
            </a:r>
            <a:r>
              <a:rPr lang="en-IE" altLang="en-US" b="1" dirty="0">
                <a:cs typeface="Calibri" panose="020F0502020204030204" pitchFamily="34" charset="0"/>
              </a:rPr>
              <a:t>€101.2 million projected for 2023 (up €7.9m on 2021):</a:t>
            </a:r>
            <a:endParaRPr lang="en-IE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dirty="0"/>
              <a:t>DHLGH funding: €66.7m for RAS/ Leasing/AHB supply, re-lets, Traveller accommodation, housing grants, inspections etc.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dirty="0"/>
              <a:t>Projected rental income of €31.4m from social housing, leasing &amp; RAS tenancies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ED1ECD7C-51C5-FE93-3F5B-A343A4328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0"/>
            <a:ext cx="9904413" cy="1219200"/>
          </a:xfrm>
        </p:spPr>
        <p:txBody>
          <a:bodyPr/>
          <a:lstStyle/>
          <a:p>
            <a:pPr eaLnBrk="1" hangingPunct="1"/>
            <a:r>
              <a:rPr lang="en-GB" altLang="en-US"/>
              <a:t>Part of Division D, F &amp; G</a:t>
            </a:r>
          </a:p>
        </p:txBody>
      </p:sp>
      <p:pic>
        <p:nvPicPr>
          <p:cNvPr id="12291" name="Content Placeholder 3" descr="A picture containing sky, grass, outdoor, colorful&#10;&#10;Description automatically generated">
            <a:extLst>
              <a:ext uri="{FF2B5EF4-FFF2-40B4-BE49-F238E27FC236}">
                <a16:creationId xmlns:a16="http://schemas.microsoft.com/office/drawing/2014/main" id="{A7D7DDB4-55C2-D004-7009-F839065E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1219200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3A7EBB-CB30-BA67-C0C2-CDE1AF9430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0975" y="1674813"/>
            <a:ext cx="11830050" cy="4333875"/>
          </a:xfrm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1800" b="1" dirty="0">
                <a:cs typeface="Calibri" panose="020F0502020204030204" pitchFamily="34" charset="0"/>
              </a:rPr>
              <a:t>Community Development, Sports, Interagency &amp; Social Inclusion Programmes  Division D 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sz="1800" dirty="0">
                <a:latin typeface="+mj-lt"/>
              </a:rPr>
              <a:t>€2.3m: SICAP programme including additional funding for Ukrainian responses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€</a:t>
            </a:r>
            <a:r>
              <a:rPr lang="en-IE" altLang="en-US" sz="1800" dirty="0">
                <a:latin typeface="+mj-lt"/>
              </a:rPr>
              <a:t> 1.7m for social inclusion, age friendly &amp; interagency work</a:t>
            </a:r>
            <a:endParaRPr lang="en-IE" altLang="en-US" sz="1800" dirty="0"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cs typeface="Calibri" panose="020F0502020204030204" pitchFamily="34" charset="0"/>
              </a:rPr>
              <a:t>Division F </a:t>
            </a:r>
            <a:r>
              <a:rPr lang="en-IE" altLang="en-US" sz="1800" b="1" dirty="0">
                <a:cs typeface="Calibri" panose="020F0502020204030204" pitchFamily="34" charset="0"/>
              </a:rPr>
              <a:t>(€10.9 million expenditure </a:t>
            </a:r>
            <a:r>
              <a:rPr lang="en-IE" altLang="en-US" sz="1800" b="1" dirty="0"/>
              <a:t>in 2022)</a:t>
            </a:r>
            <a:endParaRPr lang="en-I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€2.2m: running of community facilities including €500k for governance/management supports &amp; €200k for solar panel installations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€1.1m: community grants, initiatives &amp; events</a:t>
            </a:r>
            <a:endParaRPr lang="en-IE" altLang="en-US" sz="1800" dirty="0">
              <a:latin typeface="+mj-lt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€1.05m: funding for priority new facilities in Citywest, Newcastle &amp; Clondalkin</a:t>
            </a:r>
            <a:endParaRPr lang="en-IE" altLang="en-US" sz="1800" dirty="0">
              <a:latin typeface="+mj-lt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€2.2m: sports, leisure &amp; wellbeing programmes including new sports plan implementation and supporting operations/community access for sports &amp; leisure facilities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€</a:t>
            </a:r>
            <a:r>
              <a:rPr lang="en-US" altLang="en-US" sz="1800" dirty="0">
                <a:latin typeface="+mj-lt"/>
              </a:rPr>
              <a:t>2.3m: Community Employment scheme &amp; community CCTV operational costs</a:t>
            </a:r>
            <a:endParaRPr lang="en-IE" altLang="en-US" sz="1800" dirty="0"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cs typeface="Calibri" panose="020F0502020204030204" pitchFamily="34" charset="0"/>
              </a:rPr>
              <a:t>Division G</a:t>
            </a:r>
            <a:endParaRPr lang="en-I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sz="1800" dirty="0"/>
              <a:t>€0.2m: school meals programme &amp; education/sports bursaries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DC7CA60-02E7-692F-A943-A0367143614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41513"/>
            <a:ext cx="12095163" cy="2387600"/>
          </a:xfrm>
        </p:spPr>
        <p:txBody>
          <a:bodyPr/>
          <a:lstStyle/>
          <a:p>
            <a:pPr algn="ctr" eaLnBrk="1" hangingPunct="1"/>
            <a:r>
              <a:rPr lang="en-IE" altLang="en-US" sz="6000"/>
              <a:t>Director of Land Use, Planning and Transportation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twork 10">
    <a:dk1>
      <a:srgbClr val="000000"/>
    </a:dk1>
    <a:lt1>
      <a:srgbClr val="FFFFFF"/>
    </a:lt1>
    <a:dk2>
      <a:srgbClr val="330066"/>
    </a:dk2>
    <a:lt2>
      <a:srgbClr val="808080"/>
    </a:lt2>
    <a:accent1>
      <a:srgbClr val="CCCC00"/>
    </a:accent1>
    <a:accent2>
      <a:srgbClr val="669999"/>
    </a:accent2>
    <a:accent3>
      <a:srgbClr val="FFFFFF"/>
    </a:accent3>
    <a:accent4>
      <a:srgbClr val="000000"/>
    </a:accent4>
    <a:accent5>
      <a:srgbClr val="E2E2AA"/>
    </a:accent5>
    <a:accent6>
      <a:srgbClr val="5C8A8A"/>
    </a:accent6>
    <a:hlink>
      <a:srgbClr val="7E9CE8"/>
    </a:hlink>
    <a:folHlink>
      <a:srgbClr val="D8D8E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3820</TotalTime>
  <Words>2064</Words>
  <Application>Microsoft Office PowerPoint</Application>
  <PresentationFormat>Widescreen</PresentationFormat>
  <Paragraphs>351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Symbol</vt:lpstr>
      <vt:lpstr>WHCUEL+Arial-BoldMT</vt:lpstr>
      <vt:lpstr>Wingdings</vt:lpstr>
      <vt:lpstr>Network</vt:lpstr>
      <vt:lpstr>Chart</vt:lpstr>
      <vt:lpstr>Draft Budget 2023</vt:lpstr>
      <vt:lpstr>Budget Strategy</vt:lpstr>
      <vt:lpstr>PowerPoint Presentation</vt:lpstr>
      <vt:lpstr>PowerPoint Presentation</vt:lpstr>
      <vt:lpstr>PowerPoint Presentation</vt:lpstr>
      <vt:lpstr>Director of Housing, Social &amp; Community Development</vt:lpstr>
      <vt:lpstr>Division A</vt:lpstr>
      <vt:lpstr>Part of Division D, F &amp; G</vt:lpstr>
      <vt:lpstr>Director of Land Use, Planning and Transportation</vt:lpstr>
      <vt:lpstr>Division B – Road Transport &amp; Safety</vt:lpstr>
      <vt:lpstr>PowerPoint Presentation</vt:lpstr>
      <vt:lpstr>PowerPoint Presentation</vt:lpstr>
      <vt:lpstr>PowerPoint Presentation</vt:lpstr>
      <vt:lpstr>Director of Environment, Water and Climate Change</vt:lpstr>
      <vt:lpstr>Division C, G &amp; H</vt:lpstr>
      <vt:lpstr>Environmental Services (Division E)</vt:lpstr>
      <vt:lpstr>Recreation &amp; Amenity (Div F)</vt:lpstr>
      <vt:lpstr>Director of Economic Enterprise &amp; Tourism Development</vt:lpstr>
      <vt:lpstr>Working with Business</vt:lpstr>
      <vt:lpstr>Managing &amp; Promoting Cultural assets</vt:lpstr>
      <vt:lpstr>Director of Corporate Performance &amp; Change Management</vt:lpstr>
      <vt:lpstr>Corporate Performance &amp; Change Management</vt:lpstr>
      <vt:lpstr>PowerPoint Presentation</vt:lpstr>
      <vt:lpstr>Div. H – Miscellaneous Services</vt:lpstr>
      <vt:lpstr>Division H03: Admin. of Rates Exp</vt:lpstr>
      <vt:lpstr>Division H: Miscellaneous Services - Income</vt:lpstr>
      <vt:lpstr>Draft Budget 2023 &amp; Adopted 2022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Clodagh Henehan</dc:creator>
  <cp:lastModifiedBy>Mary Kelly - Finance</cp:lastModifiedBy>
  <cp:revision>249</cp:revision>
  <cp:lastPrinted>2022-11-04T10:14:32Z</cp:lastPrinted>
  <dcterms:created xsi:type="dcterms:W3CDTF">2013-12-05T11:45:05Z</dcterms:created>
  <dcterms:modified xsi:type="dcterms:W3CDTF">2022-11-10T17:46:31Z</dcterms:modified>
</cp:coreProperties>
</file>