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29"/>
  </p:notesMasterIdLst>
  <p:handoutMasterIdLst>
    <p:handoutMasterId r:id="rId30"/>
  </p:handoutMasterIdLst>
  <p:sldIdLst>
    <p:sldId id="286" r:id="rId2"/>
    <p:sldId id="367" r:id="rId3"/>
    <p:sldId id="366" r:id="rId4"/>
    <p:sldId id="317" r:id="rId5"/>
    <p:sldId id="369" r:id="rId6"/>
    <p:sldId id="303" r:id="rId7"/>
    <p:sldId id="257" r:id="rId8"/>
    <p:sldId id="258" r:id="rId9"/>
    <p:sldId id="337" r:id="rId10"/>
    <p:sldId id="358" r:id="rId11"/>
    <p:sldId id="373" r:id="rId12"/>
    <p:sldId id="354" r:id="rId13"/>
    <p:sldId id="374" r:id="rId14"/>
    <p:sldId id="259" r:id="rId15"/>
    <p:sldId id="348" r:id="rId16"/>
    <p:sldId id="351" r:id="rId17"/>
    <p:sldId id="352" r:id="rId18"/>
    <p:sldId id="277" r:id="rId19"/>
    <p:sldId id="344" r:id="rId20"/>
    <p:sldId id="346" r:id="rId21"/>
    <p:sldId id="362" r:id="rId22"/>
    <p:sldId id="363" r:id="rId23"/>
    <p:sldId id="371" r:id="rId24"/>
    <p:sldId id="335" r:id="rId25"/>
    <p:sldId id="283" r:id="rId26"/>
    <p:sldId id="372" r:id="rId27"/>
    <p:sldId id="336" r:id="rId28"/>
  </p:sldIdLst>
  <p:sldSz cx="12192000" cy="6858000"/>
  <p:notesSz cx="9944100" cy="6805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878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77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FEA5ABE-AB82-78FE-4DB4-D8F4D1BEC2D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22525-3738-1D4A-C8CD-75F5491B22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0863" y="0"/>
            <a:ext cx="4311650" cy="34131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>
              <a:defRPr sz="1200"/>
            </a:lvl1pPr>
          </a:lstStyle>
          <a:p>
            <a:pPr>
              <a:defRPr/>
            </a:pPr>
            <a:fld id="{B89B0A72-17A3-49D8-8FD2-4ECE3FCDAD24}" type="datetimeFigureOut">
              <a:rPr lang="en-IE"/>
              <a:pPr>
                <a:defRPr/>
              </a:pPr>
              <a:t>15/11/2022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44822B-F894-BC44-86CA-67C3F4559E0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464300"/>
            <a:ext cx="4310063" cy="34131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28B6C0-DAAE-CD5F-160F-E166C76B242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0863" y="6464300"/>
            <a:ext cx="4311650" cy="341313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FB79F03-6F6F-4AD7-8C6F-7742839D97F4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3453D56-A03D-5F29-453B-4A17CA22FC7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4310063" cy="34131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A8CE9-4226-00D1-C933-189B82FE6CC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630863" y="0"/>
            <a:ext cx="4311650" cy="341313"/>
          </a:xfrm>
          <a:prstGeom prst="rect">
            <a:avLst/>
          </a:prstGeom>
        </p:spPr>
        <p:txBody>
          <a:bodyPr vert="horz" lIns="91577" tIns="45789" rIns="91577" bIns="45789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B6722C-4774-48B0-9C9B-0F8E97079695}" type="datetimeFigureOut">
              <a:rPr lang="en-IE"/>
              <a:pPr>
                <a:defRPr/>
              </a:pPr>
              <a:t>15/11/2022</a:t>
            </a:fld>
            <a:endParaRPr lang="en-IE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5BE637C-4C87-C976-98E3-908E00D373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2933700" y="852488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77" tIns="45789" rIns="91577" bIns="45789" rtlCol="0" anchor="ctr"/>
          <a:lstStyle/>
          <a:p>
            <a:pPr lvl="0"/>
            <a:endParaRPr lang="en-IE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381AE58C-AE3B-9F9C-B6CF-826D177035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93775" y="3275013"/>
            <a:ext cx="7956550" cy="2679700"/>
          </a:xfrm>
          <a:prstGeom prst="rect">
            <a:avLst/>
          </a:prstGeom>
        </p:spPr>
        <p:txBody>
          <a:bodyPr vert="horz" lIns="91577" tIns="45789" rIns="91577" bIns="4578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IE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AD18A-D972-97FB-F85B-FE8FB2C96EE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464300"/>
            <a:ext cx="4310063" cy="341313"/>
          </a:xfrm>
          <a:prstGeom prst="rect">
            <a:avLst/>
          </a:prstGeom>
        </p:spPr>
        <p:txBody>
          <a:bodyPr vert="horz" lIns="91577" tIns="45789" rIns="91577" bIns="45789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I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08FFB6-95F5-EE60-FCEB-1B1A1162BE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630863" y="6464300"/>
            <a:ext cx="4311650" cy="341313"/>
          </a:xfrm>
          <a:prstGeom prst="rect">
            <a:avLst/>
          </a:prstGeom>
        </p:spPr>
        <p:txBody>
          <a:bodyPr vert="horz" wrap="square" lIns="91577" tIns="45789" rIns="91577" bIns="457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E80844A-790C-4B11-B460-7A93809DBF46}" type="slidenum">
              <a:rPr lang="en-IE" altLang="en-US"/>
              <a:pPr>
                <a:defRPr/>
              </a:pPr>
              <a:t>‹#›</a:t>
            </a:fld>
            <a:endParaRPr lang="en-IE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Logo_SDCC_Colour">
            <a:extLst>
              <a:ext uri="{FF2B5EF4-FFF2-40B4-BE49-F238E27FC236}">
                <a16:creationId xmlns:a16="http://schemas.microsoft.com/office/drawing/2014/main" id="{D6959132-19A7-265A-25C1-5D77513C6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476250"/>
            <a:ext cx="2843213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Line 3">
            <a:extLst>
              <a:ext uri="{FF2B5EF4-FFF2-40B4-BE49-F238E27FC236}">
                <a16:creationId xmlns:a16="http://schemas.microsoft.com/office/drawing/2014/main" id="{FC37BC39-9A0C-B12A-1745-A682996A6EDC}"/>
              </a:ext>
            </a:extLst>
          </p:cNvPr>
          <p:cNvSpPr>
            <a:spLocks noChangeShapeType="1"/>
          </p:cNvSpPr>
          <p:nvPr/>
        </p:nvSpPr>
        <p:spPr bwMode="auto">
          <a:xfrm>
            <a:off x="9169400" y="90805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4" name="Line 9">
            <a:extLst>
              <a:ext uri="{FF2B5EF4-FFF2-40B4-BE49-F238E27FC236}">
                <a16:creationId xmlns:a16="http://schemas.microsoft.com/office/drawing/2014/main" id="{FCE0D49A-40DD-8321-00EB-21772CF1ADE1}"/>
              </a:ext>
            </a:extLst>
          </p:cNvPr>
          <p:cNvSpPr>
            <a:spLocks noChangeShapeType="1"/>
          </p:cNvSpPr>
          <p:nvPr/>
        </p:nvSpPr>
        <p:spPr bwMode="auto">
          <a:xfrm>
            <a:off x="406400" y="2819400"/>
            <a:ext cx="109728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431800" y="476250"/>
            <a:ext cx="8640763" cy="2133600"/>
          </a:xfrm>
        </p:spPr>
        <p:txBody>
          <a:bodyPr/>
          <a:lstStyle>
            <a:lvl1pPr algn="r">
              <a:defRPr sz="4800"/>
            </a:lvl1pPr>
          </a:lstStyle>
          <a:p>
            <a:pPr lvl="0"/>
            <a:r>
              <a:rPr lang="en-GB" altLang="en-US" noProof="0"/>
              <a:t>Click to edit Master title style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23888" y="3068638"/>
            <a:ext cx="8037512" cy="23622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 sz="3200"/>
            </a:lvl1pPr>
          </a:lstStyle>
          <a:p>
            <a:pPr lvl="0"/>
            <a:r>
              <a:rPr lang="en-GB" altLang="en-US" noProof="0"/>
              <a:t>Click to edit Master subtitle style</a:t>
            </a:r>
          </a:p>
        </p:txBody>
      </p:sp>
      <p:sp>
        <p:nvSpPr>
          <p:cNvPr id="5" name="Date Placeholder 6">
            <a:extLst>
              <a:ext uri="{FF2B5EF4-FFF2-40B4-BE49-F238E27FC236}">
                <a16:creationId xmlns:a16="http://schemas.microsoft.com/office/drawing/2014/main" id="{88647FE5-AEFC-648C-1700-621387BDFE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86CEF-8E9A-4EA5-990E-B79C65789AD2}" type="datetimeFigureOut">
              <a:rPr lang="en-IE"/>
              <a:pPr>
                <a:defRPr/>
              </a:pPr>
              <a:t>15/11/2022</a:t>
            </a:fld>
            <a:endParaRPr lang="en-GB" altLang="en-US"/>
          </a:p>
        </p:txBody>
      </p:sp>
      <p:sp>
        <p:nvSpPr>
          <p:cNvPr id="6" name="Footer Placeholder 7">
            <a:extLst>
              <a:ext uri="{FF2B5EF4-FFF2-40B4-BE49-F238E27FC236}">
                <a16:creationId xmlns:a16="http://schemas.microsoft.com/office/drawing/2014/main" id="{FC1F71A1-C981-78DA-6D97-E4FEA4006F1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Slide Number Placeholder 8">
            <a:extLst>
              <a:ext uri="{FF2B5EF4-FFF2-40B4-BE49-F238E27FC236}">
                <a16:creationId xmlns:a16="http://schemas.microsoft.com/office/drawing/2014/main" id="{B52B2DA5-7674-424A-5AAC-CD895B5214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70C41E-EB90-480E-85DC-9D9046B0625E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735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DCE228E-2BF8-B933-E712-7D3E14BD38E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A7AD6D-1EBA-409F-BA05-F556F7572E83}" type="datetimeFigureOut">
              <a:rPr lang="en-IE"/>
              <a:pPr>
                <a:defRPr/>
              </a:pPr>
              <a:t>15/11/2022</a:t>
            </a:fld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E247A75-D6AE-211A-5B55-19080BAC16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B09DDE0-56D5-C1F6-83FE-17864B6361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CFF2DE-AF16-4867-895F-EBD302B68C76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40912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66200" y="122238"/>
            <a:ext cx="2890838" cy="59705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2100" y="122238"/>
            <a:ext cx="8521700" cy="59705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8099938-DCD0-30D7-1D91-4FA96EF4C8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4AD6CB-C774-47D9-BA57-F4BA27FC26A8}" type="datetimeFigureOut">
              <a:rPr lang="en-IE"/>
              <a:pPr>
                <a:defRPr/>
              </a:pPr>
              <a:t>15/11/2022</a:t>
            </a:fld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86D6251-E282-CBED-CE8F-2BFE326752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BADDFF1-B691-1604-F452-F732934E79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72D04-1207-453F-A067-B4204BEDA793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61805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41D56A1-EFB3-95DA-858F-3E8734F6114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E22A86-E006-47C5-9E4E-D51561ADF1B8}" type="datetimeFigureOut">
              <a:rPr lang="en-IE"/>
              <a:pPr>
                <a:defRPr/>
              </a:pPr>
              <a:t>15/11/2022</a:t>
            </a:fld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3FCF715-0C32-36C5-B830-38DBB20BF99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3888411D-0F78-76F5-C1D5-7345882AAF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1FE64-01F6-48A3-9F85-E142801C6B7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72444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9331CA0-B7DD-8777-C974-38BA016776E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2DF725-E48F-494D-A6EB-DB276B34ED56}" type="datetimeFigureOut">
              <a:rPr lang="en-IE"/>
              <a:pPr>
                <a:defRPr/>
              </a:pPr>
              <a:t>15/11/2022</a:t>
            </a:fld>
            <a:endParaRPr lang="en-GB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0CD6A7D-B965-1BBB-E947-032E40BD0A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CA6F251-5DB5-8F6A-9021-3B6D8F2015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70B2B8-DC18-44DB-B3CD-7BDA479DDE57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82686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6388" y="1414463"/>
            <a:ext cx="5699125" cy="4678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913" y="1414463"/>
            <a:ext cx="5699125" cy="46783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A7D3F1-23BF-EC8B-D183-0EE60DA649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4F80E-9E86-4508-83D4-0113290A9221}" type="datetimeFigureOut">
              <a:rPr lang="en-IE"/>
              <a:pPr>
                <a:defRPr/>
              </a:pPr>
              <a:t>15/11/2022</a:t>
            </a:fld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2E233F-AFD4-A92E-D863-0E7F0B17D1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1131181-0592-1EE9-C87A-FA995DCD15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81BBC-F98D-423F-9BF8-06A4BD3DF2B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871468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374EA7E-B100-CD3C-A845-C5316E31BA5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F0352-AE91-4532-8968-A971E76E431C}" type="datetimeFigureOut">
              <a:rPr lang="en-IE"/>
              <a:pPr>
                <a:defRPr/>
              </a:pPr>
              <a:t>15/11/2022</a:t>
            </a:fld>
            <a:endParaRPr lang="en-GB" alt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A2840F3C-0E1F-FAC6-1E1B-0D1559A6FB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065A3FDA-6FD4-82E3-22E2-EC89B86005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5B8DC-C34F-4AAC-8810-0F22CB7F3EBC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36468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4036559-729E-E0CB-8407-7500099AAB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8A9B0-D8D1-4A04-A0CC-98FA0FF32980}" type="datetimeFigureOut">
              <a:rPr lang="en-IE"/>
              <a:pPr>
                <a:defRPr/>
              </a:pPr>
              <a:t>15/11/2022</a:t>
            </a:fld>
            <a:endParaRPr lang="en-GB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59E54CA-C791-A691-F0FA-6D871CB729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70DF69A9-CA96-3535-F28E-213D0D60FA1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259F82-CF0B-49B1-8D37-FB879BE65D6D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91553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CB6BA4D7-3383-4C92-5D34-895FB34B1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BD5BA8-6D83-4AF5-BC84-8981B37BCEAE}" type="datetimeFigureOut">
              <a:rPr lang="en-IE"/>
              <a:pPr>
                <a:defRPr/>
              </a:pPr>
              <a:t>15/11/2022</a:t>
            </a:fld>
            <a:endParaRPr lang="en-GB" alt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935628F8-9BF5-5B8A-0F16-9CEC41208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F5DD2093-6764-D64F-4EFE-93D54D324A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B69C05-3CC4-491B-BADD-52B9B841251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16295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B04EBB-7690-9633-6D6C-AF0EDBE118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B6E1A6-4CDD-48A9-A01F-31E2A3164B8E}" type="datetimeFigureOut">
              <a:rPr lang="en-IE"/>
              <a:pPr>
                <a:defRPr/>
              </a:pPr>
              <a:t>15/11/2022</a:t>
            </a:fld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11946F-9F00-AFA8-1C13-41E1DB2AAC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0657AC0-F0B0-F755-FF98-85A8A8DFC0A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3DB4B-F064-4929-9837-334DF6D65A52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238375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I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F8B366E-A92B-BC37-9ABD-7B9940A793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FE8A97-94C4-4461-BFC3-3D5323CC650D}" type="datetimeFigureOut">
              <a:rPr lang="en-IE"/>
              <a:pPr>
                <a:defRPr/>
              </a:pPr>
              <a:t>15/11/2022</a:t>
            </a:fld>
            <a:endParaRPr lang="en-GB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F8A6AD-6AC1-D91E-DD4C-4D38501CFF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6AC61E3-B1E4-AC0F-1F83-C8DF870397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526411-AE6D-43A0-BEA4-749640C7175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6037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74167125-6773-B7D5-62CC-5BCD7B504E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412875"/>
            <a:ext cx="12192000" cy="4678363"/>
          </a:xfrm>
          <a:prstGeom prst="rect">
            <a:avLst/>
          </a:prstGeom>
          <a:solidFill>
            <a:srgbClr val="DDDDDD"/>
          </a:soli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en-IE"/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E0A8770-C791-479A-5A84-CEE5092D77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92100" y="122238"/>
            <a:ext cx="990441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8B3E9CC8-302F-4A73-B01C-67D0BAFE51D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306388" y="1414463"/>
            <a:ext cx="11550650" cy="467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51205" name="Rectangle 5">
            <a:extLst>
              <a:ext uri="{FF2B5EF4-FFF2-40B4-BE49-F238E27FC236}">
                <a16:creationId xmlns:a16="http://schemas.microsoft.com/office/drawing/2014/main" id="{2C1FE808-4F6F-DB8E-DBF0-87F4FC934E7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3265DB-C447-4673-B6FF-BF1CC638DD95}" type="datetimeFigureOut">
              <a:rPr lang="en-IE"/>
              <a:pPr>
                <a:defRPr/>
              </a:pPr>
              <a:t>15/11/2022</a:t>
            </a:fld>
            <a:endParaRPr lang="en-GB" altLang="en-US"/>
          </a:p>
        </p:txBody>
      </p:sp>
      <p:sp>
        <p:nvSpPr>
          <p:cNvPr id="51206" name="Rectangle 6">
            <a:extLst>
              <a:ext uri="{FF2B5EF4-FFF2-40B4-BE49-F238E27FC236}">
                <a16:creationId xmlns:a16="http://schemas.microsoft.com/office/drawing/2014/main" id="{EC053D24-38C3-6987-238C-1F440466138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GB" altLang="en-US"/>
          </a:p>
        </p:txBody>
      </p:sp>
      <p:sp>
        <p:nvSpPr>
          <p:cNvPr id="51207" name="Rectangle 7">
            <a:extLst>
              <a:ext uri="{FF2B5EF4-FFF2-40B4-BE49-F238E27FC236}">
                <a16:creationId xmlns:a16="http://schemas.microsoft.com/office/drawing/2014/main" id="{14777243-4EBE-C765-834C-9B41C587BB3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018BDDA-ABCC-4C22-AE1C-5B2F920695C0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  <p:pic>
        <p:nvPicPr>
          <p:cNvPr id="1032" name="Picture 10" descr="Logo_SDCC_Colour">
            <a:extLst>
              <a:ext uri="{FF2B5EF4-FFF2-40B4-BE49-F238E27FC236}">
                <a16:creationId xmlns:a16="http://schemas.microsoft.com/office/drawing/2014/main" id="{A17330E3-58F9-9E4A-8D91-8F6D247DE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338" y="333375"/>
            <a:ext cx="1871662" cy="61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3" name="Line 9">
            <a:extLst>
              <a:ext uri="{FF2B5EF4-FFF2-40B4-BE49-F238E27FC236}">
                <a16:creationId xmlns:a16="http://schemas.microsoft.com/office/drawing/2014/main" id="{15D0BA0F-D9B2-771A-1A47-4834C375FD4C}"/>
              </a:ext>
            </a:extLst>
          </p:cNvPr>
          <p:cNvSpPr>
            <a:spLocks noChangeShapeType="1"/>
          </p:cNvSpPr>
          <p:nvPr/>
        </p:nvSpPr>
        <p:spPr bwMode="auto">
          <a:xfrm>
            <a:off x="10320338" y="115888"/>
            <a:ext cx="0" cy="11890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7" r:id="rId1"/>
    <p:sldLayoutId id="2147484347" r:id="rId2"/>
    <p:sldLayoutId id="2147484348" r:id="rId3"/>
    <p:sldLayoutId id="2147484349" r:id="rId4"/>
    <p:sldLayoutId id="2147484350" r:id="rId5"/>
    <p:sldLayoutId id="2147484351" r:id="rId6"/>
    <p:sldLayoutId id="2147484352" r:id="rId7"/>
    <p:sldLayoutId id="2147484353" r:id="rId8"/>
    <p:sldLayoutId id="2147484354" r:id="rId9"/>
    <p:sldLayoutId id="2147484355" r:id="rId10"/>
    <p:sldLayoutId id="214748435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 kern="1200">
          <a:solidFill>
            <a:srgbClr val="FF99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rgbClr val="FF9900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l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l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anose="05000000000000000000" pitchFamily="2" charset="2"/>
        <a:buChar char="l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C8D53A22-60D3-F063-01F6-FB68F292405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524000" y="1697038"/>
            <a:ext cx="9144000" cy="1812925"/>
          </a:xfrm>
        </p:spPr>
        <p:txBody>
          <a:bodyPr/>
          <a:lstStyle/>
          <a:p>
            <a:pPr algn="ctr" eaLnBrk="1" hangingPunct="1"/>
            <a:r>
              <a:rPr lang="en-IE" altLang="en-US" sz="6600"/>
              <a:t>Draft Budget 2023</a:t>
            </a:r>
          </a:p>
        </p:txBody>
      </p:sp>
      <p:sp>
        <p:nvSpPr>
          <p:cNvPr id="5123" name="Subtitle 2">
            <a:extLst>
              <a:ext uri="{FF2B5EF4-FFF2-40B4-BE49-F238E27FC236}">
                <a16:creationId xmlns:a16="http://schemas.microsoft.com/office/drawing/2014/main" id="{E81DA1F5-1D3A-9E2A-865B-1C1D6CA86CBC}"/>
              </a:ext>
            </a:extLst>
          </p:cNvPr>
          <p:cNvSpPr>
            <a:spLocks noGrp="1" noChangeArrowheads="1"/>
          </p:cNvSpPr>
          <p:nvPr>
            <p:ph type="subTitle" idx="4294967295"/>
          </p:nvPr>
        </p:nvSpPr>
        <p:spPr>
          <a:xfrm>
            <a:off x="1060450" y="3876675"/>
            <a:ext cx="10042525" cy="1779588"/>
          </a:xfrm>
        </p:spPr>
        <p:txBody>
          <a:bodyPr/>
          <a:lstStyle/>
          <a:p>
            <a:pPr marL="0" indent="0"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IE" altLang="en-US" sz="2800" dirty="0"/>
              <a:t>Ronan FitzGerald</a:t>
            </a:r>
          </a:p>
          <a:p>
            <a:pPr marL="0" indent="0"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IE" altLang="en-US" sz="2800" dirty="0"/>
              <a:t>Head of Finance</a:t>
            </a:r>
          </a:p>
          <a:p>
            <a:pPr marL="0" indent="0"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IE" altLang="en-US" sz="2800" dirty="0"/>
          </a:p>
          <a:p>
            <a:pPr marL="0" indent="0" algn="r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IE" altLang="en-US" sz="2800" dirty="0"/>
              <a:t>17</a:t>
            </a:r>
            <a:r>
              <a:rPr lang="en-IE" altLang="en-US" sz="2800" baseline="30000" dirty="0"/>
              <a:t>th</a:t>
            </a:r>
            <a:r>
              <a:rPr lang="en-IE" altLang="en-US" sz="2800" dirty="0"/>
              <a:t> November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679B386-0BFF-4B1E-6941-FAFFFEB05F8B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06388" y="638175"/>
            <a:ext cx="11885612" cy="3870325"/>
          </a:xfr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2000" b="1" dirty="0"/>
          </a:p>
          <a:p>
            <a:pPr>
              <a:defRPr/>
            </a:pPr>
            <a:endParaRPr lang="en-IE" altLang="en-US" sz="16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u="sng" dirty="0"/>
          </a:p>
        </p:txBody>
      </p:sp>
      <p:sp>
        <p:nvSpPr>
          <p:cNvPr id="14339" name="Rectangle 5">
            <a:extLst>
              <a:ext uri="{FF2B5EF4-FFF2-40B4-BE49-F238E27FC236}">
                <a16:creationId xmlns:a16="http://schemas.microsoft.com/office/drawing/2014/main" id="{F98AEA2D-8A71-B1D4-DEBE-F9E0ACCF37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00" y="122238"/>
            <a:ext cx="9904413" cy="608012"/>
          </a:xfrm>
        </p:spPr>
        <p:txBody>
          <a:bodyPr/>
          <a:lstStyle/>
          <a:p>
            <a:pPr eaLnBrk="1" hangingPunct="1"/>
            <a:r>
              <a:rPr lang="en-IE" altLang="en-US"/>
              <a:t>Division B – Road Transport &amp; Safety</a:t>
            </a:r>
            <a:endParaRPr lang="en-US" alt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FAE951F-B7AD-BFEE-6A53-3BECB6C6E1BA}"/>
              </a:ext>
            </a:extLst>
          </p:cNvPr>
          <p:cNvSpPr txBox="1">
            <a:spLocks/>
          </p:cNvSpPr>
          <p:nvPr/>
        </p:nvSpPr>
        <p:spPr bwMode="auto">
          <a:xfrm>
            <a:off x="292100" y="1158728"/>
            <a:ext cx="11885612" cy="387032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000" b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Overall expenditure proposed for 2023 is €39,087,700 </a:t>
            </a:r>
            <a:endParaRPr lang="en-IE" altLang="en-US" sz="2000" b="1" i="1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altLang="en-US" sz="1800" dirty="0"/>
              <a:t>This is an increase €4,287,200 from 2022, however, 87% of this is projected inflation increases</a:t>
            </a:r>
            <a:r>
              <a:rPr lang="en-IE" altLang="en-US" sz="1900" b="1" i="1" dirty="0"/>
              <a:t>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000" b="1" i="1" u="sng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National and regional road works: €4,034,800 	</a:t>
            </a:r>
            <a:endParaRPr lang="en-IE" altLang="en-US" sz="2000" b="1" dirty="0">
              <a:solidFill>
                <a:srgbClr val="FF9900"/>
              </a:solidFill>
            </a:endParaRPr>
          </a:p>
          <a:p>
            <a:pPr>
              <a:defRPr/>
            </a:pPr>
            <a:r>
              <a:rPr lang="en-IE" altLang="en-US" sz="1800" dirty="0"/>
              <a:t>Includes general and winter maintenance along national (N81) and regional roads (note: national roads are the responsibility of TII)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Local road maintenance: €19,247,200 </a:t>
            </a:r>
          </a:p>
          <a:p>
            <a:pPr>
              <a:defRPr/>
            </a:pPr>
            <a:r>
              <a:rPr lang="en-IE" altLang="en-US" sz="1800" dirty="0"/>
              <a:t>County wide Local Road and Footpath improvements €6,150,000 </a:t>
            </a:r>
            <a:br>
              <a:rPr lang="en-IE" altLang="en-US" sz="1800" dirty="0"/>
            </a:br>
            <a:endParaRPr lang="en-IE" altLang="en-US" sz="1800" dirty="0"/>
          </a:p>
          <a:p>
            <a:pPr>
              <a:defRPr/>
            </a:pPr>
            <a:r>
              <a:rPr lang="en-IE" altLang="en-US" sz="1800" dirty="0"/>
              <a:t>Cycle Track, Quality Bus Corridor maintenance and footpath dishing €550,000</a:t>
            </a:r>
            <a:br>
              <a:rPr lang="en-IE" altLang="en-US" sz="1800" dirty="0"/>
            </a:br>
            <a:endParaRPr lang="en-IE" altLang="en-US" sz="1800" dirty="0"/>
          </a:p>
          <a:p>
            <a:pPr>
              <a:defRPr/>
            </a:pPr>
            <a:r>
              <a:rPr lang="en-IE" altLang="en-US" sz="1800" dirty="0"/>
              <a:t>Bridge safety works €430,900 </a:t>
            </a:r>
            <a:br>
              <a:rPr lang="en-IE" altLang="en-US" sz="1800" dirty="0"/>
            </a:br>
            <a:endParaRPr lang="en-IE" altLang="en-US" sz="1800" dirty="0"/>
          </a:p>
          <a:p>
            <a:pPr>
              <a:defRPr/>
            </a:pPr>
            <a:r>
              <a:rPr lang="en-IE" altLang="en-US" sz="1800" dirty="0"/>
              <a:t>District centre improvements €650,000 with enhancements set to commence on site in Lucan and Castletymon, and designs will progressed for Clondalkin, Rosemount and Bawnogue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500" dirty="0">
              <a:highlight>
                <a:srgbClr val="FFFF00"/>
              </a:highligh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altLang="en-US" sz="2000" b="1" dirty="0"/>
          </a:p>
          <a:p>
            <a:pPr>
              <a:defRPr/>
            </a:pPr>
            <a:endParaRPr lang="en-IE" altLang="en-US" sz="16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u="sng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>
            <a:extLst>
              <a:ext uri="{FF2B5EF4-FFF2-40B4-BE49-F238E27FC236}">
                <a16:creationId xmlns:a16="http://schemas.microsoft.com/office/drawing/2014/main" id="{423D93CF-47E2-7FA8-16CE-5FCA246F17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22238"/>
            <a:ext cx="9904413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3900" b="1">
                <a:solidFill>
                  <a:srgbClr val="FF9900"/>
                </a:solidFill>
              </a:rPr>
              <a:t>Division B – Road Transport &amp; Safety</a:t>
            </a:r>
            <a:endParaRPr lang="en-US" altLang="en-US" sz="3900" b="1">
              <a:solidFill>
                <a:srgbClr val="FF99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0A0F65-2D80-A020-57E3-6D2CC045E810}"/>
              </a:ext>
            </a:extLst>
          </p:cNvPr>
          <p:cNvSpPr txBox="1"/>
          <p:nvPr/>
        </p:nvSpPr>
        <p:spPr>
          <a:xfrm>
            <a:off x="168275" y="1541463"/>
            <a:ext cx="11601450" cy="4464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400" b="1" dirty="0"/>
              <a:t>Public lighting: €6,169,000 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LED programme €850,000 with over 600+ LED upgrades to be completed in 2023  </a:t>
            </a:r>
            <a:br>
              <a:rPr lang="en-IE" altLang="en-US" dirty="0"/>
            </a:br>
            <a:endParaRPr lang="en-IE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Maintenance of the Council’s 30,000 public lights and minor improvement works €5,311,300 </a:t>
            </a:r>
          </a:p>
          <a:p>
            <a:pPr>
              <a:buFont typeface="Wingdings" panose="05000000000000000000" pitchFamily="2" charset="2"/>
              <a:buNone/>
              <a:defRPr/>
            </a:pPr>
            <a:endParaRPr lang="en-IE" altLang="en-US" sz="105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400" b="1" dirty="0"/>
              <a:t>Traffic management improvement, road safety &amp; promotion and car parking: €8,711,300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Traffic Management and Improvement works  €3,639,200 </a:t>
            </a:r>
            <a:r>
              <a:rPr lang="en-IE" altLang="en-US" i="1" dirty="0"/>
              <a:t>(traffic lights, traffic management centre) </a:t>
            </a:r>
            <a:br>
              <a:rPr lang="en-IE" altLang="en-US" i="1" dirty="0"/>
            </a:br>
            <a:endParaRPr lang="en-IE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Road safety works, education and promotion €4,430,900 </a:t>
            </a:r>
            <a:r>
              <a:rPr lang="en-IE" altLang="en-US" i="1" dirty="0"/>
              <a:t>(traffic calming, street improvements, training, school wardens) </a:t>
            </a:r>
            <a:br>
              <a:rPr lang="en-IE" altLang="en-US" i="1" dirty="0"/>
            </a:br>
            <a:endParaRPr lang="en-IE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Management of on and off street car parking €641,200 </a:t>
            </a:r>
            <a:br>
              <a:rPr lang="en-IE" altLang="en-US" dirty="0"/>
            </a:br>
            <a:endParaRPr lang="en-IE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Alongside this, c.20 active travel (pedestrian and cycle) schemes are being progressed through the Cycle South Dublin programme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C16BBAA8-E0E2-1B31-E38C-A9960449DDC7}"/>
              </a:ext>
            </a:extLst>
          </p:cNvPr>
          <p:cNvSpPr txBox="1">
            <a:spLocks/>
          </p:cNvSpPr>
          <p:nvPr/>
        </p:nvSpPr>
        <p:spPr>
          <a:xfrm>
            <a:off x="0" y="1414463"/>
            <a:ext cx="12192000" cy="526097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900" dirty="0"/>
          </a:p>
          <a:p>
            <a:pPr>
              <a:defRPr/>
            </a:pPr>
            <a:endParaRPr lang="en-IE" altLang="en-US" sz="19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altLang="en-US" sz="2000" dirty="0"/>
              <a:t>	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24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u="sng" dirty="0"/>
          </a:p>
        </p:txBody>
      </p:sp>
      <p:sp>
        <p:nvSpPr>
          <p:cNvPr id="16387" name="Content Placeholder 1">
            <a:extLst>
              <a:ext uri="{FF2B5EF4-FFF2-40B4-BE49-F238E27FC236}">
                <a16:creationId xmlns:a16="http://schemas.microsoft.com/office/drawing/2014/main" id="{47B1FBFD-74AD-BEAF-30B7-895EB6BBC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341438"/>
            <a:ext cx="12192000" cy="574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Wingdings" panose="05000000000000000000" pitchFamily="2" charset="2"/>
              <a:buNone/>
            </a:pPr>
            <a:endParaRPr lang="en-IE" altLang="en-US" sz="800" u="sng"/>
          </a:p>
          <a:p>
            <a:pPr>
              <a:buFont typeface="Wingdings" panose="05000000000000000000" pitchFamily="2" charset="2"/>
              <a:buNone/>
            </a:pPr>
            <a:endParaRPr lang="en-IE" altLang="en-US" sz="1600"/>
          </a:p>
          <a:p>
            <a:pPr>
              <a:buFont typeface="Wingdings" panose="05000000000000000000" pitchFamily="2" charset="2"/>
              <a:buNone/>
            </a:pPr>
            <a:endParaRPr lang="en-IE" altLang="en-US" sz="1700"/>
          </a:p>
          <a:p>
            <a:pPr>
              <a:buFont typeface="Wingdings" panose="05000000000000000000" pitchFamily="2" charset="2"/>
              <a:buNone/>
            </a:pPr>
            <a:endParaRPr lang="en-IE" altLang="en-US" sz="1700"/>
          </a:p>
          <a:p>
            <a:pPr>
              <a:buFont typeface="Wingdings" panose="05000000000000000000" pitchFamily="2" charset="2"/>
              <a:buNone/>
            </a:pPr>
            <a:endParaRPr lang="en-IE" altLang="en-US" sz="1700"/>
          </a:p>
          <a:p>
            <a:pPr>
              <a:buFont typeface="Wingdings" panose="05000000000000000000" pitchFamily="2" charset="2"/>
              <a:buNone/>
            </a:pPr>
            <a:endParaRPr lang="en-IE" altLang="en-US" sz="1700" u="sng"/>
          </a:p>
          <a:p>
            <a:pPr>
              <a:buFont typeface="Wingdings" panose="05000000000000000000" pitchFamily="2" charset="2"/>
              <a:buNone/>
            </a:pPr>
            <a:endParaRPr lang="en-IE" altLang="en-US" u="sng"/>
          </a:p>
        </p:txBody>
      </p:sp>
      <p:sp>
        <p:nvSpPr>
          <p:cNvPr id="16388" name="Title 1">
            <a:extLst>
              <a:ext uri="{FF2B5EF4-FFF2-40B4-BE49-F238E27FC236}">
                <a16:creationId xmlns:a16="http://schemas.microsoft.com/office/drawing/2014/main" id="{2C822D60-41EE-CC9D-092D-6003CB787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22238"/>
            <a:ext cx="990441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3900" b="1">
                <a:solidFill>
                  <a:srgbClr val="FF9900"/>
                </a:solidFill>
              </a:rPr>
              <a:t>Division D – Development Management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7360BE9-841C-916A-142E-00236529C8EE}"/>
              </a:ext>
            </a:extLst>
          </p:cNvPr>
          <p:cNvSpPr txBox="1">
            <a:spLocks/>
          </p:cNvSpPr>
          <p:nvPr/>
        </p:nvSpPr>
        <p:spPr>
          <a:xfrm>
            <a:off x="292100" y="1414463"/>
            <a:ext cx="12192000" cy="505344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Overall expenditure proposed for 2023 is €9,833,200 </a:t>
            </a:r>
            <a:r>
              <a:rPr lang="en-IE" altLang="en-US" sz="1800" i="1" dirty="0"/>
              <a:t>(+€1,302,600 from the 2022 adopted budget)  </a:t>
            </a:r>
            <a:endParaRPr lang="en-IE" altLang="en-US" sz="1800" i="1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000" u="sng" dirty="0">
              <a:highlight>
                <a:srgbClr val="FFFF00"/>
              </a:highlight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Forward Planning: €3,920,400 </a:t>
            </a:r>
            <a:r>
              <a:rPr lang="en-IE" altLang="en-US" sz="1800" i="1" dirty="0"/>
              <a:t>(+€552,100 from 2022)</a:t>
            </a:r>
            <a:endParaRPr lang="en-IE" altLang="en-US" sz="1800" b="1" dirty="0"/>
          </a:p>
          <a:p>
            <a:pPr>
              <a:defRPr/>
            </a:pPr>
            <a:r>
              <a:rPr lang="en-IE" altLang="en-US" sz="1600" dirty="0"/>
              <a:t>Implement the newly adopted County Development Plan and address final Ministerial Directions </a:t>
            </a:r>
            <a:br>
              <a:rPr lang="en-IE" altLang="en-US" sz="1600" dirty="0"/>
            </a:br>
            <a:endParaRPr lang="en-IE" altLang="en-US" sz="1600" dirty="0"/>
          </a:p>
          <a:p>
            <a:pPr>
              <a:defRPr/>
            </a:pPr>
            <a:r>
              <a:rPr lang="en-IE" altLang="en-US" sz="1600" dirty="0"/>
              <a:t>Manage delivery of SDZ schemes at Adamstown &amp; Clonburris including URDF and LIHAF funded strategic infrastructure </a:t>
            </a:r>
            <a:br>
              <a:rPr lang="en-IE" altLang="en-US" sz="1600" dirty="0"/>
            </a:br>
            <a:endParaRPr lang="en-IE" altLang="en-US" sz="1600" dirty="0"/>
          </a:p>
          <a:p>
            <a:pPr>
              <a:defRPr/>
            </a:pPr>
            <a:r>
              <a:rPr lang="en-IE" altLang="en-US" sz="1600" dirty="0"/>
              <a:t>Mange delivery of adopted LAPs at Newcastle, Tallaght, </a:t>
            </a:r>
            <a:r>
              <a:rPr lang="en-IE" altLang="en-US" sz="1600" dirty="0" err="1"/>
              <a:t>Ballycullen-Oldcourt</a:t>
            </a:r>
            <a:r>
              <a:rPr lang="en-IE" altLang="en-US" sz="1600" dirty="0"/>
              <a:t> </a:t>
            </a:r>
            <a:br>
              <a:rPr lang="en-IE" altLang="en-US" sz="1600" dirty="0"/>
            </a:br>
            <a:endParaRPr lang="en-IE" altLang="en-US" sz="1600" dirty="0"/>
          </a:p>
          <a:p>
            <a:pPr>
              <a:defRPr/>
            </a:pPr>
            <a:r>
              <a:rPr lang="en-IE" altLang="en-US" sz="1600" dirty="0"/>
              <a:t>Commence a CDP variation for the City Edge lands </a:t>
            </a:r>
            <a:br>
              <a:rPr lang="en-IE" altLang="en-US" sz="1600" dirty="0"/>
            </a:br>
            <a:endParaRPr lang="en-IE" altLang="en-US" sz="1600" dirty="0"/>
          </a:p>
          <a:p>
            <a:pPr>
              <a:defRPr/>
            </a:pPr>
            <a:r>
              <a:rPr lang="en-IE" altLang="en-US" sz="1600" dirty="0"/>
              <a:t>Commence the Clondalkin Local Area Plan </a:t>
            </a:r>
            <a:br>
              <a:rPr lang="en-IE" altLang="en-US" sz="1600" dirty="0"/>
            </a:br>
            <a:endParaRPr lang="en-IE" altLang="en-US" sz="1600" dirty="0"/>
          </a:p>
          <a:p>
            <a:pPr>
              <a:defRPr/>
            </a:pPr>
            <a:r>
              <a:rPr lang="en-IE" altLang="en-US" sz="1600" dirty="0"/>
              <a:t>Commence a review of the County’s Employment Land, Rural Housing and the </a:t>
            </a:r>
            <a:r>
              <a:rPr lang="en-IE" altLang="en-US" sz="1600" dirty="0" err="1"/>
              <a:t>Brittas</a:t>
            </a:r>
            <a:r>
              <a:rPr lang="en-IE" altLang="en-US" sz="1600" dirty="0"/>
              <a:t> area</a:t>
            </a:r>
            <a:br>
              <a:rPr lang="en-IE" altLang="en-US" sz="1600" dirty="0"/>
            </a:br>
            <a:endParaRPr lang="en-IE" altLang="en-US" sz="1600" dirty="0"/>
          </a:p>
          <a:p>
            <a:pPr>
              <a:defRPr/>
            </a:pPr>
            <a:r>
              <a:rPr lang="en-IE" altLang="en-US" sz="1600" dirty="0"/>
              <a:t>Active Land Management including the RZLT, Vacant Sites Register, Housing Task Force monitoring</a:t>
            </a:r>
            <a:br>
              <a:rPr lang="en-IE" altLang="en-US" sz="1600" dirty="0"/>
            </a:br>
            <a:r>
              <a:rPr lang="en-IE" altLang="en-US" sz="1600" dirty="0"/>
              <a:t>    </a:t>
            </a:r>
          </a:p>
          <a:p>
            <a:pPr>
              <a:defRPr/>
            </a:pPr>
            <a:r>
              <a:rPr lang="en-IE" altLang="en-US" sz="1600" dirty="0"/>
              <a:t>Heritage and biodiversity projects €136,100 and Conservation projects €208,000</a:t>
            </a:r>
          </a:p>
          <a:p>
            <a:pPr>
              <a:defRPr/>
            </a:pPr>
            <a:endParaRPr lang="en-IE" altLang="en-US" sz="1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800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6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700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u="sng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71837017-C037-F2BE-96D2-28AE39005A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22238"/>
            <a:ext cx="9904413" cy="62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3900" b="1">
                <a:solidFill>
                  <a:srgbClr val="FF9900"/>
                </a:solidFill>
              </a:rPr>
              <a:t>Division D – Development Management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ED6999A-1B21-5A76-7D22-ECA78276BCCC}"/>
              </a:ext>
            </a:extLst>
          </p:cNvPr>
          <p:cNvSpPr txBox="1"/>
          <p:nvPr/>
        </p:nvSpPr>
        <p:spPr>
          <a:xfrm>
            <a:off x="165100" y="1562100"/>
            <a:ext cx="11861800" cy="41735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Planning Control and Enforcement at €4,894,300 </a:t>
            </a:r>
            <a:r>
              <a:rPr lang="en-IE" altLang="en-US" i="1" dirty="0"/>
              <a:t>(+€728,700 from 2022)</a:t>
            </a:r>
            <a:endParaRPr lang="en-IE" altLang="en-US" b="1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At the end of Sept. 2022 the Council received 972 planning applications compared to 797 for the same period in 2021</a:t>
            </a:r>
            <a:br>
              <a:rPr lang="en-IE" altLang="en-US" dirty="0"/>
            </a:br>
            <a:endParaRPr lang="en-IE" altLang="en-US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At the end of Sept. 2022 a total of 150 planning enforcement cases had been opened and 301 cases closed</a:t>
            </a:r>
            <a:br>
              <a:rPr lang="en-IE" altLang="en-US" dirty="0"/>
            </a:br>
            <a:r>
              <a:rPr lang="en-IE" altLang="en-US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IE" altLang="en-US" dirty="0" err="1"/>
              <a:t>E.Planning</a:t>
            </a:r>
            <a:r>
              <a:rPr lang="en-IE" altLang="en-US" dirty="0"/>
              <a:t> €49,000  </a:t>
            </a:r>
          </a:p>
          <a:p>
            <a:pPr>
              <a:defRPr/>
            </a:pPr>
            <a:endParaRPr lang="en-IE" altLang="en-US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b="1" dirty="0"/>
              <a:t>Building Control at €652,000 </a:t>
            </a:r>
            <a:r>
              <a:rPr lang="en-IE" altLang="en-US" i="1" dirty="0"/>
              <a:t>(+€20,700 from 2022)</a:t>
            </a:r>
          </a:p>
          <a:p>
            <a:pPr marL="285750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As of the end of September 2022 the Council had received</a:t>
            </a:r>
            <a:br>
              <a:rPr lang="en-IE" altLang="en-US" dirty="0"/>
            </a:br>
            <a:r>
              <a:rPr lang="en-IE" altLang="en-US" dirty="0"/>
              <a:t>  </a:t>
            </a:r>
          </a:p>
          <a:p>
            <a:pPr marL="742950" lvl="1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173 Disability Access Certs, an increase from 128 for the same period in 2021 </a:t>
            </a:r>
            <a:br>
              <a:rPr lang="en-IE" altLang="en-US" dirty="0"/>
            </a:br>
            <a:endParaRPr lang="en-IE" altLang="en-US" dirty="0"/>
          </a:p>
          <a:p>
            <a:pPr marL="742950" lvl="1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220 Fire Certs, an increase from 190 for the same period in 2021</a:t>
            </a:r>
            <a:br>
              <a:rPr lang="en-IE" altLang="en-US" dirty="0"/>
            </a:br>
            <a:endParaRPr lang="en-IE" altLang="en-US" dirty="0"/>
          </a:p>
          <a:p>
            <a:pPr marL="742950" lvl="1" indent="-285750" eaLnBrk="1" hangingPunct="1">
              <a:lnSpc>
                <a:spcPct val="80000"/>
              </a:lnSpc>
              <a:buFont typeface="Arial" panose="020B0604020202020204" pitchFamily="34" charset="0"/>
              <a:buChar char="•"/>
              <a:defRPr/>
            </a:pPr>
            <a:r>
              <a:rPr lang="en-IE" altLang="en-US" dirty="0"/>
              <a:t>371 Commencement Notices, a decrease from 413 for the same period in 2021</a:t>
            </a:r>
            <a:br>
              <a:rPr lang="en-IE" altLang="en-US" dirty="0"/>
            </a:br>
            <a:endParaRPr lang="en-IE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2DBD004A-CA92-03A6-62B2-8ED5ABC08F2B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766763" y="1171575"/>
            <a:ext cx="10864850" cy="3168650"/>
          </a:xfrm>
        </p:spPr>
        <p:txBody>
          <a:bodyPr/>
          <a:lstStyle/>
          <a:p>
            <a:pPr algn="ctr" eaLnBrk="1" hangingPunct="1"/>
            <a:r>
              <a:rPr lang="en-IE" altLang="en-US" sz="6600"/>
              <a:t>Director of Environment, Water and Climate Change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9">
            <a:extLst>
              <a:ext uri="{FF2B5EF4-FFF2-40B4-BE49-F238E27FC236}">
                <a16:creationId xmlns:a16="http://schemas.microsoft.com/office/drawing/2014/main" id="{7804F59A-0CBA-D555-F835-472BBEC391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39688"/>
            <a:ext cx="9904413" cy="1219200"/>
          </a:xfrm>
        </p:spPr>
        <p:txBody>
          <a:bodyPr/>
          <a:lstStyle/>
          <a:p>
            <a:pPr eaLnBrk="1" hangingPunct="1"/>
            <a:r>
              <a:rPr lang="en-IE" altLang="en-US"/>
              <a:t>Division C, G &amp; H</a:t>
            </a:r>
            <a:endParaRPr lang="en-GB" altLang="en-US"/>
          </a:p>
        </p:txBody>
      </p:sp>
      <p:sp>
        <p:nvSpPr>
          <p:cNvPr id="19459" name="Rectangle 10">
            <a:extLst>
              <a:ext uri="{FF2B5EF4-FFF2-40B4-BE49-F238E27FC236}">
                <a16:creationId xmlns:a16="http://schemas.microsoft.com/office/drawing/2014/main" id="{DD39A426-03E4-BF51-E7BD-AEA54B46B5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388" y="1414463"/>
            <a:ext cx="1155065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en-GB" altLang="en-US"/>
          </a:p>
        </p:txBody>
      </p:sp>
      <p:sp>
        <p:nvSpPr>
          <p:cNvPr id="19460" name="Rectangle 10">
            <a:extLst>
              <a:ext uri="{FF2B5EF4-FFF2-40B4-BE49-F238E27FC236}">
                <a16:creationId xmlns:a16="http://schemas.microsoft.com/office/drawing/2014/main" id="{73CA4889-3184-73ED-E520-826F45955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8788" y="1566863"/>
            <a:ext cx="11550650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en-GB" altLang="en-US"/>
          </a:p>
        </p:txBody>
      </p:sp>
      <p:sp>
        <p:nvSpPr>
          <p:cNvPr id="2" name="Rectangle 10">
            <a:extLst>
              <a:ext uri="{FF2B5EF4-FFF2-40B4-BE49-F238E27FC236}">
                <a16:creationId xmlns:a16="http://schemas.microsoft.com/office/drawing/2014/main" id="{137D807D-7184-E047-F6B7-9C31F66500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1566863"/>
            <a:ext cx="11550650" cy="4525962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GB" altLang="en-US" sz="2000" b="1" dirty="0">
                <a:solidFill>
                  <a:srgbClr val="FF9900"/>
                </a:solidFill>
              </a:rPr>
              <a:t>Water Services (Division C)</a:t>
            </a:r>
          </a:p>
          <a:p>
            <a:pPr eaLnBrk="1" hangingPunct="1">
              <a:defRPr/>
            </a:pPr>
            <a:r>
              <a:rPr lang="en-GB" altLang="en-US" sz="2000" dirty="0"/>
              <a:t>Expenditure of </a:t>
            </a:r>
            <a:r>
              <a:rPr lang="en-IE" sz="2000" b="1" dirty="0"/>
              <a:t>€14,447,200 </a:t>
            </a:r>
          </a:p>
          <a:p>
            <a:pPr eaLnBrk="1" hangingPunct="1">
              <a:defRPr/>
            </a:pPr>
            <a:r>
              <a:rPr lang="en-GB" altLang="en-US" sz="2000" dirty="0"/>
              <a:t>€</a:t>
            </a:r>
            <a:r>
              <a:rPr lang="en-IE" sz="2000" b="1" dirty="0">
                <a:solidFill>
                  <a:srgbClr val="000000"/>
                </a:solidFill>
                <a:latin typeface="+mj-lt"/>
              </a:rPr>
              <a:t>9,335,600 </a:t>
            </a:r>
            <a:r>
              <a:rPr lang="en-GB" altLang="en-US" sz="2000" dirty="0"/>
              <a:t> is recoupable from Irish Water under the SLA.</a:t>
            </a:r>
            <a:endParaRPr lang="en-IE" altLang="en-US" sz="20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2000" dirty="0"/>
              <a:t>The expenditure for Surface Water/Flood Management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dirty="0"/>
              <a:t>     is </a:t>
            </a:r>
            <a:r>
              <a:rPr lang="en-IE" sz="2000" b="1" dirty="0"/>
              <a:t>€</a:t>
            </a:r>
            <a:r>
              <a:rPr lang="en-IE" sz="2000" b="1" dirty="0">
                <a:solidFill>
                  <a:srgbClr val="000000"/>
                </a:solidFill>
                <a:latin typeface="+mj-lt"/>
              </a:rPr>
              <a:t>4,934,000 </a:t>
            </a:r>
            <a:r>
              <a:rPr lang="en-IE" sz="2000" b="1" dirty="0"/>
              <a:t> </a:t>
            </a:r>
            <a:r>
              <a:rPr lang="en-IE" altLang="en-US" sz="2000" b="1" dirty="0"/>
              <a:t>for 2023</a:t>
            </a:r>
            <a:r>
              <a:rPr lang="en-IE" altLang="en-US" sz="2000" dirty="0"/>
              <a:t>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altLang="en-US" sz="2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b="1" dirty="0">
                <a:solidFill>
                  <a:srgbClr val="FF9900"/>
                </a:solidFill>
              </a:rPr>
              <a:t>Agriculture, Education, Health and Welfare (Division G)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dirty="0"/>
              <a:t>The overall expenditure on Veterinary Services is </a:t>
            </a:r>
            <a:r>
              <a:rPr lang="en-IE" sz="2000" b="1" dirty="0"/>
              <a:t>€1,552,300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2000" dirty="0">
              <a:solidFill>
                <a:srgbClr val="FF0000"/>
              </a:solidFill>
            </a:endParaRPr>
          </a:p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GB" altLang="en-US" sz="2000" b="1" dirty="0">
                <a:solidFill>
                  <a:srgbClr val="FF9900"/>
                </a:solidFill>
              </a:rPr>
              <a:t>Machinery Yard (Division H) 2023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IE" sz="2000" dirty="0"/>
              <a:t>The total Machinery Yard budget for 2023 is </a:t>
            </a:r>
            <a:r>
              <a:rPr lang="en-IE" sz="2000" b="1" dirty="0"/>
              <a:t>€</a:t>
            </a:r>
            <a:r>
              <a:rPr lang="en-IE" sz="2000" b="1" dirty="0">
                <a:solidFill>
                  <a:srgbClr val="000000"/>
                </a:solidFill>
                <a:latin typeface="+mj-lt"/>
              </a:rPr>
              <a:t>3,924,400</a:t>
            </a:r>
            <a:r>
              <a:rPr lang="en-IE" sz="2000" b="1" dirty="0"/>
              <a:t>.</a:t>
            </a:r>
          </a:p>
          <a:p>
            <a:pPr>
              <a:spcBef>
                <a:spcPts val="0"/>
              </a:spcBef>
              <a:buFont typeface="Wingdings" panose="05000000000000000000" pitchFamily="2" charset="2"/>
              <a:buNone/>
              <a:defRPr/>
            </a:pPr>
            <a:r>
              <a:rPr lang="en-IE" sz="2000" dirty="0"/>
              <a:t>Of that </a:t>
            </a:r>
            <a:r>
              <a:rPr lang="en-IE" sz="2000" b="1" dirty="0"/>
              <a:t>€1,020,100 </a:t>
            </a:r>
            <a:r>
              <a:rPr lang="en-IE" sz="2000" dirty="0"/>
              <a:t>is provided for updating and modernising the Council’s fleet in order to maintain operational efficiency and reliability.</a:t>
            </a:r>
          </a:p>
        </p:txBody>
      </p:sp>
      <p:pic>
        <p:nvPicPr>
          <p:cNvPr id="19462" name="Picture 3" descr="A picture containing tree, outdoor, nature, river&#10;&#10;Description automatically generated">
            <a:extLst>
              <a:ext uri="{FF2B5EF4-FFF2-40B4-BE49-F238E27FC236}">
                <a16:creationId xmlns:a16="http://schemas.microsoft.com/office/drawing/2014/main" id="{E88841EA-66B6-E3A6-2C63-B1DACDCE94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1411288"/>
            <a:ext cx="4943475" cy="364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>
            <a:extLst>
              <a:ext uri="{FF2B5EF4-FFF2-40B4-BE49-F238E27FC236}">
                <a16:creationId xmlns:a16="http://schemas.microsoft.com/office/drawing/2014/main" id="{F38269DD-8763-3989-7F18-9681606DBF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904413" cy="1219200"/>
          </a:xfrm>
        </p:spPr>
        <p:txBody>
          <a:bodyPr/>
          <a:lstStyle/>
          <a:p>
            <a:pPr eaLnBrk="1" hangingPunct="1"/>
            <a:r>
              <a:rPr lang="en-IE" altLang="en-US"/>
              <a:t>Environmental Services (Division E)</a:t>
            </a:r>
            <a:endParaRPr lang="en-GB" altLang="en-US"/>
          </a:p>
        </p:txBody>
      </p:sp>
      <p:sp>
        <p:nvSpPr>
          <p:cNvPr id="20483" name="Rectangle 6">
            <a:extLst>
              <a:ext uri="{FF2B5EF4-FFF2-40B4-BE49-F238E27FC236}">
                <a16:creationId xmlns:a16="http://schemas.microsoft.com/office/drawing/2014/main" id="{313ADB5D-D94B-F48B-7AB3-2A00A4F959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20675" y="1127125"/>
            <a:ext cx="11550650" cy="48450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IE" altLang="en-US" sz="240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IE" altLang="en-US" sz="1800"/>
              <a:t>		</a:t>
            </a:r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331E28E8-11C2-56E5-B977-88A2A029D4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1101725"/>
            <a:ext cx="11550650" cy="48450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altLang="en-US" sz="240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400"/>
              <a:t>The overall expenditure in Division E is </a:t>
            </a:r>
            <a:r>
              <a:rPr lang="en-IE" sz="2400" b="1"/>
              <a:t>€43,702,900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200"/>
              <a:t>The main areas of expenditure include: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altLang="en-US" sz="1400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1800"/>
              <a:t>Landfill Operations </a:t>
            </a:r>
            <a:r>
              <a:rPr lang="en-IE" altLang="en-US" sz="1800" b="1"/>
              <a:t> 					      </a:t>
            </a:r>
            <a:r>
              <a:rPr lang="en-IE" sz="1800"/>
              <a:t>€1,091,700 </a:t>
            </a:r>
            <a:endParaRPr lang="en-IE" altLang="en-US" sz="1800"/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1800"/>
              <a:t>		         		</a:t>
            </a:r>
            <a:endParaRPr lang="en-IE" altLang="en-US" sz="1800" b="1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1800"/>
              <a:t>Fire Service 	                                                                              </a:t>
            </a:r>
            <a:r>
              <a:rPr lang="en-IE" sz="1800"/>
              <a:t>€23,190,000 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sz="1800"/>
          </a:p>
          <a:p>
            <a:pPr eaLnBrk="1" hangingPunct="1">
              <a:lnSpc>
                <a:spcPct val="80000"/>
              </a:lnSpc>
              <a:defRPr/>
            </a:pPr>
            <a:r>
              <a:rPr lang="en-IE" sz="1800"/>
              <a:t>Public Realm Cleansing Programme			      €13,210,700</a:t>
            </a:r>
          </a:p>
          <a:p>
            <a:pPr eaLnBrk="1" hangingPunct="1">
              <a:lnSpc>
                <a:spcPct val="80000"/>
              </a:lnSpc>
              <a:defRPr/>
            </a:pPr>
            <a:endParaRPr lang="en-IE" altLang="en-US" sz="1800" b="1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1800"/>
              <a:t>Water Quality, Air &amp; Noise Pollution Control</a:t>
            </a:r>
            <a:r>
              <a:rPr lang="en-IE" altLang="en-US" sz="1800" b="1"/>
              <a:t>		           </a:t>
            </a:r>
            <a:r>
              <a:rPr lang="en-IE" altLang="en-US" sz="1800"/>
              <a:t>€925,700</a:t>
            </a:r>
          </a:p>
          <a:p>
            <a:pPr eaLnBrk="1" hangingPunct="1">
              <a:lnSpc>
                <a:spcPct val="80000"/>
              </a:lnSpc>
              <a:defRPr/>
            </a:pPr>
            <a:endParaRPr lang="en-IE" altLang="en-US" sz="1800" b="1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1800"/>
              <a:t>Burial Grounds Maintenance </a:t>
            </a:r>
            <a:r>
              <a:rPr lang="en-IE" altLang="en-US" sz="1800" b="1"/>
              <a:t>				        </a:t>
            </a:r>
            <a:r>
              <a:rPr lang="en-IE" sz="1800"/>
              <a:t>€1,352,100 </a:t>
            </a:r>
          </a:p>
          <a:p>
            <a:pPr marL="0" indent="0"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altLang="en-US" sz="1800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1800"/>
              <a:t>Derelict Sites &amp; Dangerous Buildings	</a:t>
            </a:r>
            <a:r>
              <a:rPr lang="en-IE" altLang="en-US" sz="1800" b="1"/>
              <a:t>	                         </a:t>
            </a:r>
            <a:r>
              <a:rPr lang="en-IE" altLang="en-US" sz="1800"/>
              <a:t>€360,500</a:t>
            </a:r>
          </a:p>
          <a:p>
            <a:pPr eaLnBrk="1" hangingPunct="1">
              <a:lnSpc>
                <a:spcPct val="80000"/>
              </a:lnSpc>
              <a:defRPr/>
            </a:pPr>
            <a:endParaRPr lang="en-IE" altLang="en-US" sz="1800"/>
          </a:p>
          <a:p>
            <a:pPr eaLnBrk="1" hangingPunct="1">
              <a:lnSpc>
                <a:spcPct val="80000"/>
              </a:lnSpc>
              <a:defRPr/>
            </a:pPr>
            <a:r>
              <a:rPr lang="en-IE" altLang="en-US" sz="1800"/>
              <a:t>Climate Change Action Fund				           €300,000 		</a:t>
            </a:r>
            <a:endParaRPr lang="en-IE" altLang="en-US" sz="1800" dirty="0"/>
          </a:p>
        </p:txBody>
      </p:sp>
      <p:pic>
        <p:nvPicPr>
          <p:cNvPr id="20485" name="Picture 2">
            <a:extLst>
              <a:ext uri="{FF2B5EF4-FFF2-40B4-BE49-F238E27FC236}">
                <a16:creationId xmlns:a16="http://schemas.microsoft.com/office/drawing/2014/main" id="{8E34CE2C-177B-1C24-601D-613799A57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5200" y="1417638"/>
            <a:ext cx="3606800" cy="468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5">
            <a:extLst>
              <a:ext uri="{FF2B5EF4-FFF2-40B4-BE49-F238E27FC236}">
                <a16:creationId xmlns:a16="http://schemas.microsoft.com/office/drawing/2014/main" id="{E7BE7896-3B79-9824-0E70-D7102AB25E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IE" altLang="en-US"/>
              <a:t>Recreation &amp; Amenity (Div F)</a:t>
            </a:r>
            <a:endParaRPr lang="en-GB" altLang="en-US"/>
          </a:p>
        </p:txBody>
      </p:sp>
      <p:sp>
        <p:nvSpPr>
          <p:cNvPr id="21507" name="Rectangle 6">
            <a:extLst>
              <a:ext uri="{FF2B5EF4-FFF2-40B4-BE49-F238E27FC236}">
                <a16:creationId xmlns:a16="http://schemas.microsoft.com/office/drawing/2014/main" id="{15915C8D-8797-DFEC-7220-B642E068BE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6388" y="1511300"/>
            <a:ext cx="11550650" cy="53467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IE" altLang="en-US" sz="1800"/>
              <a:t>	</a:t>
            </a:r>
            <a:endParaRPr lang="en-IE" altLang="en-US" sz="1800">
              <a:solidFill>
                <a:srgbClr val="FF0000"/>
              </a:solidFill>
            </a:endParaRPr>
          </a:p>
          <a:p>
            <a:pPr marL="342900" lvl="1" indent="0" eaLnBrk="1" hangingPunct="1">
              <a:lnSpc>
                <a:spcPct val="150000"/>
              </a:lnSpc>
              <a:buFont typeface="Wingdings" panose="05000000000000000000" pitchFamily="2" charset="2"/>
              <a:buNone/>
            </a:pPr>
            <a:endParaRPr lang="en-GB" altLang="en-US" sz="1800"/>
          </a:p>
        </p:txBody>
      </p:sp>
      <p:sp>
        <p:nvSpPr>
          <p:cNvPr id="2" name="Rectangle 6">
            <a:extLst>
              <a:ext uri="{FF2B5EF4-FFF2-40B4-BE49-F238E27FC236}">
                <a16:creationId xmlns:a16="http://schemas.microsoft.com/office/drawing/2014/main" id="{DB37760B-4C0F-4D8D-124D-1BD1B4634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05" y="1511300"/>
            <a:ext cx="11550650" cy="534670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100" dirty="0"/>
              <a:t>The overall expenditure for the Maintenance &amp; Improvement of Public Realm is </a:t>
            </a:r>
            <a:r>
              <a:rPr lang="en-IE" altLang="en-US" sz="2400" b="1" dirty="0"/>
              <a:t>€25,338,900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IE" altLang="en-US" sz="1000" dirty="0"/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2000" dirty="0"/>
              <a:t>The main areas of expenditure are: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Grass Cutting Programme &amp; Weed Control 	      €5,174,200 	 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Tree/Hedge Cutting Programme 		      €3,068,500	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Public Realm/Parks Management &amp; Operation	       €3,448,700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Public Realm Improvement Works 		       €2,313,800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Pitch Maintenance				          €394,100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Leisure Facility &amp; Playground Improvement	        €2,413,000</a:t>
            </a:r>
          </a:p>
          <a:p>
            <a:pPr lvl="1" eaLnBrk="1" hangingPunct="1">
              <a:lnSpc>
                <a:spcPct val="150000"/>
              </a:lnSpc>
              <a:defRPr/>
            </a:pPr>
            <a:r>
              <a:rPr lang="en-IE" altLang="en-US" sz="1800" dirty="0"/>
              <a:t>Delivery of Astro Pitch &amp; </a:t>
            </a:r>
            <a:r>
              <a:rPr lang="en-IE" altLang="en-US" sz="1800" dirty="0" err="1"/>
              <a:t>Teenspace</a:t>
            </a:r>
            <a:r>
              <a:rPr lang="en-IE" altLang="en-US" sz="1800" dirty="0"/>
              <a:t> Programme       €1,500,000</a:t>
            </a:r>
            <a:r>
              <a:rPr lang="en-IE" altLang="en-US" sz="1800" dirty="0">
                <a:highlight>
                  <a:srgbClr val="FFFF00"/>
                </a:highlight>
              </a:rPr>
              <a:t>	</a:t>
            </a:r>
            <a:endParaRPr lang="en-IE" altLang="en-US" sz="1800" dirty="0">
              <a:solidFill>
                <a:srgbClr val="FF0000"/>
              </a:solidFill>
            </a:endParaRPr>
          </a:p>
          <a:p>
            <a:pPr marL="342900" lvl="1" indent="0" eaLnBrk="1" hangingPunct="1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endParaRPr lang="en-GB" altLang="en-US" sz="1800" dirty="0"/>
          </a:p>
        </p:txBody>
      </p:sp>
      <p:pic>
        <p:nvPicPr>
          <p:cNvPr id="21509" name="Picture 2">
            <a:extLst>
              <a:ext uri="{FF2B5EF4-FFF2-40B4-BE49-F238E27FC236}">
                <a16:creationId xmlns:a16="http://schemas.microsoft.com/office/drawing/2014/main" id="{5898BC7C-7E7C-2733-9D54-BDB4D957D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887538"/>
            <a:ext cx="4583112" cy="419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EB94FCD3-0A53-179B-EDBF-8A7EFECD9891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914525"/>
            <a:ext cx="12192000" cy="3173413"/>
          </a:xfrm>
        </p:spPr>
        <p:txBody>
          <a:bodyPr/>
          <a:lstStyle/>
          <a:p>
            <a:pPr algn="ctr" eaLnBrk="1" hangingPunct="1"/>
            <a:r>
              <a:rPr lang="en-IE" altLang="en-US" sz="6600">
                <a:solidFill>
                  <a:srgbClr val="FF9933"/>
                </a:solidFill>
              </a:rPr>
              <a:t>Director of Economic Enterprise &amp; Tourism Development</a:t>
            </a:r>
            <a:endParaRPr lang="en-IE" altLang="en-US" sz="66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>
            <a:extLst>
              <a:ext uri="{FF2B5EF4-FFF2-40B4-BE49-F238E27FC236}">
                <a16:creationId xmlns:a16="http://schemas.microsoft.com/office/drawing/2014/main" id="{D9FF96EB-81A0-76AA-1402-FBC43D039D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4938" y="0"/>
            <a:ext cx="9904412" cy="1219200"/>
          </a:xfrm>
        </p:spPr>
        <p:txBody>
          <a:bodyPr/>
          <a:lstStyle/>
          <a:p>
            <a:r>
              <a:rPr lang="en-IE" altLang="en-US">
                <a:solidFill>
                  <a:srgbClr val="FF9933"/>
                </a:solidFill>
              </a:rPr>
              <a:t>Working with Business</a:t>
            </a:r>
            <a:endParaRPr lang="en-IE" altLang="en-US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C8D824E1-E35E-F7CD-B455-134D4A9939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2000" b="1" u="sng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sz="1800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defRPr/>
            </a:pPr>
            <a:endParaRPr lang="en-IE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en-IE" altLang="en-US" sz="1800" dirty="0"/>
          </a:p>
        </p:txBody>
      </p:sp>
      <p:pic>
        <p:nvPicPr>
          <p:cNvPr id="23557" name="Picture 4" descr="A picture containing outdoor, building, colonnade&#10;&#10;Description automatically generated">
            <a:extLst>
              <a:ext uri="{FF2B5EF4-FFF2-40B4-BE49-F238E27FC236}">
                <a16:creationId xmlns:a16="http://schemas.microsoft.com/office/drawing/2014/main" id="{81C7AB69-86A4-1F9A-C5D2-0794B0261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15"/>
          <a:stretch>
            <a:fillRect/>
          </a:stretch>
        </p:blipFill>
        <p:spPr bwMode="auto">
          <a:xfrm>
            <a:off x="7512051" y="1986935"/>
            <a:ext cx="4344987" cy="313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E797A95-8E0B-B3BF-3349-C60CC253B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938" y="1414463"/>
            <a:ext cx="7296150" cy="467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92150" indent="-34766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7425" indent="-29368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1113" indent="-2921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98613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Wingdings" panose="05000000000000000000" pitchFamily="2" charset="2"/>
              <a:buNone/>
              <a:defRPr/>
            </a:pPr>
            <a:r>
              <a:rPr lang="en-GB" altLang="en-US" sz="1800" b="1"/>
              <a:t>Division D &amp; F: €31,453,600 (2023) / € 26,381,500 (2022)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/>
              <a:t>Business Support Fund: €1,000,000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/>
              <a:t>Grange Castle Business Park &amp; Expansion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/>
              <a:t>LEO Feasibility, Priming &amp; Business Expansion Grants: €650,000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/>
              <a:t>Development of Business Networks: €697,000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/>
              <a:t>12</a:t>
            </a:r>
            <a:r>
              <a:rPr lang="en-GB" altLang="en-US" sz="1600" baseline="30000"/>
              <a:t>th</a:t>
            </a:r>
            <a:r>
              <a:rPr lang="en-GB" altLang="en-US" sz="1600"/>
              <a:t> Lock Masterplan: €1,500,000 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/>
              <a:t>Tallaght Heritage Centre: €1,000,000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/>
              <a:t>Dublin Mountains, Rathfarnham Castle, Canal Greenway &amp; Lucan Village Tourism Projects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/>
              <a:t>Tourism Strategy 2023 - 2028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GB" altLang="en-US" sz="1600"/>
              <a:t>Tallaght Stadium 4th Stand &amp; West Stand Upgrade Works</a:t>
            </a:r>
            <a:endParaRPr lang="en-IE" altLang="en-US" sz="16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CC66E790-796C-CF8B-AAA2-64EF271D4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IE" altLang="en-US"/>
              <a:t>Budget Strategy</a:t>
            </a:r>
          </a:p>
        </p:txBody>
      </p:sp>
      <p:sp>
        <p:nvSpPr>
          <p:cNvPr id="6147" name="Content Placeholder 1">
            <a:extLst>
              <a:ext uri="{FF2B5EF4-FFF2-40B4-BE49-F238E27FC236}">
                <a16:creationId xmlns:a16="http://schemas.microsoft.com/office/drawing/2014/main" id="{F01A3618-6479-132A-C6AA-5111B940ADB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6388" y="1414463"/>
            <a:ext cx="11550650" cy="5226050"/>
          </a:xfrm>
        </p:spPr>
        <p:txBody>
          <a:bodyPr/>
          <a:lstStyle/>
          <a:p>
            <a:pPr>
              <a:spcAft>
                <a:spcPts val="213"/>
              </a:spcAft>
              <a:buFont typeface="Symbol" panose="05050102010706020507" pitchFamily="18" charset="2"/>
              <a:buChar char=""/>
            </a:pPr>
            <a: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  <a:t>Local Property Tax would be reduced by 15% for 2023, which was approved by the Members at the October Council meeting</a:t>
            </a:r>
            <a:b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</a:br>
            <a:endParaRPr lang="en-IE" altLang="en-US" sz="2000" dirty="0">
              <a:solidFill>
                <a:srgbClr val="000000"/>
              </a:solidFill>
              <a:latin typeface="WHCUEL+Arial-BoldMT"/>
              <a:ea typeface="Calibri" panose="020F0502020204030204" pitchFamily="34" charset="0"/>
              <a:cs typeface="WHCUEL+Arial-BoldMT"/>
            </a:endParaRPr>
          </a:p>
          <a:p>
            <a:pPr>
              <a:spcAft>
                <a:spcPts val="213"/>
              </a:spcAft>
              <a:buFont typeface="Symbol" panose="05050102010706020507" pitchFamily="18" charset="2"/>
              <a:buChar char=""/>
            </a:pPr>
            <a: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  <a:t>There is no increase in the Differential Rent Scheme for 2023</a:t>
            </a:r>
            <a:b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</a:br>
            <a:endParaRPr lang="en-IE" altLang="en-US" sz="2000" dirty="0">
              <a:solidFill>
                <a:srgbClr val="000000"/>
              </a:solidFill>
              <a:latin typeface="WHCUEL+Arial-BoldMT"/>
              <a:ea typeface="Calibri" panose="020F0502020204030204" pitchFamily="34" charset="0"/>
              <a:cs typeface="WHCUEL+Arial-BoldMT"/>
            </a:endParaRPr>
          </a:p>
          <a:p>
            <a:pPr>
              <a:spcAft>
                <a:spcPts val="213"/>
              </a:spcAft>
              <a:buFont typeface="Symbol" panose="05050102010706020507" pitchFamily="18" charset="2"/>
              <a:buChar char=""/>
            </a:pPr>
            <a: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  <a:t>There is no increase in the Annual Rate on Valuation (ARV) or Commercial Rates Multiplier</a:t>
            </a:r>
            <a:b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</a:br>
            <a:endParaRPr lang="en-IE" altLang="en-US" sz="2000" dirty="0">
              <a:solidFill>
                <a:srgbClr val="000000"/>
              </a:solidFill>
              <a:latin typeface="WHCUEL+Arial-BoldMT"/>
              <a:ea typeface="Calibri" panose="020F0502020204030204" pitchFamily="34" charset="0"/>
              <a:cs typeface="WHCUEL+Arial-BoldMT"/>
            </a:endParaRPr>
          </a:p>
          <a:p>
            <a:pPr>
              <a:spcAft>
                <a:spcPts val="213"/>
              </a:spcAft>
              <a:buFont typeface="Symbol" panose="05050102010706020507" pitchFamily="18" charset="2"/>
              <a:buChar char=""/>
            </a:pPr>
            <a: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  <a:t>Commercial Rates Vacancy Scheme will continue to provide a 50% refund for properties vacant in 2023</a:t>
            </a:r>
            <a:b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</a:br>
            <a:endParaRPr lang="en-IE" altLang="en-US" sz="2000" dirty="0">
              <a:solidFill>
                <a:srgbClr val="000000"/>
              </a:solidFill>
              <a:latin typeface="WHCUEL+Arial-BoldMT"/>
              <a:ea typeface="Calibri" panose="020F0502020204030204" pitchFamily="34" charset="0"/>
              <a:cs typeface="WHCUEL+Arial-BoldMT"/>
            </a:endParaRPr>
          </a:p>
          <a:p>
            <a:pPr>
              <a:buFont typeface="Symbol" panose="05050102010706020507" pitchFamily="18" charset="2"/>
              <a:buChar char=""/>
            </a:pPr>
            <a:r>
              <a:rPr lang="en-IE" altLang="en-US" sz="2000" dirty="0">
                <a:solidFill>
                  <a:srgbClr val="211D1E"/>
                </a:solidFill>
                <a:ea typeface="Calibri" panose="020F0502020204030204" pitchFamily="34" charset="0"/>
                <a:cs typeface="LGULGH+ArialMT"/>
              </a:rPr>
              <a:t>There would be a focus on key priorities including maintaining front lines services, housing, climate action, community infrastructure, supporting our vulnerable groups and communities.</a:t>
            </a:r>
            <a:endParaRPr lang="en-IE" altLang="en-US" sz="2000" dirty="0">
              <a:solidFill>
                <a:srgbClr val="000000"/>
              </a:solidFill>
              <a:latin typeface="WHCUEL+Arial-BoldMT"/>
              <a:ea typeface="Calibri" panose="020F0502020204030204" pitchFamily="34" charset="0"/>
              <a:cs typeface="WHCUEL+Arial-BoldMT"/>
            </a:endParaRPr>
          </a:p>
          <a:p>
            <a:pPr eaLnBrk="1" hangingPunct="1"/>
            <a:endParaRPr lang="en-IE" altLang="en-US" sz="2000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>
            <a:extLst>
              <a:ext uri="{FF2B5EF4-FFF2-40B4-BE49-F238E27FC236}">
                <a16:creationId xmlns:a16="http://schemas.microsoft.com/office/drawing/2014/main" id="{8B6F6C1A-A9F8-C9AA-2DBC-6659F863523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sz="3600">
                <a:solidFill>
                  <a:srgbClr val="FF9933"/>
                </a:solidFill>
              </a:rPr>
              <a:t>Managing &amp; Promoting Cultural assets</a:t>
            </a:r>
            <a:endParaRPr lang="en-IE" altLang="en-US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8E51005-4F0F-8FD1-5761-1232A3D259B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6388" y="1414463"/>
            <a:ext cx="11550650" cy="5699125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GB" altLang="en-US" sz="1800" b="1" dirty="0"/>
              <a:t>Library Services: €13,871,600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GB" altLang="en-US" sz="1800" b="1" dirty="0"/>
              <a:t>Arts Programme: €4,751,900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1800" dirty="0"/>
              <a:t>Library Branch Running Costs: €930,000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1800" dirty="0"/>
              <a:t>Books, periodicals &amp; other materials: €880,000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1800" dirty="0"/>
              <a:t>Dublin West Library Revenue to Capital Transfer: €1,800,000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altLang="en-US" sz="1800" dirty="0"/>
              <a:t>Library Development Plan Strategy 2023-2027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sz="1800" dirty="0"/>
              <a:t>Music Generation Programme: €357,800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sz="1800" dirty="0"/>
              <a:t>Other Arts Programmes: €522,000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Creative Ireland &amp; </a:t>
            </a:r>
            <a:r>
              <a:rPr lang="en-GB" sz="1800" dirty="0" err="1"/>
              <a:t>Cruinniú</a:t>
            </a:r>
            <a:r>
              <a:rPr lang="en-GB" sz="1800" dirty="0"/>
              <a:t> </a:t>
            </a:r>
            <a:r>
              <a:rPr lang="en-GB" sz="1800" dirty="0" err="1"/>
              <a:t>na</a:t>
            </a:r>
            <a:r>
              <a:rPr lang="en-GB" sz="1800" dirty="0"/>
              <a:t> </a:t>
            </a:r>
            <a:r>
              <a:rPr lang="en-GB" sz="1800" dirty="0" err="1"/>
              <a:t>nÓg</a:t>
            </a:r>
            <a:r>
              <a:rPr lang="en-GB" sz="1800" dirty="0"/>
              <a:t> Programmes: €218,000</a:t>
            </a:r>
            <a:endParaRPr lang="en-IE" sz="1800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GB" sz="1800" dirty="0"/>
              <a:t>Live Outdoor Performance Programme: €160,000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sz="1800" dirty="0"/>
              <a:t>Cultural Quarter Programme: €60,000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sz="1800" dirty="0"/>
              <a:t>Civic Theatre: €277,300 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en-IE" sz="1800" dirty="0" err="1"/>
              <a:t>Rua</a:t>
            </a:r>
            <a:r>
              <a:rPr lang="en-IE" sz="1800" dirty="0"/>
              <a:t> Red Arts Centre: €320,000</a:t>
            </a:r>
            <a:endParaRPr lang="en-IE" altLang="en-US" sz="1800" dirty="0"/>
          </a:p>
        </p:txBody>
      </p:sp>
      <p:pic>
        <p:nvPicPr>
          <p:cNvPr id="24580" name="Picture 5" descr="South Dublin County&amp;#39;s newest library opens in North Clondalkin - SDCC">
            <a:extLst>
              <a:ext uri="{FF2B5EF4-FFF2-40B4-BE49-F238E27FC236}">
                <a16:creationId xmlns:a16="http://schemas.microsoft.com/office/drawing/2014/main" id="{B8968B61-AE4E-4964-210C-5EC52BBAF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" r="21454" b="5421"/>
          <a:stretch>
            <a:fillRect/>
          </a:stretch>
        </p:blipFill>
        <p:spPr bwMode="auto">
          <a:xfrm>
            <a:off x="7029450" y="1614488"/>
            <a:ext cx="4438650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9573AA7D-5204-46E5-4FF2-FD66562ECC13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914525"/>
            <a:ext cx="12192000" cy="3173413"/>
          </a:xfrm>
        </p:spPr>
        <p:txBody>
          <a:bodyPr/>
          <a:lstStyle/>
          <a:p>
            <a:pPr algn="ctr" eaLnBrk="1" hangingPunct="1"/>
            <a:r>
              <a:rPr lang="en-IE" altLang="en-US" sz="6600">
                <a:solidFill>
                  <a:srgbClr val="FF9933"/>
                </a:solidFill>
              </a:rPr>
              <a:t>Director of Corporate Performance &amp; Change Management</a:t>
            </a:r>
            <a:endParaRPr lang="en-IE" altLang="en-US" sz="6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C68E3538-6324-B3AA-994F-B607924965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E" altLang="en-US" sz="4000">
                <a:solidFill>
                  <a:srgbClr val="FF9933"/>
                </a:solidFill>
              </a:rPr>
              <a:t>Corporate Performance &amp; Change Management</a:t>
            </a:r>
            <a:endParaRPr lang="en-IE" altLang="en-US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8B22FF2-801E-3B9C-6053-CF4DDCC32D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2100" y="1536700"/>
            <a:ext cx="11550650" cy="4678363"/>
          </a:xfrm>
        </p:spPr>
        <p:txBody>
          <a:bodyPr/>
          <a:lstStyle/>
          <a:p>
            <a:pPr marL="342900" lvl="1" indent="0">
              <a:buFont typeface="Wingdings" panose="05000000000000000000" pitchFamily="2" charset="2"/>
              <a:buNone/>
              <a:defRPr/>
            </a:pPr>
            <a:r>
              <a:rPr lang="en-GB" altLang="en-US" sz="2400" dirty="0"/>
              <a:t>Division D – Development Management</a:t>
            </a:r>
          </a:p>
          <a:p>
            <a:pPr marL="685800" lvl="1" indent="-342900">
              <a:defRPr/>
            </a:pPr>
            <a:r>
              <a:rPr lang="en-GB" altLang="en-US" sz="1800" dirty="0"/>
              <a:t>D06 	Collaborative Budgeting €300K Have Your Say </a:t>
            </a:r>
          </a:p>
          <a:p>
            <a:pPr marL="685800" lvl="1" indent="-342900">
              <a:defRPr/>
            </a:pPr>
            <a:r>
              <a:rPr lang="en-GB" altLang="en-US" sz="1800" dirty="0"/>
              <a:t>D06	Women in Politics Campaign €10,000</a:t>
            </a:r>
          </a:p>
          <a:p>
            <a:pPr marL="685800" lvl="1" indent="-342900">
              <a:defRPr/>
            </a:pPr>
            <a:r>
              <a:rPr lang="en-GB" altLang="en-US" sz="1800" dirty="0"/>
              <a:t>D09	Twinning €20,000 </a:t>
            </a:r>
          </a:p>
          <a:p>
            <a:pPr marL="685800" lvl="1" indent="-342900">
              <a:defRPr/>
            </a:pPr>
            <a:r>
              <a:rPr lang="en-GB" altLang="en-US" sz="1800" dirty="0"/>
              <a:t>D09	Eastern and Midland Regional Assembly annual contribution €160,000</a:t>
            </a:r>
          </a:p>
          <a:p>
            <a:pPr marL="342900" lvl="1" indent="0">
              <a:buFont typeface="Wingdings" panose="05000000000000000000" pitchFamily="2" charset="2"/>
              <a:buNone/>
              <a:defRPr/>
            </a:pPr>
            <a:br>
              <a:rPr lang="en-GB" altLang="en-US" sz="1800" dirty="0"/>
            </a:br>
            <a:endParaRPr lang="en-GB" altLang="en-US" sz="1800" dirty="0"/>
          </a:p>
          <a:p>
            <a:pPr marL="342900" lvl="1" indent="0">
              <a:buFont typeface="Wingdings" panose="05000000000000000000" pitchFamily="2" charset="2"/>
              <a:buNone/>
              <a:defRPr/>
            </a:pPr>
            <a:r>
              <a:rPr lang="en-GB" altLang="en-US" sz="2400" dirty="0"/>
              <a:t>Division H – Miscellaneous Services</a:t>
            </a:r>
          </a:p>
          <a:p>
            <a:pPr marL="685800" lvl="1" indent="-342900">
              <a:defRPr/>
            </a:pPr>
            <a:r>
              <a:rPr lang="en-IE" altLang="en-US" sz="1800" dirty="0"/>
              <a:t>H04	Franchise Costs €523,600</a:t>
            </a:r>
          </a:p>
          <a:p>
            <a:pPr marL="685800" lvl="1" indent="-342900">
              <a:defRPr/>
            </a:pPr>
            <a:r>
              <a:rPr lang="en-IE" altLang="en-US" sz="1800" dirty="0"/>
              <a:t>H09	Local Representation &amp; Civic Leadership €1,893,000 </a:t>
            </a:r>
          </a:p>
          <a:p>
            <a:pPr marL="342900" lvl="1" indent="0">
              <a:buFont typeface="Wingdings" panose="05000000000000000000" pitchFamily="2" charset="2"/>
              <a:buNone/>
              <a:defRPr/>
            </a:pPr>
            <a:endParaRPr lang="en-IE" altLang="en-US" sz="15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F79652-09B0-B827-78F8-C07BE2063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 eaLnBrk="1" hangingPunct="1">
              <a:spcBef>
                <a:spcPct val="0"/>
              </a:spcBef>
              <a:buFont typeface="Wingdings" panose="05000000000000000000" pitchFamily="2" charset="2"/>
              <a:buNone/>
              <a:defRPr/>
            </a:pPr>
            <a:r>
              <a:rPr lang="en-IE" altLang="en-US" sz="6600" b="1" dirty="0">
                <a:solidFill>
                  <a:srgbClr val="FF9933"/>
                </a:solidFill>
                <a:latin typeface="+mj-lt"/>
                <a:ea typeface="+mj-ea"/>
                <a:cs typeface="+mj-cs"/>
              </a:rPr>
              <a:t>Head of Finance</a:t>
            </a:r>
            <a:endParaRPr lang="en-IE" sz="6600" b="1" dirty="0">
              <a:solidFill>
                <a:srgbClr val="FF9933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5">
            <a:extLst>
              <a:ext uri="{FF2B5EF4-FFF2-40B4-BE49-F238E27FC236}">
                <a16:creationId xmlns:a16="http://schemas.microsoft.com/office/drawing/2014/main" id="{47E5556A-33A1-A56F-E93B-A18E1E1A35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00" y="122238"/>
            <a:ext cx="9904413" cy="857250"/>
          </a:xfrm>
        </p:spPr>
        <p:txBody>
          <a:bodyPr/>
          <a:lstStyle/>
          <a:p>
            <a:pPr algn="ctr" eaLnBrk="1" hangingPunct="1"/>
            <a:r>
              <a:rPr lang="en-IE" altLang="en-US"/>
              <a:t>Div. H – Miscellaneous Services</a:t>
            </a:r>
            <a:endParaRPr lang="en-US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5F2225-176B-164C-42ED-0005A070C5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en-IE" altLang="en-US" sz="4000" dirty="0"/>
              <a:t>	</a:t>
            </a:r>
            <a:r>
              <a:rPr lang="en-IE" altLang="en-US" sz="3200" dirty="0"/>
              <a:t>					</a:t>
            </a:r>
            <a:r>
              <a:rPr lang="en-IE" altLang="en-US" sz="3200" b="1" dirty="0"/>
              <a:t>2023  		2022</a:t>
            </a:r>
            <a:r>
              <a:rPr lang="en-IE" altLang="en-US" sz="3200" dirty="0"/>
              <a:t>									  	    	       	</a:t>
            </a:r>
          </a:p>
          <a:p>
            <a:pPr eaLnBrk="1" hangingPunct="1">
              <a:defRPr/>
            </a:pPr>
            <a:r>
              <a:rPr lang="en-IE" altLang="en-US" sz="3200" dirty="0"/>
              <a:t>Expenditure 		       €13.2m	         €15.4m</a:t>
            </a:r>
            <a:br>
              <a:rPr lang="en-IE" altLang="en-US" sz="3200" dirty="0"/>
            </a:br>
            <a:endParaRPr lang="en-IE" altLang="en-US" sz="3200" dirty="0"/>
          </a:p>
          <a:p>
            <a:pPr eaLnBrk="1" hangingPunct="1">
              <a:defRPr/>
            </a:pPr>
            <a:r>
              <a:rPr lang="en-IE" altLang="en-US" sz="3200" dirty="0"/>
              <a:t>Income			       </a:t>
            </a:r>
            <a:r>
              <a:rPr lang="en-IE" altLang="en-US" sz="3200" u="sng" dirty="0"/>
              <a:t>€18.1m</a:t>
            </a:r>
            <a:r>
              <a:rPr lang="en-IE" altLang="en-US" sz="3200" dirty="0"/>
              <a:t>	         </a:t>
            </a:r>
            <a:r>
              <a:rPr lang="en-IE" altLang="en-US" sz="3200" u="sng" dirty="0"/>
              <a:t>€9.5m</a:t>
            </a:r>
          </a:p>
          <a:p>
            <a:pPr marL="0" indent="0" eaLnBrk="1" hangingPunct="1">
              <a:buFont typeface="Wingdings" panose="05000000000000000000" pitchFamily="2" charset="2"/>
              <a:buNone/>
              <a:defRPr/>
            </a:pPr>
            <a:endParaRPr lang="en-IE" altLang="en-US" sz="3200" dirty="0"/>
          </a:p>
          <a:p>
            <a:pPr eaLnBrk="1" hangingPunct="1">
              <a:defRPr/>
            </a:pPr>
            <a:r>
              <a:rPr lang="en-IE" altLang="en-US" sz="3200" dirty="0"/>
              <a:t>Net Cost 	                (€4.9m)	         €5.9m</a:t>
            </a:r>
            <a:endParaRPr lang="en-US" altLang="en-US" sz="3200" dirty="0"/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	</a:t>
            </a:r>
            <a:endParaRPr lang="en-IE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5">
            <a:extLst>
              <a:ext uri="{FF2B5EF4-FFF2-40B4-BE49-F238E27FC236}">
                <a16:creationId xmlns:a16="http://schemas.microsoft.com/office/drawing/2014/main" id="{45BD66C8-BAB4-5323-CB56-F0752D1626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/>
              <a:t>Division H03: Admin. of Rates Exp</a:t>
            </a:r>
          </a:p>
        </p:txBody>
      </p:sp>
      <p:sp>
        <p:nvSpPr>
          <p:cNvPr id="43011" name="Content Placeholder 1">
            <a:extLst>
              <a:ext uri="{FF2B5EF4-FFF2-40B4-BE49-F238E27FC236}">
                <a16:creationId xmlns:a16="http://schemas.microsoft.com/office/drawing/2014/main" id="{A9C5F13E-104A-5DF5-5EF0-E4097485E27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5263" y="1414463"/>
            <a:ext cx="11661775" cy="503555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								   </a:t>
            </a:r>
            <a:r>
              <a:rPr lang="en-IE" altLang="en-US" sz="3200" b="1" dirty="0"/>
              <a:t>2023	   2022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IE" altLang="en-US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3200" dirty="0"/>
              <a:t> Refund due to Vacancy			  €3.25m	  €4.3m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IE" altLang="en-US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3200" dirty="0"/>
              <a:t> Provision for Irrecoverable Rates	   	  €4.0m	  €4.0m</a:t>
            </a:r>
          </a:p>
          <a:p>
            <a:pPr eaLnBrk="1" hangingPunct="1">
              <a:lnSpc>
                <a:spcPct val="90000"/>
              </a:lnSpc>
              <a:defRPr/>
            </a:pPr>
            <a:endParaRPr lang="en-IE" altLang="en-US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3200" dirty="0"/>
              <a:t> Bad Debt Provision			 	  €0.0m 	  €1.0m</a:t>
            </a:r>
          </a:p>
          <a:p>
            <a:pPr eaLnBrk="1" hangingPunct="1">
              <a:lnSpc>
                <a:spcPct val="90000"/>
              </a:lnSpc>
              <a:defRPr/>
            </a:pPr>
            <a:endParaRPr lang="en-IE" altLang="en-US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3200" dirty="0"/>
              <a:t> Provision for Tribunal Appeals   	 	  €0.0m 	  €1.0m</a:t>
            </a:r>
            <a:endParaRPr lang="en-IE" altLang="en-US" dirty="0"/>
          </a:p>
          <a:p>
            <a:pPr>
              <a:defRPr/>
            </a:pPr>
            <a:endParaRPr lang="en-IE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5">
            <a:extLst>
              <a:ext uri="{FF2B5EF4-FFF2-40B4-BE49-F238E27FC236}">
                <a16:creationId xmlns:a16="http://schemas.microsoft.com/office/drawing/2014/main" id="{EF784340-A949-6A79-DC93-5BA4D16127B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IE" altLang="en-US"/>
              <a:t>Division H: Miscellaneous Services - Income</a:t>
            </a:r>
          </a:p>
        </p:txBody>
      </p:sp>
      <p:sp>
        <p:nvSpPr>
          <p:cNvPr id="43011" name="Content Placeholder 1">
            <a:extLst>
              <a:ext uri="{FF2B5EF4-FFF2-40B4-BE49-F238E27FC236}">
                <a16:creationId xmlns:a16="http://schemas.microsoft.com/office/drawing/2014/main" id="{E5808EB4-C8BA-1EF7-AE65-7A5B0799C4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								   </a:t>
            </a:r>
            <a:r>
              <a:rPr lang="en-IE" altLang="en-US" sz="3200" b="1" dirty="0"/>
              <a:t>2023	   2022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IE" altLang="en-US" sz="3200" dirty="0"/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3200" dirty="0"/>
              <a:t> Government Grants				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	Payroll Recoupment				€10.1m	€5.8m</a:t>
            </a:r>
          </a:p>
          <a:p>
            <a:pPr marL="0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	Energy Grant 					  €3.0m		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IE" altLang="en-US" sz="3200" dirty="0"/>
              <a:t> Goods &amp; Services   	</a:t>
            </a:r>
          </a:p>
          <a:p>
            <a:pPr marL="693737" lvl="2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PEL							  €2.0m	€1.5m	</a:t>
            </a:r>
          </a:p>
          <a:p>
            <a:pPr marL="693737" lvl="2" indent="0" eaLnBrk="1" hangingPunct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r>
              <a:rPr lang="en-IE" altLang="en-US" sz="3200" dirty="0"/>
              <a:t>IPB							  €1.3m	€0.4m</a:t>
            </a:r>
          </a:p>
          <a:p>
            <a:pPr>
              <a:defRPr/>
            </a:pPr>
            <a:endParaRPr lang="en-IE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>
            <a:extLst>
              <a:ext uri="{FF2B5EF4-FFF2-40B4-BE49-F238E27FC236}">
                <a16:creationId xmlns:a16="http://schemas.microsoft.com/office/drawing/2014/main" id="{5F5A7DB5-FB14-BC48-7457-A9D2AC3CE3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22238"/>
            <a:ext cx="10196513" cy="1219200"/>
          </a:xfrm>
        </p:spPr>
        <p:txBody>
          <a:bodyPr anchor="ctr"/>
          <a:lstStyle/>
          <a:p>
            <a:pPr algn="ctr" eaLnBrk="1" hangingPunct="1"/>
            <a:r>
              <a:rPr lang="en-IE" altLang="en-US"/>
              <a:t>Draft Budget 2023 &amp; Adopted 2022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70888DC-BC5F-406F-C9DA-61CEC1AEC640}"/>
              </a:ext>
            </a:extLst>
          </p:cNvPr>
          <p:cNvGraphicFramePr>
            <a:graphicFrameLocks noGrp="1"/>
          </p:cNvGraphicFramePr>
          <p:nvPr/>
        </p:nvGraphicFramePr>
        <p:xfrm>
          <a:off x="122238" y="1519238"/>
          <a:ext cx="11388725" cy="4562475"/>
        </p:xfrm>
        <a:graphic>
          <a:graphicData uri="http://schemas.openxmlformats.org/drawingml/2006/table">
            <a:tbl>
              <a:tblPr/>
              <a:tblGrid>
                <a:gridCol w="4318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27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13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593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164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71439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Divisions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Expenditure 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Expenditure 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    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 Income  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2023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    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Income    </a:t>
                      </a:r>
                    </a:p>
                    <a:p>
                      <a:pPr algn="ctr" fontAlgn="b"/>
                      <a:r>
                        <a:rPr lang="en-IE" sz="14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2022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Housing &amp; Building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€111,822,500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€101,829,000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€101,170,900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€93,302,500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Road Transport &amp; Safety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€39,087,700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€34,800,500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€5,613,800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€5,215,400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Water Services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€14,447,200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€14,241,400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€10,007,800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€9,692,400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Development Management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€25,834,900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€22,990,400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€8,363,600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€7,961,900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Environmental Services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€43,702,900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€40,117,500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€8,018,300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€5,047,400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Recreation &amp; Amenity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€56,137,200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€50,534,700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€4,506,800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€5,057,600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Agriculture, Education, Health &amp; Welfare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€1,761,900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€1,802,000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€650,600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€671,300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08878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Miscellaneous Services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€13,276,300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€15,398,200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€18,177,400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€9,515,000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8577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€306,070,600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€281,713,700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€156,509,200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€136,463,500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479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Local Property Tax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€6,276,000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€5,454,600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479">
                <a:tc>
                  <a:txBody>
                    <a:bodyPr/>
                    <a:lstStyle/>
                    <a:p>
                      <a:pPr algn="l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Rates</a:t>
                      </a:r>
                    </a:p>
                  </a:txBody>
                  <a:tcPr marL="9525" marR="9525" marT="952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€143,285,400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4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€139,795,600</a:t>
                      </a:r>
                    </a:p>
                  </a:txBody>
                  <a:tcPr marL="9525" marR="9525" marT="9522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479">
                <a:tc>
                  <a:txBody>
                    <a:bodyPr/>
                    <a:lstStyle/>
                    <a:p>
                      <a:pPr algn="l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€306,070,600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€281,713,700</a:t>
                      </a:r>
                    </a:p>
                  </a:txBody>
                  <a:tcPr marL="9525" marR="9525" marT="9522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23496730-7D7A-644C-D17A-820CD6798F07}"/>
              </a:ext>
            </a:extLst>
          </p:cNvPr>
          <p:cNvSpPr txBox="1">
            <a:spLocks/>
          </p:cNvSpPr>
          <p:nvPr/>
        </p:nvSpPr>
        <p:spPr bwMode="auto">
          <a:xfrm>
            <a:off x="169863" y="963613"/>
            <a:ext cx="9904412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3900" b="1">
                <a:solidFill>
                  <a:srgbClr val="FF9900"/>
                </a:solidFill>
              </a:rPr>
              <a:t>Revenue Expenditure 2023 v 2022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093A4E4-C99F-2EB8-53FE-85D949E8E58F}"/>
              </a:ext>
            </a:extLst>
          </p:cNvPr>
          <p:cNvGraphicFramePr>
            <a:graphicFrameLocks noGrp="1"/>
          </p:cNvGraphicFramePr>
          <p:nvPr/>
        </p:nvGraphicFramePr>
        <p:xfrm>
          <a:off x="66675" y="1901825"/>
          <a:ext cx="11988801" cy="4540252"/>
        </p:xfrm>
        <a:graphic>
          <a:graphicData uri="http://schemas.openxmlformats.org/drawingml/2006/table">
            <a:tbl>
              <a:tblPr/>
              <a:tblGrid>
                <a:gridCol w="5051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43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43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3433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3433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71934">
                <a:tc>
                  <a:txBody>
                    <a:bodyPr/>
                    <a:lstStyle/>
                    <a:p>
                      <a:pPr algn="ctr" fontAlgn="ctr"/>
                      <a:r>
                        <a:rPr lang="en-IE" sz="18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Divisions</a:t>
                      </a:r>
                    </a:p>
                  </a:txBody>
                  <a:tcPr marL="9526" marR="9526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Expenditure 2023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Expenditure 2022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       Income        2023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IE" sz="1800" b="1" i="1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Budget        Income        2022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516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Housing &amp; Building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€111,822,500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€101,829,000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€101,170,900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€93,302,500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Road Transport &amp; Safety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€39,087,700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€34,800,500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€5,613,800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€5,215,400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Water Services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€14,447,200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€14,241,400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€10,007,800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€9,692,400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Development Management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€25,834,900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€22,990,400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€8,363,600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€7,961,900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Environmental Services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€43,702,900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€40,117,500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€8,018,300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€5,047,400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Recreation &amp; Amenity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€56,137,200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€50,534,700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€4,506,800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€5,057,600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Agriculture, Education, Health &amp; Welfare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€1,761,900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€1,802,000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€650,600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€671,300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9943">
                <a:tc>
                  <a:txBody>
                    <a:bodyPr/>
                    <a:lstStyle/>
                    <a:p>
                      <a:pPr algn="l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Miscellaneous Services</a:t>
                      </a:r>
                    </a:p>
                  </a:txBody>
                  <a:tcPr marL="9526" marR="9526" marT="95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€13,276,300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€15,398,200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€18,177,400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IE" sz="1800" b="1" i="0" u="none" strike="noStrike" dirty="0">
                          <a:solidFill>
                            <a:srgbClr val="D95E00"/>
                          </a:solidFill>
                          <a:effectLst/>
                          <a:latin typeface="Arial" panose="020B0604020202020204" pitchFamily="34" charset="0"/>
                        </a:rPr>
                        <a:t>€9,515,000</a:t>
                      </a:r>
                    </a:p>
                  </a:txBody>
                  <a:tcPr marL="9526" marR="9526" marT="95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CE6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774">
                <a:tc>
                  <a:txBody>
                    <a:bodyPr/>
                    <a:lstStyle/>
                    <a:p>
                      <a:pPr algn="l" fontAlgn="ctr"/>
                      <a:r>
                        <a:rPr lang="en-IE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Total</a:t>
                      </a:r>
                    </a:p>
                  </a:txBody>
                  <a:tcPr marL="9526" marR="9526" marT="95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€306,070,600</a:t>
                      </a:r>
                    </a:p>
                  </a:txBody>
                  <a:tcPr marL="9526" marR="9526" marT="95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€281,713,700</a:t>
                      </a:r>
                    </a:p>
                  </a:txBody>
                  <a:tcPr marL="9526" marR="9526" marT="95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800" b="1" i="0" u="none" strike="noStrike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€156,509,200</a:t>
                      </a:r>
                    </a:p>
                  </a:txBody>
                  <a:tcPr marL="9526" marR="9526" marT="9527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IE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€136,463,500</a:t>
                      </a:r>
                    </a:p>
                  </a:txBody>
                  <a:tcPr marL="9526" marR="9526" marT="9527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1626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DAE9B67-B9D0-D1ED-679E-2F569ADA9F4D}"/>
              </a:ext>
            </a:extLst>
          </p:cNvPr>
          <p:cNvSpPr txBox="1">
            <a:spLocks/>
          </p:cNvSpPr>
          <p:nvPr/>
        </p:nvSpPr>
        <p:spPr bwMode="auto">
          <a:xfrm>
            <a:off x="269875" y="254000"/>
            <a:ext cx="9904413" cy="71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3900" b="1">
                <a:solidFill>
                  <a:srgbClr val="FF9900"/>
                </a:solidFill>
              </a:rPr>
              <a:t>Sources of  Expenditure</a:t>
            </a:r>
          </a:p>
        </p:txBody>
      </p:sp>
      <p:graphicFrame>
        <p:nvGraphicFramePr>
          <p:cNvPr id="8195" name="Content Placeholder 9">
            <a:extLst>
              <a:ext uri="{FF2B5EF4-FFF2-40B4-BE49-F238E27FC236}">
                <a16:creationId xmlns:a16="http://schemas.microsoft.com/office/drawing/2014/main" id="{D4EC0DC7-8023-4167-A598-3FFCDF648BF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69875" y="1355725"/>
          <a:ext cx="11652250" cy="4779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hart" r:id="rId2" imgW="11662659" imgH="4785775" progId="Excel.Chart.8">
                  <p:embed/>
                </p:oleObj>
              </mc:Choice>
              <mc:Fallback>
                <p:oleObj name="Chart" r:id="rId2" imgW="11662659" imgH="4785775" progId="Excel.Chart.8">
                  <p:embed/>
                  <p:pic>
                    <p:nvPicPr>
                      <p:cNvPr id="0" name="Content Placeholder 9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9875" y="1355725"/>
                        <a:ext cx="11652250" cy="4779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C6C7C3F6-343E-3164-0491-6BFBDC3BC082}"/>
              </a:ext>
            </a:extLst>
          </p:cNvPr>
          <p:cNvSpPr txBox="1">
            <a:spLocks/>
          </p:cNvSpPr>
          <p:nvPr/>
        </p:nvSpPr>
        <p:spPr bwMode="auto">
          <a:xfrm>
            <a:off x="307975" y="334963"/>
            <a:ext cx="9904413" cy="71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IE" altLang="en-US" sz="3900" b="1">
                <a:solidFill>
                  <a:srgbClr val="FF9900"/>
                </a:solidFill>
              </a:rPr>
              <a:t>    Revenue Income 2023 v 2022</a:t>
            </a:r>
          </a:p>
        </p:txBody>
      </p:sp>
      <p:pic>
        <p:nvPicPr>
          <p:cNvPr id="9219" name="Picture 1">
            <a:extLst>
              <a:ext uri="{FF2B5EF4-FFF2-40B4-BE49-F238E27FC236}">
                <a16:creationId xmlns:a16="http://schemas.microsoft.com/office/drawing/2014/main" id="{4F8CEA62-ED5B-BD9A-C681-C563E145D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317625"/>
            <a:ext cx="11553825" cy="467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158032C9-EADC-56FC-F4C7-C9A853D2E7FE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1330325" y="2401888"/>
            <a:ext cx="9144000" cy="2387600"/>
          </a:xfrm>
        </p:spPr>
        <p:txBody>
          <a:bodyPr/>
          <a:lstStyle/>
          <a:p>
            <a:pPr algn="ctr" eaLnBrk="1" hangingPunct="1"/>
            <a:r>
              <a:rPr lang="en-IE" altLang="en-US" sz="6600"/>
              <a:t>Director of Housing, Social &amp; Community Development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A picture containing grass, outdoor, house, residential&#10;&#10;Description automatically generated">
            <a:extLst>
              <a:ext uri="{FF2B5EF4-FFF2-40B4-BE49-F238E27FC236}">
                <a16:creationId xmlns:a16="http://schemas.microsoft.com/office/drawing/2014/main" id="{0324084E-6727-11D4-663C-DC2951F70F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93825"/>
            <a:ext cx="12192000" cy="467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5">
            <a:extLst>
              <a:ext uri="{FF2B5EF4-FFF2-40B4-BE49-F238E27FC236}">
                <a16:creationId xmlns:a16="http://schemas.microsoft.com/office/drawing/2014/main" id="{78A1A09E-15AC-F8FB-BC6F-CC4F233879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00" y="122238"/>
            <a:ext cx="9904413" cy="1039812"/>
          </a:xfrm>
        </p:spPr>
        <p:txBody>
          <a:bodyPr/>
          <a:lstStyle/>
          <a:p>
            <a:pPr eaLnBrk="1" hangingPunct="1"/>
            <a:r>
              <a:rPr lang="en-IE" altLang="en-US"/>
              <a:t>Division A</a:t>
            </a:r>
            <a:endParaRPr lang="en-GB" altLang="en-US"/>
          </a:p>
        </p:txBody>
      </p:sp>
      <p:sp>
        <p:nvSpPr>
          <p:cNvPr id="11268" name="Content Placeholder 1">
            <a:extLst>
              <a:ext uri="{FF2B5EF4-FFF2-40B4-BE49-F238E27FC236}">
                <a16:creationId xmlns:a16="http://schemas.microsoft.com/office/drawing/2014/main" id="{4FB2D3F8-92B6-F1C4-2553-032ABBD727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100" y="1404938"/>
            <a:ext cx="11550650" cy="461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IE" altLang="en-US" sz="2400"/>
          </a:p>
        </p:txBody>
      </p:sp>
      <p:sp>
        <p:nvSpPr>
          <p:cNvPr id="11269" name="Content Placeholder 1">
            <a:extLst>
              <a:ext uri="{FF2B5EF4-FFF2-40B4-BE49-F238E27FC236}">
                <a16:creationId xmlns:a16="http://schemas.microsoft.com/office/drawing/2014/main" id="{41047F76-3ADF-2259-BC1B-4544E2EB8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4500" y="1490663"/>
            <a:ext cx="8355013" cy="467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3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692150" indent="-34766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l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87425" indent="-293688">
              <a:spcBef>
                <a:spcPct val="200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281113" indent="-2921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598613" indent="-315913">
              <a:spcBef>
                <a:spcPct val="20000"/>
              </a:spcBef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0558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5130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29702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427413" indent="-3159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en-IE" altLang="en-US" sz="2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EB969E-4509-D17F-CA08-B20666B3A9AF}"/>
              </a:ext>
            </a:extLst>
          </p:cNvPr>
          <p:cNvSpPr txBox="1"/>
          <p:nvPr/>
        </p:nvSpPr>
        <p:spPr>
          <a:xfrm>
            <a:off x="152400" y="1427163"/>
            <a:ext cx="11747500" cy="461151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cs typeface="Calibri" panose="020F0502020204030204" pitchFamily="34" charset="0"/>
              </a:rPr>
              <a:t>Expenditure of €111.8 million proposed for Housing Services in 2023:</a:t>
            </a:r>
          </a:p>
          <a:p>
            <a:pPr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cs typeface="Calibri" panose="020F0502020204030204" pitchFamily="34" charset="0"/>
              </a:rPr>
              <a:t>(Increase of €10m on 2022)</a:t>
            </a:r>
            <a:endParaRPr lang="en-IE" altLang="en-US" b="1" dirty="0">
              <a:cs typeface="Calibri" panose="020F0502020204030204" pitchFamily="34" charset="0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€57.7m: for the provision of approx. 3,350 RAS, AHB and Leasing properties</a:t>
            </a:r>
            <a:endParaRPr lang="en-IE" altLang="en-US" dirty="0"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€17.6m: maintenance of over 10,000 homes including €4.6m for re-lets/rightsizing transfers &amp; €1.4m transfer to planned maintenance fund</a:t>
            </a: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€10.1m: supporting housing strategy, construction and delivery including Part V</a:t>
            </a:r>
            <a:endParaRPr lang="en-IE" altLang="en-US" dirty="0"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€9.9m: housing services, grants &amp; supports for Travellers, homeless, disabled &amp; older persons</a:t>
            </a: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€6.6m: loans &amp; rents assessment (including debt management)</a:t>
            </a:r>
            <a:endParaRPr lang="en-IE" altLang="en-US" dirty="0"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€5.6m: estate &amp; tenancy management including housing welfare supports</a:t>
            </a:r>
            <a:endParaRPr lang="en-IE" altLang="en-US" dirty="0">
              <a:ea typeface="Symbol" panose="05050102010706020507" pitchFamily="18" charset="2"/>
              <a:cs typeface="Symbol" panose="05050102010706020507" pitchFamily="18" charset="2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dirty="0">
                <a:ea typeface="Symbol" panose="05050102010706020507" pitchFamily="18" charset="2"/>
                <a:cs typeface="Symbol" panose="05050102010706020507" pitchFamily="18" charset="2"/>
              </a:rPr>
              <a:t>€1.4m: private rented inspections, managing HAP &amp; monitoring vacant homes</a:t>
            </a:r>
            <a:endParaRPr lang="en-IE" altLang="en-US" dirty="0">
              <a:ea typeface="Symbol" panose="05050102010706020507" pitchFamily="18" charset="2"/>
              <a:cs typeface="Symbol" panose="05050102010706020507" pitchFamily="18" charset="2"/>
            </a:endParaRPr>
          </a:p>
          <a:p>
            <a:pPr>
              <a:spcBef>
                <a:spcPts val="500"/>
              </a:spcBef>
              <a:buFont typeface="Wingdings" panose="05000000000000000000" pitchFamily="2" charset="2"/>
              <a:buNone/>
              <a:defRPr/>
            </a:pPr>
            <a:r>
              <a:rPr lang="en-US" altLang="en-US" b="1" dirty="0">
                <a:cs typeface="Calibri" panose="020F0502020204030204" pitchFamily="34" charset="0"/>
              </a:rPr>
              <a:t>Income of </a:t>
            </a:r>
            <a:r>
              <a:rPr lang="en-IE" altLang="en-US" b="1" dirty="0">
                <a:cs typeface="Calibri" panose="020F0502020204030204" pitchFamily="34" charset="0"/>
              </a:rPr>
              <a:t>€101.2 million projected for 2023 (up €7.9m on 2021):</a:t>
            </a:r>
            <a:endParaRPr lang="en-IE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IE" altLang="en-US" dirty="0"/>
              <a:t>DHLGH funding: €66.7m for RAS/ Leasing/AHB supply, re-lets, Traveller accommodation, housing grants, inspections etc.</a:t>
            </a: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IE" altLang="en-US" dirty="0"/>
              <a:t>Projected rental income of €31.4m from social housing, leasing &amp; RAS tenancies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5">
            <a:extLst>
              <a:ext uri="{FF2B5EF4-FFF2-40B4-BE49-F238E27FC236}">
                <a16:creationId xmlns:a16="http://schemas.microsoft.com/office/drawing/2014/main" id="{ED1ECD7C-51C5-FE93-3F5B-A343A43287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00" y="0"/>
            <a:ext cx="9904413" cy="1219200"/>
          </a:xfrm>
        </p:spPr>
        <p:txBody>
          <a:bodyPr/>
          <a:lstStyle/>
          <a:p>
            <a:pPr eaLnBrk="1" hangingPunct="1"/>
            <a:r>
              <a:rPr lang="en-GB" altLang="en-US"/>
              <a:t>Part of Division D, F &amp; G</a:t>
            </a:r>
          </a:p>
        </p:txBody>
      </p:sp>
      <p:pic>
        <p:nvPicPr>
          <p:cNvPr id="12291" name="Content Placeholder 3" descr="A picture containing sky, grass, outdoor, colorful&#10;&#10;Description automatically generated">
            <a:extLst>
              <a:ext uri="{FF2B5EF4-FFF2-40B4-BE49-F238E27FC236}">
                <a16:creationId xmlns:a16="http://schemas.microsoft.com/office/drawing/2014/main" id="{A7D7DDB4-55C2-D004-7009-F839065EF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12192000" cy="468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33A7EBB-CB30-BA67-C0C2-CDE1AF9430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80975" y="1674813"/>
            <a:ext cx="11830050" cy="4333875"/>
          </a:xfrm>
        </p:spPr>
        <p:txBody>
          <a:bodyPr>
            <a:spAutoFit/>
          </a:bodyPr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en-IE" altLang="en-US" sz="1800" b="1" dirty="0">
                <a:cs typeface="Calibri" panose="020F0502020204030204" pitchFamily="34" charset="0"/>
              </a:rPr>
              <a:t>Community Development, Sports, Interagency &amp; Social Inclusion Programmes  Division D </a:t>
            </a: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IE" altLang="en-US" sz="1800" dirty="0">
                <a:latin typeface="+mj-lt"/>
              </a:rPr>
              <a:t>€2.3m: SICAP programme including additional funding for Ukrainian responses</a:t>
            </a: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sz="1800" dirty="0"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€</a:t>
            </a:r>
            <a:r>
              <a:rPr lang="en-IE" altLang="en-US" sz="1800" dirty="0">
                <a:latin typeface="+mj-lt"/>
              </a:rPr>
              <a:t> 1.7m for social inclusion, age friendly, integration &amp; interagency work</a:t>
            </a:r>
            <a:endParaRPr lang="en-IE" altLang="en-US" sz="1800" dirty="0">
              <a:latin typeface="+mj-lt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>
              <a:spcBef>
                <a:spcPts val="50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800" b="1" dirty="0">
                <a:cs typeface="Calibri" panose="020F0502020204030204" pitchFamily="34" charset="0"/>
              </a:rPr>
              <a:t>Division F </a:t>
            </a:r>
            <a:r>
              <a:rPr lang="en-IE" altLang="en-US" sz="1800" b="1" dirty="0">
                <a:cs typeface="Calibri" panose="020F0502020204030204" pitchFamily="34" charset="0"/>
              </a:rPr>
              <a:t>(€10.9 million expenditure </a:t>
            </a:r>
            <a:r>
              <a:rPr lang="en-IE" altLang="en-US" sz="1800" b="1" dirty="0"/>
              <a:t>in 2022)</a:t>
            </a:r>
            <a:endParaRPr lang="en-I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sz="1800" dirty="0">
                <a:latin typeface="+mj-lt"/>
              </a:rPr>
              <a:t>€2.2m: running of community facilities including €500k for governance/management supports &amp; €200k for solar panel installations</a:t>
            </a: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sz="1800" dirty="0">
                <a:latin typeface="+mj-lt"/>
              </a:rPr>
              <a:t>€1.1m: community grants, initiatives &amp; events</a:t>
            </a:r>
            <a:endParaRPr lang="en-IE" altLang="en-US" sz="1800" dirty="0">
              <a:latin typeface="+mj-lt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sz="1800" dirty="0">
                <a:latin typeface="+mj-lt"/>
              </a:rPr>
              <a:t>€1.05m: funding for priority new facilities </a:t>
            </a:r>
            <a:r>
              <a:rPr lang="en-US" altLang="en-US" sz="1800">
                <a:latin typeface="+mj-lt"/>
              </a:rPr>
              <a:t>in Citywest &amp; </a:t>
            </a:r>
            <a:r>
              <a:rPr lang="en-US" altLang="en-US" sz="1800" dirty="0">
                <a:latin typeface="+mj-lt"/>
              </a:rPr>
              <a:t>Clondalkin</a:t>
            </a:r>
            <a:endParaRPr lang="en-IE" altLang="en-US" sz="1800" dirty="0">
              <a:latin typeface="+mj-lt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sz="1800" dirty="0">
                <a:latin typeface="+mj-lt"/>
              </a:rPr>
              <a:t>€2.2m: sports, leisure &amp; wellbeing programmes including new sports plan implementation and supporting operations/community access for sports &amp; leisure facilities</a:t>
            </a: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US" altLang="en-US" sz="1800" dirty="0">
                <a:latin typeface="+mj-lt"/>
                <a:ea typeface="Symbol" panose="05050102010706020507" pitchFamily="18" charset="2"/>
                <a:cs typeface="Symbol" panose="05050102010706020507" pitchFamily="18" charset="2"/>
              </a:rPr>
              <a:t>€</a:t>
            </a:r>
            <a:r>
              <a:rPr lang="en-US" altLang="en-US" sz="1800" dirty="0">
                <a:latin typeface="+mj-lt"/>
              </a:rPr>
              <a:t>2.3m: Community Employment scheme &amp; community CCTV operational costs</a:t>
            </a:r>
            <a:endParaRPr lang="en-IE" altLang="en-US" sz="1800" dirty="0">
              <a:latin typeface="+mj-lt"/>
              <a:ea typeface="Symbol" panose="05050102010706020507" pitchFamily="18" charset="2"/>
              <a:cs typeface="Symbol" panose="05050102010706020507" pitchFamily="18" charset="2"/>
            </a:endParaRPr>
          </a:p>
          <a:p>
            <a:pPr>
              <a:spcBef>
                <a:spcPts val="500"/>
              </a:spcBef>
              <a:buFont typeface="Wingdings" panose="05000000000000000000" pitchFamily="2" charset="2"/>
              <a:buNone/>
              <a:defRPr/>
            </a:pPr>
            <a:r>
              <a:rPr lang="en-US" altLang="en-US" sz="1800" b="1" dirty="0">
                <a:cs typeface="Calibri" panose="020F0502020204030204" pitchFamily="34" charset="0"/>
              </a:rPr>
              <a:t>Division G</a:t>
            </a:r>
            <a:endParaRPr lang="en-IE" alt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69875" indent="-269875">
              <a:spcBef>
                <a:spcPts val="500"/>
              </a:spcBef>
              <a:buClr>
                <a:srgbClr val="231F20"/>
              </a:buClr>
              <a:buSzPts val="1200"/>
              <a:buFont typeface="Wingdings" panose="05000000000000000000" pitchFamily="2" charset="2"/>
              <a:buChar char="ü"/>
              <a:defRPr/>
            </a:pPr>
            <a:r>
              <a:rPr lang="en-IE" altLang="en-US" sz="1800" dirty="0"/>
              <a:t>€0.2m: school meals programme &amp; education/sports bursaries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CDC7CA60-02E7-692F-A943-A0367143614C}"/>
              </a:ext>
            </a:extLst>
          </p:cNvPr>
          <p:cNvSpPr>
            <a:spLocks noGrp="1" noChangeArrowheads="1"/>
          </p:cNvSpPr>
          <p:nvPr>
            <p:ph type="ctrTitle" idx="4294967295"/>
          </p:nvPr>
        </p:nvSpPr>
        <p:spPr>
          <a:xfrm>
            <a:off x="0" y="1941513"/>
            <a:ext cx="12095163" cy="2387600"/>
          </a:xfrm>
        </p:spPr>
        <p:txBody>
          <a:bodyPr/>
          <a:lstStyle/>
          <a:p>
            <a:pPr algn="ctr" eaLnBrk="1" hangingPunct="1"/>
            <a:r>
              <a:rPr lang="en-IE" altLang="en-US" sz="6000"/>
              <a:t>Director of Land Use, Planning and Transportation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Network 10">
    <a:dk1>
      <a:srgbClr val="000000"/>
    </a:dk1>
    <a:lt1>
      <a:srgbClr val="FFFFFF"/>
    </a:lt1>
    <a:dk2>
      <a:srgbClr val="330066"/>
    </a:dk2>
    <a:lt2>
      <a:srgbClr val="808080"/>
    </a:lt2>
    <a:accent1>
      <a:srgbClr val="CCCC00"/>
    </a:accent1>
    <a:accent2>
      <a:srgbClr val="669999"/>
    </a:accent2>
    <a:accent3>
      <a:srgbClr val="FFFFFF"/>
    </a:accent3>
    <a:accent4>
      <a:srgbClr val="000000"/>
    </a:accent4>
    <a:accent5>
      <a:srgbClr val="E2E2AA"/>
    </a:accent5>
    <a:accent6>
      <a:srgbClr val="5C8A8A"/>
    </a:accent6>
    <a:hlink>
      <a:srgbClr val="7E9CE8"/>
    </a:hlink>
    <a:folHlink>
      <a:srgbClr val="D8D8E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3823</TotalTime>
  <Words>2064</Words>
  <Application>Microsoft Office PowerPoint</Application>
  <PresentationFormat>Widescreen</PresentationFormat>
  <Paragraphs>351</Paragraphs>
  <Slides>27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Calibri</vt:lpstr>
      <vt:lpstr>Symbol</vt:lpstr>
      <vt:lpstr>WHCUEL+Arial-BoldMT</vt:lpstr>
      <vt:lpstr>Wingdings</vt:lpstr>
      <vt:lpstr>Network</vt:lpstr>
      <vt:lpstr>Chart</vt:lpstr>
      <vt:lpstr>Draft Budget 2023</vt:lpstr>
      <vt:lpstr>Budget Strategy</vt:lpstr>
      <vt:lpstr>PowerPoint Presentation</vt:lpstr>
      <vt:lpstr>PowerPoint Presentation</vt:lpstr>
      <vt:lpstr>PowerPoint Presentation</vt:lpstr>
      <vt:lpstr>Director of Housing, Social &amp; Community Development</vt:lpstr>
      <vt:lpstr>Division A</vt:lpstr>
      <vt:lpstr>Part of Division D, F &amp; G</vt:lpstr>
      <vt:lpstr>Director of Land Use, Planning and Transportation</vt:lpstr>
      <vt:lpstr>Division B – Road Transport &amp; Safety</vt:lpstr>
      <vt:lpstr>PowerPoint Presentation</vt:lpstr>
      <vt:lpstr>PowerPoint Presentation</vt:lpstr>
      <vt:lpstr>PowerPoint Presentation</vt:lpstr>
      <vt:lpstr>Director of Environment, Water and Climate Change</vt:lpstr>
      <vt:lpstr>Division C, G &amp; H</vt:lpstr>
      <vt:lpstr>Environmental Services (Division E)</vt:lpstr>
      <vt:lpstr>Recreation &amp; Amenity (Div F)</vt:lpstr>
      <vt:lpstr>Director of Economic Enterprise &amp; Tourism Development</vt:lpstr>
      <vt:lpstr>Working with Business</vt:lpstr>
      <vt:lpstr>Managing &amp; Promoting Cultural assets</vt:lpstr>
      <vt:lpstr>Director of Corporate Performance &amp; Change Management</vt:lpstr>
      <vt:lpstr>Corporate Performance &amp; Change Management</vt:lpstr>
      <vt:lpstr>PowerPoint Presentation</vt:lpstr>
      <vt:lpstr>Div. H – Miscellaneous Services</vt:lpstr>
      <vt:lpstr>Division H03: Admin. of Rates Exp</vt:lpstr>
      <vt:lpstr>Division H: Miscellaneous Services - Income</vt:lpstr>
      <vt:lpstr>Draft Budget 2023 &amp; Adopted 2022</vt:lpstr>
    </vt:vector>
  </TitlesOfParts>
  <Company>South Dublin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Clodagh Henehan</dc:creator>
  <cp:lastModifiedBy>Angela O’Melia</cp:lastModifiedBy>
  <cp:revision>252</cp:revision>
  <cp:lastPrinted>2022-11-04T10:14:32Z</cp:lastPrinted>
  <dcterms:created xsi:type="dcterms:W3CDTF">2013-12-05T11:45:05Z</dcterms:created>
  <dcterms:modified xsi:type="dcterms:W3CDTF">2022-11-15T08:38:52Z</dcterms:modified>
</cp:coreProperties>
</file>