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
  </p:notesMasterIdLst>
  <p:sldIdLst>
    <p:sldId id="256" r:id="rId2"/>
    <p:sldId id="298" r:id="rId3"/>
    <p:sldId id="299" r:id="rId4"/>
    <p:sldId id="282" r:id="rId5"/>
    <p:sldId id="294" r:id="rId6"/>
    <p:sldId id="291" r:id="rId7"/>
    <p:sldId id="293" r:id="rId8"/>
    <p:sldId id="295" r:id="rId9"/>
    <p:sldId id="296" r:id="rId10"/>
    <p:sldId id="297" r:id="rId1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9BA9"/>
    <a:srgbClr val="52616E"/>
    <a:srgbClr val="FAD0CB"/>
    <a:srgbClr val="DEF3E1"/>
    <a:srgbClr val="F5D2C9"/>
    <a:srgbClr val="C2E2BD"/>
    <a:srgbClr val="E3DAE4"/>
    <a:srgbClr val="F6F0BD"/>
    <a:srgbClr val="FD7500"/>
    <a:srgbClr val="2DBF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0" autoAdjust="0"/>
    <p:restoredTop sz="96357" autoAdjust="0"/>
  </p:normalViewPr>
  <p:slideViewPr>
    <p:cSldViewPr>
      <p:cViewPr varScale="1">
        <p:scale>
          <a:sx n="106" d="100"/>
          <a:sy n="106" d="100"/>
        </p:scale>
        <p:origin x="1770" y="108"/>
      </p:cViewPr>
      <p:guideLst>
        <p:guide orient="horz" pos="2160"/>
        <p:guide pos="3152"/>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DCC-FILE3\Roads\RoadsTrafficTransportation\NTA\1%20-%20NTA%20Projects\2021%20Works\Canal%20Loop\05%20Consultation\00_Part%208%20%202022\SDCC%20Consultation%20Portal%20Exports\grand_canal_to_lucan_urban_greenway_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DCC-FILE3\Roads\RoadsTrafficTransportation\NTA\1%20-%20NTA%20Projects\2021%20Works\Canal%20Loop\05%20Consultation\00_Part%208%20%202022\SDCC%20Consultation%20Portal%20Exports\Data%20Exports\grand_canal_to_lucan_urban_greenwa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DCC-FILE3\Roads\RoadsTrafficTransportation\NTA\1%20-%20NTA%20Projects\2021%20Works\Canal%20Loop\05%20Consultation\00_Part%208%20%202022\SDCC%20Consultation%20Portal%20Exports\grand_canal_to_lucan_urban_greenway_Graph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pivotSource>
    <c:name>[grand_canal_to_lucan_urban_greenway_Graphs.xlsx]Sheet9!PivotTable5</c:name>
    <c:fmtId val="-1"/>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IE" sz="1800" b="0" dirty="0"/>
              <a:t>Are you supportive of the Canal Loop Urban Greenway and the Schools Links Scheme? (yes or no)</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doughnutChart>
        <c:varyColors val="1"/>
        <c:dLbls>
          <c:showLegendKey val="0"/>
          <c:showVal val="0"/>
          <c:showCatName val="1"/>
          <c:showSerName val="0"/>
          <c:showPercent val="1"/>
          <c:showBubbleSize val="0"/>
          <c:showLeaderLines val="0"/>
        </c:dLbls>
        <c:firstSliceAng val="159"/>
        <c:holeSize val="50"/>
      </c:doughnutChart>
      <c:spPr>
        <a:noFill/>
        <a:ln>
          <a:noFill/>
        </a:ln>
        <a:effectLst/>
      </c:spPr>
    </c:plotArea>
    <c:plotVisOnly val="1"/>
    <c:dispBlanksAs val="gap"/>
    <c:showDLblsOverMax val="0"/>
  </c:chart>
  <c:spPr>
    <a:noFill/>
    <a:ln>
      <a:noFill/>
    </a:ln>
    <a:effectLst/>
  </c:spPr>
  <c:txPr>
    <a:bodyPr/>
    <a:lstStyle/>
    <a:p>
      <a:pPr>
        <a:defRPr b="1"/>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[grand_canal_to_lucan_urban_greenway.xlsx]Sheet3!PivotTable11</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sz="1400" dirty="0"/>
              <a:t>Are you supportive of the Canal Loop Urban Greenway and the Schools Links Scheme?</a:t>
            </a:r>
          </a:p>
        </c:rich>
      </c:tx>
      <c:layout>
        <c:manualLayout>
          <c:xMode val="edge"/>
          <c:yMode val="edge"/>
          <c:x val="0.11229875059082446"/>
          <c:y val="9.04131545546262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doughnutChart>
        <c:varyColors val="1"/>
        <c:ser>
          <c:idx val="0"/>
          <c:order val="0"/>
          <c:tx>
            <c:strRef>
              <c:f>Sheet3!$B$3</c:f>
              <c:strCache>
                <c:ptCount val="1"/>
                <c:pt idx="0">
                  <c:v>Total</c:v>
                </c:pt>
              </c:strCache>
            </c:strRef>
          </c:tx>
          <c:spPr>
            <a:solidFill>
              <a:schemeClr val="accent6">
                <a:lumMod val="60000"/>
                <a:lumOff val="40000"/>
              </a:schemeClr>
            </a:solidFill>
          </c:spPr>
          <c:dPt>
            <c:idx val="0"/>
            <c:bubble3D val="0"/>
            <c:spPr>
              <a:solidFill>
                <a:schemeClr val="accent6">
                  <a:lumMod val="20000"/>
                  <a:lumOff val="80000"/>
                </a:schemeClr>
              </a:solidFill>
              <a:ln>
                <a:noFill/>
              </a:ln>
              <a:effectLst/>
            </c:spPr>
            <c:extLst>
              <c:ext xmlns:c16="http://schemas.microsoft.com/office/drawing/2014/chart" uri="{C3380CC4-5D6E-409C-BE32-E72D297353CC}">
                <c16:uniqueId val="{00000001-7FFD-48C7-894C-BBD283AC5CA1}"/>
              </c:ext>
            </c:extLst>
          </c:dPt>
          <c:dPt>
            <c:idx val="1"/>
            <c:bubble3D val="0"/>
            <c:spPr>
              <a:solidFill>
                <a:schemeClr val="accent6">
                  <a:lumMod val="60000"/>
                  <a:lumOff val="40000"/>
                </a:schemeClr>
              </a:solidFill>
              <a:ln>
                <a:noFill/>
              </a:ln>
              <a:effectLst/>
            </c:spPr>
            <c:extLst>
              <c:ext xmlns:c16="http://schemas.microsoft.com/office/drawing/2014/chart" uri="{C3380CC4-5D6E-409C-BE32-E72D297353CC}">
                <c16:uniqueId val="{00000003-7FFD-48C7-894C-BBD283AC5CA1}"/>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7FFD-48C7-894C-BBD283AC5CA1}"/>
                </c:ext>
              </c:extLst>
            </c:dLbl>
            <c:dLbl>
              <c:idx val="1"/>
              <c:layout>
                <c:manualLayout>
                  <c:x val="6.9444429255374182E-2"/>
                  <c:y val="1.5045228172772106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fld id="{D7E03C20-02F9-454E-8251-D11D6D7B31F6}" type="CATEGORYNAME">
                      <a:rPr lang="en-GB" sz="1200" smtClean="0">
                        <a:solidFill>
                          <a:schemeClr val="tx1"/>
                        </a:solidFill>
                      </a:rPr>
                      <a:pPr>
                        <a:defRPr sz="1200" b="1">
                          <a:solidFill>
                            <a:schemeClr val="tx1"/>
                          </a:solidFill>
                        </a:defRPr>
                      </a:pPr>
                      <a:t>[CATEGORY NAME]</a:t>
                    </a:fld>
                    <a:r>
                      <a:rPr lang="en-GB" sz="1200" baseline="0" dirty="0">
                        <a:solidFill>
                          <a:schemeClr val="tx1"/>
                        </a:solidFill>
                      </a:rPr>
                      <a:t> &amp; Yes with changes </a:t>
                    </a:r>
                  </a:p>
                  <a:p>
                    <a:pPr>
                      <a:defRPr sz="1200" b="1">
                        <a:solidFill>
                          <a:schemeClr val="tx1"/>
                        </a:solidFill>
                      </a:defRPr>
                    </a:pPr>
                    <a:fld id="{CF6BECA3-3D17-4756-B562-286B523170E9}" type="PERCENTAGE">
                      <a:rPr lang="en-GB" sz="1200" baseline="0" smtClean="0">
                        <a:solidFill>
                          <a:schemeClr val="tx1"/>
                        </a:solidFill>
                      </a:rPr>
                      <a:pPr>
                        <a:defRPr sz="1200" b="1">
                          <a:solidFill>
                            <a:schemeClr val="tx1"/>
                          </a:solidFill>
                        </a:defRPr>
                      </a:pPr>
                      <a:t>[PERCENTAGE]</a:t>
                    </a:fld>
                    <a:endParaRPr lang="en-IE"/>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8131244940672585"/>
                      <c:h val="0.13184352363651672"/>
                    </c:manualLayout>
                  </c15:layout>
                  <c15:dlblFieldTable/>
                  <c15:showDataLabelsRange val="0"/>
                </c:ext>
                <c:ext xmlns:c16="http://schemas.microsoft.com/office/drawing/2014/chart" uri="{C3380CC4-5D6E-409C-BE32-E72D297353CC}">
                  <c16:uniqueId val="{00000003-7FFD-48C7-894C-BBD283AC5CA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Sheet3!$A$4:$A$5</c:f>
              <c:strCache>
                <c:ptCount val="2"/>
                <c:pt idx="0">
                  <c:v>No</c:v>
                </c:pt>
                <c:pt idx="1">
                  <c:v>Yes</c:v>
                </c:pt>
              </c:strCache>
            </c:strRef>
          </c:cat>
          <c:val>
            <c:numRef>
              <c:f>Sheet3!$B$4:$B$5</c:f>
              <c:numCache>
                <c:formatCode>General</c:formatCode>
                <c:ptCount val="2"/>
                <c:pt idx="0">
                  <c:v>6</c:v>
                </c:pt>
                <c:pt idx="1">
                  <c:v>62</c:v>
                </c:pt>
              </c:numCache>
            </c:numRef>
          </c:val>
          <c:extLst>
            <c:ext xmlns:c16="http://schemas.microsoft.com/office/drawing/2014/chart" uri="{C3380CC4-5D6E-409C-BE32-E72D297353CC}">
              <c16:uniqueId val="{00000004-7FFD-48C7-894C-BBD283AC5CA1}"/>
            </c:ext>
          </c:extLst>
        </c:ser>
        <c:dLbls>
          <c:showLegendKey val="0"/>
          <c:showVal val="0"/>
          <c:showCatName val="1"/>
          <c:showSerName val="0"/>
          <c:showPercent val="1"/>
          <c:showBubbleSize val="0"/>
          <c:showLeaderLines val="1"/>
        </c:dLbls>
        <c:firstSliceAng val="149"/>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pivotSource>
    <c:name>[grand_canal_to_lucan_urban_greenway_Graphs.xlsx]Sheet4!PivotTable19</c:name>
    <c:fmtId val="-1"/>
  </c:pivotSource>
  <c:chart>
    <c:title>
      <c:tx>
        <c:rich>
          <a:bodyPr rot="0" spcFirstLastPara="1" vertOverflow="ellipsis" vert="horz" wrap="square" anchor="ctr" anchorCtr="1"/>
          <a:lstStyle/>
          <a:p>
            <a:pPr>
              <a:defRPr sz="1400" b="0" i="0" u="none" strike="noStrike" kern="1200" cap="none" spc="20" baseline="0">
                <a:solidFill>
                  <a:schemeClr val="bg2">
                    <a:lumMod val="75000"/>
                  </a:schemeClr>
                </a:solidFill>
                <a:latin typeface="+mn-lt"/>
                <a:ea typeface="+mn-ea"/>
                <a:cs typeface="+mn-cs"/>
              </a:defRPr>
            </a:pPr>
            <a:r>
              <a:rPr lang="en-IE" sz="1400" b="0">
                <a:solidFill>
                  <a:schemeClr val="bg2">
                    <a:lumMod val="75000"/>
                  </a:schemeClr>
                </a:solidFill>
              </a:rPr>
              <a:t>Are you supportive of the Canal Loop Urban Greenway and the Schools Links Scheme?</a:t>
            </a:r>
          </a:p>
        </c:rich>
      </c:tx>
      <c:layout>
        <c:manualLayout>
          <c:xMode val="edge"/>
          <c:yMode val="edge"/>
          <c:x val="0.10063188976377953"/>
          <c:y val="9.0413154554626229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bg2">
                  <a:lumMod val="75000"/>
                </a:schemeClr>
              </a:solidFill>
              <a:latin typeface="+mn-lt"/>
              <a:ea typeface="+mn-ea"/>
              <a:cs typeface="+mn-cs"/>
            </a:defRPr>
          </a:pPr>
          <a:endParaRPr lang="en-US"/>
        </a:p>
      </c:txPr>
    </c:title>
    <c:autoTitleDeleted val="0"/>
    <c:pivotFmts>
      <c:pivot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doughnutChart>
        <c:varyColors val="1"/>
        <c:ser>
          <c:idx val="0"/>
          <c:order val="0"/>
          <c:tx>
            <c:strRef>
              <c:f>Sheet4!$B$3</c:f>
              <c:strCache>
                <c:ptCount val="1"/>
                <c:pt idx="0">
                  <c:v>Total</c:v>
                </c:pt>
              </c:strCache>
            </c:strRef>
          </c:tx>
          <c:dPt>
            <c:idx val="0"/>
            <c:bubble3D val="0"/>
            <c:spPr>
              <a:solidFill>
                <a:schemeClr val="accent1">
                  <a:lumMod val="90000"/>
                </a:schemeClr>
              </a:solidFill>
              <a:ln w="9525" cap="flat" cmpd="sng" algn="ctr">
                <a:solidFill>
                  <a:schemeClr val="accent1">
                    <a:shade val="65000"/>
                    <a:shade val="95000"/>
                  </a:schemeClr>
                </a:solidFill>
                <a:round/>
              </a:ln>
              <a:effectLst/>
            </c:spPr>
            <c:extLst>
              <c:ext xmlns:c16="http://schemas.microsoft.com/office/drawing/2014/chart" uri="{C3380CC4-5D6E-409C-BE32-E72D297353CC}">
                <c16:uniqueId val="{00000001-823B-4EBC-A46E-3165E7F12AA3}"/>
              </c:ext>
            </c:extLst>
          </c:dPt>
          <c:dPt>
            <c:idx val="1"/>
            <c:bubble3D val="0"/>
            <c:spPr>
              <a:solidFill>
                <a:schemeClr val="accent1">
                  <a:lumMod val="50000"/>
                </a:schemeClr>
              </a:solidFill>
              <a:ln w="9525" cap="flat" cmpd="sng" algn="ctr">
                <a:solidFill>
                  <a:schemeClr val="accent1">
                    <a:shade val="95000"/>
                  </a:schemeClr>
                </a:solidFill>
                <a:round/>
              </a:ln>
              <a:effectLst/>
            </c:spPr>
            <c:extLst>
              <c:ext xmlns:c16="http://schemas.microsoft.com/office/drawing/2014/chart" uri="{C3380CC4-5D6E-409C-BE32-E72D297353CC}">
                <c16:uniqueId val="{00000003-823B-4EBC-A46E-3165E7F12AA3}"/>
              </c:ext>
            </c:extLst>
          </c:dPt>
          <c:dPt>
            <c:idx val="2"/>
            <c:bubble3D val="0"/>
            <c:spPr>
              <a:solidFill>
                <a:schemeClr val="accent1">
                  <a:lumMod val="75000"/>
                </a:schemeClr>
              </a:solidFill>
              <a:ln w="9525" cap="flat" cmpd="sng" algn="ctr">
                <a:solidFill>
                  <a:schemeClr val="accent1">
                    <a:tint val="65000"/>
                    <a:shade val="95000"/>
                  </a:schemeClr>
                </a:solidFill>
                <a:round/>
              </a:ln>
              <a:effectLst/>
            </c:spPr>
            <c:extLst>
              <c:ext xmlns:c16="http://schemas.microsoft.com/office/drawing/2014/chart" uri="{C3380CC4-5D6E-409C-BE32-E72D297353CC}">
                <c16:uniqueId val="{00000005-823B-4EBC-A46E-3165E7F12AA3}"/>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Sheet4!$A$4:$A$6</c:f>
              <c:strCache>
                <c:ptCount val="3"/>
                <c:pt idx="0">
                  <c:v>No</c:v>
                </c:pt>
                <c:pt idx="1">
                  <c:v>Yes</c:v>
                </c:pt>
                <c:pt idx="2">
                  <c:v>Yes with Changes</c:v>
                </c:pt>
              </c:strCache>
            </c:strRef>
          </c:cat>
          <c:val>
            <c:numRef>
              <c:f>Sheet4!$B$4:$B$6</c:f>
              <c:numCache>
                <c:formatCode>General</c:formatCode>
                <c:ptCount val="3"/>
                <c:pt idx="0">
                  <c:v>6</c:v>
                </c:pt>
                <c:pt idx="1">
                  <c:v>43</c:v>
                </c:pt>
                <c:pt idx="2">
                  <c:v>19</c:v>
                </c:pt>
              </c:numCache>
            </c:numRef>
          </c:val>
          <c:extLst>
            <c:ext xmlns:c16="http://schemas.microsoft.com/office/drawing/2014/chart" uri="{C3380CC4-5D6E-409C-BE32-E72D297353CC}">
              <c16:uniqueId val="{00000006-823B-4EBC-A46E-3165E7F12AA3}"/>
            </c:ext>
          </c:extLst>
        </c:ser>
        <c:dLbls>
          <c:showLegendKey val="0"/>
          <c:showVal val="0"/>
          <c:showCatName val="1"/>
          <c:showSerName val="0"/>
          <c:showPercent val="1"/>
          <c:showBubbleSize val="0"/>
          <c:showLeaderLines val="1"/>
        </c:dLbls>
        <c:firstSliceAng val="148"/>
        <c:holeSize val="40"/>
      </c:doughnutChart>
      <c:spPr>
        <a:noFill/>
        <a:ln>
          <a:noFill/>
        </a:ln>
        <a:effectLst/>
      </c:spPr>
    </c:plotArea>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13393E-1BCE-46F8-9406-7145F35020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IE" dirty="0"/>
          </a:p>
        </p:txBody>
      </p:sp>
      <p:sp>
        <p:nvSpPr>
          <p:cNvPr id="3" name="Date Placeholder 2">
            <a:extLst>
              <a:ext uri="{FF2B5EF4-FFF2-40B4-BE49-F238E27FC236}">
                <a16:creationId xmlns:a16="http://schemas.microsoft.com/office/drawing/2014/main" id="{E4B85FBE-D7C3-4FD6-B594-2AAB08A9219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46BD509-3454-4336-AE4C-7742A734C592}" type="datetimeFigureOut">
              <a:rPr lang="en-IE"/>
              <a:pPr>
                <a:defRPr/>
              </a:pPr>
              <a:t>09/11/2022</a:t>
            </a:fld>
            <a:endParaRPr lang="en-IE" dirty="0"/>
          </a:p>
        </p:txBody>
      </p:sp>
      <p:sp>
        <p:nvSpPr>
          <p:cNvPr id="4" name="Slide Image Placeholder 3">
            <a:extLst>
              <a:ext uri="{FF2B5EF4-FFF2-40B4-BE49-F238E27FC236}">
                <a16:creationId xmlns:a16="http://schemas.microsoft.com/office/drawing/2014/main" id="{D74DD58D-9A59-4EDA-AF2C-E242241346B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IE" noProof="0" dirty="0"/>
          </a:p>
        </p:txBody>
      </p:sp>
      <p:sp>
        <p:nvSpPr>
          <p:cNvPr id="5" name="Notes Placeholder 4">
            <a:extLst>
              <a:ext uri="{FF2B5EF4-FFF2-40B4-BE49-F238E27FC236}">
                <a16:creationId xmlns:a16="http://schemas.microsoft.com/office/drawing/2014/main" id="{C8B8D818-E417-489C-ADA1-5160A7129E4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a16="http://schemas.microsoft.com/office/drawing/2014/main" id="{795A729D-C972-444C-BE0F-6655547AEC1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IE" dirty="0"/>
          </a:p>
        </p:txBody>
      </p:sp>
      <p:sp>
        <p:nvSpPr>
          <p:cNvPr id="7" name="Slide Number Placeholder 6">
            <a:extLst>
              <a:ext uri="{FF2B5EF4-FFF2-40B4-BE49-F238E27FC236}">
                <a16:creationId xmlns:a16="http://schemas.microsoft.com/office/drawing/2014/main" id="{16D6836B-260A-4F45-AE41-1AA6C7F889D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6679CE4-642E-475F-A1F2-002B5F90E7B9}" type="slidenum">
              <a:rPr lang="en-IE" altLang="en-US"/>
              <a:pPr>
                <a:defRPr/>
              </a:pPr>
              <a:t>‹#›</a:t>
            </a:fld>
            <a:endParaRPr lang="en-IE"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2</a:t>
            </a:fld>
            <a:endParaRPr lang="en-IE" altLang="en-US" sz="1200" dirty="0"/>
          </a:p>
        </p:txBody>
      </p:sp>
    </p:spTree>
    <p:extLst>
      <p:ext uri="{BB962C8B-B14F-4D97-AF65-F5344CB8AC3E}">
        <p14:creationId xmlns:p14="http://schemas.microsoft.com/office/powerpoint/2010/main" val="411310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3</a:t>
            </a:fld>
            <a:endParaRPr lang="en-IE" altLang="en-US" sz="1200" dirty="0"/>
          </a:p>
        </p:txBody>
      </p:sp>
    </p:spTree>
    <p:extLst>
      <p:ext uri="{BB962C8B-B14F-4D97-AF65-F5344CB8AC3E}">
        <p14:creationId xmlns:p14="http://schemas.microsoft.com/office/powerpoint/2010/main" val="426675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4</a:t>
            </a:fld>
            <a:endParaRPr lang="en-IE" altLang="en-US" sz="1200" dirty="0"/>
          </a:p>
        </p:txBody>
      </p:sp>
    </p:spTree>
    <p:extLst>
      <p:ext uri="{BB962C8B-B14F-4D97-AF65-F5344CB8AC3E}">
        <p14:creationId xmlns:p14="http://schemas.microsoft.com/office/powerpoint/2010/main" val="29529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5</a:t>
            </a:fld>
            <a:endParaRPr lang="en-IE" altLang="en-US" sz="1200" dirty="0"/>
          </a:p>
        </p:txBody>
      </p:sp>
    </p:spTree>
    <p:extLst>
      <p:ext uri="{BB962C8B-B14F-4D97-AF65-F5344CB8AC3E}">
        <p14:creationId xmlns:p14="http://schemas.microsoft.com/office/powerpoint/2010/main" val="3174404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6</a:t>
            </a:fld>
            <a:endParaRPr lang="en-IE" altLang="en-US" sz="1200" dirty="0"/>
          </a:p>
        </p:txBody>
      </p:sp>
    </p:spTree>
    <p:extLst>
      <p:ext uri="{BB962C8B-B14F-4D97-AF65-F5344CB8AC3E}">
        <p14:creationId xmlns:p14="http://schemas.microsoft.com/office/powerpoint/2010/main" val="3376083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7</a:t>
            </a:fld>
            <a:endParaRPr lang="en-IE" altLang="en-US" sz="1200" dirty="0"/>
          </a:p>
        </p:txBody>
      </p:sp>
    </p:spTree>
    <p:extLst>
      <p:ext uri="{BB962C8B-B14F-4D97-AF65-F5344CB8AC3E}">
        <p14:creationId xmlns:p14="http://schemas.microsoft.com/office/powerpoint/2010/main" val="20036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8</a:t>
            </a:fld>
            <a:endParaRPr lang="en-IE" altLang="en-US" sz="1200" dirty="0"/>
          </a:p>
        </p:txBody>
      </p:sp>
    </p:spTree>
    <p:extLst>
      <p:ext uri="{BB962C8B-B14F-4D97-AF65-F5344CB8AC3E}">
        <p14:creationId xmlns:p14="http://schemas.microsoft.com/office/powerpoint/2010/main" val="18454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9</a:t>
            </a:fld>
            <a:endParaRPr lang="en-IE" altLang="en-US" sz="1200" dirty="0"/>
          </a:p>
        </p:txBody>
      </p:sp>
    </p:spTree>
    <p:extLst>
      <p:ext uri="{BB962C8B-B14F-4D97-AF65-F5344CB8AC3E}">
        <p14:creationId xmlns:p14="http://schemas.microsoft.com/office/powerpoint/2010/main" val="2556503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10</a:t>
            </a:fld>
            <a:endParaRPr lang="en-IE" altLang="en-US" sz="1200" dirty="0"/>
          </a:p>
        </p:txBody>
      </p:sp>
    </p:spTree>
    <p:extLst>
      <p:ext uri="{BB962C8B-B14F-4D97-AF65-F5344CB8AC3E}">
        <p14:creationId xmlns:p14="http://schemas.microsoft.com/office/powerpoint/2010/main" val="381210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Rectangle 4">
            <a:extLst>
              <a:ext uri="{FF2B5EF4-FFF2-40B4-BE49-F238E27FC236}">
                <a16:creationId xmlns:a16="http://schemas.microsoft.com/office/drawing/2014/main" id="{DB4E9C5D-3884-4238-BB00-C6411C96F19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0714C100-896D-4060-81B5-414D2CD0A3F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F38A1E70-02E6-465B-8EC1-66F7A983FC98}"/>
              </a:ext>
            </a:extLst>
          </p:cNvPr>
          <p:cNvSpPr>
            <a:spLocks noGrp="1" noChangeArrowheads="1"/>
          </p:cNvSpPr>
          <p:nvPr>
            <p:ph type="sldNum" sz="quarter" idx="12"/>
          </p:nvPr>
        </p:nvSpPr>
        <p:spPr>
          <a:ln/>
        </p:spPr>
        <p:txBody>
          <a:bodyPr/>
          <a:lstStyle>
            <a:lvl1pPr>
              <a:defRPr/>
            </a:lvl1pPr>
          </a:lstStyle>
          <a:p>
            <a:pPr>
              <a:defRPr/>
            </a:pPr>
            <a:fld id="{4F35871C-560C-4359-AFC5-6A51AD08D442}" type="slidenum">
              <a:rPr lang="en-US" altLang="en-US"/>
              <a:pPr>
                <a:defRPr/>
              </a:pPr>
              <a:t>‹#›</a:t>
            </a:fld>
            <a:endParaRPr lang="en-US" altLang="en-US" dirty="0"/>
          </a:p>
        </p:txBody>
      </p:sp>
    </p:spTree>
    <p:extLst>
      <p:ext uri="{BB962C8B-B14F-4D97-AF65-F5344CB8AC3E}">
        <p14:creationId xmlns:p14="http://schemas.microsoft.com/office/powerpoint/2010/main" val="169718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2337E55E-F1B6-4835-86F7-56FF3B71A44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9DF86F35-C45D-4C16-9768-EE0885B2E20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AB5D1664-2444-4A8F-9DB4-ED5651D01077}"/>
              </a:ext>
            </a:extLst>
          </p:cNvPr>
          <p:cNvSpPr>
            <a:spLocks noGrp="1" noChangeArrowheads="1"/>
          </p:cNvSpPr>
          <p:nvPr>
            <p:ph type="sldNum" sz="quarter" idx="12"/>
          </p:nvPr>
        </p:nvSpPr>
        <p:spPr>
          <a:ln/>
        </p:spPr>
        <p:txBody>
          <a:bodyPr/>
          <a:lstStyle>
            <a:lvl1pPr>
              <a:defRPr/>
            </a:lvl1pPr>
          </a:lstStyle>
          <a:p>
            <a:pPr>
              <a:defRPr/>
            </a:pPr>
            <a:fld id="{1A6CF69B-81F8-41AD-8DA7-414A04574858}" type="slidenum">
              <a:rPr lang="en-US" altLang="en-US"/>
              <a:pPr>
                <a:defRPr/>
              </a:pPr>
              <a:t>‹#›</a:t>
            </a:fld>
            <a:endParaRPr lang="en-US" altLang="en-US" dirty="0"/>
          </a:p>
        </p:txBody>
      </p:sp>
    </p:spTree>
    <p:extLst>
      <p:ext uri="{BB962C8B-B14F-4D97-AF65-F5344CB8AC3E}">
        <p14:creationId xmlns:p14="http://schemas.microsoft.com/office/powerpoint/2010/main" val="27857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A7CBAE23-0182-4B17-9B9D-577579D5639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97EC9AC-E337-4698-9F7C-430A8FB3B89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CEAFC5AD-9D8C-47F8-8246-2BD1B3CDAB75}"/>
              </a:ext>
            </a:extLst>
          </p:cNvPr>
          <p:cNvSpPr>
            <a:spLocks noGrp="1" noChangeArrowheads="1"/>
          </p:cNvSpPr>
          <p:nvPr>
            <p:ph type="sldNum" sz="quarter" idx="12"/>
          </p:nvPr>
        </p:nvSpPr>
        <p:spPr>
          <a:ln/>
        </p:spPr>
        <p:txBody>
          <a:bodyPr/>
          <a:lstStyle>
            <a:lvl1pPr>
              <a:defRPr/>
            </a:lvl1pPr>
          </a:lstStyle>
          <a:p>
            <a:pPr>
              <a:defRPr/>
            </a:pPr>
            <a:fld id="{9B1B042B-5A6F-444B-9C65-3DD39A9DBCE4}" type="slidenum">
              <a:rPr lang="en-US" altLang="en-US"/>
              <a:pPr>
                <a:defRPr/>
              </a:pPr>
              <a:t>‹#›</a:t>
            </a:fld>
            <a:endParaRPr lang="en-US" altLang="en-US" dirty="0"/>
          </a:p>
        </p:txBody>
      </p:sp>
    </p:spTree>
    <p:extLst>
      <p:ext uri="{BB962C8B-B14F-4D97-AF65-F5344CB8AC3E}">
        <p14:creationId xmlns:p14="http://schemas.microsoft.com/office/powerpoint/2010/main" val="254265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5B724E39-8471-4D75-9BFD-131818E4729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AC1D8FC6-22B3-4BA3-B685-7BED20E6D30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4942046-3735-4F01-8396-656EE2106B62}"/>
              </a:ext>
            </a:extLst>
          </p:cNvPr>
          <p:cNvSpPr>
            <a:spLocks noGrp="1" noChangeArrowheads="1"/>
          </p:cNvSpPr>
          <p:nvPr>
            <p:ph type="sldNum" sz="quarter" idx="12"/>
          </p:nvPr>
        </p:nvSpPr>
        <p:spPr>
          <a:ln/>
        </p:spPr>
        <p:txBody>
          <a:bodyPr/>
          <a:lstStyle>
            <a:lvl1pPr>
              <a:defRPr/>
            </a:lvl1pPr>
          </a:lstStyle>
          <a:p>
            <a:pPr>
              <a:defRPr/>
            </a:pPr>
            <a:fld id="{62665D8A-A8C8-4299-B4EE-73B4CEFB2CEC}" type="slidenum">
              <a:rPr lang="en-US" altLang="en-US"/>
              <a:pPr>
                <a:defRPr/>
              </a:pPr>
              <a:t>‹#›</a:t>
            </a:fld>
            <a:endParaRPr lang="en-US" altLang="en-US" dirty="0"/>
          </a:p>
        </p:txBody>
      </p:sp>
    </p:spTree>
    <p:extLst>
      <p:ext uri="{BB962C8B-B14F-4D97-AF65-F5344CB8AC3E}">
        <p14:creationId xmlns:p14="http://schemas.microsoft.com/office/powerpoint/2010/main" val="68173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63DD848-D07C-4587-A1B5-EDCC008441E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2C2E9C7-C9AE-4435-A4B9-4C6D9389797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767A14C2-7FD4-4D96-ABA2-167A60626D15}"/>
              </a:ext>
            </a:extLst>
          </p:cNvPr>
          <p:cNvSpPr>
            <a:spLocks noGrp="1" noChangeArrowheads="1"/>
          </p:cNvSpPr>
          <p:nvPr>
            <p:ph type="sldNum" sz="quarter" idx="12"/>
          </p:nvPr>
        </p:nvSpPr>
        <p:spPr>
          <a:ln/>
        </p:spPr>
        <p:txBody>
          <a:bodyPr/>
          <a:lstStyle>
            <a:lvl1pPr>
              <a:defRPr/>
            </a:lvl1pPr>
          </a:lstStyle>
          <a:p>
            <a:pPr>
              <a:defRPr/>
            </a:pPr>
            <a:fld id="{751E0248-4222-4700-B48B-ED59E5603703}" type="slidenum">
              <a:rPr lang="en-US" altLang="en-US"/>
              <a:pPr>
                <a:defRPr/>
              </a:pPr>
              <a:t>‹#›</a:t>
            </a:fld>
            <a:endParaRPr lang="en-US" altLang="en-US" dirty="0"/>
          </a:p>
        </p:txBody>
      </p:sp>
    </p:spTree>
    <p:extLst>
      <p:ext uri="{BB962C8B-B14F-4D97-AF65-F5344CB8AC3E}">
        <p14:creationId xmlns:p14="http://schemas.microsoft.com/office/powerpoint/2010/main" val="130196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Rectangle 4">
            <a:extLst>
              <a:ext uri="{FF2B5EF4-FFF2-40B4-BE49-F238E27FC236}">
                <a16:creationId xmlns:a16="http://schemas.microsoft.com/office/drawing/2014/main" id="{DCF5F404-6B6F-4720-AD80-3BC7F01F61A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6FEF2DD8-82AF-4AC8-99D1-74B1D0C4FA2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43133F49-0E57-4152-930E-65952C041D50}"/>
              </a:ext>
            </a:extLst>
          </p:cNvPr>
          <p:cNvSpPr>
            <a:spLocks noGrp="1" noChangeArrowheads="1"/>
          </p:cNvSpPr>
          <p:nvPr>
            <p:ph type="sldNum" sz="quarter" idx="12"/>
          </p:nvPr>
        </p:nvSpPr>
        <p:spPr>
          <a:ln/>
        </p:spPr>
        <p:txBody>
          <a:bodyPr/>
          <a:lstStyle>
            <a:lvl1pPr>
              <a:defRPr/>
            </a:lvl1pPr>
          </a:lstStyle>
          <a:p>
            <a:pPr>
              <a:defRPr/>
            </a:pPr>
            <a:fld id="{72BB85D8-20FD-43B6-8927-914D3D792119}" type="slidenum">
              <a:rPr lang="en-US" altLang="en-US"/>
              <a:pPr>
                <a:defRPr/>
              </a:pPr>
              <a:t>‹#›</a:t>
            </a:fld>
            <a:endParaRPr lang="en-US" altLang="en-US" dirty="0"/>
          </a:p>
        </p:txBody>
      </p:sp>
    </p:spTree>
    <p:extLst>
      <p:ext uri="{BB962C8B-B14F-4D97-AF65-F5344CB8AC3E}">
        <p14:creationId xmlns:p14="http://schemas.microsoft.com/office/powerpoint/2010/main" val="157294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4">
            <a:extLst>
              <a:ext uri="{FF2B5EF4-FFF2-40B4-BE49-F238E27FC236}">
                <a16:creationId xmlns:a16="http://schemas.microsoft.com/office/drawing/2014/main" id="{3A0F9218-3EA5-4872-9775-F4F8A1B9CA6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60CF9510-64C1-490E-BD69-1EE242351E5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7AF38109-CD6E-491D-AB93-DAC760B6712C}"/>
              </a:ext>
            </a:extLst>
          </p:cNvPr>
          <p:cNvSpPr>
            <a:spLocks noGrp="1" noChangeArrowheads="1"/>
          </p:cNvSpPr>
          <p:nvPr>
            <p:ph type="sldNum" sz="quarter" idx="12"/>
          </p:nvPr>
        </p:nvSpPr>
        <p:spPr>
          <a:ln/>
        </p:spPr>
        <p:txBody>
          <a:bodyPr/>
          <a:lstStyle>
            <a:lvl1pPr>
              <a:defRPr/>
            </a:lvl1pPr>
          </a:lstStyle>
          <a:p>
            <a:pPr>
              <a:defRPr/>
            </a:pPr>
            <a:fld id="{EF616218-F307-4C09-A650-39C8B61AF594}" type="slidenum">
              <a:rPr lang="en-US" altLang="en-US"/>
              <a:pPr>
                <a:defRPr/>
              </a:pPr>
              <a:t>‹#›</a:t>
            </a:fld>
            <a:endParaRPr lang="en-US" altLang="en-US" dirty="0"/>
          </a:p>
        </p:txBody>
      </p:sp>
    </p:spTree>
    <p:extLst>
      <p:ext uri="{BB962C8B-B14F-4D97-AF65-F5344CB8AC3E}">
        <p14:creationId xmlns:p14="http://schemas.microsoft.com/office/powerpoint/2010/main" val="136364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Rectangle 4">
            <a:extLst>
              <a:ext uri="{FF2B5EF4-FFF2-40B4-BE49-F238E27FC236}">
                <a16:creationId xmlns:a16="http://schemas.microsoft.com/office/drawing/2014/main" id="{EF80506D-8D25-4224-991F-2236AA4C84F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73E53655-7A75-44DA-84BE-8B7DB718A3B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79D4C619-7AAF-484A-B7E9-8E066E8D474B}"/>
              </a:ext>
            </a:extLst>
          </p:cNvPr>
          <p:cNvSpPr>
            <a:spLocks noGrp="1" noChangeArrowheads="1"/>
          </p:cNvSpPr>
          <p:nvPr>
            <p:ph type="sldNum" sz="quarter" idx="12"/>
          </p:nvPr>
        </p:nvSpPr>
        <p:spPr>
          <a:ln/>
        </p:spPr>
        <p:txBody>
          <a:bodyPr/>
          <a:lstStyle>
            <a:lvl1pPr>
              <a:defRPr/>
            </a:lvl1pPr>
          </a:lstStyle>
          <a:p>
            <a:pPr>
              <a:defRPr/>
            </a:pPr>
            <a:fld id="{0D688A98-C2F8-498F-A2D7-55C104A01F42}" type="slidenum">
              <a:rPr lang="en-US" altLang="en-US"/>
              <a:pPr>
                <a:defRPr/>
              </a:pPr>
              <a:t>‹#›</a:t>
            </a:fld>
            <a:endParaRPr lang="en-US" altLang="en-US" dirty="0"/>
          </a:p>
        </p:txBody>
      </p:sp>
    </p:spTree>
    <p:extLst>
      <p:ext uri="{BB962C8B-B14F-4D97-AF65-F5344CB8AC3E}">
        <p14:creationId xmlns:p14="http://schemas.microsoft.com/office/powerpoint/2010/main" val="3427862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DD13CB-285F-444D-9414-BB5DAD0B35A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C165E732-9AC6-46A5-B847-CA7EAF7CCEA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C3030AD4-6EB4-4167-953C-6250FA30FC2A}"/>
              </a:ext>
            </a:extLst>
          </p:cNvPr>
          <p:cNvSpPr>
            <a:spLocks noGrp="1" noChangeArrowheads="1"/>
          </p:cNvSpPr>
          <p:nvPr>
            <p:ph type="sldNum" sz="quarter" idx="12"/>
          </p:nvPr>
        </p:nvSpPr>
        <p:spPr>
          <a:ln/>
        </p:spPr>
        <p:txBody>
          <a:bodyPr/>
          <a:lstStyle>
            <a:lvl1pPr>
              <a:defRPr/>
            </a:lvl1pPr>
          </a:lstStyle>
          <a:p>
            <a:pPr>
              <a:defRPr/>
            </a:pPr>
            <a:fld id="{3C69FFBA-0B94-40AA-9D1C-16F2738B49A3}" type="slidenum">
              <a:rPr lang="en-US" altLang="en-US"/>
              <a:pPr>
                <a:defRPr/>
              </a:pPr>
              <a:t>‹#›</a:t>
            </a:fld>
            <a:endParaRPr lang="en-US" altLang="en-US" dirty="0"/>
          </a:p>
        </p:txBody>
      </p:sp>
    </p:spTree>
    <p:extLst>
      <p:ext uri="{BB962C8B-B14F-4D97-AF65-F5344CB8AC3E}">
        <p14:creationId xmlns:p14="http://schemas.microsoft.com/office/powerpoint/2010/main" val="327765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8053FA6-3FAC-4883-9EF0-C880E50FC97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E5136C98-4E26-4759-A780-DAE93E3FD65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F18498E8-D70C-4F33-AE5A-7D85C9D5055A}"/>
              </a:ext>
            </a:extLst>
          </p:cNvPr>
          <p:cNvSpPr>
            <a:spLocks noGrp="1" noChangeArrowheads="1"/>
          </p:cNvSpPr>
          <p:nvPr>
            <p:ph type="sldNum" sz="quarter" idx="12"/>
          </p:nvPr>
        </p:nvSpPr>
        <p:spPr>
          <a:ln/>
        </p:spPr>
        <p:txBody>
          <a:bodyPr/>
          <a:lstStyle>
            <a:lvl1pPr>
              <a:defRPr/>
            </a:lvl1pPr>
          </a:lstStyle>
          <a:p>
            <a:pPr>
              <a:defRPr/>
            </a:pPr>
            <a:fld id="{696FF227-7018-4591-A0EE-3F8218ABBD7F}" type="slidenum">
              <a:rPr lang="en-US" altLang="en-US"/>
              <a:pPr>
                <a:defRPr/>
              </a:pPr>
              <a:t>‹#›</a:t>
            </a:fld>
            <a:endParaRPr lang="en-US" altLang="en-US" dirty="0"/>
          </a:p>
        </p:txBody>
      </p:sp>
    </p:spTree>
    <p:extLst>
      <p:ext uri="{BB962C8B-B14F-4D97-AF65-F5344CB8AC3E}">
        <p14:creationId xmlns:p14="http://schemas.microsoft.com/office/powerpoint/2010/main" val="355412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27F888B-CEAD-4AAE-A840-0666D967B38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A46802FF-EB09-4D8F-8A6B-4FF34CB9031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AF8D03B1-5D65-4780-A788-2B7E6FE86867}"/>
              </a:ext>
            </a:extLst>
          </p:cNvPr>
          <p:cNvSpPr>
            <a:spLocks noGrp="1" noChangeArrowheads="1"/>
          </p:cNvSpPr>
          <p:nvPr>
            <p:ph type="sldNum" sz="quarter" idx="12"/>
          </p:nvPr>
        </p:nvSpPr>
        <p:spPr>
          <a:ln/>
        </p:spPr>
        <p:txBody>
          <a:bodyPr/>
          <a:lstStyle>
            <a:lvl1pPr>
              <a:defRPr/>
            </a:lvl1pPr>
          </a:lstStyle>
          <a:p>
            <a:pPr>
              <a:defRPr/>
            </a:pPr>
            <a:fld id="{A8E5A120-DBF9-495F-BCA7-9F1813A35D55}" type="slidenum">
              <a:rPr lang="en-US" altLang="en-US"/>
              <a:pPr>
                <a:defRPr/>
              </a:pPr>
              <a:t>‹#›</a:t>
            </a:fld>
            <a:endParaRPr lang="en-US" altLang="en-US" dirty="0"/>
          </a:p>
        </p:txBody>
      </p:sp>
    </p:spTree>
    <p:extLst>
      <p:ext uri="{BB962C8B-B14F-4D97-AF65-F5344CB8AC3E}">
        <p14:creationId xmlns:p14="http://schemas.microsoft.com/office/powerpoint/2010/main" val="210271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F43F0D-36A8-4345-B70E-812F049329C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84A985E-3092-4491-BC9D-102BEB657ED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AFCCE03-7E88-43FE-9C54-CF575D0C85C9}"/>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dirty="0"/>
          </a:p>
        </p:txBody>
      </p:sp>
      <p:sp>
        <p:nvSpPr>
          <p:cNvPr id="1029" name="Rectangle 5">
            <a:extLst>
              <a:ext uri="{FF2B5EF4-FFF2-40B4-BE49-F238E27FC236}">
                <a16:creationId xmlns:a16="http://schemas.microsoft.com/office/drawing/2014/main" id="{46831EE6-B8A6-4983-B125-1A1F35509E2E}"/>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dirty="0"/>
          </a:p>
        </p:txBody>
      </p:sp>
      <p:sp>
        <p:nvSpPr>
          <p:cNvPr id="1030" name="Rectangle 6">
            <a:extLst>
              <a:ext uri="{FF2B5EF4-FFF2-40B4-BE49-F238E27FC236}">
                <a16:creationId xmlns:a16="http://schemas.microsoft.com/office/drawing/2014/main" id="{FFDFEF1B-8A32-4271-8BEC-54B35E25B8D8}"/>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pPr>
              <a:defRPr/>
            </a:pPr>
            <a:fld id="{B23BE63B-5356-4DB5-BC0D-3423002F763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grand-canal-to-lucan-urban-greenway.virtual-engag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95000"/>
            <a:lum/>
          </a:blip>
          <a:srcRect/>
          <a:stretch>
            <a:fillRect l="-3000" r="-3000"/>
          </a:stretch>
        </a:blipFill>
        <a:effectLst/>
      </p:bgPr>
    </p:bg>
    <p:spTree>
      <p:nvGrpSpPr>
        <p:cNvPr id="1" name=""/>
        <p:cNvGrpSpPr/>
        <p:nvPr/>
      </p:nvGrpSpPr>
      <p:grpSpPr>
        <a:xfrm>
          <a:off x="0" y="0"/>
          <a:ext cx="0" cy="0"/>
          <a:chOff x="0" y="0"/>
          <a:chExt cx="0" cy="0"/>
        </a:xfrm>
      </p:grpSpPr>
      <p:sp>
        <p:nvSpPr>
          <p:cNvPr id="3074" name="Rectangle 32">
            <a:extLst>
              <a:ext uri="{FF2B5EF4-FFF2-40B4-BE49-F238E27FC236}">
                <a16:creationId xmlns:a16="http://schemas.microsoft.com/office/drawing/2014/main" id="{3CFB4E09-A4E4-4D2B-AB20-F6551A6369C1}"/>
              </a:ext>
            </a:extLst>
          </p:cNvPr>
          <p:cNvSpPr>
            <a:spLocks noGrp="1" noChangeArrowheads="1"/>
          </p:cNvSpPr>
          <p:nvPr>
            <p:ph type="subTitle" idx="1"/>
          </p:nvPr>
        </p:nvSpPr>
        <p:spPr>
          <a:xfrm>
            <a:off x="107504" y="2122215"/>
            <a:ext cx="8316416" cy="2613570"/>
          </a:xfrm>
          <a:noFill/>
        </p:spPr>
        <p:txBody>
          <a:bodyPr/>
          <a:lstStyle/>
          <a:p>
            <a:pPr algn="l" eaLnBrk="1" hangingPunct="1"/>
            <a:r>
              <a:rPr lang="en-GB" altLang="en-US" sz="3600" dirty="0">
                <a:solidFill>
                  <a:schemeClr val="bg1"/>
                </a:solidFill>
              </a:rPr>
              <a:t>Grand Canal to Lucan Urban Greenway</a:t>
            </a:r>
            <a:endParaRPr lang="en-US" altLang="en-US" sz="3600" dirty="0">
              <a:solidFill>
                <a:schemeClr val="bg1"/>
              </a:solidFill>
            </a:endParaRPr>
          </a:p>
          <a:p>
            <a:pPr algn="l" eaLnBrk="1" hangingPunct="1"/>
            <a:r>
              <a:rPr lang="en-US" altLang="en-US" sz="2800" dirty="0">
                <a:solidFill>
                  <a:schemeClr val="bg1"/>
                </a:solidFill>
              </a:rPr>
              <a:t>Part 8 Presentation 2022</a:t>
            </a:r>
          </a:p>
          <a:p>
            <a:pPr algn="r" eaLnBrk="1" hangingPunct="1"/>
            <a:endParaRPr lang="en-US" altLang="en-US" dirty="0">
              <a:solidFill>
                <a:schemeClr val="bg1"/>
              </a:solidFill>
            </a:endParaRPr>
          </a:p>
          <a:p>
            <a:pPr algn="r" eaLnBrk="1" hangingPunct="1"/>
            <a:endParaRPr lang="en-US" altLang="en-US" dirty="0">
              <a:solidFill>
                <a:schemeClr val="bg1"/>
              </a:solidFill>
            </a:endParaRPr>
          </a:p>
          <a:p>
            <a:pPr algn="r" eaLnBrk="1" hangingPunct="1"/>
            <a:r>
              <a:rPr lang="en-US" altLang="en-US" i="1" dirty="0">
                <a:solidFill>
                  <a:schemeClr val="bg1"/>
                </a:solidFill>
              </a:rPr>
              <a:t>SDCC Phase 1 of the Canal Loop Urban Greenway</a:t>
            </a:r>
          </a:p>
          <a:p>
            <a:pPr algn="r" eaLnBrk="1" hangingPunct="1"/>
            <a:r>
              <a:rPr lang="en-US" altLang="en-US" i="1" dirty="0">
                <a:solidFill>
                  <a:schemeClr val="bg1"/>
                </a:solidFill>
              </a:rPr>
              <a:t>SDCC Full Council November 14</a:t>
            </a:r>
            <a:r>
              <a:rPr lang="en-US" altLang="en-US" i="1" baseline="30000" dirty="0">
                <a:solidFill>
                  <a:schemeClr val="bg1"/>
                </a:solidFill>
              </a:rPr>
              <a:t>th</a:t>
            </a:r>
            <a:r>
              <a:rPr lang="en-US" altLang="en-US" i="1" dirty="0">
                <a:solidFill>
                  <a:schemeClr val="bg1"/>
                </a:solidFill>
              </a:rPr>
              <a:t>, 2022</a:t>
            </a:r>
          </a:p>
          <a:p>
            <a:pPr algn="r" eaLnBrk="1" hangingPunct="1"/>
            <a:endParaRPr lang="en-US" altLang="en-US" sz="5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9F1F10-D3A9-A874-97B9-A05AE17C9EAB}"/>
              </a:ext>
            </a:extLst>
          </p:cNvPr>
          <p:cNvPicPr>
            <a:picLocks noChangeAspect="1"/>
          </p:cNvPicPr>
          <p:nvPr/>
        </p:nvPicPr>
        <p:blipFill>
          <a:blip r:embed="rId3"/>
          <a:stretch>
            <a:fillRect/>
          </a:stretch>
        </p:blipFill>
        <p:spPr>
          <a:xfrm>
            <a:off x="0" y="27264"/>
            <a:ext cx="9144000" cy="6803471"/>
          </a:xfrm>
          <a:prstGeom prst="rect">
            <a:avLst/>
          </a:prstGeom>
        </p:spPr>
      </p:pic>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1520" y="404664"/>
            <a:ext cx="7633544" cy="479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2800" dirty="0">
              <a:solidFill>
                <a:srgbClr val="D95E00"/>
              </a:solidFill>
            </a:endParaRPr>
          </a:p>
          <a:p>
            <a:pPr eaLnBrk="1" hangingPunct="1">
              <a:buFontTx/>
              <a:buNone/>
            </a:pPr>
            <a:endParaRPr lang="en-US" altLang="en-US" sz="2800" dirty="0">
              <a:solidFill>
                <a:srgbClr val="D95E00"/>
              </a:solidFill>
            </a:endParaRPr>
          </a:p>
          <a:p>
            <a:pPr eaLnBrk="1" hangingPunct="1">
              <a:buFontTx/>
              <a:buNone/>
            </a:pPr>
            <a:r>
              <a:rPr lang="en-US" altLang="en-US" sz="2800" dirty="0">
                <a:solidFill>
                  <a:srgbClr val="D95E00"/>
                </a:solidFill>
              </a:rPr>
              <a:t>Questions? </a:t>
            </a:r>
          </a:p>
          <a:p>
            <a:pPr marL="457200" lvl="1" indent="0" eaLnBrk="1" hangingPunct="1">
              <a:buNone/>
            </a:pPr>
            <a:endParaRPr lang="en-GB" altLang="en-US" sz="1400" dirty="0">
              <a:solidFill>
                <a:srgbClr val="51626F"/>
              </a:solidFill>
            </a:endParaRPr>
          </a:p>
        </p:txBody>
      </p:sp>
    </p:spTree>
    <p:extLst>
      <p:ext uri="{BB962C8B-B14F-4D97-AF65-F5344CB8AC3E}">
        <p14:creationId xmlns:p14="http://schemas.microsoft.com/office/powerpoint/2010/main" val="619746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3645B6B6-95B1-2634-E717-14530A4D1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299600"/>
            <a:ext cx="3923927" cy="7157600"/>
          </a:xfrm>
          <a:prstGeom prst="rect">
            <a:avLst/>
          </a:prstGeom>
        </p:spPr>
      </p:pic>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1220859"/>
            <a:ext cx="5113264" cy="479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800" dirty="0">
                <a:solidFill>
                  <a:srgbClr val="D95E00"/>
                </a:solidFill>
              </a:rPr>
              <a:t>Proposed Development </a:t>
            </a:r>
          </a:p>
          <a:p>
            <a:pPr eaLnBrk="1" hangingPunct="1"/>
            <a:endParaRPr lang="en-GB" altLang="en-US" sz="1600" dirty="0">
              <a:solidFill>
                <a:srgbClr val="51626F"/>
              </a:solidFill>
            </a:endParaRPr>
          </a:p>
          <a:p>
            <a:pPr marL="0" indent="0" eaLnBrk="1" hangingPunct="1">
              <a:buNone/>
            </a:pPr>
            <a:r>
              <a:rPr lang="en-GB" altLang="en-US" sz="1600" dirty="0">
                <a:solidFill>
                  <a:srgbClr val="51626F"/>
                </a:solidFill>
              </a:rPr>
              <a:t>The Grand Canal to Lucan Urban Greenway includes:</a:t>
            </a:r>
          </a:p>
          <a:p>
            <a:pPr marL="0" indent="0" eaLnBrk="1" hangingPunct="1">
              <a:buNone/>
            </a:pPr>
            <a:endParaRPr lang="en-GB" altLang="en-US" sz="1600" dirty="0">
              <a:solidFill>
                <a:srgbClr val="51626F"/>
              </a:solidFill>
            </a:endParaRPr>
          </a:p>
          <a:p>
            <a:pPr marL="271463" indent="-271463" eaLnBrk="1" hangingPunct="1"/>
            <a:r>
              <a:rPr lang="en-GB" altLang="en-US" sz="1600" dirty="0">
                <a:solidFill>
                  <a:srgbClr val="51626F"/>
                </a:solidFill>
              </a:rPr>
              <a:t>Construction of 4.2 km shared pathways pedestrian and cycle facilities within parklands and quiet streets and traffic calming measures on vehicle carriageway from Grand Canal to Lucan Village.</a:t>
            </a:r>
          </a:p>
          <a:p>
            <a:pPr marL="271463" indent="-271463" eaLnBrk="1" hangingPunct="1"/>
            <a:r>
              <a:rPr lang="en-GB" altLang="en-US" sz="1600" dirty="0">
                <a:solidFill>
                  <a:srgbClr val="51626F"/>
                </a:solidFill>
              </a:rPr>
              <a:t>Construction of 4.29km school connections with improved footpaths, cycle facilities, and school zones.</a:t>
            </a:r>
          </a:p>
          <a:p>
            <a:pPr marL="271463" indent="-271463" eaLnBrk="1" hangingPunct="1"/>
            <a:r>
              <a:rPr lang="en-GB" altLang="en-US" sz="1600" dirty="0">
                <a:solidFill>
                  <a:srgbClr val="51626F"/>
                </a:solidFill>
              </a:rPr>
              <a:t>Junction amendments to provide safer movement of pedestrians and cyclists.</a:t>
            </a:r>
          </a:p>
          <a:p>
            <a:pPr marL="271463" indent="-271463" eaLnBrk="1" hangingPunct="1"/>
            <a:r>
              <a:rPr lang="en-GB" altLang="en-US" sz="1600" dirty="0">
                <a:solidFill>
                  <a:srgbClr val="51626F"/>
                </a:solidFill>
              </a:rPr>
              <a:t>Associated services.</a:t>
            </a:r>
          </a:p>
          <a:p>
            <a:pPr marL="271463" indent="-271463" eaLnBrk="1" hangingPunct="1"/>
            <a:r>
              <a:rPr lang="en-GB" altLang="en-US" sz="1600" dirty="0">
                <a:solidFill>
                  <a:srgbClr val="51626F"/>
                </a:solidFill>
              </a:rPr>
              <a:t>Landscaping and Public Realm works.</a:t>
            </a:r>
            <a:endParaRPr lang="en-GB" altLang="en-US" sz="1800" u="sng" dirty="0">
              <a:solidFill>
                <a:srgbClr val="51626F"/>
              </a:solidFill>
            </a:endParaRPr>
          </a:p>
          <a:p>
            <a:pPr lvl="1" eaLnBrk="1" hangingPunct="1"/>
            <a:endParaRPr lang="en-GB" altLang="en-US" sz="1400" dirty="0">
              <a:solidFill>
                <a:srgbClr val="51626F"/>
              </a:solidFill>
            </a:endParaRPr>
          </a:p>
        </p:txBody>
      </p:sp>
    </p:spTree>
    <p:extLst>
      <p:ext uri="{BB962C8B-B14F-4D97-AF65-F5344CB8AC3E}">
        <p14:creationId xmlns:p14="http://schemas.microsoft.com/office/powerpoint/2010/main" val="1579440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A9298C-8A91-E788-8B6E-11440A4A596A}"/>
              </a:ext>
            </a:extLst>
          </p:cNvPr>
          <p:cNvPicPr>
            <a:picLocks noChangeAspect="1"/>
          </p:cNvPicPr>
          <p:nvPr/>
        </p:nvPicPr>
        <p:blipFill>
          <a:blip r:embed="rId3"/>
          <a:stretch>
            <a:fillRect/>
          </a:stretch>
        </p:blipFill>
        <p:spPr>
          <a:xfrm>
            <a:off x="0" y="751682"/>
            <a:ext cx="9144000" cy="5354635"/>
          </a:xfrm>
          <a:prstGeom prst="rect">
            <a:avLst/>
          </a:prstGeom>
        </p:spPr>
      </p:pic>
      <p:sp>
        <p:nvSpPr>
          <p:cNvPr id="5" name="Rectangle 18">
            <a:extLst>
              <a:ext uri="{FF2B5EF4-FFF2-40B4-BE49-F238E27FC236}">
                <a16:creationId xmlns:a16="http://schemas.microsoft.com/office/drawing/2014/main" id="{96C80386-89EB-C359-540A-B7E64AD3EA8D}"/>
              </a:ext>
            </a:extLst>
          </p:cNvPr>
          <p:cNvSpPr>
            <a:spLocks noChangeArrowheads="1"/>
          </p:cNvSpPr>
          <p:nvPr/>
        </p:nvSpPr>
        <p:spPr bwMode="auto">
          <a:xfrm>
            <a:off x="179512" y="260648"/>
            <a:ext cx="7633544" cy="120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GB" altLang="en-US" sz="2800" dirty="0">
                <a:solidFill>
                  <a:srgbClr val="D95E00"/>
                </a:solidFill>
              </a:rPr>
              <a:t>Visuals of the proposed scheme</a:t>
            </a:r>
            <a:endParaRPr lang="en-GB" altLang="en-US" sz="1400" dirty="0">
              <a:solidFill>
                <a:srgbClr val="51626F"/>
              </a:solidFill>
            </a:endParaRPr>
          </a:p>
        </p:txBody>
      </p:sp>
    </p:spTree>
    <p:extLst>
      <p:ext uri="{BB962C8B-B14F-4D97-AF65-F5344CB8AC3E}">
        <p14:creationId xmlns:p14="http://schemas.microsoft.com/office/powerpoint/2010/main" val="304219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3000" r="-3000"/>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1220859"/>
            <a:ext cx="8713664" cy="479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800" dirty="0">
                <a:solidFill>
                  <a:srgbClr val="D95E00"/>
                </a:solidFill>
              </a:rPr>
              <a:t>Pre-Part 8 - Non-Statutory Summary</a:t>
            </a:r>
          </a:p>
          <a:p>
            <a:pPr eaLnBrk="1" hangingPunct="1"/>
            <a:endParaRPr lang="en-GB" altLang="en-US" sz="1600" dirty="0">
              <a:solidFill>
                <a:srgbClr val="51626F"/>
              </a:solidFill>
            </a:endParaRPr>
          </a:p>
          <a:p>
            <a:pPr eaLnBrk="1" hangingPunct="1"/>
            <a:r>
              <a:rPr lang="en-GB" altLang="en-US" sz="1600" dirty="0">
                <a:solidFill>
                  <a:srgbClr val="51626F"/>
                </a:solidFill>
              </a:rPr>
              <a:t>From December 1st, 2021, to Jan 14th 2022 a non-statutory public consultation was undertaken via a virtual consultation room. </a:t>
            </a:r>
          </a:p>
          <a:p>
            <a:pPr eaLnBrk="1" hangingPunct="1"/>
            <a:endParaRPr lang="en-GB" altLang="en-US" sz="1600" dirty="0">
              <a:solidFill>
                <a:srgbClr val="51626F"/>
              </a:solidFill>
            </a:endParaRPr>
          </a:p>
          <a:p>
            <a:pPr eaLnBrk="1" hangingPunct="1"/>
            <a:r>
              <a:rPr lang="en-GB" altLang="en-US" sz="1600" dirty="0">
                <a:solidFill>
                  <a:srgbClr val="51626F"/>
                </a:solidFill>
              </a:rPr>
              <a:t>After the 2021 non-statutory public consultation was completed, the SDCC team continued to carry out non-statutory public consultation through Resident Association meeting, letter drops, and site meeting with stakeholders to better understand the outcomes of the 2021 non-statutory public consultation.</a:t>
            </a:r>
          </a:p>
          <a:p>
            <a:pPr eaLnBrk="1" hangingPunct="1"/>
            <a:endParaRPr lang="en-GB" altLang="en-US" sz="1600" dirty="0">
              <a:solidFill>
                <a:srgbClr val="51626F"/>
              </a:solidFill>
            </a:endParaRPr>
          </a:p>
          <a:p>
            <a:pPr eaLnBrk="1" hangingPunct="1"/>
            <a:r>
              <a:rPr lang="en-GB" altLang="en-US" sz="1600" dirty="0">
                <a:solidFill>
                  <a:srgbClr val="51626F"/>
                </a:solidFill>
              </a:rPr>
              <a:t>From this emerging preferred route, the Part 8 was designed and proposed by means of a statutory consultation as outlined in Section 1.2.2 of this report. </a:t>
            </a:r>
            <a:endParaRPr lang="en-GB" altLang="en-US" sz="1400" dirty="0">
              <a:solidFill>
                <a:srgbClr val="51626F"/>
              </a:solidFill>
            </a:endParaRPr>
          </a:p>
        </p:txBody>
      </p:sp>
    </p:spTree>
    <p:extLst>
      <p:ext uri="{BB962C8B-B14F-4D97-AF65-F5344CB8AC3E}">
        <p14:creationId xmlns:p14="http://schemas.microsoft.com/office/powerpoint/2010/main" val="2007033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3000" r="-3000"/>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1220859"/>
            <a:ext cx="8713664" cy="479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800" dirty="0">
                <a:solidFill>
                  <a:srgbClr val="D95E00"/>
                </a:solidFill>
              </a:rPr>
              <a:t>Part 8 – Consultation Summary</a:t>
            </a:r>
          </a:p>
          <a:p>
            <a:pPr eaLnBrk="1" hangingPunct="1"/>
            <a:endParaRPr lang="en-GB" altLang="en-US" sz="1600" dirty="0">
              <a:solidFill>
                <a:srgbClr val="51626F"/>
              </a:solidFill>
            </a:endParaRPr>
          </a:p>
          <a:p>
            <a:pPr eaLnBrk="1" hangingPunct="1"/>
            <a:r>
              <a:rPr lang="en-GB" altLang="en-US" sz="1600" dirty="0">
                <a:solidFill>
                  <a:srgbClr val="51626F"/>
                </a:solidFill>
              </a:rPr>
              <a:t>The formal consultation for the Part 8 application ran from 8th of September 2022 to 21st of October 2022: </a:t>
            </a:r>
            <a:r>
              <a:rPr lang="en-GB" altLang="en-US" sz="1600" dirty="0">
                <a:solidFill>
                  <a:srgbClr val="51626F"/>
                </a:solidFill>
                <a:hlinkClick r:id="rId4"/>
              </a:rPr>
              <a:t>https://grand-canal-to-lucan-urban-greenway.virtual-engage.com/</a:t>
            </a:r>
            <a:endParaRPr lang="en-GB" altLang="en-US" sz="1600" dirty="0">
              <a:solidFill>
                <a:srgbClr val="51626F"/>
              </a:solidFill>
            </a:endParaRPr>
          </a:p>
          <a:p>
            <a:pPr eaLnBrk="1" hangingPunct="1"/>
            <a:endParaRPr lang="en-GB" altLang="en-US" sz="1600" dirty="0">
              <a:solidFill>
                <a:srgbClr val="51626F"/>
              </a:solidFill>
            </a:endParaRPr>
          </a:p>
          <a:p>
            <a:pPr eaLnBrk="1" hangingPunct="1"/>
            <a:endParaRPr lang="en-GB" altLang="en-US" sz="1600" dirty="0">
              <a:solidFill>
                <a:srgbClr val="51626F"/>
              </a:solidFill>
            </a:endParaRPr>
          </a:p>
          <a:p>
            <a:pPr eaLnBrk="1" hangingPunct="1"/>
            <a:r>
              <a:rPr lang="en-GB" altLang="en-US" sz="1600" dirty="0">
                <a:solidFill>
                  <a:srgbClr val="51626F"/>
                </a:solidFill>
              </a:rPr>
              <a:t>During the consultation, there was:</a:t>
            </a:r>
          </a:p>
          <a:p>
            <a:pPr lvl="1" eaLnBrk="1" hangingPunct="1"/>
            <a:r>
              <a:rPr lang="en-GB" altLang="en-US" sz="1600" b="1" dirty="0">
                <a:solidFill>
                  <a:srgbClr val="51626F"/>
                </a:solidFill>
              </a:rPr>
              <a:t>69 Individual Observation/Submissions </a:t>
            </a:r>
          </a:p>
          <a:p>
            <a:pPr lvl="1" eaLnBrk="1" hangingPunct="1"/>
            <a:r>
              <a:rPr lang="en-GB" altLang="en-US" sz="1600" b="1" dirty="0">
                <a:solidFill>
                  <a:srgbClr val="51626F"/>
                </a:solidFill>
              </a:rPr>
              <a:t>92 Questionnaire Responses</a:t>
            </a:r>
            <a:endParaRPr lang="en-GB" altLang="en-US" sz="1400" b="1" dirty="0">
              <a:solidFill>
                <a:srgbClr val="51626F"/>
              </a:solidFill>
            </a:endParaRPr>
          </a:p>
        </p:txBody>
      </p:sp>
    </p:spTree>
    <p:extLst>
      <p:ext uri="{BB962C8B-B14F-4D97-AF65-F5344CB8AC3E}">
        <p14:creationId xmlns:p14="http://schemas.microsoft.com/office/powerpoint/2010/main" val="4114329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3000" r="-3000"/>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1220859"/>
            <a:ext cx="8713664" cy="220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800" dirty="0">
                <a:solidFill>
                  <a:srgbClr val="D95E00"/>
                </a:solidFill>
              </a:rPr>
              <a:t>Part 8 – Consultation Summary</a:t>
            </a:r>
            <a:endParaRPr lang="en-GB" altLang="en-US" sz="1600" dirty="0">
              <a:solidFill>
                <a:srgbClr val="51626F"/>
              </a:solidFill>
            </a:endParaRPr>
          </a:p>
          <a:p>
            <a:pPr marL="0" indent="0" eaLnBrk="1" hangingPunct="1">
              <a:buNone/>
            </a:pPr>
            <a:endParaRPr lang="en-GB" altLang="en-US" sz="1800" b="1" dirty="0">
              <a:solidFill>
                <a:srgbClr val="51626F"/>
              </a:solidFill>
            </a:endParaRPr>
          </a:p>
          <a:p>
            <a:pPr marL="0" indent="0" eaLnBrk="1" hangingPunct="1">
              <a:buNone/>
            </a:pPr>
            <a:r>
              <a:rPr lang="en-GB" altLang="en-US" sz="1800" dirty="0">
                <a:solidFill>
                  <a:srgbClr val="51626F"/>
                </a:solidFill>
              </a:rPr>
              <a:t>From the questionnaire, </a:t>
            </a:r>
            <a:r>
              <a:rPr lang="en-GB" altLang="en-US" sz="1800" b="1" dirty="0">
                <a:solidFill>
                  <a:srgbClr val="51626F"/>
                </a:solidFill>
              </a:rPr>
              <a:t>91% of responders where in support of the scheme.</a:t>
            </a:r>
          </a:p>
          <a:p>
            <a:pPr eaLnBrk="1" hangingPunct="1"/>
            <a:r>
              <a:rPr lang="en-GB" altLang="en-US" sz="1600" dirty="0">
                <a:solidFill>
                  <a:srgbClr val="51626F"/>
                </a:solidFill>
              </a:rPr>
              <a:t>Most </a:t>
            </a:r>
            <a:r>
              <a:rPr lang="en-GB" altLang="en-US" sz="1400" dirty="0">
                <a:solidFill>
                  <a:srgbClr val="51626F"/>
                </a:solidFill>
              </a:rPr>
              <a:t>responses were local; living less than 5km from the scheme and travel through the area daily.</a:t>
            </a:r>
          </a:p>
          <a:p>
            <a:pPr eaLnBrk="1" hangingPunct="1"/>
            <a:r>
              <a:rPr lang="en-GB" altLang="en-US" sz="1400" dirty="0">
                <a:solidFill>
                  <a:srgbClr val="51626F"/>
                </a:solidFill>
              </a:rPr>
              <a:t>87% responded that the proposed scheme will make the area more pedestrian and cycle friendly.</a:t>
            </a:r>
          </a:p>
          <a:p>
            <a:pPr eaLnBrk="1" hangingPunct="1"/>
            <a:endParaRPr lang="en-GB" altLang="en-US" sz="1400" dirty="0">
              <a:solidFill>
                <a:srgbClr val="51626F"/>
              </a:solidFill>
            </a:endParaRPr>
          </a:p>
          <a:p>
            <a:pPr eaLnBrk="1" hangingPunct="1"/>
            <a:endParaRPr lang="en-GB" altLang="en-US" sz="1800" dirty="0">
              <a:solidFill>
                <a:srgbClr val="51626F"/>
              </a:solidFill>
            </a:endParaRPr>
          </a:p>
          <a:p>
            <a:pPr eaLnBrk="1" hangingPunct="1"/>
            <a:endParaRPr lang="en-GB" altLang="en-US" sz="1800" dirty="0">
              <a:solidFill>
                <a:srgbClr val="51626F"/>
              </a:solidFill>
            </a:endParaRPr>
          </a:p>
          <a:p>
            <a:pPr marL="0" indent="0" eaLnBrk="1" hangingPunct="1">
              <a:buNone/>
            </a:pPr>
            <a:endParaRPr lang="en-GB" altLang="en-US" sz="2000" dirty="0">
              <a:solidFill>
                <a:srgbClr val="51626F"/>
              </a:solidFill>
            </a:endParaRPr>
          </a:p>
          <a:p>
            <a:pPr lvl="1" eaLnBrk="1" hangingPunct="1"/>
            <a:endParaRPr lang="en-GB" altLang="en-US" sz="1400" dirty="0">
              <a:solidFill>
                <a:srgbClr val="51626F"/>
              </a:solidFill>
            </a:endParaRPr>
          </a:p>
        </p:txBody>
      </p:sp>
      <p:graphicFrame>
        <p:nvGraphicFramePr>
          <p:cNvPr id="2" name="Chart 1">
            <a:extLst>
              <a:ext uri="{FF2B5EF4-FFF2-40B4-BE49-F238E27FC236}">
                <a16:creationId xmlns:a16="http://schemas.microsoft.com/office/drawing/2014/main" id="{228CB3FD-ED72-F35E-3D38-782125EC5683}"/>
              </a:ext>
            </a:extLst>
          </p:cNvPr>
          <p:cNvGraphicFramePr>
            <a:graphicFrameLocks/>
          </p:cNvGraphicFramePr>
          <p:nvPr>
            <p:extLst>
              <p:ext uri="{D42A27DB-BD31-4B8C-83A1-F6EECF244321}">
                <p14:modId xmlns:p14="http://schemas.microsoft.com/office/powerpoint/2010/main" val="2231240973"/>
              </p:ext>
            </p:extLst>
          </p:nvPr>
        </p:nvGraphicFramePr>
        <p:xfrm>
          <a:off x="1" y="3036832"/>
          <a:ext cx="9144000" cy="38211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5C46D97B-F08B-8DFB-9139-7794B89132FC}"/>
              </a:ext>
            </a:extLst>
          </p:cNvPr>
          <p:cNvGraphicFramePr>
            <a:graphicFrameLocks/>
          </p:cNvGraphicFramePr>
          <p:nvPr>
            <p:extLst>
              <p:ext uri="{D42A27DB-BD31-4B8C-83A1-F6EECF244321}">
                <p14:modId xmlns:p14="http://schemas.microsoft.com/office/powerpoint/2010/main" val="2153797290"/>
              </p:ext>
            </p:extLst>
          </p:nvPr>
        </p:nvGraphicFramePr>
        <p:xfrm>
          <a:off x="4571998" y="3212976"/>
          <a:ext cx="4572001" cy="39330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CD9FD583-290B-7A99-46D9-A2ABF5352726}"/>
              </a:ext>
            </a:extLst>
          </p:cNvPr>
          <p:cNvGraphicFramePr>
            <a:graphicFrameLocks/>
          </p:cNvGraphicFramePr>
          <p:nvPr>
            <p:extLst>
              <p:ext uri="{D42A27DB-BD31-4B8C-83A1-F6EECF244321}">
                <p14:modId xmlns:p14="http://schemas.microsoft.com/office/powerpoint/2010/main" val="2054870906"/>
              </p:ext>
            </p:extLst>
          </p:nvPr>
        </p:nvGraphicFramePr>
        <p:xfrm>
          <a:off x="-4" y="3212976"/>
          <a:ext cx="4572000" cy="393305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2282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3000" r="-3000"/>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2060848"/>
            <a:ext cx="889317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numCol="2"/>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eaLnBrk="1" hangingPunct="1">
              <a:buNone/>
            </a:pPr>
            <a:r>
              <a:rPr lang="en-GB" altLang="en-US" sz="1600" b="1" dirty="0">
                <a:solidFill>
                  <a:srgbClr val="51626F"/>
                </a:solidFill>
              </a:rPr>
              <a:t>Key Themes</a:t>
            </a:r>
          </a:p>
          <a:p>
            <a:pPr eaLnBrk="1" hangingPunct="1"/>
            <a:r>
              <a:rPr lang="en-GB" altLang="en-US" sz="1400" dirty="0">
                <a:solidFill>
                  <a:srgbClr val="51626F"/>
                </a:solidFill>
              </a:rPr>
              <a:t>Vesey Park Connection </a:t>
            </a:r>
          </a:p>
          <a:p>
            <a:pPr lvl="1" eaLnBrk="1" hangingPunct="1"/>
            <a:r>
              <a:rPr lang="en-GB" altLang="en-US" sz="1200" dirty="0">
                <a:solidFill>
                  <a:srgbClr val="51626F"/>
                </a:solidFill>
              </a:rPr>
              <a:t>This requires additional study and will be examined during the next phase of the Canal Loop Urban Greenway (SDCC to FCC)</a:t>
            </a:r>
          </a:p>
          <a:p>
            <a:pPr lvl="1" eaLnBrk="1" hangingPunct="1"/>
            <a:r>
              <a:rPr lang="en-GB" altLang="en-US" sz="1200" dirty="0">
                <a:solidFill>
                  <a:srgbClr val="51626F"/>
                </a:solidFill>
              </a:rPr>
              <a:t>This would be a Material change, as it was out of the scope and would require substantial change to the environmental reports.</a:t>
            </a:r>
          </a:p>
          <a:p>
            <a:pPr eaLnBrk="1" hangingPunct="1"/>
            <a:r>
              <a:rPr lang="en-GB" altLang="en-US" sz="1400" dirty="0">
                <a:solidFill>
                  <a:srgbClr val="51626F"/>
                </a:solidFill>
              </a:rPr>
              <a:t>Lucan Newlands Road </a:t>
            </a:r>
          </a:p>
          <a:p>
            <a:pPr lvl="1" eaLnBrk="1" hangingPunct="1"/>
            <a:r>
              <a:rPr lang="en-GB" altLang="en-US" sz="1200" dirty="0">
                <a:solidFill>
                  <a:srgbClr val="51626F"/>
                </a:solidFill>
              </a:rPr>
              <a:t>alternating one-way traffic movements, at one time, with traffic lights</a:t>
            </a:r>
          </a:p>
          <a:p>
            <a:pPr lvl="1" eaLnBrk="1" hangingPunct="1"/>
            <a:r>
              <a:rPr lang="en-GB" altLang="en-US" sz="1200" dirty="0">
                <a:solidFill>
                  <a:srgbClr val="51626F"/>
                </a:solidFill>
              </a:rPr>
              <a:t>two-way access for all modes of travel is retained </a:t>
            </a:r>
          </a:p>
          <a:p>
            <a:pPr eaLnBrk="1" hangingPunct="1"/>
            <a:r>
              <a:rPr lang="en-GB" altLang="en-US" sz="1400" dirty="0">
                <a:solidFill>
                  <a:srgbClr val="51626F"/>
                </a:solidFill>
              </a:rPr>
              <a:t>Loop/FCC/Village</a:t>
            </a:r>
          </a:p>
          <a:p>
            <a:pPr lvl="1" eaLnBrk="1" hangingPunct="1"/>
            <a:r>
              <a:rPr lang="en-GB" altLang="en-US" sz="1200" dirty="0">
                <a:solidFill>
                  <a:srgbClr val="51626F"/>
                </a:solidFill>
              </a:rPr>
              <a:t>The Grand Canal to Lucan Urban Greenway is the first phase of  the Canal Loop Urban Greenway. The Active Travel team in FCC are currently working on the route design in FCC and will be working closely with SDCC to finalise route options and design proposals, during the second half of 2023.</a:t>
            </a:r>
          </a:p>
          <a:p>
            <a:pPr lvl="1" eaLnBrk="1" hangingPunct="1"/>
            <a:endParaRPr lang="en-GB" altLang="en-US" sz="1400" dirty="0">
              <a:solidFill>
                <a:srgbClr val="51626F"/>
              </a:solidFill>
            </a:endParaRPr>
          </a:p>
          <a:p>
            <a:pPr lvl="1" eaLnBrk="1" hangingPunct="1"/>
            <a:endParaRPr lang="en-GB" altLang="en-US" sz="1400" dirty="0">
              <a:solidFill>
                <a:srgbClr val="51626F"/>
              </a:solidFill>
            </a:endParaRPr>
          </a:p>
          <a:p>
            <a:pPr lvl="1" eaLnBrk="1" hangingPunct="1"/>
            <a:endParaRPr lang="en-GB" altLang="en-US" sz="1400" dirty="0">
              <a:solidFill>
                <a:srgbClr val="51626F"/>
              </a:solidFill>
            </a:endParaRPr>
          </a:p>
          <a:p>
            <a:pPr marL="808038" indent="-358775" eaLnBrk="1" hangingPunct="1">
              <a:tabLst>
                <a:tab pos="715963" algn="l"/>
              </a:tabLst>
            </a:pPr>
            <a:r>
              <a:rPr lang="en-GB" altLang="en-US" sz="1400" dirty="0">
                <a:solidFill>
                  <a:srgbClr val="51626F"/>
                </a:solidFill>
              </a:rPr>
              <a:t>Brookvale </a:t>
            </a:r>
          </a:p>
          <a:p>
            <a:pPr marL="982663" lvl="1" indent="-266700" eaLnBrk="1" hangingPunct="1">
              <a:tabLst>
                <a:tab pos="715963" algn="l"/>
              </a:tabLst>
            </a:pPr>
            <a:r>
              <a:rPr lang="en-GB" altLang="en-US" sz="1200" dirty="0">
                <a:solidFill>
                  <a:srgbClr val="51626F"/>
                </a:solidFill>
              </a:rPr>
              <a:t>Accessible gradients proposed</a:t>
            </a:r>
          </a:p>
          <a:p>
            <a:pPr marL="982663" lvl="1" indent="-266700" eaLnBrk="1" hangingPunct="1">
              <a:tabLst>
                <a:tab pos="715963" algn="l"/>
              </a:tabLst>
            </a:pPr>
            <a:r>
              <a:rPr lang="en-GB" altLang="en-US" sz="1200" dirty="0">
                <a:solidFill>
                  <a:srgbClr val="51626F"/>
                </a:solidFill>
              </a:rPr>
              <a:t>Provide a new park to the area</a:t>
            </a:r>
          </a:p>
          <a:p>
            <a:pPr marL="982663" lvl="1" indent="-266700" eaLnBrk="1" hangingPunct="1">
              <a:tabLst>
                <a:tab pos="715963" algn="l"/>
              </a:tabLst>
            </a:pPr>
            <a:r>
              <a:rPr lang="en-GB" altLang="en-US" sz="1200" dirty="0">
                <a:solidFill>
                  <a:srgbClr val="51626F"/>
                </a:solidFill>
              </a:rPr>
              <a:t>Suggestions on improvements</a:t>
            </a:r>
          </a:p>
          <a:p>
            <a:pPr marL="808038" indent="-358775" eaLnBrk="1" hangingPunct="1">
              <a:tabLst>
                <a:tab pos="715963" algn="l"/>
              </a:tabLst>
            </a:pPr>
            <a:r>
              <a:rPr lang="en-GB" altLang="en-US" sz="1400" dirty="0">
                <a:solidFill>
                  <a:srgbClr val="51626F"/>
                </a:solidFill>
              </a:rPr>
              <a:t>St Marys Crossing and Schools Improvements </a:t>
            </a:r>
          </a:p>
          <a:p>
            <a:pPr marL="982663" lvl="1" indent="-266700" eaLnBrk="1" hangingPunct="1">
              <a:tabLst>
                <a:tab pos="715963" algn="l"/>
              </a:tabLst>
            </a:pPr>
            <a:r>
              <a:rPr lang="en-GB" altLang="en-US" sz="1200" dirty="0">
                <a:solidFill>
                  <a:srgbClr val="51626F"/>
                </a:solidFill>
              </a:rPr>
              <a:t>There were several suggestion and requests for improved connection to St Mary’s Boy School. Elements to be recommended.</a:t>
            </a:r>
          </a:p>
          <a:p>
            <a:pPr lvl="2" eaLnBrk="1" hangingPunct="1"/>
            <a:endParaRPr lang="en-GB" altLang="en-US" sz="1200" dirty="0">
              <a:solidFill>
                <a:srgbClr val="51626F"/>
              </a:solidFill>
            </a:endParaRPr>
          </a:p>
          <a:p>
            <a:pPr marL="541337" indent="0" eaLnBrk="1" hangingPunct="1">
              <a:buNone/>
            </a:pPr>
            <a:r>
              <a:rPr lang="en-GB" altLang="en-US" sz="1600" dirty="0">
                <a:solidFill>
                  <a:srgbClr val="899BA9"/>
                </a:solidFill>
              </a:rPr>
              <a:t>Suggestions/General Comments</a:t>
            </a:r>
          </a:p>
          <a:p>
            <a:pPr marL="674688" indent="-225425" eaLnBrk="1" hangingPunct="1">
              <a:tabLst>
                <a:tab pos="982663" algn="l"/>
                <a:tab pos="1074738" algn="l"/>
                <a:tab pos="1076325" algn="l"/>
              </a:tabLst>
            </a:pPr>
            <a:r>
              <a:rPr lang="en-GB" altLang="en-US" sz="1200" dirty="0">
                <a:solidFill>
                  <a:srgbClr val="899BA9"/>
                </a:solidFill>
              </a:rPr>
              <a:t>Public Lighting</a:t>
            </a:r>
          </a:p>
          <a:p>
            <a:pPr marL="674688" indent="-225425" eaLnBrk="1" hangingPunct="1">
              <a:tabLst>
                <a:tab pos="982663" algn="l"/>
                <a:tab pos="1074738" algn="l"/>
                <a:tab pos="1076325" algn="l"/>
              </a:tabLst>
            </a:pPr>
            <a:r>
              <a:rPr lang="en-GB" altLang="en-US" sz="1200" dirty="0">
                <a:solidFill>
                  <a:srgbClr val="899BA9"/>
                </a:solidFill>
              </a:rPr>
              <a:t>Material</a:t>
            </a:r>
          </a:p>
          <a:p>
            <a:pPr marL="674688" indent="-225425" eaLnBrk="1" hangingPunct="1">
              <a:tabLst>
                <a:tab pos="982663" algn="l"/>
                <a:tab pos="1074738" algn="l"/>
                <a:tab pos="1076325" algn="l"/>
              </a:tabLst>
            </a:pPr>
            <a:r>
              <a:rPr lang="en-GB" altLang="en-US" sz="1200" dirty="0">
                <a:solidFill>
                  <a:srgbClr val="899BA9"/>
                </a:solidFill>
              </a:rPr>
              <a:t>Additions/Suggestions </a:t>
            </a:r>
          </a:p>
          <a:p>
            <a:pPr marL="674688" indent="-225425" eaLnBrk="1" hangingPunct="1">
              <a:tabLst>
                <a:tab pos="982663" algn="l"/>
                <a:tab pos="1074738" algn="l"/>
                <a:tab pos="1076325" algn="l"/>
              </a:tabLst>
            </a:pPr>
            <a:r>
              <a:rPr lang="en-GB" altLang="en-US" sz="1200" dirty="0">
                <a:solidFill>
                  <a:srgbClr val="899BA9"/>
                </a:solidFill>
              </a:rPr>
              <a:t>Maintenance</a:t>
            </a:r>
          </a:p>
          <a:p>
            <a:pPr marL="674688" indent="-225425" eaLnBrk="1" hangingPunct="1">
              <a:tabLst>
                <a:tab pos="982663" algn="l"/>
                <a:tab pos="1074738" algn="l"/>
                <a:tab pos="1076325" algn="l"/>
              </a:tabLst>
            </a:pPr>
            <a:r>
              <a:rPr lang="en-GB" altLang="en-US" sz="1200" dirty="0">
                <a:solidFill>
                  <a:srgbClr val="899BA9"/>
                </a:solidFill>
              </a:rPr>
              <a:t>Seating</a:t>
            </a:r>
          </a:p>
          <a:p>
            <a:pPr marL="674688" indent="-225425" eaLnBrk="1" hangingPunct="1">
              <a:tabLst>
                <a:tab pos="982663" algn="l"/>
                <a:tab pos="1074738" algn="l"/>
                <a:tab pos="1076325" algn="l"/>
              </a:tabLst>
            </a:pPr>
            <a:r>
              <a:rPr lang="en-GB" altLang="en-US" sz="1200" dirty="0">
                <a:solidFill>
                  <a:srgbClr val="899BA9"/>
                </a:solidFill>
              </a:rPr>
              <a:t>Kissing gates </a:t>
            </a:r>
          </a:p>
          <a:p>
            <a:pPr marL="674688" indent="-225425" eaLnBrk="1" hangingPunct="1">
              <a:tabLst>
                <a:tab pos="982663" algn="l"/>
                <a:tab pos="1074738" algn="l"/>
                <a:tab pos="1076325" algn="l"/>
              </a:tabLst>
            </a:pPr>
            <a:r>
              <a:rPr lang="en-GB" altLang="en-US" sz="1200" dirty="0">
                <a:solidFill>
                  <a:srgbClr val="899BA9"/>
                </a:solidFill>
              </a:rPr>
              <a:t>Biodiversity</a:t>
            </a:r>
          </a:p>
          <a:p>
            <a:pPr marL="674688" indent="-225425" eaLnBrk="1" hangingPunct="1">
              <a:tabLst>
                <a:tab pos="982663" algn="l"/>
                <a:tab pos="1074738" algn="l"/>
                <a:tab pos="1076325" algn="l"/>
              </a:tabLst>
            </a:pPr>
            <a:r>
              <a:rPr lang="en-GB" altLang="en-US" sz="1200" dirty="0">
                <a:solidFill>
                  <a:srgbClr val="899BA9"/>
                </a:solidFill>
              </a:rPr>
              <a:t>ASB</a:t>
            </a:r>
          </a:p>
          <a:p>
            <a:pPr marL="674688" indent="-225425" eaLnBrk="1" hangingPunct="1">
              <a:tabLst>
                <a:tab pos="982663" algn="l"/>
                <a:tab pos="1074738" algn="l"/>
                <a:tab pos="1076325" algn="l"/>
              </a:tabLst>
            </a:pPr>
            <a:r>
              <a:rPr lang="en-GB" altLang="en-US" sz="1200" dirty="0">
                <a:solidFill>
                  <a:srgbClr val="899BA9"/>
                </a:solidFill>
              </a:rPr>
              <a:t>Segregation  </a:t>
            </a:r>
          </a:p>
          <a:p>
            <a:pPr lvl="1" indent="-201613" eaLnBrk="1" hangingPunct="1"/>
            <a:endParaRPr lang="en-GB" altLang="en-US" sz="1200" dirty="0">
              <a:solidFill>
                <a:srgbClr val="51626F"/>
              </a:solidFill>
            </a:endParaRPr>
          </a:p>
          <a:p>
            <a:pPr lvl="1" indent="-201613" eaLnBrk="1" hangingPunct="1"/>
            <a:endParaRPr lang="en-GB" altLang="en-US" sz="1200" dirty="0">
              <a:solidFill>
                <a:srgbClr val="51626F"/>
              </a:solidFill>
            </a:endParaRPr>
          </a:p>
        </p:txBody>
      </p:sp>
      <p:sp>
        <p:nvSpPr>
          <p:cNvPr id="5" name="TextBox 4">
            <a:extLst>
              <a:ext uri="{FF2B5EF4-FFF2-40B4-BE49-F238E27FC236}">
                <a16:creationId xmlns:a16="http://schemas.microsoft.com/office/drawing/2014/main" id="{93AD4575-9771-CE21-F5EA-3F8CC2AC7D2C}"/>
              </a:ext>
            </a:extLst>
          </p:cNvPr>
          <p:cNvSpPr txBox="1"/>
          <p:nvPr/>
        </p:nvSpPr>
        <p:spPr>
          <a:xfrm>
            <a:off x="215774" y="1149248"/>
            <a:ext cx="8820721" cy="954107"/>
          </a:xfrm>
          <a:prstGeom prst="rect">
            <a:avLst/>
          </a:prstGeom>
          <a:noFill/>
        </p:spPr>
        <p:txBody>
          <a:bodyPr wrap="square">
            <a:spAutoFit/>
          </a:bodyPr>
          <a:lstStyle/>
          <a:p>
            <a:pPr eaLnBrk="1" hangingPunct="1">
              <a:buFontTx/>
              <a:buNone/>
            </a:pPr>
            <a:r>
              <a:rPr lang="en-GB" altLang="en-US" sz="2800" dirty="0">
                <a:solidFill>
                  <a:srgbClr val="D95E00"/>
                </a:solidFill>
              </a:rPr>
              <a:t>Submission Consultation Summary</a:t>
            </a:r>
          </a:p>
          <a:p>
            <a:pPr eaLnBrk="1" hangingPunct="1"/>
            <a:r>
              <a:rPr lang="en-GB" altLang="en-US" sz="1600" dirty="0">
                <a:solidFill>
                  <a:srgbClr val="51626F"/>
                </a:solidFill>
              </a:rPr>
              <a:t>Within the 69 Individual Observation/Submissions, there were several recuring themes:</a:t>
            </a:r>
            <a:r>
              <a:rPr lang="en-GB" altLang="en-US" sz="2800" dirty="0">
                <a:solidFill>
                  <a:srgbClr val="D95E00"/>
                </a:solidFill>
              </a:rPr>
              <a:t> </a:t>
            </a:r>
            <a:endParaRPr lang="en-GB" altLang="en-US" sz="1600" dirty="0">
              <a:solidFill>
                <a:srgbClr val="51626F"/>
              </a:solidFill>
            </a:endParaRPr>
          </a:p>
        </p:txBody>
      </p:sp>
    </p:spTree>
    <p:extLst>
      <p:ext uri="{BB962C8B-B14F-4D97-AF65-F5344CB8AC3E}">
        <p14:creationId xmlns:p14="http://schemas.microsoft.com/office/powerpoint/2010/main" val="2454043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3000" r="-3000"/>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1220858"/>
            <a:ext cx="8713664" cy="563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GB" altLang="en-US" sz="2800" dirty="0">
                <a:solidFill>
                  <a:srgbClr val="D95E00"/>
                </a:solidFill>
              </a:rPr>
              <a:t>Part 8 Proposed Amendment</a:t>
            </a:r>
            <a:endParaRPr lang="en-GB" altLang="en-US" sz="1600" dirty="0">
              <a:solidFill>
                <a:srgbClr val="51626F"/>
              </a:solidFill>
            </a:endParaRPr>
          </a:p>
          <a:p>
            <a:pPr marL="0" indent="0" eaLnBrk="1" hangingPunct="1">
              <a:buNone/>
            </a:pPr>
            <a:endParaRPr lang="en-GB" altLang="en-US" sz="1600" dirty="0">
              <a:solidFill>
                <a:srgbClr val="51626F"/>
              </a:solidFill>
            </a:endParaRPr>
          </a:p>
          <a:p>
            <a:pPr marL="0" indent="0" eaLnBrk="1" hangingPunct="1">
              <a:buNone/>
            </a:pPr>
            <a:r>
              <a:rPr lang="en-GB" altLang="en-US" sz="1600" u="sng" dirty="0">
                <a:solidFill>
                  <a:srgbClr val="51626F"/>
                </a:solidFill>
              </a:rPr>
              <a:t>St Marys Crossing and Schools Improvements </a:t>
            </a:r>
            <a:r>
              <a:rPr lang="en-GB" altLang="en-US" sz="1600" dirty="0">
                <a:solidFill>
                  <a:srgbClr val="51626F"/>
                </a:solidFill>
              </a:rPr>
              <a:t>which will be explored during detailed design:</a:t>
            </a:r>
          </a:p>
          <a:p>
            <a:pPr eaLnBrk="1" hangingPunct="1"/>
            <a:endParaRPr lang="en-GB" altLang="en-US" sz="1600" dirty="0">
              <a:solidFill>
                <a:srgbClr val="51626F"/>
              </a:solidFill>
            </a:endParaRPr>
          </a:p>
          <a:p>
            <a:pPr lvl="1" eaLnBrk="1" hangingPunct="1"/>
            <a:r>
              <a:rPr lang="en-GB" altLang="en-US" sz="1600" dirty="0">
                <a:solidFill>
                  <a:srgbClr val="51626F"/>
                </a:solidFill>
              </a:rPr>
              <a:t>Move zebra crossing approximately 40m west of the proposed location (at Chapel Hill) </a:t>
            </a:r>
          </a:p>
          <a:p>
            <a:pPr lvl="1" eaLnBrk="1" hangingPunct="1"/>
            <a:endParaRPr lang="en-GB" altLang="en-US" sz="1600" dirty="0">
              <a:solidFill>
                <a:srgbClr val="51626F"/>
              </a:solidFill>
            </a:endParaRPr>
          </a:p>
          <a:p>
            <a:pPr lvl="1" eaLnBrk="1" hangingPunct="1"/>
            <a:r>
              <a:rPr lang="en-GB" altLang="en-US" sz="1600" dirty="0">
                <a:solidFill>
                  <a:srgbClr val="51626F"/>
                </a:solidFill>
              </a:rPr>
              <a:t>Extend the Greenway westwards to connect with St. Mary’s Boys School </a:t>
            </a:r>
          </a:p>
          <a:p>
            <a:pPr lvl="1" eaLnBrk="1" hangingPunct="1"/>
            <a:endParaRPr lang="en-GB" altLang="en-US" sz="1600" dirty="0">
              <a:solidFill>
                <a:srgbClr val="51626F"/>
              </a:solidFill>
            </a:endParaRPr>
          </a:p>
          <a:p>
            <a:pPr lvl="1" eaLnBrk="1" hangingPunct="1"/>
            <a:r>
              <a:rPr lang="en-GB" altLang="en-US" sz="1600" dirty="0">
                <a:solidFill>
                  <a:srgbClr val="51626F"/>
                </a:solidFill>
              </a:rPr>
              <a:t>Introduction of Safe School Street treatments, including bollards, road markings/art, and/or placemaking elements outside St. Mary’s Boys School will be examined further in detail design. </a:t>
            </a:r>
          </a:p>
          <a:p>
            <a:pPr lvl="1" eaLnBrk="1" hangingPunct="1"/>
            <a:endParaRPr lang="en-GB" altLang="en-US" sz="1600" dirty="0">
              <a:solidFill>
                <a:srgbClr val="51626F"/>
              </a:solidFill>
            </a:endParaRPr>
          </a:p>
          <a:p>
            <a:pPr lvl="1" eaLnBrk="1" hangingPunct="1"/>
            <a:r>
              <a:rPr lang="en-GB" altLang="en-US" sz="1600" dirty="0">
                <a:solidFill>
                  <a:srgbClr val="51626F"/>
                </a:solidFill>
              </a:rPr>
              <a:t>These improvements will require the removal of 4 parking spaces across from St Mary’s Boys School to allow for the widening of the southern footpath and to connect west into the Grand Canal to Lucan Urban Greenway. </a:t>
            </a:r>
            <a:endParaRPr lang="en-GB" altLang="en-US" sz="1400" dirty="0">
              <a:solidFill>
                <a:srgbClr val="51626F"/>
              </a:solidFill>
            </a:endParaRPr>
          </a:p>
          <a:p>
            <a:pPr lvl="1" eaLnBrk="1" hangingPunct="1"/>
            <a:endParaRPr lang="en-GB" altLang="en-US" sz="1600" dirty="0">
              <a:solidFill>
                <a:srgbClr val="51626F"/>
              </a:solidFill>
            </a:endParaRPr>
          </a:p>
          <a:p>
            <a:pPr lvl="1" eaLnBrk="1" hangingPunct="1"/>
            <a:endParaRPr lang="en-GB" altLang="en-US" sz="1600" dirty="0">
              <a:solidFill>
                <a:srgbClr val="51626F"/>
              </a:solidFill>
            </a:endParaRPr>
          </a:p>
          <a:p>
            <a:pPr marL="457200" lvl="1" indent="0" eaLnBrk="1" hangingPunct="1">
              <a:buNone/>
            </a:pPr>
            <a:endParaRPr lang="en-GB" altLang="en-US" sz="1600" dirty="0">
              <a:solidFill>
                <a:srgbClr val="51626F"/>
              </a:solidFill>
            </a:endParaRPr>
          </a:p>
        </p:txBody>
      </p:sp>
    </p:spTree>
    <p:extLst>
      <p:ext uri="{BB962C8B-B14F-4D97-AF65-F5344CB8AC3E}">
        <p14:creationId xmlns:p14="http://schemas.microsoft.com/office/powerpoint/2010/main" val="110703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3000" r="-3000"/>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107504" y="6381328"/>
            <a:ext cx="9036496" cy="45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GB" altLang="en-US" sz="2000" dirty="0">
                <a:solidFill>
                  <a:srgbClr val="D95E00"/>
                </a:solidFill>
              </a:rPr>
              <a:t>Part 8 Proposed Amendment St Marys Crossing and Schools Improvements</a:t>
            </a:r>
            <a:endParaRPr lang="en-GB" altLang="en-US" sz="1200" dirty="0">
              <a:solidFill>
                <a:srgbClr val="51626F"/>
              </a:solidFill>
            </a:endParaRPr>
          </a:p>
        </p:txBody>
      </p:sp>
      <p:graphicFrame>
        <p:nvGraphicFramePr>
          <p:cNvPr id="2" name="Object 1">
            <a:extLst>
              <a:ext uri="{FF2B5EF4-FFF2-40B4-BE49-F238E27FC236}">
                <a16:creationId xmlns:a16="http://schemas.microsoft.com/office/drawing/2014/main" id="{AB456D5D-1FAE-0505-3938-5DA78743ADFB}"/>
              </a:ext>
            </a:extLst>
          </p:cNvPr>
          <p:cNvGraphicFramePr>
            <a:graphicFrameLocks noChangeAspect="1"/>
          </p:cNvGraphicFramePr>
          <p:nvPr>
            <p:extLst>
              <p:ext uri="{D42A27DB-BD31-4B8C-83A1-F6EECF244321}">
                <p14:modId xmlns:p14="http://schemas.microsoft.com/office/powerpoint/2010/main" val="1871746021"/>
              </p:ext>
            </p:extLst>
          </p:nvPr>
        </p:nvGraphicFramePr>
        <p:xfrm>
          <a:off x="0" y="0"/>
          <a:ext cx="9144000" cy="6459338"/>
        </p:xfrm>
        <a:graphic>
          <a:graphicData uri="http://schemas.openxmlformats.org/presentationml/2006/ole">
            <mc:AlternateContent xmlns:mc="http://schemas.openxmlformats.org/markup-compatibility/2006">
              <mc:Choice xmlns:v="urn:schemas-microsoft-com:vml" Requires="v">
                <p:oleObj name="Acrobat Document" r:id="rId4" imgW="18165843" imgH="12832027" progId="Acrobat.Document.DC">
                  <p:embed/>
                </p:oleObj>
              </mc:Choice>
              <mc:Fallback>
                <p:oleObj name="Acrobat Document" r:id="rId4" imgW="18165843" imgH="12832027" progId="Acrobat.Document.DC">
                  <p:embed/>
                  <p:pic>
                    <p:nvPicPr>
                      <p:cNvPr id="2" name="Object 1">
                        <a:extLst>
                          <a:ext uri="{FF2B5EF4-FFF2-40B4-BE49-F238E27FC236}">
                            <a16:creationId xmlns:a16="http://schemas.microsoft.com/office/drawing/2014/main" id="{AB456D5D-1FAE-0505-3938-5DA78743ADFB}"/>
                          </a:ext>
                        </a:extLst>
                      </p:cNvPr>
                      <p:cNvPicPr/>
                      <p:nvPr/>
                    </p:nvPicPr>
                    <p:blipFill>
                      <a:blip r:embed="rId5"/>
                      <a:stretch>
                        <a:fillRect/>
                      </a:stretch>
                    </p:blipFill>
                    <p:spPr>
                      <a:xfrm>
                        <a:off x="0" y="0"/>
                        <a:ext cx="9144000" cy="6459338"/>
                      </a:xfrm>
                      <a:prstGeom prst="rect">
                        <a:avLst/>
                      </a:prstGeom>
                    </p:spPr>
                  </p:pic>
                </p:oleObj>
              </mc:Fallback>
            </mc:AlternateContent>
          </a:graphicData>
        </a:graphic>
      </p:graphicFrame>
    </p:spTree>
    <p:extLst>
      <p:ext uri="{BB962C8B-B14F-4D97-AF65-F5344CB8AC3E}">
        <p14:creationId xmlns:p14="http://schemas.microsoft.com/office/powerpoint/2010/main" val="34014419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14979</TotalTime>
  <Words>717</Words>
  <Application>Microsoft Office PowerPoint</Application>
  <PresentationFormat>On-screen Show (4:3)</PresentationFormat>
  <Paragraphs>101</Paragraphs>
  <Slides>10</Slides>
  <Notes>9</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4" baseType="lpstr">
      <vt:lpstr>Arial</vt:lpstr>
      <vt:lpstr>Calibri</vt:lpstr>
      <vt:lpstr>Blank Presentation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Clarke</dc:creator>
  <cp:lastModifiedBy>Mick Mulhern</cp:lastModifiedBy>
  <cp:revision>217</cp:revision>
  <dcterms:created xsi:type="dcterms:W3CDTF">2007-03-26T15:59:42Z</dcterms:created>
  <dcterms:modified xsi:type="dcterms:W3CDTF">2022-11-09T16:56:20Z</dcterms:modified>
</cp:coreProperties>
</file>