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3" r:id="rId2"/>
    <p:sldId id="261" r:id="rId3"/>
    <p:sldId id="256" r:id="rId4"/>
    <p:sldId id="257" r:id="rId5"/>
    <p:sldId id="258" r:id="rId6"/>
    <p:sldId id="259" r:id="rId7"/>
    <p:sldId id="260"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B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8EB907-BB9E-40E1-865B-C2DEAB0F28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991EF3C-5E51-408C-B2DA-7ADF47F008AF}">
      <dgm:prSet/>
      <dgm:spPr/>
      <dgm:t>
        <a:bodyPr/>
        <a:lstStyle/>
        <a:p>
          <a:r>
            <a:rPr lang="en-GB" b="0" dirty="0"/>
            <a:t>12.71 ha local park, located less than 0.5km south of the Grand Canal. It forms the public open space for the </a:t>
          </a:r>
          <a:r>
            <a:rPr lang="en-GB" b="0" dirty="0" err="1"/>
            <a:t>Deansrath</a:t>
          </a:r>
          <a:r>
            <a:rPr lang="en-GB" b="0" dirty="0"/>
            <a:t>, </a:t>
          </a:r>
          <a:r>
            <a:rPr lang="en-GB" b="0" dirty="0" err="1"/>
            <a:t>Kilmahuddrick</a:t>
          </a:r>
          <a:r>
            <a:rPr lang="en-GB" b="0" dirty="0"/>
            <a:t> and </a:t>
          </a:r>
          <a:r>
            <a:rPr lang="en-GB" b="0" dirty="0" err="1"/>
            <a:t>Bawnogue</a:t>
          </a:r>
          <a:r>
            <a:rPr lang="en-GB" b="0" dirty="0"/>
            <a:t> neighbourhoods. </a:t>
          </a:r>
          <a:r>
            <a:rPr lang="en-IE" dirty="0"/>
            <a:t>The park is set in a residential area.</a:t>
          </a:r>
          <a:endParaRPr lang="en-US" dirty="0"/>
        </a:p>
      </dgm:t>
    </dgm:pt>
    <dgm:pt modelId="{AD6039B1-C692-4D25-BFC8-C350B4C87C13}" type="parTrans" cxnId="{FD2B65AA-257A-4F29-BDE3-92C03CAAE590}">
      <dgm:prSet/>
      <dgm:spPr/>
      <dgm:t>
        <a:bodyPr/>
        <a:lstStyle/>
        <a:p>
          <a:endParaRPr lang="en-US"/>
        </a:p>
      </dgm:t>
    </dgm:pt>
    <dgm:pt modelId="{02D07397-2820-4FC6-8505-928A0AE09174}" type="sibTrans" cxnId="{FD2B65AA-257A-4F29-BDE3-92C03CAAE590}">
      <dgm:prSet/>
      <dgm:spPr/>
      <dgm:t>
        <a:bodyPr/>
        <a:lstStyle/>
        <a:p>
          <a:endParaRPr lang="en-US"/>
        </a:p>
      </dgm:t>
    </dgm:pt>
    <dgm:pt modelId="{C52B3F70-910F-4792-BF79-58A02174E5D7}">
      <dgm:prSet/>
      <dgm:spPr/>
      <dgm:t>
        <a:bodyPr/>
        <a:lstStyle/>
        <a:p>
          <a:r>
            <a:rPr lang="en-IE" dirty="0"/>
            <a:t>A High-Level Task Force has delivered several on-the-ground improvements to date and were actively involved with the development of the design and informal consultation processes.</a:t>
          </a:r>
          <a:endParaRPr lang="en-US" dirty="0"/>
        </a:p>
      </dgm:t>
    </dgm:pt>
    <dgm:pt modelId="{101F6FED-896B-41D6-AE36-071F7E554940}" type="parTrans" cxnId="{CE834279-D362-4C94-AF2C-4C1E7AC3FFFF}">
      <dgm:prSet/>
      <dgm:spPr/>
      <dgm:t>
        <a:bodyPr/>
        <a:lstStyle/>
        <a:p>
          <a:endParaRPr lang="en-US"/>
        </a:p>
      </dgm:t>
    </dgm:pt>
    <dgm:pt modelId="{03FEC76D-6C60-44F8-B422-CE18ADF0ACB5}" type="sibTrans" cxnId="{CE834279-D362-4C94-AF2C-4C1E7AC3FFFF}">
      <dgm:prSet/>
      <dgm:spPr/>
      <dgm:t>
        <a:bodyPr/>
        <a:lstStyle/>
        <a:p>
          <a:endParaRPr lang="en-US"/>
        </a:p>
      </dgm:t>
    </dgm:pt>
    <dgm:pt modelId="{D2BEFDDF-094C-4AE1-8B32-A8F90DD4411F}">
      <dgm:prSet/>
      <dgm:spPr/>
      <dgm:t>
        <a:bodyPr/>
        <a:lstStyle/>
        <a:p>
          <a:r>
            <a:rPr lang="en-IE" dirty="0"/>
            <a:t>The proposed upgrade will further invest in the park and provide amenity and recreational activity for the local community.</a:t>
          </a:r>
          <a:endParaRPr lang="en-US" dirty="0"/>
        </a:p>
      </dgm:t>
    </dgm:pt>
    <dgm:pt modelId="{0DF6FC69-58F0-4915-B17C-B34AECEE514B}" type="parTrans" cxnId="{45D091C8-9E41-4C25-BD40-EBE9FC8661FF}">
      <dgm:prSet/>
      <dgm:spPr/>
      <dgm:t>
        <a:bodyPr/>
        <a:lstStyle/>
        <a:p>
          <a:endParaRPr lang="en-US"/>
        </a:p>
      </dgm:t>
    </dgm:pt>
    <dgm:pt modelId="{37E8C34C-1820-4179-B6AB-B9F023201A60}" type="sibTrans" cxnId="{45D091C8-9E41-4C25-BD40-EBE9FC8661FF}">
      <dgm:prSet/>
      <dgm:spPr/>
      <dgm:t>
        <a:bodyPr/>
        <a:lstStyle/>
        <a:p>
          <a:endParaRPr lang="en-US"/>
        </a:p>
      </dgm:t>
    </dgm:pt>
    <dgm:pt modelId="{A359E8B2-2E47-40C8-97EE-46254A6EC6FD}">
      <dgm:prSet/>
      <dgm:spPr/>
      <dgm:t>
        <a:bodyPr/>
        <a:lstStyle/>
        <a:p>
          <a:r>
            <a:rPr lang="en-IE" dirty="0"/>
            <a:t>The </a:t>
          </a:r>
          <a:r>
            <a:rPr lang="en-IE" b="0" i="0" baseline="0" dirty="0"/>
            <a:t>proposed works are within the curtilage of a Protected Structure (RPS133) and Monuments of Archaeological Interest (DU017-038001-/02-/03-) are located within the subject site.</a:t>
          </a:r>
          <a:endParaRPr lang="en-US" dirty="0"/>
        </a:p>
      </dgm:t>
    </dgm:pt>
    <dgm:pt modelId="{DBCD3934-A1F7-4A12-B4A4-0AF101F913A4}" type="parTrans" cxnId="{84C1A26C-52A9-454C-AC94-F717D48E9553}">
      <dgm:prSet/>
      <dgm:spPr/>
      <dgm:t>
        <a:bodyPr/>
        <a:lstStyle/>
        <a:p>
          <a:endParaRPr lang="en-US"/>
        </a:p>
      </dgm:t>
    </dgm:pt>
    <dgm:pt modelId="{E813471C-0FAC-4795-8EE3-21EB54AD745A}" type="sibTrans" cxnId="{84C1A26C-52A9-454C-AC94-F717D48E9553}">
      <dgm:prSet/>
      <dgm:spPr/>
      <dgm:t>
        <a:bodyPr/>
        <a:lstStyle/>
        <a:p>
          <a:endParaRPr lang="en-US"/>
        </a:p>
      </dgm:t>
    </dgm:pt>
    <dgm:pt modelId="{3FF2E2C1-5DE0-4FB9-B457-80064939CD3B}" type="pres">
      <dgm:prSet presAssocID="{828EB907-BB9E-40E1-865B-C2DEAB0F281E}" presName="diagram" presStyleCnt="0">
        <dgm:presLayoutVars>
          <dgm:dir/>
          <dgm:resizeHandles val="exact"/>
        </dgm:presLayoutVars>
      </dgm:prSet>
      <dgm:spPr/>
    </dgm:pt>
    <dgm:pt modelId="{0CD3A045-972B-4B69-ACE5-89FF5D860FDF}" type="pres">
      <dgm:prSet presAssocID="{1991EF3C-5E51-408C-B2DA-7ADF47F008AF}" presName="node" presStyleLbl="node1" presStyleIdx="0" presStyleCnt="4">
        <dgm:presLayoutVars>
          <dgm:bulletEnabled val="1"/>
        </dgm:presLayoutVars>
      </dgm:prSet>
      <dgm:spPr/>
    </dgm:pt>
    <dgm:pt modelId="{EA2E36A0-6D0C-4B56-A52F-4122C24E0B41}" type="pres">
      <dgm:prSet presAssocID="{02D07397-2820-4FC6-8505-928A0AE09174}" presName="sibTrans" presStyleCnt="0"/>
      <dgm:spPr/>
    </dgm:pt>
    <dgm:pt modelId="{C14258AF-46F6-4BA6-A11E-F7885F2AC47D}" type="pres">
      <dgm:prSet presAssocID="{C52B3F70-910F-4792-BF79-58A02174E5D7}" presName="node" presStyleLbl="node1" presStyleIdx="1" presStyleCnt="4">
        <dgm:presLayoutVars>
          <dgm:bulletEnabled val="1"/>
        </dgm:presLayoutVars>
      </dgm:prSet>
      <dgm:spPr/>
    </dgm:pt>
    <dgm:pt modelId="{4B0CFB6D-E93F-43C5-927E-E0E566A456C5}" type="pres">
      <dgm:prSet presAssocID="{03FEC76D-6C60-44F8-B422-CE18ADF0ACB5}" presName="sibTrans" presStyleCnt="0"/>
      <dgm:spPr/>
    </dgm:pt>
    <dgm:pt modelId="{29CB131F-2460-4C10-B1B5-33836184464C}" type="pres">
      <dgm:prSet presAssocID="{D2BEFDDF-094C-4AE1-8B32-A8F90DD4411F}" presName="node" presStyleLbl="node1" presStyleIdx="2" presStyleCnt="4">
        <dgm:presLayoutVars>
          <dgm:bulletEnabled val="1"/>
        </dgm:presLayoutVars>
      </dgm:prSet>
      <dgm:spPr/>
    </dgm:pt>
    <dgm:pt modelId="{8357C615-EA1D-4192-A550-C1D811C2C009}" type="pres">
      <dgm:prSet presAssocID="{37E8C34C-1820-4179-B6AB-B9F023201A60}" presName="sibTrans" presStyleCnt="0"/>
      <dgm:spPr/>
    </dgm:pt>
    <dgm:pt modelId="{9150C0AD-A80A-443A-8A73-97B441E51796}" type="pres">
      <dgm:prSet presAssocID="{A359E8B2-2E47-40C8-97EE-46254A6EC6FD}" presName="node" presStyleLbl="node1" presStyleIdx="3" presStyleCnt="4">
        <dgm:presLayoutVars>
          <dgm:bulletEnabled val="1"/>
        </dgm:presLayoutVars>
      </dgm:prSet>
      <dgm:spPr/>
    </dgm:pt>
  </dgm:ptLst>
  <dgm:cxnLst>
    <dgm:cxn modelId="{53591A10-4302-4F11-9848-D68DFFACC7FC}" type="presOf" srcId="{828EB907-BB9E-40E1-865B-C2DEAB0F281E}" destId="{3FF2E2C1-5DE0-4FB9-B457-80064939CD3B}" srcOrd="0" destOrd="0" presId="urn:microsoft.com/office/officeart/2005/8/layout/default"/>
    <dgm:cxn modelId="{84C1A26C-52A9-454C-AC94-F717D48E9553}" srcId="{828EB907-BB9E-40E1-865B-C2DEAB0F281E}" destId="{A359E8B2-2E47-40C8-97EE-46254A6EC6FD}" srcOrd="3" destOrd="0" parTransId="{DBCD3934-A1F7-4A12-B4A4-0AF101F913A4}" sibTransId="{E813471C-0FAC-4795-8EE3-21EB54AD745A}"/>
    <dgm:cxn modelId="{CE834279-D362-4C94-AF2C-4C1E7AC3FFFF}" srcId="{828EB907-BB9E-40E1-865B-C2DEAB0F281E}" destId="{C52B3F70-910F-4792-BF79-58A02174E5D7}" srcOrd="1" destOrd="0" parTransId="{101F6FED-896B-41D6-AE36-071F7E554940}" sibTransId="{03FEC76D-6C60-44F8-B422-CE18ADF0ACB5}"/>
    <dgm:cxn modelId="{9B087094-29CF-4B0C-AEF1-A5E2074E547A}" type="presOf" srcId="{A359E8B2-2E47-40C8-97EE-46254A6EC6FD}" destId="{9150C0AD-A80A-443A-8A73-97B441E51796}" srcOrd="0" destOrd="0" presId="urn:microsoft.com/office/officeart/2005/8/layout/default"/>
    <dgm:cxn modelId="{FD2B65AA-257A-4F29-BDE3-92C03CAAE590}" srcId="{828EB907-BB9E-40E1-865B-C2DEAB0F281E}" destId="{1991EF3C-5E51-408C-B2DA-7ADF47F008AF}" srcOrd="0" destOrd="0" parTransId="{AD6039B1-C692-4D25-BFC8-C350B4C87C13}" sibTransId="{02D07397-2820-4FC6-8505-928A0AE09174}"/>
    <dgm:cxn modelId="{45D091C8-9E41-4C25-BD40-EBE9FC8661FF}" srcId="{828EB907-BB9E-40E1-865B-C2DEAB0F281E}" destId="{D2BEFDDF-094C-4AE1-8B32-A8F90DD4411F}" srcOrd="2" destOrd="0" parTransId="{0DF6FC69-58F0-4915-B17C-B34AECEE514B}" sibTransId="{37E8C34C-1820-4179-B6AB-B9F023201A60}"/>
    <dgm:cxn modelId="{630680CC-34B7-4564-8AB4-6C112828B682}" type="presOf" srcId="{D2BEFDDF-094C-4AE1-8B32-A8F90DD4411F}" destId="{29CB131F-2460-4C10-B1B5-33836184464C}" srcOrd="0" destOrd="0" presId="urn:microsoft.com/office/officeart/2005/8/layout/default"/>
    <dgm:cxn modelId="{34C19CE7-6CCA-408E-B3EE-CE996284F53C}" type="presOf" srcId="{C52B3F70-910F-4792-BF79-58A02174E5D7}" destId="{C14258AF-46F6-4BA6-A11E-F7885F2AC47D}" srcOrd="0" destOrd="0" presId="urn:microsoft.com/office/officeart/2005/8/layout/default"/>
    <dgm:cxn modelId="{63C904F4-6E70-49A9-97F4-C0294BA32B09}" type="presOf" srcId="{1991EF3C-5E51-408C-B2DA-7ADF47F008AF}" destId="{0CD3A045-972B-4B69-ACE5-89FF5D860FDF}" srcOrd="0" destOrd="0" presId="urn:microsoft.com/office/officeart/2005/8/layout/default"/>
    <dgm:cxn modelId="{CB2FC1DC-0A5C-4ED1-BDE8-7FC75F59CC24}" type="presParOf" srcId="{3FF2E2C1-5DE0-4FB9-B457-80064939CD3B}" destId="{0CD3A045-972B-4B69-ACE5-89FF5D860FDF}" srcOrd="0" destOrd="0" presId="urn:microsoft.com/office/officeart/2005/8/layout/default"/>
    <dgm:cxn modelId="{9D7B5771-BF97-4CEB-9A05-8A097E39EEE3}" type="presParOf" srcId="{3FF2E2C1-5DE0-4FB9-B457-80064939CD3B}" destId="{EA2E36A0-6D0C-4B56-A52F-4122C24E0B41}" srcOrd="1" destOrd="0" presId="urn:microsoft.com/office/officeart/2005/8/layout/default"/>
    <dgm:cxn modelId="{249592DF-20A9-4F0D-B1BF-C95E2CF46FC9}" type="presParOf" srcId="{3FF2E2C1-5DE0-4FB9-B457-80064939CD3B}" destId="{C14258AF-46F6-4BA6-A11E-F7885F2AC47D}" srcOrd="2" destOrd="0" presId="urn:microsoft.com/office/officeart/2005/8/layout/default"/>
    <dgm:cxn modelId="{AEAD9B77-217E-4141-A8BC-D6B60D1385FB}" type="presParOf" srcId="{3FF2E2C1-5DE0-4FB9-B457-80064939CD3B}" destId="{4B0CFB6D-E93F-43C5-927E-E0E566A456C5}" srcOrd="3" destOrd="0" presId="urn:microsoft.com/office/officeart/2005/8/layout/default"/>
    <dgm:cxn modelId="{13585346-2C1B-407F-A940-81F8B119CE85}" type="presParOf" srcId="{3FF2E2C1-5DE0-4FB9-B457-80064939CD3B}" destId="{29CB131F-2460-4C10-B1B5-33836184464C}" srcOrd="4" destOrd="0" presId="urn:microsoft.com/office/officeart/2005/8/layout/default"/>
    <dgm:cxn modelId="{9E3D13CF-23EB-4D6D-942E-B1B93D4B164A}" type="presParOf" srcId="{3FF2E2C1-5DE0-4FB9-B457-80064939CD3B}" destId="{8357C615-EA1D-4192-A550-C1D811C2C009}" srcOrd="5" destOrd="0" presId="urn:microsoft.com/office/officeart/2005/8/layout/default"/>
    <dgm:cxn modelId="{B17FB614-3871-48A3-9159-57D9E3F775F9}" type="presParOf" srcId="{3FF2E2C1-5DE0-4FB9-B457-80064939CD3B}" destId="{9150C0AD-A80A-443A-8A73-97B441E51796}"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0737B-70A5-4C04-B5B7-D61882C48688}"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B0156B84-BB29-479E-A2F1-3BF747215AD6}">
      <dgm:prSet/>
      <dgm:spPr/>
      <dgm:t>
        <a:bodyPr/>
        <a:lstStyle/>
        <a:p>
          <a:r>
            <a:rPr lang="en-US" b="1"/>
            <a:t>Please see CE report for full summary, response and recommendation in relation to the submissions received</a:t>
          </a:r>
          <a:endParaRPr lang="en-US"/>
        </a:p>
      </dgm:t>
    </dgm:pt>
    <dgm:pt modelId="{1899001A-6A95-4CA8-AA0A-5A131EFB9F5F}" type="parTrans" cxnId="{936E5938-5D6E-4AE7-9DD7-2664DCACBD6C}">
      <dgm:prSet/>
      <dgm:spPr/>
      <dgm:t>
        <a:bodyPr/>
        <a:lstStyle/>
        <a:p>
          <a:endParaRPr lang="en-US"/>
        </a:p>
      </dgm:t>
    </dgm:pt>
    <dgm:pt modelId="{5F176FD4-1BEF-43C6-9003-6BEC540CE844}" type="sibTrans" cxnId="{936E5938-5D6E-4AE7-9DD7-2664DCACBD6C}">
      <dgm:prSet/>
      <dgm:spPr/>
      <dgm:t>
        <a:bodyPr/>
        <a:lstStyle/>
        <a:p>
          <a:endParaRPr lang="en-US"/>
        </a:p>
      </dgm:t>
    </dgm:pt>
    <dgm:pt modelId="{F643F19A-BB5F-4DAA-97E9-BFB3F5420736}">
      <dgm:prSet/>
      <dgm:spPr/>
      <dgm:t>
        <a:bodyPr/>
        <a:lstStyle/>
        <a:p>
          <a:r>
            <a:rPr lang="en-GB"/>
            <a:t>Planting.</a:t>
          </a:r>
          <a:endParaRPr lang="en-US"/>
        </a:p>
      </dgm:t>
    </dgm:pt>
    <dgm:pt modelId="{CD9507C6-97CE-4CA1-98B4-A6E691ED4051}" type="parTrans" cxnId="{0CB0321E-F52D-4B19-87DE-3502A53721ED}">
      <dgm:prSet/>
      <dgm:spPr/>
      <dgm:t>
        <a:bodyPr/>
        <a:lstStyle/>
        <a:p>
          <a:endParaRPr lang="en-US"/>
        </a:p>
      </dgm:t>
    </dgm:pt>
    <dgm:pt modelId="{7C849415-E8CD-4578-B390-A8DCB4FFB13F}" type="sibTrans" cxnId="{0CB0321E-F52D-4B19-87DE-3502A53721ED}">
      <dgm:prSet/>
      <dgm:spPr/>
      <dgm:t>
        <a:bodyPr/>
        <a:lstStyle/>
        <a:p>
          <a:endParaRPr lang="en-US"/>
        </a:p>
      </dgm:t>
    </dgm:pt>
    <dgm:pt modelId="{30C6191A-3FD6-46A4-B699-4E86A0DB93F9}">
      <dgm:prSet/>
      <dgm:spPr/>
      <dgm:t>
        <a:bodyPr/>
        <a:lstStyle/>
        <a:p>
          <a:r>
            <a:rPr lang="en-GB"/>
            <a:t>Park rangers.</a:t>
          </a:r>
          <a:r>
            <a:rPr lang="en-IE"/>
            <a:t> </a:t>
          </a:r>
          <a:endParaRPr lang="en-US"/>
        </a:p>
      </dgm:t>
    </dgm:pt>
    <dgm:pt modelId="{020BB82C-6FD9-48D6-B866-FEF7D7356AA8}" type="parTrans" cxnId="{A4271983-958F-474D-A9BE-76DE3E8392AF}">
      <dgm:prSet/>
      <dgm:spPr/>
      <dgm:t>
        <a:bodyPr/>
        <a:lstStyle/>
        <a:p>
          <a:endParaRPr lang="en-US"/>
        </a:p>
      </dgm:t>
    </dgm:pt>
    <dgm:pt modelId="{048F8AF8-54EB-4B13-8120-EAB3348A5394}" type="sibTrans" cxnId="{A4271983-958F-474D-A9BE-76DE3E8392AF}">
      <dgm:prSet/>
      <dgm:spPr/>
      <dgm:t>
        <a:bodyPr/>
        <a:lstStyle/>
        <a:p>
          <a:endParaRPr lang="en-US"/>
        </a:p>
      </dgm:t>
    </dgm:pt>
    <dgm:pt modelId="{9A6C6D66-C94B-4D73-B169-4125AC42627C}">
      <dgm:prSet/>
      <dgm:spPr/>
      <dgm:t>
        <a:bodyPr/>
        <a:lstStyle/>
        <a:p>
          <a:r>
            <a:rPr lang="en-GB"/>
            <a:t>Litter collections and litter bins.</a:t>
          </a:r>
          <a:endParaRPr lang="en-US"/>
        </a:p>
      </dgm:t>
    </dgm:pt>
    <dgm:pt modelId="{663C6C47-145C-4F56-9D71-33A13C39A335}" type="parTrans" cxnId="{056936F2-8A1E-4BA1-819A-E2FC659A2AE1}">
      <dgm:prSet/>
      <dgm:spPr/>
      <dgm:t>
        <a:bodyPr/>
        <a:lstStyle/>
        <a:p>
          <a:endParaRPr lang="en-US"/>
        </a:p>
      </dgm:t>
    </dgm:pt>
    <dgm:pt modelId="{26454F6C-8B82-4AC4-973C-BB2C285AD3A9}" type="sibTrans" cxnId="{056936F2-8A1E-4BA1-819A-E2FC659A2AE1}">
      <dgm:prSet/>
      <dgm:spPr/>
      <dgm:t>
        <a:bodyPr/>
        <a:lstStyle/>
        <a:p>
          <a:endParaRPr lang="en-US"/>
        </a:p>
      </dgm:t>
    </dgm:pt>
    <dgm:pt modelId="{F4555F6E-ABFC-4268-BA4A-95F11B8D1380}">
      <dgm:prSet/>
      <dgm:spPr/>
      <dgm:t>
        <a:bodyPr/>
        <a:lstStyle/>
        <a:p>
          <a:r>
            <a:rPr lang="en-GB"/>
            <a:t>Consulting with An Garda Siochana in relation to anti-social behaviour mitigation</a:t>
          </a:r>
          <a:r>
            <a:rPr lang="en-IE"/>
            <a:t>.</a:t>
          </a:r>
          <a:endParaRPr lang="en-US"/>
        </a:p>
      </dgm:t>
    </dgm:pt>
    <dgm:pt modelId="{E8BB7A7A-182E-4BD3-90A9-25D3B1E4D672}" type="parTrans" cxnId="{A04F30A6-58E3-463B-88E7-5F41310BFDC2}">
      <dgm:prSet/>
      <dgm:spPr/>
      <dgm:t>
        <a:bodyPr/>
        <a:lstStyle/>
        <a:p>
          <a:endParaRPr lang="en-US"/>
        </a:p>
      </dgm:t>
    </dgm:pt>
    <dgm:pt modelId="{951DFD86-9092-4E00-844A-B806E0B5936A}" type="sibTrans" cxnId="{A04F30A6-58E3-463B-88E7-5F41310BFDC2}">
      <dgm:prSet/>
      <dgm:spPr/>
      <dgm:t>
        <a:bodyPr/>
        <a:lstStyle/>
        <a:p>
          <a:endParaRPr lang="en-US"/>
        </a:p>
      </dgm:t>
    </dgm:pt>
    <dgm:pt modelId="{A17D7421-2540-4FEB-BEE9-22E40F061533}">
      <dgm:prSet/>
      <dgm:spPr/>
      <dgm:t>
        <a:bodyPr/>
        <a:lstStyle/>
        <a:p>
          <a:r>
            <a:rPr lang="en-IE"/>
            <a:t>Improving access and excluding unauthorised access.</a:t>
          </a:r>
          <a:endParaRPr lang="en-US"/>
        </a:p>
      </dgm:t>
    </dgm:pt>
    <dgm:pt modelId="{2650E7E0-7D6A-4582-AE1F-D5641A5EA851}" type="parTrans" cxnId="{D4568506-E697-475D-9B14-D4FA39B6A4F2}">
      <dgm:prSet/>
      <dgm:spPr/>
      <dgm:t>
        <a:bodyPr/>
        <a:lstStyle/>
        <a:p>
          <a:endParaRPr lang="en-US"/>
        </a:p>
      </dgm:t>
    </dgm:pt>
    <dgm:pt modelId="{046B9040-6677-4B0A-AEBB-9053A2094CE6}" type="sibTrans" cxnId="{D4568506-E697-475D-9B14-D4FA39B6A4F2}">
      <dgm:prSet/>
      <dgm:spPr/>
      <dgm:t>
        <a:bodyPr/>
        <a:lstStyle/>
        <a:p>
          <a:endParaRPr lang="en-US"/>
        </a:p>
      </dgm:t>
    </dgm:pt>
    <dgm:pt modelId="{964571BA-8CA6-4C68-8C0B-B20E854BCEE0}">
      <dgm:prSet/>
      <dgm:spPr/>
      <dgm:t>
        <a:bodyPr/>
        <a:lstStyle/>
        <a:p>
          <a:r>
            <a:rPr lang="en-IE"/>
            <a:t>Lighting within the park.</a:t>
          </a:r>
          <a:endParaRPr lang="en-US"/>
        </a:p>
      </dgm:t>
    </dgm:pt>
    <dgm:pt modelId="{2EDB59E3-29DA-4B64-B2F9-3581399A9C42}" type="parTrans" cxnId="{CD9D6077-496F-4EB1-B6FE-EDA8E8B4DB13}">
      <dgm:prSet/>
      <dgm:spPr/>
      <dgm:t>
        <a:bodyPr/>
        <a:lstStyle/>
        <a:p>
          <a:endParaRPr lang="en-US"/>
        </a:p>
      </dgm:t>
    </dgm:pt>
    <dgm:pt modelId="{6BBC3B5C-FA95-4BCB-B413-D4B839A0813D}" type="sibTrans" cxnId="{CD9D6077-496F-4EB1-B6FE-EDA8E8B4DB13}">
      <dgm:prSet/>
      <dgm:spPr/>
      <dgm:t>
        <a:bodyPr/>
        <a:lstStyle/>
        <a:p>
          <a:endParaRPr lang="en-US"/>
        </a:p>
      </dgm:t>
    </dgm:pt>
    <dgm:pt modelId="{BF7DC697-83F4-4FAB-B3C3-B95B31C783F3}">
      <dgm:prSet/>
      <dgm:spPr/>
      <dgm:t>
        <a:bodyPr/>
        <a:lstStyle/>
        <a:p>
          <a:r>
            <a:rPr lang="en-IE"/>
            <a:t>CCTV.</a:t>
          </a:r>
          <a:endParaRPr lang="en-US"/>
        </a:p>
      </dgm:t>
    </dgm:pt>
    <dgm:pt modelId="{D5D24DAA-9976-4EC9-B152-C45F470AD31E}" type="parTrans" cxnId="{D8F152A9-57CC-4C21-91F7-4CD2B8CAE97D}">
      <dgm:prSet/>
      <dgm:spPr/>
      <dgm:t>
        <a:bodyPr/>
        <a:lstStyle/>
        <a:p>
          <a:endParaRPr lang="en-US"/>
        </a:p>
      </dgm:t>
    </dgm:pt>
    <dgm:pt modelId="{E42C2911-ED21-4144-8FBC-ECE4068F3FF0}" type="sibTrans" cxnId="{D8F152A9-57CC-4C21-91F7-4CD2B8CAE97D}">
      <dgm:prSet/>
      <dgm:spPr/>
      <dgm:t>
        <a:bodyPr/>
        <a:lstStyle/>
        <a:p>
          <a:endParaRPr lang="en-US"/>
        </a:p>
      </dgm:t>
    </dgm:pt>
    <dgm:pt modelId="{43CC06E6-6D7A-43A5-BEB1-99B3049EA01C}">
      <dgm:prSet/>
      <dgm:spPr/>
      <dgm:t>
        <a:bodyPr/>
        <a:lstStyle/>
        <a:p>
          <a:r>
            <a:rPr lang="en-IE"/>
            <a:t>Facilities for local football club. </a:t>
          </a:r>
          <a:endParaRPr lang="en-US"/>
        </a:p>
      </dgm:t>
    </dgm:pt>
    <dgm:pt modelId="{10189DEE-8EF5-4CFC-9FE6-6299B4305C6B}" type="parTrans" cxnId="{02B49CBD-9051-4D5E-A804-6F2EB17437B2}">
      <dgm:prSet/>
      <dgm:spPr/>
      <dgm:t>
        <a:bodyPr/>
        <a:lstStyle/>
        <a:p>
          <a:endParaRPr lang="en-US"/>
        </a:p>
      </dgm:t>
    </dgm:pt>
    <dgm:pt modelId="{0E7E38B7-2B79-4B7F-8235-20BB7EE5D216}" type="sibTrans" cxnId="{02B49CBD-9051-4D5E-A804-6F2EB17437B2}">
      <dgm:prSet/>
      <dgm:spPr/>
      <dgm:t>
        <a:bodyPr/>
        <a:lstStyle/>
        <a:p>
          <a:endParaRPr lang="en-US"/>
        </a:p>
      </dgm:t>
    </dgm:pt>
    <dgm:pt modelId="{64B4E0E6-9AC5-402A-9757-D7B5BB9AE495}">
      <dgm:prSet/>
      <dgm:spPr/>
      <dgm:t>
        <a:bodyPr/>
        <a:lstStyle/>
        <a:p>
          <a:r>
            <a:rPr lang="en-GB"/>
            <a:t>Perimeter boundaries and access points.</a:t>
          </a:r>
          <a:endParaRPr lang="en-US"/>
        </a:p>
      </dgm:t>
    </dgm:pt>
    <dgm:pt modelId="{4ED8A483-CFF1-4785-B879-C15219341DEB}" type="parTrans" cxnId="{2D43CE29-3563-4F23-89D0-8DF3991A9859}">
      <dgm:prSet/>
      <dgm:spPr/>
      <dgm:t>
        <a:bodyPr/>
        <a:lstStyle/>
        <a:p>
          <a:endParaRPr lang="en-US"/>
        </a:p>
      </dgm:t>
    </dgm:pt>
    <dgm:pt modelId="{C254AE6B-012C-4342-B0BD-CC1E328E580F}" type="sibTrans" cxnId="{2D43CE29-3563-4F23-89D0-8DF3991A9859}">
      <dgm:prSet/>
      <dgm:spPr/>
      <dgm:t>
        <a:bodyPr/>
        <a:lstStyle/>
        <a:p>
          <a:endParaRPr lang="en-US"/>
        </a:p>
      </dgm:t>
    </dgm:pt>
    <dgm:pt modelId="{95190E67-3FDC-42D9-8564-6FE107A57F03}">
      <dgm:prSet/>
      <dgm:spPr/>
      <dgm:t>
        <a:bodyPr/>
        <a:lstStyle/>
        <a:p>
          <a:r>
            <a:rPr lang="en-IE"/>
            <a:t>Archaeological features within the park.</a:t>
          </a:r>
          <a:endParaRPr lang="en-US"/>
        </a:p>
      </dgm:t>
    </dgm:pt>
    <dgm:pt modelId="{1FC977C2-FAFD-44D5-8C0B-61B1C3AEE895}" type="parTrans" cxnId="{7315F9DA-F11E-4D64-8D4C-D066A9810EB9}">
      <dgm:prSet/>
      <dgm:spPr/>
      <dgm:t>
        <a:bodyPr/>
        <a:lstStyle/>
        <a:p>
          <a:endParaRPr lang="en-US"/>
        </a:p>
      </dgm:t>
    </dgm:pt>
    <dgm:pt modelId="{3E35DCAC-1C7F-4041-802F-0F91A7868FB3}" type="sibTrans" cxnId="{7315F9DA-F11E-4D64-8D4C-D066A9810EB9}">
      <dgm:prSet/>
      <dgm:spPr/>
      <dgm:t>
        <a:bodyPr/>
        <a:lstStyle/>
        <a:p>
          <a:endParaRPr lang="en-US"/>
        </a:p>
      </dgm:t>
    </dgm:pt>
    <dgm:pt modelId="{8FB27F4F-4552-4483-8E84-F696601C927F}">
      <dgm:prSet/>
      <dgm:spPr/>
      <dgm:t>
        <a:bodyPr/>
        <a:lstStyle/>
        <a:p>
          <a:r>
            <a:rPr lang="en-IE"/>
            <a:t>Playgrounds and other recreational facilities.</a:t>
          </a:r>
          <a:endParaRPr lang="en-US"/>
        </a:p>
      </dgm:t>
    </dgm:pt>
    <dgm:pt modelId="{79DF042C-C03F-452F-A620-411F880EF1E1}" type="parTrans" cxnId="{7009F953-D90F-4560-A29E-F7E0DE610153}">
      <dgm:prSet/>
      <dgm:spPr/>
      <dgm:t>
        <a:bodyPr/>
        <a:lstStyle/>
        <a:p>
          <a:endParaRPr lang="en-US"/>
        </a:p>
      </dgm:t>
    </dgm:pt>
    <dgm:pt modelId="{AD19F328-EB7D-4EDB-B53C-849EB6494709}" type="sibTrans" cxnId="{7009F953-D90F-4560-A29E-F7E0DE610153}">
      <dgm:prSet/>
      <dgm:spPr/>
      <dgm:t>
        <a:bodyPr/>
        <a:lstStyle/>
        <a:p>
          <a:endParaRPr lang="en-US"/>
        </a:p>
      </dgm:t>
    </dgm:pt>
    <dgm:pt modelId="{D85A72E3-D9D8-45B2-8987-20381671B5A6}">
      <dgm:prSet/>
      <dgm:spPr/>
      <dgm:t>
        <a:bodyPr/>
        <a:lstStyle/>
        <a:p>
          <a:r>
            <a:rPr lang="en-IE"/>
            <a:t>Cycle facilities and width of shared route.</a:t>
          </a:r>
          <a:endParaRPr lang="en-US"/>
        </a:p>
      </dgm:t>
    </dgm:pt>
    <dgm:pt modelId="{47B7E04A-365D-4A14-A16D-CA56B1B6B873}" type="parTrans" cxnId="{81EF8612-5BF9-4B5E-8439-3E162B615367}">
      <dgm:prSet/>
      <dgm:spPr/>
      <dgm:t>
        <a:bodyPr/>
        <a:lstStyle/>
        <a:p>
          <a:endParaRPr lang="en-US"/>
        </a:p>
      </dgm:t>
    </dgm:pt>
    <dgm:pt modelId="{DCA0E3DD-7D66-41C9-803E-4CFAD3AF65F1}" type="sibTrans" cxnId="{81EF8612-5BF9-4B5E-8439-3E162B615367}">
      <dgm:prSet/>
      <dgm:spPr/>
      <dgm:t>
        <a:bodyPr/>
        <a:lstStyle/>
        <a:p>
          <a:endParaRPr lang="en-US"/>
        </a:p>
      </dgm:t>
    </dgm:pt>
    <dgm:pt modelId="{A8ABCCFB-C81F-4561-8FFA-540FC3D84877}" type="pres">
      <dgm:prSet presAssocID="{6600737B-70A5-4C04-B5B7-D61882C48688}" presName="Name0" presStyleCnt="0">
        <dgm:presLayoutVars>
          <dgm:dir/>
          <dgm:resizeHandles val="exact"/>
        </dgm:presLayoutVars>
      </dgm:prSet>
      <dgm:spPr/>
    </dgm:pt>
    <dgm:pt modelId="{A4DADCD2-7BA8-418E-83E2-E3615DF512A3}" type="pres">
      <dgm:prSet presAssocID="{B0156B84-BB29-479E-A2F1-3BF747215AD6}" presName="node" presStyleLbl="node1" presStyleIdx="0" presStyleCnt="1">
        <dgm:presLayoutVars>
          <dgm:bulletEnabled val="1"/>
        </dgm:presLayoutVars>
      </dgm:prSet>
      <dgm:spPr/>
    </dgm:pt>
  </dgm:ptLst>
  <dgm:cxnLst>
    <dgm:cxn modelId="{641C5D05-BDA0-4AE6-8D90-1C3496ED3F17}" type="presOf" srcId="{A17D7421-2540-4FEB-BEE9-22E40F061533}" destId="{A4DADCD2-7BA8-418E-83E2-E3615DF512A3}" srcOrd="0" destOrd="5" presId="urn:microsoft.com/office/officeart/2016/7/layout/RepeatingBendingProcessNew"/>
    <dgm:cxn modelId="{D4568506-E697-475D-9B14-D4FA39B6A4F2}" srcId="{B0156B84-BB29-479E-A2F1-3BF747215AD6}" destId="{A17D7421-2540-4FEB-BEE9-22E40F061533}" srcOrd="4" destOrd="0" parTransId="{2650E7E0-7D6A-4582-AE1F-D5641A5EA851}" sibTransId="{046B9040-6677-4B0A-AEBB-9053A2094CE6}"/>
    <dgm:cxn modelId="{81EF8612-5BF9-4B5E-8439-3E162B615367}" srcId="{B0156B84-BB29-479E-A2F1-3BF747215AD6}" destId="{D85A72E3-D9D8-45B2-8987-20381671B5A6}" srcOrd="11" destOrd="0" parTransId="{47B7E04A-365D-4A14-A16D-CA56B1B6B873}" sibTransId="{DCA0E3DD-7D66-41C9-803E-4CFAD3AF65F1}"/>
    <dgm:cxn modelId="{0CB0321E-F52D-4B19-87DE-3502A53721ED}" srcId="{B0156B84-BB29-479E-A2F1-3BF747215AD6}" destId="{F643F19A-BB5F-4DAA-97E9-BFB3F5420736}" srcOrd="0" destOrd="0" parTransId="{CD9507C6-97CE-4CA1-98B4-A6E691ED4051}" sibTransId="{7C849415-E8CD-4578-B390-A8DCB4FFB13F}"/>
    <dgm:cxn modelId="{2D43CE29-3563-4F23-89D0-8DF3991A9859}" srcId="{B0156B84-BB29-479E-A2F1-3BF747215AD6}" destId="{64B4E0E6-9AC5-402A-9757-D7B5BB9AE495}" srcOrd="8" destOrd="0" parTransId="{4ED8A483-CFF1-4785-B879-C15219341DEB}" sibTransId="{C254AE6B-012C-4342-B0BD-CC1E328E580F}"/>
    <dgm:cxn modelId="{D1C39132-632A-4C3F-A98B-DB937EAAB0B4}" type="presOf" srcId="{64B4E0E6-9AC5-402A-9757-D7B5BB9AE495}" destId="{A4DADCD2-7BA8-418E-83E2-E3615DF512A3}" srcOrd="0" destOrd="9" presId="urn:microsoft.com/office/officeart/2016/7/layout/RepeatingBendingProcessNew"/>
    <dgm:cxn modelId="{936E5938-5D6E-4AE7-9DD7-2664DCACBD6C}" srcId="{6600737B-70A5-4C04-B5B7-D61882C48688}" destId="{B0156B84-BB29-479E-A2F1-3BF747215AD6}" srcOrd="0" destOrd="0" parTransId="{1899001A-6A95-4CA8-AA0A-5A131EFB9F5F}" sibTransId="{5F176FD4-1BEF-43C6-9003-6BEC540CE844}"/>
    <dgm:cxn modelId="{23745E3D-9E74-47EA-A0E1-757535C6A6D5}" type="presOf" srcId="{95190E67-3FDC-42D9-8564-6FE107A57F03}" destId="{A4DADCD2-7BA8-418E-83E2-E3615DF512A3}" srcOrd="0" destOrd="10" presId="urn:microsoft.com/office/officeart/2016/7/layout/RepeatingBendingProcessNew"/>
    <dgm:cxn modelId="{BFB21262-9E7C-473C-94E3-563FCBF9185D}" type="presOf" srcId="{D85A72E3-D9D8-45B2-8987-20381671B5A6}" destId="{A4DADCD2-7BA8-418E-83E2-E3615DF512A3}" srcOrd="0" destOrd="12" presId="urn:microsoft.com/office/officeart/2016/7/layout/RepeatingBendingProcessNew"/>
    <dgm:cxn modelId="{7009F953-D90F-4560-A29E-F7E0DE610153}" srcId="{B0156B84-BB29-479E-A2F1-3BF747215AD6}" destId="{8FB27F4F-4552-4483-8E84-F696601C927F}" srcOrd="10" destOrd="0" parTransId="{79DF042C-C03F-452F-A620-411F880EF1E1}" sibTransId="{AD19F328-EB7D-4EDB-B53C-849EB6494709}"/>
    <dgm:cxn modelId="{CD9D6077-496F-4EB1-B6FE-EDA8E8B4DB13}" srcId="{B0156B84-BB29-479E-A2F1-3BF747215AD6}" destId="{964571BA-8CA6-4C68-8C0B-B20E854BCEE0}" srcOrd="5" destOrd="0" parTransId="{2EDB59E3-29DA-4B64-B2F9-3581399A9C42}" sibTransId="{6BBC3B5C-FA95-4BCB-B413-D4B839A0813D}"/>
    <dgm:cxn modelId="{14700B7D-FED9-4FBD-A74A-00FF50AD4061}" type="presOf" srcId="{BF7DC697-83F4-4FAB-B3C3-B95B31C783F3}" destId="{A4DADCD2-7BA8-418E-83E2-E3615DF512A3}" srcOrd="0" destOrd="7" presId="urn:microsoft.com/office/officeart/2016/7/layout/RepeatingBendingProcessNew"/>
    <dgm:cxn modelId="{A53C9A80-3677-42A0-BFBE-B916B68CBF39}" type="presOf" srcId="{964571BA-8CA6-4C68-8C0B-B20E854BCEE0}" destId="{A4DADCD2-7BA8-418E-83E2-E3615DF512A3}" srcOrd="0" destOrd="6" presId="urn:microsoft.com/office/officeart/2016/7/layout/RepeatingBendingProcessNew"/>
    <dgm:cxn modelId="{A4271983-958F-474D-A9BE-76DE3E8392AF}" srcId="{B0156B84-BB29-479E-A2F1-3BF747215AD6}" destId="{30C6191A-3FD6-46A4-B699-4E86A0DB93F9}" srcOrd="1" destOrd="0" parTransId="{020BB82C-6FD9-48D6-B866-FEF7D7356AA8}" sibTransId="{048F8AF8-54EB-4B13-8120-EAB3348A5394}"/>
    <dgm:cxn modelId="{092C9683-9C45-4181-82AA-93F3F3C61F58}" type="presOf" srcId="{F643F19A-BB5F-4DAA-97E9-BFB3F5420736}" destId="{A4DADCD2-7BA8-418E-83E2-E3615DF512A3}" srcOrd="0" destOrd="1" presId="urn:microsoft.com/office/officeart/2016/7/layout/RepeatingBendingProcessNew"/>
    <dgm:cxn modelId="{E6A30C86-FE44-4C1C-87A4-804E8D6DDB63}" type="presOf" srcId="{43CC06E6-6D7A-43A5-BEB1-99B3049EA01C}" destId="{A4DADCD2-7BA8-418E-83E2-E3615DF512A3}" srcOrd="0" destOrd="8" presId="urn:microsoft.com/office/officeart/2016/7/layout/RepeatingBendingProcessNew"/>
    <dgm:cxn modelId="{93181987-B5A5-4158-98C1-9460E2563AFB}" type="presOf" srcId="{F4555F6E-ABFC-4268-BA4A-95F11B8D1380}" destId="{A4DADCD2-7BA8-418E-83E2-E3615DF512A3}" srcOrd="0" destOrd="4" presId="urn:microsoft.com/office/officeart/2016/7/layout/RepeatingBendingProcessNew"/>
    <dgm:cxn modelId="{ADE7E089-EAB2-45A9-B097-0107F29EA9E6}" type="presOf" srcId="{9A6C6D66-C94B-4D73-B169-4125AC42627C}" destId="{A4DADCD2-7BA8-418E-83E2-E3615DF512A3}" srcOrd="0" destOrd="3" presId="urn:microsoft.com/office/officeart/2016/7/layout/RepeatingBendingProcessNew"/>
    <dgm:cxn modelId="{A04F30A6-58E3-463B-88E7-5F41310BFDC2}" srcId="{B0156B84-BB29-479E-A2F1-3BF747215AD6}" destId="{F4555F6E-ABFC-4268-BA4A-95F11B8D1380}" srcOrd="3" destOrd="0" parTransId="{E8BB7A7A-182E-4BD3-90A9-25D3B1E4D672}" sibTransId="{951DFD86-9092-4E00-844A-B806E0B5936A}"/>
    <dgm:cxn modelId="{D8F152A9-57CC-4C21-91F7-4CD2B8CAE97D}" srcId="{B0156B84-BB29-479E-A2F1-3BF747215AD6}" destId="{BF7DC697-83F4-4FAB-B3C3-B95B31C783F3}" srcOrd="6" destOrd="0" parTransId="{D5D24DAA-9976-4EC9-B152-C45F470AD31E}" sibTransId="{E42C2911-ED21-4144-8FBC-ECE4068F3FF0}"/>
    <dgm:cxn modelId="{02B49CBD-9051-4D5E-A804-6F2EB17437B2}" srcId="{B0156B84-BB29-479E-A2F1-3BF747215AD6}" destId="{43CC06E6-6D7A-43A5-BEB1-99B3049EA01C}" srcOrd="7" destOrd="0" parTransId="{10189DEE-8EF5-4CFC-9FE6-6299B4305C6B}" sibTransId="{0E7E38B7-2B79-4B7F-8235-20BB7EE5D216}"/>
    <dgm:cxn modelId="{1AD06AC8-04E4-45BA-8184-803E6D414236}" type="presOf" srcId="{6600737B-70A5-4C04-B5B7-D61882C48688}" destId="{A8ABCCFB-C81F-4561-8FFA-540FC3D84877}" srcOrd="0" destOrd="0" presId="urn:microsoft.com/office/officeart/2016/7/layout/RepeatingBendingProcessNew"/>
    <dgm:cxn modelId="{22FC30D5-79BD-437C-9F2E-1ED0B65E2510}" type="presOf" srcId="{30C6191A-3FD6-46A4-B699-4E86A0DB93F9}" destId="{A4DADCD2-7BA8-418E-83E2-E3615DF512A3}" srcOrd="0" destOrd="2" presId="urn:microsoft.com/office/officeart/2016/7/layout/RepeatingBendingProcessNew"/>
    <dgm:cxn modelId="{71B561D5-F550-4FF3-A8B3-B553E397AB71}" type="presOf" srcId="{8FB27F4F-4552-4483-8E84-F696601C927F}" destId="{A4DADCD2-7BA8-418E-83E2-E3615DF512A3}" srcOrd="0" destOrd="11" presId="urn:microsoft.com/office/officeart/2016/7/layout/RepeatingBendingProcessNew"/>
    <dgm:cxn modelId="{7315F9DA-F11E-4D64-8D4C-D066A9810EB9}" srcId="{B0156B84-BB29-479E-A2F1-3BF747215AD6}" destId="{95190E67-3FDC-42D9-8564-6FE107A57F03}" srcOrd="9" destOrd="0" parTransId="{1FC977C2-FAFD-44D5-8C0B-61B1C3AEE895}" sibTransId="{3E35DCAC-1C7F-4041-802F-0F91A7868FB3}"/>
    <dgm:cxn modelId="{22362EE3-B10A-47AA-9E79-D17F53BE15F8}" type="presOf" srcId="{B0156B84-BB29-479E-A2F1-3BF747215AD6}" destId="{A4DADCD2-7BA8-418E-83E2-E3615DF512A3}" srcOrd="0" destOrd="0" presId="urn:microsoft.com/office/officeart/2016/7/layout/RepeatingBendingProcessNew"/>
    <dgm:cxn modelId="{056936F2-8A1E-4BA1-819A-E2FC659A2AE1}" srcId="{B0156B84-BB29-479E-A2F1-3BF747215AD6}" destId="{9A6C6D66-C94B-4D73-B169-4125AC42627C}" srcOrd="2" destOrd="0" parTransId="{663C6C47-145C-4F56-9D71-33A13C39A335}" sibTransId="{26454F6C-8B82-4AC4-973C-BB2C285AD3A9}"/>
    <dgm:cxn modelId="{543EE473-B072-47E2-901F-E15F8C52C4B0}" type="presParOf" srcId="{A8ABCCFB-C81F-4561-8FFA-540FC3D84877}" destId="{A4DADCD2-7BA8-418E-83E2-E3615DF512A3}"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3A045-972B-4B69-ACE5-89FF5D860FDF}">
      <dsp:nvSpPr>
        <dsp:cNvPr id="0" name=""/>
        <dsp:cNvSpPr/>
      </dsp:nvSpPr>
      <dsp:spPr>
        <a:xfrm>
          <a:off x="590" y="1179783"/>
          <a:ext cx="2304418" cy="13826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t>12.71 ha local park, located less than 0.5km south of the Grand Canal. It forms the public open space for the </a:t>
          </a:r>
          <a:r>
            <a:rPr lang="en-GB" sz="1300" b="0" kern="1200" dirty="0" err="1"/>
            <a:t>Deansrath</a:t>
          </a:r>
          <a:r>
            <a:rPr lang="en-GB" sz="1300" b="0" kern="1200" dirty="0"/>
            <a:t>, </a:t>
          </a:r>
          <a:r>
            <a:rPr lang="en-GB" sz="1300" b="0" kern="1200" dirty="0" err="1"/>
            <a:t>Kilmahuddrick</a:t>
          </a:r>
          <a:r>
            <a:rPr lang="en-GB" sz="1300" b="0" kern="1200" dirty="0"/>
            <a:t> and </a:t>
          </a:r>
          <a:r>
            <a:rPr lang="en-GB" sz="1300" b="0" kern="1200" dirty="0" err="1"/>
            <a:t>Bawnogue</a:t>
          </a:r>
          <a:r>
            <a:rPr lang="en-GB" sz="1300" b="0" kern="1200" dirty="0"/>
            <a:t> neighbourhoods. </a:t>
          </a:r>
          <a:r>
            <a:rPr lang="en-IE" sz="1300" kern="1200" dirty="0"/>
            <a:t>The park is set in a residential area.</a:t>
          </a:r>
          <a:endParaRPr lang="en-US" sz="1300" kern="1200" dirty="0"/>
        </a:p>
      </dsp:txBody>
      <dsp:txXfrm>
        <a:off x="590" y="1179783"/>
        <a:ext cx="2304418" cy="1382651"/>
      </dsp:txXfrm>
    </dsp:sp>
    <dsp:sp modelId="{C14258AF-46F6-4BA6-A11E-F7885F2AC47D}">
      <dsp:nvSpPr>
        <dsp:cNvPr id="0" name=""/>
        <dsp:cNvSpPr/>
      </dsp:nvSpPr>
      <dsp:spPr>
        <a:xfrm>
          <a:off x="2535451" y="1179783"/>
          <a:ext cx="2304418" cy="13826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dirty="0"/>
            <a:t>A High-Level Task Force has delivered several on-the-ground improvements to date and were actively involved with the development of the design and informal consultation processes.</a:t>
          </a:r>
          <a:endParaRPr lang="en-US" sz="1300" kern="1200" dirty="0"/>
        </a:p>
      </dsp:txBody>
      <dsp:txXfrm>
        <a:off x="2535451" y="1179783"/>
        <a:ext cx="2304418" cy="1382651"/>
      </dsp:txXfrm>
    </dsp:sp>
    <dsp:sp modelId="{29CB131F-2460-4C10-B1B5-33836184464C}">
      <dsp:nvSpPr>
        <dsp:cNvPr id="0" name=""/>
        <dsp:cNvSpPr/>
      </dsp:nvSpPr>
      <dsp:spPr>
        <a:xfrm>
          <a:off x="590" y="2792876"/>
          <a:ext cx="2304418" cy="13826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dirty="0"/>
            <a:t>The proposed upgrade will further invest in the park and provide amenity and recreational activity for the local community.</a:t>
          </a:r>
          <a:endParaRPr lang="en-US" sz="1300" kern="1200" dirty="0"/>
        </a:p>
      </dsp:txBody>
      <dsp:txXfrm>
        <a:off x="590" y="2792876"/>
        <a:ext cx="2304418" cy="1382651"/>
      </dsp:txXfrm>
    </dsp:sp>
    <dsp:sp modelId="{9150C0AD-A80A-443A-8A73-97B441E51796}">
      <dsp:nvSpPr>
        <dsp:cNvPr id="0" name=""/>
        <dsp:cNvSpPr/>
      </dsp:nvSpPr>
      <dsp:spPr>
        <a:xfrm>
          <a:off x="2535451" y="2792876"/>
          <a:ext cx="2304418" cy="13826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dirty="0"/>
            <a:t>The </a:t>
          </a:r>
          <a:r>
            <a:rPr lang="en-IE" sz="1300" b="0" i="0" kern="1200" baseline="0" dirty="0"/>
            <a:t>proposed works are within the curtilage of a Protected Structure (RPS133) and Monuments of Archaeological Interest (DU017-038001-/02-/03-) are located within the subject site.</a:t>
          </a:r>
          <a:endParaRPr lang="en-US" sz="1300" kern="1200" dirty="0"/>
        </a:p>
      </dsp:txBody>
      <dsp:txXfrm>
        <a:off x="2535451" y="2792876"/>
        <a:ext cx="2304418" cy="1382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ADCD2-7BA8-418E-83E2-E3615DF512A3}">
      <dsp:nvSpPr>
        <dsp:cNvPr id="0" name=""/>
        <dsp:cNvSpPr/>
      </dsp:nvSpPr>
      <dsp:spPr>
        <a:xfrm>
          <a:off x="1876127" y="1196"/>
          <a:ext cx="6306145" cy="378368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006" tIns="324357" rIns="309006" bIns="324357" numCol="1" spcCol="1270" anchor="t" anchorCtr="0">
          <a:noAutofit/>
        </a:bodyPr>
        <a:lstStyle/>
        <a:p>
          <a:pPr marL="0" lvl="0" indent="0" algn="l" defTabSz="755650">
            <a:lnSpc>
              <a:spcPct val="90000"/>
            </a:lnSpc>
            <a:spcBef>
              <a:spcPct val="0"/>
            </a:spcBef>
            <a:spcAft>
              <a:spcPct val="35000"/>
            </a:spcAft>
            <a:buNone/>
          </a:pPr>
          <a:r>
            <a:rPr lang="en-US" sz="1700" b="1" kern="1200"/>
            <a:t>Please see CE report for full summary, response and recommendation in relation to the submissions received</a:t>
          </a:r>
          <a:endParaRPr lang="en-US" sz="1700" kern="1200"/>
        </a:p>
        <a:p>
          <a:pPr marL="114300" lvl="1" indent="-114300" algn="l" defTabSz="577850">
            <a:lnSpc>
              <a:spcPct val="90000"/>
            </a:lnSpc>
            <a:spcBef>
              <a:spcPct val="0"/>
            </a:spcBef>
            <a:spcAft>
              <a:spcPct val="15000"/>
            </a:spcAft>
            <a:buChar char="•"/>
          </a:pPr>
          <a:r>
            <a:rPr lang="en-GB" sz="1300" kern="1200"/>
            <a:t>Planting.</a:t>
          </a:r>
          <a:endParaRPr lang="en-US" sz="1300" kern="1200"/>
        </a:p>
        <a:p>
          <a:pPr marL="114300" lvl="1" indent="-114300" algn="l" defTabSz="577850">
            <a:lnSpc>
              <a:spcPct val="90000"/>
            </a:lnSpc>
            <a:spcBef>
              <a:spcPct val="0"/>
            </a:spcBef>
            <a:spcAft>
              <a:spcPct val="15000"/>
            </a:spcAft>
            <a:buChar char="•"/>
          </a:pPr>
          <a:r>
            <a:rPr lang="en-GB" sz="1300" kern="1200"/>
            <a:t>Park rangers.</a:t>
          </a:r>
          <a:r>
            <a:rPr lang="en-IE" sz="1300" kern="1200"/>
            <a:t> </a:t>
          </a:r>
          <a:endParaRPr lang="en-US" sz="1300" kern="1200"/>
        </a:p>
        <a:p>
          <a:pPr marL="114300" lvl="1" indent="-114300" algn="l" defTabSz="577850">
            <a:lnSpc>
              <a:spcPct val="90000"/>
            </a:lnSpc>
            <a:spcBef>
              <a:spcPct val="0"/>
            </a:spcBef>
            <a:spcAft>
              <a:spcPct val="15000"/>
            </a:spcAft>
            <a:buChar char="•"/>
          </a:pPr>
          <a:r>
            <a:rPr lang="en-GB" sz="1300" kern="1200"/>
            <a:t>Litter collections and litter bins.</a:t>
          </a:r>
          <a:endParaRPr lang="en-US" sz="1300" kern="1200"/>
        </a:p>
        <a:p>
          <a:pPr marL="114300" lvl="1" indent="-114300" algn="l" defTabSz="577850">
            <a:lnSpc>
              <a:spcPct val="90000"/>
            </a:lnSpc>
            <a:spcBef>
              <a:spcPct val="0"/>
            </a:spcBef>
            <a:spcAft>
              <a:spcPct val="15000"/>
            </a:spcAft>
            <a:buChar char="•"/>
          </a:pPr>
          <a:r>
            <a:rPr lang="en-GB" sz="1300" kern="1200"/>
            <a:t>Consulting with An Garda Siochana in relation to anti-social behaviour mitigation</a:t>
          </a:r>
          <a:r>
            <a:rPr lang="en-IE" sz="1300" kern="1200"/>
            <a:t>.</a:t>
          </a:r>
          <a:endParaRPr lang="en-US" sz="1300" kern="1200"/>
        </a:p>
        <a:p>
          <a:pPr marL="114300" lvl="1" indent="-114300" algn="l" defTabSz="577850">
            <a:lnSpc>
              <a:spcPct val="90000"/>
            </a:lnSpc>
            <a:spcBef>
              <a:spcPct val="0"/>
            </a:spcBef>
            <a:spcAft>
              <a:spcPct val="15000"/>
            </a:spcAft>
            <a:buChar char="•"/>
          </a:pPr>
          <a:r>
            <a:rPr lang="en-IE" sz="1300" kern="1200"/>
            <a:t>Improving access and excluding unauthorised access.</a:t>
          </a:r>
          <a:endParaRPr lang="en-US" sz="1300" kern="1200"/>
        </a:p>
        <a:p>
          <a:pPr marL="114300" lvl="1" indent="-114300" algn="l" defTabSz="577850">
            <a:lnSpc>
              <a:spcPct val="90000"/>
            </a:lnSpc>
            <a:spcBef>
              <a:spcPct val="0"/>
            </a:spcBef>
            <a:spcAft>
              <a:spcPct val="15000"/>
            </a:spcAft>
            <a:buChar char="•"/>
          </a:pPr>
          <a:r>
            <a:rPr lang="en-IE" sz="1300" kern="1200"/>
            <a:t>Lighting within the park.</a:t>
          </a:r>
          <a:endParaRPr lang="en-US" sz="1300" kern="1200"/>
        </a:p>
        <a:p>
          <a:pPr marL="114300" lvl="1" indent="-114300" algn="l" defTabSz="577850">
            <a:lnSpc>
              <a:spcPct val="90000"/>
            </a:lnSpc>
            <a:spcBef>
              <a:spcPct val="0"/>
            </a:spcBef>
            <a:spcAft>
              <a:spcPct val="15000"/>
            </a:spcAft>
            <a:buChar char="•"/>
          </a:pPr>
          <a:r>
            <a:rPr lang="en-IE" sz="1300" kern="1200"/>
            <a:t>CCTV.</a:t>
          </a:r>
          <a:endParaRPr lang="en-US" sz="1300" kern="1200"/>
        </a:p>
        <a:p>
          <a:pPr marL="114300" lvl="1" indent="-114300" algn="l" defTabSz="577850">
            <a:lnSpc>
              <a:spcPct val="90000"/>
            </a:lnSpc>
            <a:spcBef>
              <a:spcPct val="0"/>
            </a:spcBef>
            <a:spcAft>
              <a:spcPct val="15000"/>
            </a:spcAft>
            <a:buChar char="•"/>
          </a:pPr>
          <a:r>
            <a:rPr lang="en-IE" sz="1300" kern="1200"/>
            <a:t>Facilities for local football club. </a:t>
          </a:r>
          <a:endParaRPr lang="en-US" sz="1300" kern="1200"/>
        </a:p>
        <a:p>
          <a:pPr marL="114300" lvl="1" indent="-114300" algn="l" defTabSz="577850">
            <a:lnSpc>
              <a:spcPct val="90000"/>
            </a:lnSpc>
            <a:spcBef>
              <a:spcPct val="0"/>
            </a:spcBef>
            <a:spcAft>
              <a:spcPct val="15000"/>
            </a:spcAft>
            <a:buChar char="•"/>
          </a:pPr>
          <a:r>
            <a:rPr lang="en-GB" sz="1300" kern="1200"/>
            <a:t>Perimeter boundaries and access points.</a:t>
          </a:r>
          <a:endParaRPr lang="en-US" sz="1300" kern="1200"/>
        </a:p>
        <a:p>
          <a:pPr marL="114300" lvl="1" indent="-114300" algn="l" defTabSz="577850">
            <a:lnSpc>
              <a:spcPct val="90000"/>
            </a:lnSpc>
            <a:spcBef>
              <a:spcPct val="0"/>
            </a:spcBef>
            <a:spcAft>
              <a:spcPct val="15000"/>
            </a:spcAft>
            <a:buChar char="•"/>
          </a:pPr>
          <a:r>
            <a:rPr lang="en-IE" sz="1300" kern="1200"/>
            <a:t>Archaeological features within the park.</a:t>
          </a:r>
          <a:endParaRPr lang="en-US" sz="1300" kern="1200"/>
        </a:p>
        <a:p>
          <a:pPr marL="114300" lvl="1" indent="-114300" algn="l" defTabSz="577850">
            <a:lnSpc>
              <a:spcPct val="90000"/>
            </a:lnSpc>
            <a:spcBef>
              <a:spcPct val="0"/>
            </a:spcBef>
            <a:spcAft>
              <a:spcPct val="15000"/>
            </a:spcAft>
            <a:buChar char="•"/>
          </a:pPr>
          <a:r>
            <a:rPr lang="en-IE" sz="1300" kern="1200"/>
            <a:t>Playgrounds and other recreational facilities.</a:t>
          </a:r>
          <a:endParaRPr lang="en-US" sz="1300" kern="1200"/>
        </a:p>
        <a:p>
          <a:pPr marL="114300" lvl="1" indent="-114300" algn="l" defTabSz="577850">
            <a:lnSpc>
              <a:spcPct val="90000"/>
            </a:lnSpc>
            <a:spcBef>
              <a:spcPct val="0"/>
            </a:spcBef>
            <a:spcAft>
              <a:spcPct val="15000"/>
            </a:spcAft>
            <a:buChar char="•"/>
          </a:pPr>
          <a:r>
            <a:rPr lang="en-IE" sz="1300" kern="1200"/>
            <a:t>Cycle facilities and width of shared route.</a:t>
          </a:r>
          <a:endParaRPr lang="en-US" sz="1300" kern="1200"/>
        </a:p>
      </dsp:txBody>
      <dsp:txXfrm>
        <a:off x="1876127" y="1196"/>
        <a:ext cx="6306145" cy="37836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D40744-B928-46EE-B8C4-CB5694E0DC31}" type="datetimeFigureOut">
              <a:rPr lang="en-IE" smtClean="0"/>
              <a:t>07/11/2022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5083B83-29B3-4D42-AA23-B75677743414}"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02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40744-B928-46EE-B8C4-CB5694E0DC31}" type="datetimeFigureOut">
              <a:rPr lang="en-IE" smtClean="0"/>
              <a:t>07/11/2022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9890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40744-B928-46EE-B8C4-CB5694E0DC31}" type="datetimeFigureOut">
              <a:rPr lang="en-IE" smtClean="0"/>
              <a:t>07/11/2022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2456653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40744-B928-46EE-B8C4-CB5694E0DC31}" type="datetimeFigureOut">
              <a:rPr lang="en-IE" smtClean="0"/>
              <a:t>07/11/2022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236926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D40744-B928-46EE-B8C4-CB5694E0DC31}" type="datetimeFigureOut">
              <a:rPr lang="en-IE" smtClean="0"/>
              <a:t>07/11/2022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5083B83-29B3-4D42-AA23-B75677743414}"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55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D40744-B928-46EE-B8C4-CB5694E0DC31}" type="datetimeFigureOut">
              <a:rPr lang="en-IE" smtClean="0"/>
              <a:t>07/11/2022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338537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D40744-B928-46EE-B8C4-CB5694E0DC31}" type="datetimeFigureOut">
              <a:rPr lang="en-IE" smtClean="0"/>
              <a:t>07/11/2022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241318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D40744-B928-46EE-B8C4-CB5694E0DC31}" type="datetimeFigureOut">
              <a:rPr lang="en-IE" smtClean="0"/>
              <a:t>07/11/2022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327289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7D40744-B928-46EE-B8C4-CB5694E0DC31}" type="datetimeFigureOut">
              <a:rPr lang="en-IE" smtClean="0"/>
              <a:t>07/11/2022</a:t>
            </a:fld>
            <a:endParaRPr lang="en-I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E"/>
          </a:p>
        </p:txBody>
      </p:sp>
      <p:sp>
        <p:nvSpPr>
          <p:cNvPr id="9" name="Slide Number Placeholder 8"/>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359102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D40744-B928-46EE-B8C4-CB5694E0DC31}" type="datetimeFigureOut">
              <a:rPr lang="en-IE" smtClean="0"/>
              <a:t>07/11/2022</a:t>
            </a:fld>
            <a:endParaRPr lang="en-I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083B83-29B3-4D42-AA23-B75677743414}" type="slidenum">
              <a:rPr lang="en-IE" smtClean="0"/>
              <a:t>‹#›</a:t>
            </a:fld>
            <a:endParaRPr lang="en-IE"/>
          </a:p>
        </p:txBody>
      </p:sp>
    </p:spTree>
    <p:extLst>
      <p:ext uri="{BB962C8B-B14F-4D97-AF65-F5344CB8AC3E}">
        <p14:creationId xmlns:p14="http://schemas.microsoft.com/office/powerpoint/2010/main" val="200371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D40744-B928-46EE-B8C4-CB5694E0DC31}" type="datetimeFigureOut">
              <a:rPr lang="en-IE" smtClean="0"/>
              <a:t>07/11/2022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321885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7D40744-B928-46EE-B8C4-CB5694E0DC31}" type="datetimeFigureOut">
              <a:rPr lang="en-IE" smtClean="0"/>
              <a:t>07/11/2022</a:t>
            </a:fld>
            <a:endParaRPr lang="en-I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5083B83-29B3-4D42-AA23-B75677743414}" type="slidenum">
              <a:rPr lang="en-IE" smtClean="0"/>
              <a:t>‹#›</a:t>
            </a:fld>
            <a:endParaRPr lang="en-I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7351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6" name="Straight Connector 55">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FBAC045-BDDB-0813-9435-470FCF383896}"/>
              </a:ext>
            </a:extLst>
          </p:cNvPr>
          <p:cNvPicPr>
            <a:picLocks noChangeAspect="1"/>
          </p:cNvPicPr>
          <p:nvPr/>
        </p:nvPicPr>
        <p:blipFill rotWithShape="1">
          <a:blip r:embed="rId2">
            <a:duotone>
              <a:prstClr val="black"/>
              <a:schemeClr val="tx2">
                <a:tint val="45000"/>
                <a:satMod val="400000"/>
              </a:schemeClr>
            </a:duotone>
            <a:alphaModFix amt="40000"/>
          </a:blip>
          <a:srcRect t="3595" b="12450"/>
          <a:stretch/>
        </p:blipFill>
        <p:spPr>
          <a:xfrm>
            <a:off x="20" y="10"/>
            <a:ext cx="12191980" cy="6857991"/>
          </a:xfrm>
          <a:prstGeom prst="rect">
            <a:avLst/>
          </a:prstGeom>
        </p:spPr>
      </p:pic>
      <p:sp>
        <p:nvSpPr>
          <p:cNvPr id="13" name="Title 1">
            <a:extLst>
              <a:ext uri="{FF2B5EF4-FFF2-40B4-BE49-F238E27FC236}">
                <a16:creationId xmlns:a16="http://schemas.microsoft.com/office/drawing/2014/main" id="{007CD9E3-C2E6-BCD7-67F0-2D543F952C84}"/>
              </a:ext>
            </a:extLst>
          </p:cNvPr>
          <p:cNvSpPr>
            <a:spLocks noGrp="1"/>
          </p:cNvSpPr>
          <p:nvPr>
            <p:ph type="title"/>
          </p:nvPr>
        </p:nvSpPr>
        <p:spPr>
          <a:xfrm>
            <a:off x="1097280" y="758952"/>
            <a:ext cx="10058400" cy="3566160"/>
          </a:xfrm>
        </p:spPr>
        <p:txBody>
          <a:bodyPr vert="horz" lIns="91440" tIns="45720" rIns="91440" bIns="45720" rtlCol="0" anchor="b">
            <a:normAutofit fontScale="90000"/>
          </a:bodyPr>
          <a:lstStyle/>
          <a:p>
            <a:r>
              <a:rPr lang="en-US" sz="8000" dirty="0">
                <a:solidFill>
                  <a:schemeClr val="tx1">
                    <a:lumMod val="85000"/>
                    <a:lumOff val="15000"/>
                  </a:schemeClr>
                </a:solidFill>
              </a:rPr>
              <a:t>St </a:t>
            </a:r>
            <a:r>
              <a:rPr lang="en-US" sz="8000">
                <a:solidFill>
                  <a:schemeClr val="tx1">
                    <a:lumMod val="85000"/>
                    <a:lumOff val="15000"/>
                  </a:schemeClr>
                </a:solidFill>
              </a:rPr>
              <a:t>Cuthbert’s Park Upgrade </a:t>
            </a:r>
            <a:br>
              <a:rPr lang="en-US" sz="8000">
                <a:solidFill>
                  <a:schemeClr val="tx1">
                    <a:lumMod val="85000"/>
                    <a:lumOff val="15000"/>
                  </a:schemeClr>
                </a:solidFill>
              </a:rPr>
            </a:br>
            <a:r>
              <a:rPr lang="en-US" sz="8000">
                <a:solidFill>
                  <a:schemeClr val="tx1">
                    <a:lumMod val="85000"/>
                    <a:lumOff val="15000"/>
                  </a:schemeClr>
                </a:solidFill>
              </a:rPr>
              <a:t>Part </a:t>
            </a:r>
            <a:r>
              <a:rPr lang="en-US" sz="8000" dirty="0">
                <a:solidFill>
                  <a:schemeClr val="tx1">
                    <a:lumMod val="85000"/>
                    <a:lumOff val="15000"/>
                  </a:schemeClr>
                </a:solidFill>
              </a:rPr>
              <a:t>8 Report Presentation</a:t>
            </a:r>
          </a:p>
        </p:txBody>
      </p:sp>
      <p:cxnSp>
        <p:nvCxnSpPr>
          <p:cNvPr id="58" name="Straight Connector 57">
            <a:extLst>
              <a:ext uri="{FF2B5EF4-FFF2-40B4-BE49-F238E27FC236}">
                <a16:creationId xmlns:a16="http://schemas.microsoft.com/office/drawing/2014/main" id="{0268177E-1445-4DCF-955D-1CAE9B76F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85D52B88-A4AE-4B06-AEFC-8E492B903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a:extLst>
              <a:ext uri="{FF2B5EF4-FFF2-40B4-BE49-F238E27FC236}">
                <a16:creationId xmlns:a16="http://schemas.microsoft.com/office/drawing/2014/main" id="{CFD6FA94-0FE6-4CC5-BC1A-1F4780CDA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Image result for sdcc logo">
            <a:extLst>
              <a:ext uri="{FF2B5EF4-FFF2-40B4-BE49-F238E27FC236}">
                <a16:creationId xmlns:a16="http://schemas.microsoft.com/office/drawing/2014/main" id="{F603A9A1-E95B-A379-A6E5-FF90326C5E0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2141" y="35022"/>
            <a:ext cx="2226310" cy="872490"/>
          </a:xfrm>
          <a:prstGeom prst="rect">
            <a:avLst/>
          </a:prstGeom>
          <a:noFill/>
          <a:ln>
            <a:noFill/>
          </a:ln>
        </p:spPr>
      </p:pic>
    </p:spTree>
    <p:extLst>
      <p:ext uri="{BB962C8B-B14F-4D97-AF65-F5344CB8AC3E}">
        <p14:creationId xmlns:p14="http://schemas.microsoft.com/office/powerpoint/2010/main" val="33952053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CA32-FB30-079E-63D5-9D77647858CE}"/>
              </a:ext>
            </a:extLst>
          </p:cNvPr>
          <p:cNvSpPr>
            <a:spLocks noGrp="1"/>
          </p:cNvSpPr>
          <p:nvPr>
            <p:ph type="title"/>
          </p:nvPr>
        </p:nvSpPr>
        <p:spPr>
          <a:xfrm>
            <a:off x="135255" y="77053"/>
            <a:ext cx="10058400" cy="1450757"/>
          </a:xfrm>
        </p:spPr>
        <p:txBody>
          <a:bodyPr>
            <a:noAutofit/>
          </a:bodyPr>
          <a:lstStyle/>
          <a:p>
            <a:r>
              <a:rPr lang="en-GB" sz="3600" b="1" dirty="0">
                <a:solidFill>
                  <a:schemeClr val="tx1"/>
                </a:solidFill>
                <a:latin typeface="+mn-lt"/>
              </a:rPr>
              <a:t>St Cuthbert’s Park Upgrade</a:t>
            </a:r>
            <a:br>
              <a:rPr lang="en-GB" sz="3600" dirty="0">
                <a:solidFill>
                  <a:schemeClr val="tx1"/>
                </a:solidFill>
                <a:latin typeface="+mn-lt"/>
              </a:rPr>
            </a:br>
            <a:br>
              <a:rPr lang="en-GB" sz="2000" dirty="0">
                <a:solidFill>
                  <a:schemeClr val="tx1"/>
                </a:solidFill>
                <a:latin typeface="+mn-lt"/>
              </a:rPr>
            </a:br>
            <a:r>
              <a:rPr lang="en-GB" sz="2000" dirty="0">
                <a:solidFill>
                  <a:schemeClr val="tx1"/>
                </a:solidFill>
                <a:latin typeface="+mn-lt"/>
              </a:rPr>
              <a:t>Part 8 Report Presentation</a:t>
            </a:r>
            <a:br>
              <a:rPr lang="en-GB" sz="2000" dirty="0"/>
            </a:br>
            <a:endParaRPr lang="en-IE" sz="2000" dirty="0"/>
          </a:p>
        </p:txBody>
      </p:sp>
      <p:sp>
        <p:nvSpPr>
          <p:cNvPr id="8" name="TextBox 7">
            <a:extLst>
              <a:ext uri="{FF2B5EF4-FFF2-40B4-BE49-F238E27FC236}">
                <a16:creationId xmlns:a16="http://schemas.microsoft.com/office/drawing/2014/main" id="{C384D98C-0DBB-5533-BA72-73D007E67DBF}"/>
              </a:ext>
            </a:extLst>
          </p:cNvPr>
          <p:cNvSpPr txBox="1"/>
          <p:nvPr/>
        </p:nvSpPr>
        <p:spPr>
          <a:xfrm>
            <a:off x="220216" y="1362056"/>
            <a:ext cx="5791981" cy="923330"/>
          </a:xfrm>
          <a:prstGeom prst="rect">
            <a:avLst/>
          </a:prstGeom>
          <a:noFill/>
        </p:spPr>
        <p:txBody>
          <a:bodyPr wrap="square" rtlCol="0">
            <a:spAutoFit/>
          </a:bodyPr>
          <a:lstStyle/>
          <a:p>
            <a:r>
              <a:rPr lang="en-GB" b="1" dirty="0"/>
              <a:t>Context of project &amp; location </a:t>
            </a:r>
          </a:p>
          <a:p>
            <a:endParaRPr lang="en-GB" dirty="0"/>
          </a:p>
          <a:p>
            <a:endParaRPr lang="en-GB" dirty="0"/>
          </a:p>
        </p:txBody>
      </p:sp>
      <p:pic>
        <p:nvPicPr>
          <p:cNvPr id="9" name="Picture 8" descr="Image result for sdcc logo">
            <a:extLst>
              <a:ext uri="{FF2B5EF4-FFF2-40B4-BE49-F238E27FC236}">
                <a16:creationId xmlns:a16="http://schemas.microsoft.com/office/drawing/2014/main" id="{8C843422-CA7B-6B6F-9114-3B64CFEAB38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2810" y="68264"/>
            <a:ext cx="2226310" cy="872490"/>
          </a:xfrm>
          <a:prstGeom prst="rect">
            <a:avLst/>
          </a:prstGeom>
          <a:noFill/>
          <a:ln>
            <a:noFill/>
          </a:ln>
        </p:spPr>
      </p:pic>
      <p:pic>
        <p:nvPicPr>
          <p:cNvPr id="4" name="Picture 3" descr="Diagram, engineering drawing&#10;&#10;Description automatically generated">
            <a:extLst>
              <a:ext uri="{FF2B5EF4-FFF2-40B4-BE49-F238E27FC236}">
                <a16:creationId xmlns:a16="http://schemas.microsoft.com/office/drawing/2014/main" id="{A3FD8B6E-4875-8B17-2BDC-C0AF661821AD}"/>
              </a:ext>
            </a:extLst>
          </p:cNvPr>
          <p:cNvPicPr>
            <a:picLocks noChangeAspect="1"/>
          </p:cNvPicPr>
          <p:nvPr/>
        </p:nvPicPr>
        <p:blipFill>
          <a:blip r:embed="rId3"/>
          <a:stretch>
            <a:fillRect/>
          </a:stretch>
        </p:blipFill>
        <p:spPr>
          <a:xfrm>
            <a:off x="514349" y="2010982"/>
            <a:ext cx="6431297" cy="3913568"/>
          </a:xfrm>
          <a:prstGeom prst="rect">
            <a:avLst/>
          </a:prstGeom>
        </p:spPr>
      </p:pic>
      <p:graphicFrame>
        <p:nvGraphicFramePr>
          <p:cNvPr id="12" name="TextBox 4">
            <a:extLst>
              <a:ext uri="{FF2B5EF4-FFF2-40B4-BE49-F238E27FC236}">
                <a16:creationId xmlns:a16="http://schemas.microsoft.com/office/drawing/2014/main" id="{555EBB21-2535-5821-DE6F-F1F60138FDE6}"/>
              </a:ext>
            </a:extLst>
          </p:cNvPr>
          <p:cNvGraphicFramePr/>
          <p:nvPr>
            <p:extLst>
              <p:ext uri="{D42A27DB-BD31-4B8C-83A1-F6EECF244321}">
                <p14:modId xmlns:p14="http://schemas.microsoft.com/office/powerpoint/2010/main" val="2605774791"/>
              </p:ext>
            </p:extLst>
          </p:nvPr>
        </p:nvGraphicFramePr>
        <p:xfrm>
          <a:off x="7131323" y="923461"/>
          <a:ext cx="4840461" cy="5355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5025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3">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5">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7">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3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5FF2F9C6-CFDD-81D6-572D-CB07966FEE7E}"/>
              </a:ext>
            </a:extLst>
          </p:cNvPr>
          <p:cNvSpPr txBox="1"/>
          <p:nvPr/>
        </p:nvSpPr>
        <p:spPr>
          <a:xfrm>
            <a:off x="492370" y="605896"/>
            <a:ext cx="3084844" cy="5646208"/>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3600" b="1" spc="-50" dirty="0">
                <a:solidFill>
                  <a:srgbClr val="FFFFFF"/>
                </a:solidFill>
                <a:effectLst/>
                <a:latin typeface="+mj-lt"/>
                <a:ea typeface="+mj-ea"/>
                <a:cs typeface="+mj-cs"/>
              </a:rPr>
              <a:t>St Cuthbert’s Part 8 proposal </a:t>
            </a:r>
          </a:p>
        </p:txBody>
      </p:sp>
      <p:sp>
        <p:nvSpPr>
          <p:cNvPr id="29" name="Rectangle 3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1637830C-B074-5327-6740-981280292EA2}"/>
              </a:ext>
            </a:extLst>
          </p:cNvPr>
          <p:cNvSpPr txBox="1"/>
          <p:nvPr/>
        </p:nvSpPr>
        <p:spPr>
          <a:xfrm>
            <a:off x="4543161" y="605896"/>
            <a:ext cx="7276849" cy="5646208"/>
          </a:xfrm>
          <a:prstGeom prst="rect">
            <a:avLst/>
          </a:prstGeom>
        </p:spPr>
        <p:txBody>
          <a:bodyPr vert="horz" lIns="0" tIns="45720" rIns="0" bIns="45720" rtlCol="0" anchor="ctr">
            <a:noAutofit/>
          </a:bodyPr>
          <a:lstStyle/>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Proposed hard-surfaced primary walking/ cycling route with public lighting; traversing east-west, through the park;</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Proposed hard-surfaced secondary walking/ cycling routes through the park;</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3 No. Nodal points with seating as required;</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Proposed on-street car parking and pedestrian crossing points (subject to detailed design with SDCC Roads Dept.);</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Proposed vantage point, seating and signage;</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Proposed </a:t>
            </a:r>
            <a:r>
              <a:rPr lang="en-US" sz="1400" b="0" i="0" u="none" strike="noStrike" baseline="0" dirty="0" err="1">
                <a:solidFill>
                  <a:schemeClr val="tx1">
                    <a:lumMod val="75000"/>
                    <a:lumOff val="25000"/>
                  </a:schemeClr>
                </a:solidFill>
              </a:rPr>
              <a:t>Teenspace</a:t>
            </a:r>
            <a:r>
              <a:rPr lang="en-US" sz="1400" b="0" i="0" u="none" strike="noStrike" baseline="0" dirty="0">
                <a:solidFill>
                  <a:schemeClr val="tx1">
                    <a:lumMod val="75000"/>
                    <a:lumOff val="25000"/>
                  </a:schemeClr>
                </a:solidFill>
              </a:rPr>
              <a:t> area with equipment, seating and surfacing;</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Proposed outdoor exercise area with calisthenics or similar;</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Proposed natural and equipped playspaces for children;</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Proposed performance/ events area;</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Proposed dogs off-leash area with dog-friendly features;</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Proposed arboretum with edible fruits and nut trees;</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Proposed grass sports pitches;</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Proposed Multi Use Games Area (MUGA) with floodlighting;</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Proposed play/exercise trail along the walking / cycling routes.</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Proposed new planting to include: wildflower grassland with drifts of native bulbs; formal avenue trees; informal tree groups; community woodland; informal tree groups with native species; and other planting as required;</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Vegetation clearance of St Cuthberts Church, Moated Site and Graveyard Site and further assessment of works to conserve the structures as advised; (Monuments of Archaeological Interest and a Protected Structure);</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dirty="0">
                <a:solidFill>
                  <a:schemeClr val="tx1">
                    <a:lumMod val="75000"/>
                    <a:lumOff val="25000"/>
                  </a:schemeClr>
                </a:solidFill>
              </a:rPr>
              <a:t>S</a:t>
            </a:r>
            <a:r>
              <a:rPr lang="en-US" sz="1400" b="0" i="0" u="none" strike="noStrike" baseline="0" dirty="0">
                <a:solidFill>
                  <a:schemeClr val="tx1">
                    <a:lumMod val="75000"/>
                    <a:lumOff val="25000"/>
                  </a:schemeClr>
                </a:solidFill>
              </a:rPr>
              <a:t>eating, bicycle parking and signage;</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Works to boundaries, accesses and entrances;</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b="0" i="0" u="none" strike="noStrike" baseline="0" dirty="0">
                <a:solidFill>
                  <a:schemeClr val="tx1">
                    <a:lumMod val="75000"/>
                    <a:lumOff val="25000"/>
                  </a:schemeClr>
                </a:solidFill>
              </a:rPr>
              <a:t>All associated landscape design including furniture and planting;</a:t>
            </a:r>
          </a:p>
          <a:p>
            <a:pPr marL="171450" indent="-171450" defTabSz="914400">
              <a:lnSpc>
                <a:spcPct val="90000"/>
              </a:lnSpc>
              <a:spcAft>
                <a:spcPts val="600"/>
              </a:spcAft>
              <a:buClr>
                <a:schemeClr val="accent1"/>
              </a:buClr>
              <a:buSzPct val="150000"/>
              <a:buFont typeface="Arial" panose="020B0604020202020204" pitchFamily="34" charset="0"/>
              <a:buChar char="•"/>
            </a:pPr>
            <a:r>
              <a:rPr lang="en-US" sz="1400" dirty="0">
                <a:solidFill>
                  <a:schemeClr val="tx1">
                    <a:lumMod val="75000"/>
                    <a:lumOff val="25000"/>
                  </a:schemeClr>
                </a:solidFill>
              </a:rPr>
              <a:t>A</a:t>
            </a:r>
            <a:r>
              <a:rPr lang="en-US" sz="1400" b="0" i="0" u="none" strike="noStrike" baseline="0" dirty="0">
                <a:solidFill>
                  <a:schemeClr val="tx1">
                    <a:lumMod val="75000"/>
                    <a:lumOff val="25000"/>
                  </a:schemeClr>
                </a:solidFill>
              </a:rPr>
              <a:t>ll ancillary works.</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4248163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30">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2">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34">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6" name="Rectangle 36">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07CD9E3-C2E6-BCD7-67F0-2D543F952C84}"/>
              </a:ext>
            </a:extLst>
          </p:cNvPr>
          <p:cNvSpPr>
            <a:spLocks noGrp="1"/>
          </p:cNvSpPr>
          <p:nvPr>
            <p:ph type="title"/>
          </p:nvPr>
        </p:nvSpPr>
        <p:spPr>
          <a:xfrm>
            <a:off x="9377265" y="3042067"/>
            <a:ext cx="2408402" cy="1268778"/>
          </a:xfrm>
        </p:spPr>
        <p:txBody>
          <a:bodyPr vert="horz" lIns="91440" tIns="45720" rIns="91440" bIns="45720" rtlCol="0" anchor="b">
            <a:normAutofit fontScale="90000"/>
          </a:bodyPr>
          <a:lstStyle/>
          <a:p>
            <a:r>
              <a:rPr lang="en-US" sz="3100" dirty="0">
                <a:solidFill>
                  <a:schemeClr val="tx1">
                    <a:lumMod val="85000"/>
                    <a:lumOff val="15000"/>
                  </a:schemeClr>
                </a:solidFill>
              </a:rPr>
              <a:t>St Cuthbert’s Park Upgrade</a:t>
            </a:r>
            <a:br>
              <a:rPr lang="en-US" sz="3100" dirty="0">
                <a:solidFill>
                  <a:schemeClr val="tx1">
                    <a:lumMod val="85000"/>
                    <a:lumOff val="15000"/>
                  </a:schemeClr>
                </a:solidFill>
              </a:rPr>
            </a:br>
            <a:r>
              <a:rPr lang="en-US" sz="3100" dirty="0">
                <a:solidFill>
                  <a:schemeClr val="tx1">
                    <a:lumMod val="85000"/>
                    <a:lumOff val="15000"/>
                  </a:schemeClr>
                </a:solidFill>
              </a:rPr>
              <a:t>Masterplan</a:t>
            </a:r>
          </a:p>
        </p:txBody>
      </p:sp>
      <p:cxnSp>
        <p:nvCxnSpPr>
          <p:cNvPr id="47" name="Straight Connector 38">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Image result for sdcc logo">
            <a:extLst>
              <a:ext uri="{FF2B5EF4-FFF2-40B4-BE49-F238E27FC236}">
                <a16:creationId xmlns:a16="http://schemas.microsoft.com/office/drawing/2014/main" id="{F603A9A1-E95B-A379-A6E5-FF90326C5E0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2141" y="35022"/>
            <a:ext cx="2226310" cy="872490"/>
          </a:xfrm>
          <a:prstGeom prst="rect">
            <a:avLst/>
          </a:prstGeom>
          <a:noFill/>
          <a:ln>
            <a:noFill/>
          </a:ln>
        </p:spPr>
      </p:pic>
      <p:pic>
        <p:nvPicPr>
          <p:cNvPr id="4" name="Picture 3" descr="Map&#10;&#10;Description automatically generated">
            <a:extLst>
              <a:ext uri="{FF2B5EF4-FFF2-40B4-BE49-F238E27FC236}">
                <a16:creationId xmlns:a16="http://schemas.microsoft.com/office/drawing/2014/main" id="{BE80260A-98E1-EF89-4B6E-4A6778DBEADA}"/>
              </a:ext>
            </a:extLst>
          </p:cNvPr>
          <p:cNvPicPr>
            <a:picLocks noChangeAspect="1"/>
          </p:cNvPicPr>
          <p:nvPr/>
        </p:nvPicPr>
        <p:blipFill rotWithShape="1">
          <a:blip r:embed="rId3">
            <a:extLst>
              <a:ext uri="{28A0092B-C50C-407E-A947-70E740481C1C}">
                <a14:useLocalDpi xmlns:a14="http://schemas.microsoft.com/office/drawing/2010/main" val="0"/>
              </a:ext>
            </a:extLst>
          </a:blip>
          <a:srcRect l="3498" t="3040" r="3654" b="3040"/>
          <a:stretch/>
        </p:blipFill>
        <p:spPr>
          <a:xfrm>
            <a:off x="173549" y="192024"/>
            <a:ext cx="8410659" cy="6009314"/>
          </a:xfrm>
          <a:prstGeom prst="rect">
            <a:avLst/>
          </a:prstGeom>
        </p:spPr>
      </p:pic>
    </p:spTree>
    <p:extLst>
      <p:ext uri="{BB962C8B-B14F-4D97-AF65-F5344CB8AC3E}">
        <p14:creationId xmlns:p14="http://schemas.microsoft.com/office/powerpoint/2010/main" val="2283085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28724D40-EDC5-391C-E0B1-58F1BAAE5B6D}"/>
              </a:ext>
            </a:extLst>
          </p:cNvPr>
          <p:cNvSpPr txBox="1"/>
          <p:nvPr/>
        </p:nvSpPr>
        <p:spPr>
          <a:xfrm>
            <a:off x="1066800" y="5252936"/>
            <a:ext cx="10058400" cy="1028715"/>
          </a:xfrm>
          <a:prstGeom prst="rect">
            <a:avLst/>
          </a:prstGeom>
        </p:spPr>
        <p:txBody>
          <a:bodyPr vert="horz" lIns="91440" tIns="45720" rIns="91440" bIns="45720" rtlCol="0" anchor="ctr">
            <a:normAutofit/>
          </a:bodyPr>
          <a:lstStyle/>
          <a:p>
            <a:pPr algn="ctr" defTabSz="914400">
              <a:lnSpc>
                <a:spcPct val="85000"/>
              </a:lnSpc>
              <a:spcBef>
                <a:spcPct val="0"/>
              </a:spcBef>
              <a:spcAft>
                <a:spcPts val="600"/>
              </a:spcAft>
            </a:pPr>
            <a:r>
              <a:rPr lang="en-US" sz="4400" b="1" spc="-50">
                <a:solidFill>
                  <a:srgbClr val="FFFFFF"/>
                </a:solidFill>
                <a:effectLst/>
                <a:latin typeface="+mj-lt"/>
                <a:ea typeface="+mj-ea"/>
                <a:cs typeface="+mj-cs"/>
              </a:rPr>
              <a:t>Summary of St Cuthbert’s Park Part 8 Process</a:t>
            </a:r>
          </a:p>
        </p:txBody>
      </p:sp>
      <p:sp>
        <p:nvSpPr>
          <p:cNvPr id="10" name="TextBox 9">
            <a:extLst>
              <a:ext uri="{FF2B5EF4-FFF2-40B4-BE49-F238E27FC236}">
                <a16:creationId xmlns:a16="http://schemas.microsoft.com/office/drawing/2014/main" id="{5A04492B-20D9-6BEF-1942-46EA2BF17961}"/>
              </a:ext>
            </a:extLst>
          </p:cNvPr>
          <p:cNvSpPr txBox="1"/>
          <p:nvPr/>
        </p:nvSpPr>
        <p:spPr>
          <a:xfrm>
            <a:off x="868045" y="691910"/>
            <a:ext cx="10027920" cy="4150258"/>
          </a:xfrm>
          <a:prstGeom prst="rect">
            <a:avLst/>
          </a:prstGeom>
        </p:spPr>
        <p:txBody>
          <a:bodyPr vert="horz" lIns="0" tIns="45720" rIns="0" bIns="45720" rtlCol="0">
            <a:noAutofit/>
          </a:bodyPr>
          <a:lstStyle/>
          <a:p>
            <a:pPr defTabSz="914400">
              <a:lnSpc>
                <a:spcPct val="90000"/>
              </a:lnSpc>
              <a:spcAft>
                <a:spcPts val="600"/>
              </a:spcAft>
              <a:buClr>
                <a:schemeClr val="accent1"/>
              </a:buClr>
              <a:buFont typeface="Calibri" panose="020F0502020204030204" pitchFamily="34" charset="0"/>
            </a:pPr>
            <a:r>
              <a:rPr lang="en-US" sz="1600" b="1" dirty="0">
                <a:solidFill>
                  <a:schemeClr val="tx1">
                    <a:lumMod val="75000"/>
                    <a:lumOff val="25000"/>
                  </a:schemeClr>
                </a:solidFill>
              </a:rPr>
              <a:t>Background </a:t>
            </a:r>
          </a:p>
          <a:p>
            <a:pPr marL="285750" indent="-285750" defTabSz="914400">
              <a:lnSpc>
                <a:spcPct val="90000"/>
              </a:lnSpc>
              <a:buClr>
                <a:schemeClr val="accent1"/>
              </a:buClr>
              <a:buFont typeface="Calibri" panose="020F0502020204030204" pitchFamily="34" charset="0"/>
              <a:buChar char="•"/>
            </a:pPr>
            <a:r>
              <a:rPr lang="en-US" sz="1600" b="0" dirty="0">
                <a:solidFill>
                  <a:schemeClr val="tx1">
                    <a:lumMod val="75000"/>
                    <a:lumOff val="25000"/>
                  </a:schemeClr>
                </a:solidFill>
                <a:effectLst/>
              </a:rPr>
              <a:t>The park </a:t>
            </a:r>
            <a:r>
              <a:rPr lang="en-US" sz="1600" dirty="0">
                <a:solidFill>
                  <a:schemeClr val="tx1">
                    <a:lumMod val="75000"/>
                    <a:lumOff val="25000"/>
                  </a:schemeClr>
                </a:solidFill>
              </a:rPr>
              <a:t>ha</a:t>
            </a:r>
            <a:r>
              <a:rPr lang="en-US" sz="1600" b="0" dirty="0">
                <a:solidFill>
                  <a:schemeClr val="tx1">
                    <a:lumMod val="75000"/>
                    <a:lumOff val="25000"/>
                  </a:schemeClr>
                </a:solidFill>
                <a:effectLst/>
              </a:rPr>
              <a:t>s not been achieving its potential</a:t>
            </a:r>
            <a:r>
              <a:rPr lang="en-US" sz="1600" dirty="0">
                <a:solidFill>
                  <a:schemeClr val="tx1">
                    <a:lumMod val="75000"/>
                    <a:lumOff val="25000"/>
                  </a:schemeClr>
                </a:solidFill>
              </a:rPr>
              <a:t> and has been s</a:t>
            </a:r>
            <a:r>
              <a:rPr lang="en-US" sz="1600" b="0" dirty="0">
                <a:solidFill>
                  <a:schemeClr val="tx1">
                    <a:lumMod val="75000"/>
                    <a:lumOff val="25000"/>
                  </a:schemeClr>
                </a:solidFill>
                <a:effectLst/>
              </a:rPr>
              <a:t>ubject to issues of vandalism and anti-social </a:t>
            </a:r>
            <a:r>
              <a:rPr lang="en-US" sz="1600" b="0" dirty="0" err="1">
                <a:solidFill>
                  <a:schemeClr val="tx1">
                    <a:lumMod val="75000"/>
                    <a:lumOff val="25000"/>
                  </a:schemeClr>
                </a:solidFill>
                <a:effectLst/>
              </a:rPr>
              <a:t>behaviour</a:t>
            </a:r>
            <a:r>
              <a:rPr lang="en-US" sz="1600" b="0" dirty="0">
                <a:solidFill>
                  <a:schemeClr val="tx1">
                    <a:lumMod val="75000"/>
                    <a:lumOff val="25000"/>
                  </a:schemeClr>
                </a:solidFill>
                <a:effectLst/>
              </a:rPr>
              <a:t>. </a:t>
            </a:r>
          </a:p>
          <a:p>
            <a:pPr marL="285750" indent="-285750" defTabSz="914400">
              <a:lnSpc>
                <a:spcPct val="90000"/>
              </a:lnSpc>
              <a:buClr>
                <a:schemeClr val="accent1"/>
              </a:buClr>
              <a:buFont typeface="Calibri" panose="020F0502020204030204" pitchFamily="34" charset="0"/>
              <a:buChar char="•"/>
            </a:pPr>
            <a:r>
              <a:rPr lang="en-US" sz="1600" dirty="0">
                <a:solidFill>
                  <a:schemeClr val="tx1">
                    <a:lumMod val="75000"/>
                    <a:lumOff val="25000"/>
                  </a:schemeClr>
                </a:solidFill>
              </a:rPr>
              <a:t>A </a:t>
            </a:r>
            <a:r>
              <a:rPr lang="en-US" sz="1600" b="0" dirty="0">
                <a:solidFill>
                  <a:schemeClr val="tx1">
                    <a:lumMod val="75000"/>
                    <a:lumOff val="25000"/>
                  </a:schemeClr>
                </a:solidFill>
                <a:effectLst/>
              </a:rPr>
              <a:t>multi-faceted and partnership approach has been developed with a High-level Task Force (HLTF) for St. Cuthbert’s Park. </a:t>
            </a:r>
          </a:p>
          <a:p>
            <a:pPr marL="285750" indent="-285750" defTabSz="914400">
              <a:lnSpc>
                <a:spcPct val="90000"/>
              </a:lnSpc>
              <a:buClr>
                <a:schemeClr val="accent1"/>
              </a:buClr>
              <a:buFont typeface="Calibri" panose="020F0502020204030204" pitchFamily="34" charset="0"/>
              <a:buChar char="•"/>
            </a:pPr>
            <a:r>
              <a:rPr lang="en-US" sz="1600" b="0" dirty="0">
                <a:solidFill>
                  <a:schemeClr val="tx1">
                    <a:lumMod val="75000"/>
                    <a:lumOff val="25000"/>
                  </a:schemeClr>
                </a:solidFill>
                <a:effectLst/>
              </a:rPr>
              <a:t>This task force involves SDCC elected members and SDCC officials, An Garda Siochana, community representatives and other stakeholders</a:t>
            </a:r>
            <a:r>
              <a:rPr lang="en-US" sz="1600" dirty="0">
                <a:solidFill>
                  <a:schemeClr val="tx1">
                    <a:lumMod val="75000"/>
                    <a:lumOff val="25000"/>
                  </a:schemeClr>
                </a:solidFill>
              </a:rPr>
              <a:t> with several actions taken and underway.</a:t>
            </a:r>
            <a:endParaRPr lang="en-US" sz="1600" b="0" dirty="0">
              <a:solidFill>
                <a:schemeClr val="tx1">
                  <a:lumMod val="75000"/>
                  <a:lumOff val="25000"/>
                </a:schemeClr>
              </a:solidFill>
              <a:effectLst/>
            </a:endParaRPr>
          </a:p>
          <a:p>
            <a:pPr marL="285750" indent="-285750" defTabSz="914400">
              <a:lnSpc>
                <a:spcPct val="90000"/>
              </a:lnSpc>
              <a:buClr>
                <a:schemeClr val="accent1"/>
              </a:buClr>
              <a:buFont typeface="Calibri" panose="020F0502020204030204" pitchFamily="34" charset="0"/>
              <a:buChar char="•"/>
            </a:pPr>
            <a:r>
              <a:rPr lang="en-US" sz="1600" b="0" dirty="0">
                <a:solidFill>
                  <a:schemeClr val="tx1">
                    <a:lumMod val="75000"/>
                    <a:lumOff val="25000"/>
                  </a:schemeClr>
                </a:solidFill>
                <a:effectLst/>
              </a:rPr>
              <a:t>A key element to the project is local community and stakeholder engagement. </a:t>
            </a:r>
          </a:p>
          <a:p>
            <a:pPr defTabSz="914400">
              <a:lnSpc>
                <a:spcPct val="90000"/>
              </a:lnSpc>
              <a:buClr>
                <a:schemeClr val="accent1"/>
              </a:buClr>
            </a:pPr>
            <a:endParaRPr lang="en-US" sz="1600"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600" b="1" dirty="0">
                <a:solidFill>
                  <a:schemeClr val="tx1">
                    <a:lumMod val="75000"/>
                    <a:lumOff val="25000"/>
                  </a:schemeClr>
                </a:solidFill>
              </a:rPr>
              <a:t>Non-Statutory Period </a:t>
            </a:r>
          </a:p>
          <a:p>
            <a:pPr marL="457200" indent="-457200" defTabSz="914400">
              <a:lnSpc>
                <a:spcPct val="90000"/>
              </a:lnSpc>
              <a:spcAft>
                <a:spcPts val="600"/>
              </a:spcAft>
              <a:buClr>
                <a:schemeClr val="accent1"/>
              </a:buClr>
              <a:buFont typeface="Calibri" panose="020F0502020204030204" pitchFamily="34" charset="0"/>
              <a:buChar char="•"/>
            </a:pPr>
            <a:r>
              <a:rPr lang="en-US" sz="1600" dirty="0">
                <a:solidFill>
                  <a:schemeClr val="tx1">
                    <a:lumMod val="75000"/>
                    <a:lumOff val="25000"/>
                  </a:schemeClr>
                </a:solidFill>
                <a:effectLst/>
              </a:rPr>
              <a:t>Engagement with HLTF</a:t>
            </a:r>
          </a:p>
          <a:p>
            <a:pPr marL="457200" indent="-457200" defTabSz="914400">
              <a:lnSpc>
                <a:spcPct val="90000"/>
              </a:lnSpc>
              <a:spcAft>
                <a:spcPts val="600"/>
              </a:spcAft>
              <a:buClr>
                <a:schemeClr val="accent1"/>
              </a:buClr>
              <a:buFont typeface="Calibri" panose="020F0502020204030204" pitchFamily="34" charset="0"/>
              <a:buChar char="•"/>
            </a:pPr>
            <a:r>
              <a:rPr lang="en-US" sz="1600" dirty="0">
                <a:solidFill>
                  <a:schemeClr val="tx1">
                    <a:lumMod val="75000"/>
                    <a:lumOff val="25000"/>
                  </a:schemeClr>
                </a:solidFill>
                <a:effectLst/>
              </a:rPr>
              <a:t>Informal Non-Statutory Consultation with key community stakeholders (residents, schools, clubs, groups, etc.)</a:t>
            </a:r>
          </a:p>
          <a:p>
            <a:pPr marL="457200" indent="-457200" defTabSz="914400">
              <a:lnSpc>
                <a:spcPct val="90000"/>
              </a:lnSpc>
              <a:spcAft>
                <a:spcPts val="600"/>
              </a:spcAft>
              <a:buClr>
                <a:schemeClr val="accent1"/>
              </a:buClr>
              <a:buFont typeface="Calibri" panose="020F0502020204030204" pitchFamily="34" charset="0"/>
              <a:buChar char="•"/>
            </a:pPr>
            <a:r>
              <a:rPr lang="en-US" sz="1600" dirty="0">
                <a:solidFill>
                  <a:schemeClr val="tx1">
                    <a:lumMod val="75000"/>
                    <a:lumOff val="25000"/>
                  </a:schemeClr>
                </a:solidFill>
              </a:rPr>
              <a:t>Community Survey and meetings</a:t>
            </a:r>
            <a:endParaRPr lang="en-US" sz="1600"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600" b="1" dirty="0">
                <a:solidFill>
                  <a:schemeClr val="tx1">
                    <a:lumMod val="75000"/>
                    <a:lumOff val="25000"/>
                  </a:schemeClr>
                </a:solidFill>
              </a:rPr>
              <a:t>Statutory Period</a:t>
            </a:r>
          </a:p>
          <a:p>
            <a:pPr marL="457200" indent="-457200" defTabSz="914400">
              <a:lnSpc>
                <a:spcPct val="90000"/>
              </a:lnSpc>
              <a:spcAft>
                <a:spcPts val="600"/>
              </a:spcAft>
              <a:buClr>
                <a:schemeClr val="accent1"/>
              </a:buClr>
              <a:buFont typeface="Calibri" panose="020F0502020204030204" pitchFamily="34" charset="0"/>
              <a:buChar char="•"/>
            </a:pPr>
            <a:r>
              <a:rPr lang="en-US" sz="1600" dirty="0">
                <a:solidFill>
                  <a:schemeClr val="tx1">
                    <a:lumMod val="75000"/>
                    <a:lumOff val="25000"/>
                  </a:schemeClr>
                </a:solidFill>
              </a:rPr>
              <a:t>Public Consultation from 20th September 2022 to 2</a:t>
            </a:r>
            <a:r>
              <a:rPr lang="en-US" sz="1600" baseline="30000" dirty="0">
                <a:solidFill>
                  <a:schemeClr val="tx1">
                    <a:lumMod val="75000"/>
                    <a:lumOff val="25000"/>
                  </a:schemeClr>
                </a:solidFill>
              </a:rPr>
              <a:t>nd</a:t>
            </a:r>
            <a:r>
              <a:rPr lang="en-US" sz="1600" dirty="0">
                <a:solidFill>
                  <a:schemeClr val="tx1">
                    <a:lumMod val="75000"/>
                    <a:lumOff val="25000"/>
                  </a:schemeClr>
                </a:solidFill>
              </a:rPr>
              <a:t> November 2022.</a:t>
            </a:r>
          </a:p>
          <a:p>
            <a:pPr marL="457200" indent="-457200" defTabSz="914400">
              <a:lnSpc>
                <a:spcPct val="90000"/>
              </a:lnSpc>
              <a:spcAft>
                <a:spcPts val="600"/>
              </a:spcAft>
              <a:buClr>
                <a:schemeClr val="accent1"/>
              </a:buClr>
              <a:buFont typeface="Calibri" panose="020F0502020204030204" pitchFamily="34" charset="0"/>
              <a:buChar char="•"/>
            </a:pPr>
            <a:r>
              <a:rPr lang="en-US" sz="1600" dirty="0">
                <a:solidFill>
                  <a:schemeClr val="tx1">
                    <a:lumMod val="75000"/>
                    <a:lumOff val="25000"/>
                  </a:schemeClr>
                </a:solidFill>
              </a:rPr>
              <a:t>13 No. submissions were made during the Statutory Consultation process. They have been summarized and responded to in the CE Report.</a:t>
            </a:r>
          </a:p>
        </p:txBody>
      </p:sp>
      <p:sp>
        <p:nvSpPr>
          <p:cNvPr id="28" name="Rectangle 27">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Image result for sdcc logo">
            <a:extLst>
              <a:ext uri="{FF2B5EF4-FFF2-40B4-BE49-F238E27FC236}">
                <a16:creationId xmlns:a16="http://schemas.microsoft.com/office/drawing/2014/main" id="{A67F14F3-AD95-C338-C415-D8C84ADD1A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2810" y="68264"/>
            <a:ext cx="2226310" cy="872490"/>
          </a:xfrm>
          <a:prstGeom prst="rect">
            <a:avLst/>
          </a:prstGeom>
          <a:noFill/>
          <a:ln>
            <a:noFill/>
          </a:ln>
        </p:spPr>
      </p:pic>
    </p:spTree>
    <p:extLst>
      <p:ext uri="{BB962C8B-B14F-4D97-AF65-F5344CB8AC3E}">
        <p14:creationId xmlns:p14="http://schemas.microsoft.com/office/powerpoint/2010/main" val="365750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Rounded Corners 4">
            <a:extLst>
              <a:ext uri="{FF2B5EF4-FFF2-40B4-BE49-F238E27FC236}">
                <a16:creationId xmlns:a16="http://schemas.microsoft.com/office/drawing/2014/main" id="{E927B38D-AAF0-7F46-6174-189A614FE5A8}"/>
              </a:ext>
            </a:extLst>
          </p:cNvPr>
          <p:cNvSpPr txBox="1"/>
          <p:nvPr/>
        </p:nvSpPr>
        <p:spPr>
          <a:xfrm>
            <a:off x="1097280" y="286603"/>
            <a:ext cx="10058400" cy="1450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lIns="91440" tIns="45720" rIns="91440" bIns="45720" numCol="1" spcCol="1270" rtlCol="0" anchor="b" anchorCtr="0">
            <a:normAutofit/>
          </a:bodyPr>
          <a:lstStyle/>
          <a:p>
            <a:pPr marL="0" lvl="0" indent="0" defTabSz="914400">
              <a:lnSpc>
                <a:spcPct val="85000"/>
              </a:lnSpc>
              <a:spcBef>
                <a:spcPct val="0"/>
              </a:spcBef>
              <a:spcAft>
                <a:spcPct val="35000"/>
              </a:spcAft>
            </a:pPr>
            <a:r>
              <a:rPr lang="en-US" sz="4800" b="1" spc="-50">
                <a:solidFill>
                  <a:schemeClr val="tx1">
                    <a:lumMod val="75000"/>
                    <a:lumOff val="25000"/>
                  </a:schemeClr>
                </a:solidFill>
                <a:latin typeface="+mj-lt"/>
                <a:ea typeface="+mj-ea"/>
                <a:cs typeface="+mj-cs"/>
              </a:rPr>
              <a:t>Issues/ Comments Raised: </a:t>
            </a:r>
          </a:p>
        </p:txBody>
      </p:sp>
      <p:pic>
        <p:nvPicPr>
          <p:cNvPr id="16" name="Picture 15" descr="Image result for sdcc logo">
            <a:extLst>
              <a:ext uri="{FF2B5EF4-FFF2-40B4-BE49-F238E27FC236}">
                <a16:creationId xmlns:a16="http://schemas.microsoft.com/office/drawing/2014/main" id="{E45006D0-CB77-9FF7-916B-0DE41326D5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2810" y="68264"/>
            <a:ext cx="2226310" cy="872490"/>
          </a:xfrm>
          <a:prstGeom prst="rect">
            <a:avLst/>
          </a:prstGeom>
          <a:noFill/>
          <a:ln>
            <a:noFill/>
          </a:ln>
        </p:spPr>
      </p:pic>
      <p:graphicFrame>
        <p:nvGraphicFramePr>
          <p:cNvPr id="18" name="TextBox 13">
            <a:extLst>
              <a:ext uri="{FF2B5EF4-FFF2-40B4-BE49-F238E27FC236}">
                <a16:creationId xmlns:a16="http://schemas.microsoft.com/office/drawing/2014/main" id="{E08EF065-0CE6-A54B-ECAF-FC65A7FF4844}"/>
              </a:ext>
            </a:extLst>
          </p:cNvPr>
          <p:cNvGraphicFramePr/>
          <p:nvPr>
            <p:extLst>
              <p:ext uri="{D42A27DB-BD31-4B8C-83A1-F6EECF244321}">
                <p14:modId xmlns:p14="http://schemas.microsoft.com/office/powerpoint/2010/main" val="398518187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964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4572F50-B410-FA01-88BD-29776F66429E}"/>
              </a:ext>
            </a:extLst>
          </p:cNvPr>
          <p:cNvSpPr>
            <a:spLocks noGrp="1"/>
          </p:cNvSpPr>
          <p:nvPr>
            <p:ph type="title"/>
          </p:nvPr>
        </p:nvSpPr>
        <p:spPr>
          <a:xfrm>
            <a:off x="492370" y="605896"/>
            <a:ext cx="3084844" cy="5646208"/>
          </a:xfrm>
        </p:spPr>
        <p:txBody>
          <a:bodyPr vert="horz" lIns="91440" tIns="45720" rIns="91440" bIns="45720" rtlCol="0" anchor="ctr">
            <a:normAutofit/>
          </a:bodyPr>
          <a:lstStyle/>
          <a:p>
            <a:pPr marL="0" lvl="0" indent="0">
              <a:spcAft>
                <a:spcPct val="35000"/>
              </a:spcAft>
            </a:pPr>
            <a:r>
              <a:rPr lang="en-US" sz="3300" b="1" dirty="0">
                <a:solidFill>
                  <a:srgbClr val="FFFFFF"/>
                </a:solidFill>
              </a:rPr>
              <a:t>Recommendation for Part 8 Adoption</a:t>
            </a:r>
          </a:p>
        </p:txBody>
      </p:sp>
      <p:sp>
        <p:nvSpPr>
          <p:cNvPr id="32" name="Rectangle 3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B8F41942-7669-A681-CB81-8C37503CB1A7}"/>
              </a:ext>
            </a:extLst>
          </p:cNvPr>
          <p:cNvSpPr txBox="1"/>
          <p:nvPr/>
        </p:nvSpPr>
        <p:spPr>
          <a:xfrm>
            <a:off x="4338883" y="302948"/>
            <a:ext cx="7498080" cy="6453452"/>
          </a:xfrm>
          <a:prstGeom prst="rect">
            <a:avLst/>
          </a:prstGeom>
        </p:spPr>
        <p:txBody>
          <a:bodyPr vert="horz" lIns="0" tIns="45720" rIns="0" bIns="45720" rtlCol="0" anchor="ctr">
            <a:noAutofit/>
          </a:bodyPr>
          <a:lstStyle/>
          <a:p>
            <a:pPr defTabSz="914400">
              <a:lnSpc>
                <a:spcPct val="90000"/>
              </a:lnSpc>
              <a:spcAft>
                <a:spcPts val="600"/>
              </a:spcAft>
              <a:buClr>
                <a:schemeClr val="accent1"/>
              </a:buClr>
              <a:buFont typeface="Calibri" panose="020F0502020204030204" pitchFamily="34" charset="0"/>
            </a:pPr>
            <a:r>
              <a:rPr lang="en-US" sz="1200" b="1" dirty="0">
                <a:solidFill>
                  <a:schemeClr val="tx1">
                    <a:lumMod val="75000"/>
                    <a:lumOff val="25000"/>
                  </a:schemeClr>
                </a:solidFill>
              </a:rPr>
              <a:t>Following consideration of the submissions, the Chief Executive is of the view that the issues raised by way of the submissions can be satisfactorily addressed at the detailed design stage, operational stages and as outlined in the foregoing report and as set out in the conditions below.  It is recommended that, as the proposal is consistent with the County Development Plan and the proper planning and sustainable development of the area, that the Council proceed with the Part 8 proposal for the upgrade of St Cuthberts Park in the townland of </a:t>
            </a:r>
            <a:r>
              <a:rPr lang="en-US" sz="1200" b="1" dirty="0" err="1">
                <a:solidFill>
                  <a:schemeClr val="tx1">
                    <a:lumMod val="75000"/>
                    <a:lumOff val="25000"/>
                  </a:schemeClr>
                </a:solidFill>
              </a:rPr>
              <a:t>Kilmahuddrick</a:t>
            </a:r>
            <a:r>
              <a:rPr lang="en-US" sz="1200" b="1" dirty="0">
                <a:solidFill>
                  <a:schemeClr val="tx1">
                    <a:lumMod val="75000"/>
                    <a:lumOff val="25000"/>
                  </a:schemeClr>
                </a:solidFill>
              </a:rPr>
              <a:t> and </a:t>
            </a:r>
            <a:r>
              <a:rPr lang="en-US" sz="1200" b="1" dirty="0" err="1">
                <a:solidFill>
                  <a:schemeClr val="tx1">
                    <a:lumMod val="75000"/>
                    <a:lumOff val="25000"/>
                  </a:schemeClr>
                </a:solidFill>
              </a:rPr>
              <a:t>Deansgrange</a:t>
            </a:r>
            <a:r>
              <a:rPr lang="en-US" sz="1200" b="1" dirty="0">
                <a:solidFill>
                  <a:schemeClr val="tx1">
                    <a:lumMod val="75000"/>
                    <a:lumOff val="25000"/>
                  </a:schemeClr>
                </a:solidFill>
              </a:rPr>
              <a:t>, Clondalkin, Dublin 22 with the following modifications:</a:t>
            </a:r>
          </a:p>
          <a:p>
            <a:pPr defTabSz="914400">
              <a:lnSpc>
                <a:spcPct val="90000"/>
              </a:lnSpc>
              <a:spcAft>
                <a:spcPts val="600"/>
              </a:spcAft>
              <a:buClr>
                <a:schemeClr val="accent1"/>
              </a:buClr>
              <a:buFont typeface="Calibri" panose="020F0502020204030204" pitchFamily="34" charset="0"/>
            </a:pPr>
            <a:endParaRPr lang="en-US" sz="1200" dirty="0">
              <a:solidFill>
                <a:schemeClr val="tx1">
                  <a:lumMod val="75000"/>
                  <a:lumOff val="25000"/>
                </a:schemeClr>
              </a:solidFill>
            </a:endParaRPr>
          </a:p>
          <a:p>
            <a:pPr marL="171450" indent="-171450" defTabSz="914400">
              <a:lnSpc>
                <a:spcPct val="90000"/>
              </a:lnSpc>
              <a:spcAft>
                <a:spcPts val="600"/>
              </a:spcAft>
              <a:buClr>
                <a:schemeClr val="accent1"/>
              </a:buClr>
              <a:buFont typeface="Arial" panose="020B0604020202020204" pitchFamily="34" charset="0"/>
              <a:buChar char="•"/>
            </a:pPr>
            <a:r>
              <a:rPr lang="en-US" sz="1200" dirty="0">
                <a:solidFill>
                  <a:schemeClr val="tx1">
                    <a:lumMod val="75000"/>
                    <a:lumOff val="25000"/>
                  </a:schemeClr>
                </a:solidFill>
              </a:rPr>
              <a:t>It is proposed that the proposed main east-west shared route through the park be 3.5m wide.</a:t>
            </a:r>
          </a:p>
          <a:p>
            <a:pPr marL="171450" indent="-171450" defTabSz="914400">
              <a:lnSpc>
                <a:spcPct val="90000"/>
              </a:lnSpc>
              <a:spcAft>
                <a:spcPts val="600"/>
              </a:spcAft>
              <a:buClr>
                <a:schemeClr val="accent1"/>
              </a:buClr>
              <a:buFont typeface="Arial" panose="020B0604020202020204" pitchFamily="34" charset="0"/>
              <a:buChar char="•"/>
            </a:pPr>
            <a:r>
              <a:rPr lang="en-US" sz="1200" dirty="0">
                <a:solidFill>
                  <a:schemeClr val="tx1">
                    <a:lumMod val="75000"/>
                    <a:lumOff val="25000"/>
                  </a:schemeClr>
                </a:solidFill>
              </a:rPr>
              <a:t>All mitigation measures in relation to archaeology and cultural heritage set out in the Archaeological Impact Assessment St Cuthbert’s Park Upgrade Works </a:t>
            </a:r>
            <a:r>
              <a:rPr lang="en-US" sz="1200" dirty="0" err="1">
                <a:solidFill>
                  <a:schemeClr val="tx1">
                    <a:lumMod val="75000"/>
                    <a:lumOff val="25000"/>
                  </a:schemeClr>
                </a:solidFill>
              </a:rPr>
              <a:t>Deansrath</a:t>
            </a:r>
            <a:r>
              <a:rPr lang="en-US" sz="1200" dirty="0">
                <a:solidFill>
                  <a:schemeClr val="tx1">
                    <a:lumMod val="75000"/>
                    <a:lumOff val="25000"/>
                  </a:schemeClr>
                </a:solidFill>
              </a:rPr>
              <a:t>, Dublin 22 by Daniel Noonan Archaeological Consultancy shall be implemented, except as may otherwise be required to comply with the following conditions:   </a:t>
            </a:r>
          </a:p>
          <a:p>
            <a:pPr marL="171450" indent="-171450" defTabSz="914400">
              <a:lnSpc>
                <a:spcPct val="90000"/>
              </a:lnSpc>
              <a:spcAft>
                <a:spcPts val="600"/>
              </a:spcAft>
              <a:buClr>
                <a:schemeClr val="accent1"/>
              </a:buClr>
              <a:buFont typeface="Arial" panose="020B0604020202020204" pitchFamily="34" charset="0"/>
              <a:buChar char="•"/>
            </a:pPr>
            <a:r>
              <a:rPr lang="en-US" sz="1200" dirty="0">
                <a:solidFill>
                  <a:schemeClr val="tx1">
                    <a:lumMod val="75000"/>
                    <a:lumOff val="25000"/>
                  </a:schemeClr>
                </a:solidFill>
              </a:rPr>
              <a:t>A suitably qualified archaeologist will be engaged to carry out archaeological monitoring under </a:t>
            </a:r>
            <a:r>
              <a:rPr lang="en-US" sz="1200" dirty="0" err="1">
                <a:solidFill>
                  <a:schemeClr val="tx1">
                    <a:lumMod val="75000"/>
                    <a:lumOff val="25000"/>
                  </a:schemeClr>
                </a:solidFill>
              </a:rPr>
              <a:t>licence</a:t>
            </a:r>
            <a:r>
              <a:rPr lang="en-US" sz="1200" dirty="0">
                <a:solidFill>
                  <a:schemeClr val="tx1">
                    <a:lumMod val="75000"/>
                    <a:lumOff val="25000"/>
                  </a:schemeClr>
                </a:solidFill>
              </a:rPr>
              <a:t> from this Department of all groundworks within the Zone of Archaeological Notification for the three monuments and of the proposed vegetation clearance works. No sub-surface work should be undertaken in the absence of the archaeologist without his/her express consent.   </a:t>
            </a:r>
          </a:p>
          <a:p>
            <a:pPr marL="171450" indent="-171450" defTabSz="914400">
              <a:lnSpc>
                <a:spcPct val="90000"/>
              </a:lnSpc>
              <a:spcAft>
                <a:spcPts val="600"/>
              </a:spcAft>
              <a:buClr>
                <a:schemeClr val="accent1"/>
              </a:buClr>
              <a:buFont typeface="Arial" panose="020B0604020202020204" pitchFamily="34" charset="0"/>
              <a:buChar char="•"/>
            </a:pPr>
            <a:r>
              <a:rPr lang="en-US" sz="1200" dirty="0">
                <a:solidFill>
                  <a:schemeClr val="tx1">
                    <a:lumMod val="75000"/>
                    <a:lumOff val="25000"/>
                  </a:schemeClr>
                </a:solidFill>
              </a:rPr>
              <a:t>Should significant archaeological features be found, any works which would affect them shall cease pending agreement with the Department as to how they are to be dealt with. Where archaeological material/features are shown to be present, preservation in situ, preservation by record (excavation), or further monitoring may be required.   </a:t>
            </a:r>
          </a:p>
          <a:p>
            <a:pPr marL="171450" indent="-171450" defTabSz="914400">
              <a:lnSpc>
                <a:spcPct val="90000"/>
              </a:lnSpc>
              <a:spcAft>
                <a:spcPts val="600"/>
              </a:spcAft>
              <a:buClr>
                <a:schemeClr val="accent1"/>
              </a:buClr>
              <a:buFont typeface="Arial" panose="020B0604020202020204" pitchFamily="34" charset="0"/>
              <a:buChar char="•"/>
            </a:pPr>
            <a:r>
              <a:rPr lang="en-US" sz="1200" dirty="0">
                <a:solidFill>
                  <a:schemeClr val="tx1">
                    <a:lumMod val="75000"/>
                    <a:lumOff val="25000"/>
                  </a:schemeClr>
                </a:solidFill>
              </a:rPr>
              <a:t>An archaeologist will be retained as part of the Design Team at detailed design stage for the upgrade works to the park, to further advise on archaeological risk of different elements as they evolve.   </a:t>
            </a:r>
          </a:p>
          <a:p>
            <a:pPr marL="171450" indent="-171450" defTabSz="914400">
              <a:lnSpc>
                <a:spcPct val="90000"/>
              </a:lnSpc>
              <a:spcAft>
                <a:spcPts val="600"/>
              </a:spcAft>
              <a:buClr>
                <a:schemeClr val="accent1"/>
              </a:buClr>
              <a:buFont typeface="Arial" panose="020B0604020202020204" pitchFamily="34" charset="0"/>
              <a:buChar char="•"/>
            </a:pPr>
            <a:r>
              <a:rPr lang="en-US" sz="1200" dirty="0">
                <a:solidFill>
                  <a:schemeClr val="tx1">
                    <a:lumMod val="75000"/>
                    <a:lumOff val="25000"/>
                  </a:schemeClr>
                </a:solidFill>
              </a:rPr>
              <a:t>A ‘no-dig’ approach to the new paths be used, whereby at detailed design stage the paths are designed to </a:t>
            </a:r>
            <a:r>
              <a:rPr lang="en-US" sz="1200" dirty="0" err="1">
                <a:solidFill>
                  <a:schemeClr val="tx1">
                    <a:lumMod val="75000"/>
                    <a:lumOff val="25000"/>
                  </a:schemeClr>
                </a:solidFill>
              </a:rPr>
              <a:t>minimise</a:t>
            </a:r>
            <a:r>
              <a:rPr lang="en-US" sz="1200" dirty="0">
                <a:solidFill>
                  <a:schemeClr val="tx1">
                    <a:lumMod val="75000"/>
                    <a:lumOff val="25000"/>
                  </a:schemeClr>
                </a:solidFill>
              </a:rPr>
              <a:t> digging and the potential for subsurface disturbance.   </a:t>
            </a:r>
          </a:p>
          <a:p>
            <a:pPr defTabSz="914400">
              <a:lnSpc>
                <a:spcPct val="90000"/>
              </a:lnSpc>
              <a:spcAft>
                <a:spcPts val="600"/>
              </a:spcAft>
              <a:buClr>
                <a:schemeClr val="accent1"/>
              </a:buClr>
              <a:buFont typeface="Calibri" panose="020F0502020204030204" pitchFamily="34" charset="0"/>
            </a:pPr>
            <a:endParaRPr lang="en-US" sz="12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200" b="1" dirty="0">
                <a:solidFill>
                  <a:schemeClr val="tx1">
                    <a:lumMod val="75000"/>
                    <a:lumOff val="25000"/>
                  </a:schemeClr>
                </a:solidFill>
              </a:rPr>
              <a:t>Following the groundworks and the careful removal of the vegetation the following actions are required:   </a:t>
            </a:r>
          </a:p>
          <a:p>
            <a:pPr marL="171450" indent="-171450" defTabSz="914400">
              <a:lnSpc>
                <a:spcPct val="90000"/>
              </a:lnSpc>
              <a:spcAft>
                <a:spcPts val="600"/>
              </a:spcAft>
              <a:buClr>
                <a:schemeClr val="accent1"/>
              </a:buClr>
              <a:buFont typeface="Arial" panose="020B0604020202020204" pitchFamily="34" charset="0"/>
              <a:buChar char="•"/>
            </a:pPr>
            <a:r>
              <a:rPr lang="en-US" sz="1200" dirty="0">
                <a:solidFill>
                  <a:schemeClr val="tx1">
                    <a:lumMod val="75000"/>
                    <a:lumOff val="25000"/>
                  </a:schemeClr>
                </a:solidFill>
              </a:rPr>
              <a:t>A written report detailing the results of the archaeological monitoring and an update of the Archaeological Assessment of the monuments, with mitigation measures to address the conservation measures required shall be submitted to this Department.   </a:t>
            </a:r>
          </a:p>
          <a:p>
            <a:pPr marL="171450" indent="-171450" defTabSz="914400">
              <a:lnSpc>
                <a:spcPct val="90000"/>
              </a:lnSpc>
              <a:spcAft>
                <a:spcPts val="600"/>
              </a:spcAft>
              <a:buClr>
                <a:schemeClr val="accent1"/>
              </a:buClr>
              <a:buFont typeface="Arial" panose="020B0604020202020204" pitchFamily="34" charset="0"/>
              <a:buChar char="•"/>
            </a:pPr>
            <a:r>
              <a:rPr lang="en-US" sz="1200" dirty="0">
                <a:solidFill>
                  <a:schemeClr val="tx1">
                    <a:lumMod val="75000"/>
                    <a:lumOff val="25000"/>
                  </a:schemeClr>
                </a:solidFill>
              </a:rPr>
              <a:t>Conservation engineers condition assessment of the church, and the graveyard, its boundaries, and any monuments or grave markers it contains; Creation of a topographic and building survey of the church and graveyard, to support the archaeological and conservation assessments. </a:t>
            </a:r>
          </a:p>
          <a:p>
            <a:pPr marL="171450" indent="-171450" defTabSz="914400">
              <a:lnSpc>
                <a:spcPct val="90000"/>
              </a:lnSpc>
              <a:spcAft>
                <a:spcPts val="600"/>
              </a:spcAft>
              <a:buClr>
                <a:schemeClr val="accent1"/>
              </a:buClr>
              <a:buFont typeface="Arial" panose="020B0604020202020204" pitchFamily="34" charset="0"/>
              <a:buChar char="•"/>
            </a:pPr>
            <a:r>
              <a:rPr lang="en-US" sz="1200" dirty="0">
                <a:solidFill>
                  <a:schemeClr val="tx1">
                    <a:lumMod val="75000"/>
                    <a:lumOff val="25000"/>
                  </a:schemeClr>
                </a:solidFill>
              </a:rPr>
              <a:t>Regular liaison with the Department on the results of the assessments, for advice as required and the securing of any required permissions to enact the conservation measures.  </a:t>
            </a:r>
          </a:p>
          <a:p>
            <a:pPr marL="171450" indent="-171450" defTabSz="914400">
              <a:lnSpc>
                <a:spcPct val="90000"/>
              </a:lnSpc>
              <a:spcAft>
                <a:spcPts val="600"/>
              </a:spcAft>
              <a:buClr>
                <a:schemeClr val="accent1"/>
              </a:buClr>
              <a:buFont typeface="Arial" panose="020B0604020202020204" pitchFamily="34" charset="0"/>
              <a:buChar char="•"/>
            </a:pPr>
            <a:endParaRPr lang="en-US" sz="1200" dirty="0">
              <a:solidFill>
                <a:schemeClr val="tx1">
                  <a:lumMod val="75000"/>
                  <a:lumOff val="25000"/>
                </a:schemeClr>
              </a:solidFill>
            </a:endParaRPr>
          </a:p>
        </p:txBody>
      </p:sp>
    </p:spTree>
    <p:extLst>
      <p:ext uri="{BB962C8B-B14F-4D97-AF65-F5344CB8AC3E}">
        <p14:creationId xmlns:p14="http://schemas.microsoft.com/office/powerpoint/2010/main" val="404368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FE635C-C432-47DA-AEAB-A593345CB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9FBF3D3-2448-4FF3-B57B-852CB3B85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E040C66D-4F1C-4AC9-9214-C9E6DA54AA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F6F7B1-3422-94E2-6BD7-9147316B5C20}"/>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8000">
                <a:solidFill>
                  <a:srgbClr val="FFFFFF"/>
                </a:solidFill>
              </a:rPr>
              <a:t>Thank You </a:t>
            </a:r>
          </a:p>
        </p:txBody>
      </p:sp>
    </p:spTree>
    <p:extLst>
      <p:ext uri="{BB962C8B-B14F-4D97-AF65-F5344CB8AC3E}">
        <p14:creationId xmlns:p14="http://schemas.microsoft.com/office/powerpoint/2010/main" val="259645404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6152</TotalTime>
  <Words>1133</Words>
  <Application>Microsoft Office PowerPoint</Application>
  <PresentationFormat>Widescreen</PresentationFormat>
  <Paragraphs>72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Retrospect</vt:lpstr>
      <vt:lpstr>St Cuthbert’s Park Upgrade  Part 8 Report Presentation</vt:lpstr>
      <vt:lpstr>St Cuthbert’s Park Upgrade  Part 8 Report Presentation </vt:lpstr>
      <vt:lpstr>PowerPoint Presentation</vt:lpstr>
      <vt:lpstr>St Cuthbert’s Park Upgrade Masterplan</vt:lpstr>
      <vt:lpstr>PowerPoint Presentation</vt:lpstr>
      <vt:lpstr>PowerPoint Presentation</vt:lpstr>
      <vt:lpstr>Recommendation for Part 8 Adoption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Whitestown Stream Local Park PUBLIC REALM SECTION  Part 8 Report Presentation</dc:title>
  <dc:creator>Brendan Redmond</dc:creator>
  <cp:lastModifiedBy>Suzanne Furlong</cp:lastModifiedBy>
  <cp:revision>19</cp:revision>
  <dcterms:created xsi:type="dcterms:W3CDTF">2022-08-31T11:51:26Z</dcterms:created>
  <dcterms:modified xsi:type="dcterms:W3CDTF">2022-11-07T12:48:22Z</dcterms:modified>
</cp:coreProperties>
</file>