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8" r:id="rId5"/>
    <p:sldId id="259" r:id="rId6"/>
    <p:sldId id="291" r:id="rId7"/>
    <p:sldId id="274" r:id="rId8"/>
    <p:sldId id="292" r:id="rId9"/>
    <p:sldId id="290"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A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6469-C690-979C-8121-D1A41B329F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02392C8-6FA6-BF7A-AB76-4FD9A8229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7D6EAC20-E8A0-D6A3-3790-9A2691F20323}"/>
              </a:ext>
            </a:extLst>
          </p:cNvPr>
          <p:cNvSpPr>
            <a:spLocks noGrp="1"/>
          </p:cNvSpPr>
          <p:nvPr>
            <p:ph type="dt" sz="half" idx="10"/>
          </p:nvPr>
        </p:nvSpPr>
        <p:spPr/>
        <p:txBody>
          <a:bodyPr/>
          <a:lstStyle/>
          <a:p>
            <a:fld id="{8EC5A40A-0D81-4348-8306-620E480BB388}" type="datetimeFigureOut">
              <a:rPr lang="en-IE" smtClean="0"/>
              <a:t>04/11/2022</a:t>
            </a:fld>
            <a:endParaRPr lang="en-IE"/>
          </a:p>
        </p:txBody>
      </p:sp>
      <p:sp>
        <p:nvSpPr>
          <p:cNvPr id="5" name="Footer Placeholder 4">
            <a:extLst>
              <a:ext uri="{FF2B5EF4-FFF2-40B4-BE49-F238E27FC236}">
                <a16:creationId xmlns:a16="http://schemas.microsoft.com/office/drawing/2014/main" id="{B38320E1-D302-28D4-E0F2-1BCC18AEB5B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9192617-3A92-9E56-F4D4-DB84C4873B49}"/>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480995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2214-9479-DA94-2BA0-CDEEC259E09B}"/>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627C200-4E2A-54DA-D7C1-026E5E1F97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CC23B6B-8C58-B83F-C78E-81C9A52C8916}"/>
              </a:ext>
            </a:extLst>
          </p:cNvPr>
          <p:cNvSpPr>
            <a:spLocks noGrp="1"/>
          </p:cNvSpPr>
          <p:nvPr>
            <p:ph type="dt" sz="half" idx="10"/>
          </p:nvPr>
        </p:nvSpPr>
        <p:spPr/>
        <p:txBody>
          <a:bodyPr/>
          <a:lstStyle/>
          <a:p>
            <a:fld id="{8EC5A40A-0D81-4348-8306-620E480BB388}" type="datetimeFigureOut">
              <a:rPr lang="en-IE" smtClean="0"/>
              <a:t>04/11/2022</a:t>
            </a:fld>
            <a:endParaRPr lang="en-IE"/>
          </a:p>
        </p:txBody>
      </p:sp>
      <p:sp>
        <p:nvSpPr>
          <p:cNvPr id="5" name="Footer Placeholder 4">
            <a:extLst>
              <a:ext uri="{FF2B5EF4-FFF2-40B4-BE49-F238E27FC236}">
                <a16:creationId xmlns:a16="http://schemas.microsoft.com/office/drawing/2014/main" id="{C804CA14-9377-ADC4-2D04-84187624995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70BB3C5-AA90-0732-1CCE-A1A6364D809C}"/>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3555653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9FC891-28C3-4099-86F5-BAF70B731DB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CC8F1C3E-C2FD-6D60-57DA-11FEAC83A4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D9B6CF9-960D-AFE2-7282-D97A7CAB2096}"/>
              </a:ext>
            </a:extLst>
          </p:cNvPr>
          <p:cNvSpPr>
            <a:spLocks noGrp="1"/>
          </p:cNvSpPr>
          <p:nvPr>
            <p:ph type="dt" sz="half" idx="10"/>
          </p:nvPr>
        </p:nvSpPr>
        <p:spPr/>
        <p:txBody>
          <a:bodyPr/>
          <a:lstStyle/>
          <a:p>
            <a:fld id="{8EC5A40A-0D81-4348-8306-620E480BB388}" type="datetimeFigureOut">
              <a:rPr lang="en-IE" smtClean="0"/>
              <a:t>04/11/2022</a:t>
            </a:fld>
            <a:endParaRPr lang="en-IE"/>
          </a:p>
        </p:txBody>
      </p:sp>
      <p:sp>
        <p:nvSpPr>
          <p:cNvPr id="5" name="Footer Placeholder 4">
            <a:extLst>
              <a:ext uri="{FF2B5EF4-FFF2-40B4-BE49-F238E27FC236}">
                <a16:creationId xmlns:a16="http://schemas.microsoft.com/office/drawing/2014/main" id="{D62E52B8-D295-E75E-F94C-5BE6C258EF5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C5601EA-ADD3-F19A-1251-DCD18BEE8385}"/>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3438315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F9626-DA91-458A-322E-B323DC6288A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D125083-1C00-0E7F-9F18-F36F3E387F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3CB9545-5C0A-9A5B-857B-FD21508BB41B}"/>
              </a:ext>
            </a:extLst>
          </p:cNvPr>
          <p:cNvSpPr>
            <a:spLocks noGrp="1"/>
          </p:cNvSpPr>
          <p:nvPr>
            <p:ph type="dt" sz="half" idx="10"/>
          </p:nvPr>
        </p:nvSpPr>
        <p:spPr/>
        <p:txBody>
          <a:bodyPr/>
          <a:lstStyle/>
          <a:p>
            <a:fld id="{8EC5A40A-0D81-4348-8306-620E480BB388}" type="datetimeFigureOut">
              <a:rPr lang="en-IE" smtClean="0"/>
              <a:t>04/11/2022</a:t>
            </a:fld>
            <a:endParaRPr lang="en-IE"/>
          </a:p>
        </p:txBody>
      </p:sp>
      <p:sp>
        <p:nvSpPr>
          <p:cNvPr id="5" name="Footer Placeholder 4">
            <a:extLst>
              <a:ext uri="{FF2B5EF4-FFF2-40B4-BE49-F238E27FC236}">
                <a16:creationId xmlns:a16="http://schemas.microsoft.com/office/drawing/2014/main" id="{9418CC33-2371-9612-7254-0407519CC6C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42E98DD-DB04-AEAF-79FE-419BD007C476}"/>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124569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A3E8D-0988-0A06-21B6-18C75A3D42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BE94352D-B87F-59C6-5311-82A9F9B722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1444CA-2DE0-D0C7-A706-11AB7D4FB965}"/>
              </a:ext>
            </a:extLst>
          </p:cNvPr>
          <p:cNvSpPr>
            <a:spLocks noGrp="1"/>
          </p:cNvSpPr>
          <p:nvPr>
            <p:ph type="dt" sz="half" idx="10"/>
          </p:nvPr>
        </p:nvSpPr>
        <p:spPr/>
        <p:txBody>
          <a:bodyPr/>
          <a:lstStyle/>
          <a:p>
            <a:fld id="{8EC5A40A-0D81-4348-8306-620E480BB388}" type="datetimeFigureOut">
              <a:rPr lang="en-IE" smtClean="0"/>
              <a:t>04/11/2022</a:t>
            </a:fld>
            <a:endParaRPr lang="en-IE"/>
          </a:p>
        </p:txBody>
      </p:sp>
      <p:sp>
        <p:nvSpPr>
          <p:cNvPr id="5" name="Footer Placeholder 4">
            <a:extLst>
              <a:ext uri="{FF2B5EF4-FFF2-40B4-BE49-F238E27FC236}">
                <a16:creationId xmlns:a16="http://schemas.microsoft.com/office/drawing/2014/main" id="{66EB011A-CBE7-1674-14D9-B267CBF31B3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E9E0F8-EBE1-AD55-D4FB-69AA7E9B2EC7}"/>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4128609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B9B28-1F27-2481-EBBC-4FDB38EA255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68BF5F6-8DDB-2E97-F0C1-6BE9D321B4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D8E1E9DC-4B79-178C-4BBA-3FCF614DC5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F08F16EF-CE43-F69B-E57F-ECA1B2E5137D}"/>
              </a:ext>
            </a:extLst>
          </p:cNvPr>
          <p:cNvSpPr>
            <a:spLocks noGrp="1"/>
          </p:cNvSpPr>
          <p:nvPr>
            <p:ph type="dt" sz="half" idx="10"/>
          </p:nvPr>
        </p:nvSpPr>
        <p:spPr/>
        <p:txBody>
          <a:bodyPr/>
          <a:lstStyle/>
          <a:p>
            <a:fld id="{8EC5A40A-0D81-4348-8306-620E480BB388}" type="datetimeFigureOut">
              <a:rPr lang="en-IE" smtClean="0"/>
              <a:t>04/11/2022</a:t>
            </a:fld>
            <a:endParaRPr lang="en-IE"/>
          </a:p>
        </p:txBody>
      </p:sp>
      <p:sp>
        <p:nvSpPr>
          <p:cNvPr id="6" name="Footer Placeholder 5">
            <a:extLst>
              <a:ext uri="{FF2B5EF4-FFF2-40B4-BE49-F238E27FC236}">
                <a16:creationId xmlns:a16="http://schemas.microsoft.com/office/drawing/2014/main" id="{6527D113-1DF2-A8B7-1D00-95E207B6A53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C74E6DB-83A5-3990-4139-E59A6DF29761}"/>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2098708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A9DC-255A-4770-8870-83FFDA43F12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D284553-9BEA-751B-4D78-AF151E3A70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AC9FFD-2F4B-AFD9-1387-D881FC936C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07765F84-8C5E-AFE3-B918-534B2B7433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FB3E9-7E00-F677-6D0A-61B307498A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27D567AF-E75C-0459-1E24-3EDEFD3D8E3D}"/>
              </a:ext>
            </a:extLst>
          </p:cNvPr>
          <p:cNvSpPr>
            <a:spLocks noGrp="1"/>
          </p:cNvSpPr>
          <p:nvPr>
            <p:ph type="dt" sz="half" idx="10"/>
          </p:nvPr>
        </p:nvSpPr>
        <p:spPr/>
        <p:txBody>
          <a:bodyPr/>
          <a:lstStyle/>
          <a:p>
            <a:fld id="{8EC5A40A-0D81-4348-8306-620E480BB388}" type="datetimeFigureOut">
              <a:rPr lang="en-IE" smtClean="0"/>
              <a:t>04/11/2022</a:t>
            </a:fld>
            <a:endParaRPr lang="en-IE"/>
          </a:p>
        </p:txBody>
      </p:sp>
      <p:sp>
        <p:nvSpPr>
          <p:cNvPr id="8" name="Footer Placeholder 7">
            <a:extLst>
              <a:ext uri="{FF2B5EF4-FFF2-40B4-BE49-F238E27FC236}">
                <a16:creationId xmlns:a16="http://schemas.microsoft.com/office/drawing/2014/main" id="{5CF07E6E-AE8D-0E3C-7584-89DD4C7CDDA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C1F6C576-144C-8EC9-C65D-340C5AE34D6E}"/>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297569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071D-F45A-84C0-1BFB-A37D00D7E14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23B06E47-86E9-31AE-9C7C-CEB8CA783674}"/>
              </a:ext>
            </a:extLst>
          </p:cNvPr>
          <p:cNvSpPr>
            <a:spLocks noGrp="1"/>
          </p:cNvSpPr>
          <p:nvPr>
            <p:ph type="dt" sz="half" idx="10"/>
          </p:nvPr>
        </p:nvSpPr>
        <p:spPr/>
        <p:txBody>
          <a:bodyPr/>
          <a:lstStyle/>
          <a:p>
            <a:fld id="{8EC5A40A-0D81-4348-8306-620E480BB388}" type="datetimeFigureOut">
              <a:rPr lang="en-IE" smtClean="0"/>
              <a:t>04/11/2022</a:t>
            </a:fld>
            <a:endParaRPr lang="en-IE"/>
          </a:p>
        </p:txBody>
      </p:sp>
      <p:sp>
        <p:nvSpPr>
          <p:cNvPr id="4" name="Footer Placeholder 3">
            <a:extLst>
              <a:ext uri="{FF2B5EF4-FFF2-40B4-BE49-F238E27FC236}">
                <a16:creationId xmlns:a16="http://schemas.microsoft.com/office/drawing/2014/main" id="{28B6B02C-E9E1-7127-A90B-9FC77122C03F}"/>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E7D34AC3-5537-5606-6A63-DBD0EA2A2E71}"/>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31321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0D062-AA4E-AB0B-61D1-3A11754F8F11}"/>
              </a:ext>
            </a:extLst>
          </p:cNvPr>
          <p:cNvSpPr>
            <a:spLocks noGrp="1"/>
          </p:cNvSpPr>
          <p:nvPr>
            <p:ph type="dt" sz="half" idx="10"/>
          </p:nvPr>
        </p:nvSpPr>
        <p:spPr/>
        <p:txBody>
          <a:bodyPr/>
          <a:lstStyle/>
          <a:p>
            <a:fld id="{8EC5A40A-0D81-4348-8306-620E480BB388}" type="datetimeFigureOut">
              <a:rPr lang="en-IE" smtClean="0"/>
              <a:t>04/11/2022</a:t>
            </a:fld>
            <a:endParaRPr lang="en-IE"/>
          </a:p>
        </p:txBody>
      </p:sp>
      <p:sp>
        <p:nvSpPr>
          <p:cNvPr id="3" name="Footer Placeholder 2">
            <a:extLst>
              <a:ext uri="{FF2B5EF4-FFF2-40B4-BE49-F238E27FC236}">
                <a16:creationId xmlns:a16="http://schemas.microsoft.com/office/drawing/2014/main" id="{5021B5AC-48C7-8E11-A362-0D4C91A0FB93}"/>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D9373574-9724-03EE-DD27-990172BEF826}"/>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328966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70B6-8C16-F153-F5AA-91F4214EB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41D8350F-DEF4-14F0-1FFD-A7D0A88998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6737E91-23F2-D0F6-24D9-BCE2146CF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EB8940-1FD3-88F4-1321-E8BAA2C43D34}"/>
              </a:ext>
            </a:extLst>
          </p:cNvPr>
          <p:cNvSpPr>
            <a:spLocks noGrp="1"/>
          </p:cNvSpPr>
          <p:nvPr>
            <p:ph type="dt" sz="half" idx="10"/>
          </p:nvPr>
        </p:nvSpPr>
        <p:spPr/>
        <p:txBody>
          <a:bodyPr/>
          <a:lstStyle/>
          <a:p>
            <a:fld id="{8EC5A40A-0D81-4348-8306-620E480BB388}" type="datetimeFigureOut">
              <a:rPr lang="en-IE" smtClean="0"/>
              <a:t>04/11/2022</a:t>
            </a:fld>
            <a:endParaRPr lang="en-IE"/>
          </a:p>
        </p:txBody>
      </p:sp>
      <p:sp>
        <p:nvSpPr>
          <p:cNvPr id="6" name="Footer Placeholder 5">
            <a:extLst>
              <a:ext uri="{FF2B5EF4-FFF2-40B4-BE49-F238E27FC236}">
                <a16:creationId xmlns:a16="http://schemas.microsoft.com/office/drawing/2014/main" id="{34D78A20-4237-F3F2-1BAD-3A4F192788D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2139824-C209-E517-BACD-877350325BE1}"/>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1481263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6D363-3B6E-6DA5-9CEE-D06AC3AAD3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D95966D9-CF38-2D4B-A7F9-127FA45C8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00DD8644-3741-A7AD-9760-667A102F4C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EBA893-DDE0-39F5-52C5-DF5FB282BFB0}"/>
              </a:ext>
            </a:extLst>
          </p:cNvPr>
          <p:cNvSpPr>
            <a:spLocks noGrp="1"/>
          </p:cNvSpPr>
          <p:nvPr>
            <p:ph type="dt" sz="half" idx="10"/>
          </p:nvPr>
        </p:nvSpPr>
        <p:spPr/>
        <p:txBody>
          <a:bodyPr/>
          <a:lstStyle/>
          <a:p>
            <a:fld id="{8EC5A40A-0D81-4348-8306-620E480BB388}" type="datetimeFigureOut">
              <a:rPr lang="en-IE" smtClean="0"/>
              <a:t>04/11/2022</a:t>
            </a:fld>
            <a:endParaRPr lang="en-IE"/>
          </a:p>
        </p:txBody>
      </p:sp>
      <p:sp>
        <p:nvSpPr>
          <p:cNvPr id="6" name="Footer Placeholder 5">
            <a:extLst>
              <a:ext uri="{FF2B5EF4-FFF2-40B4-BE49-F238E27FC236}">
                <a16:creationId xmlns:a16="http://schemas.microsoft.com/office/drawing/2014/main" id="{69058AF8-2ACA-7197-ACF8-EA3E8320E8C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B3CE621-7B3E-CB7E-3BD5-9F331EF6D6F7}"/>
              </a:ext>
            </a:extLst>
          </p:cNvPr>
          <p:cNvSpPr>
            <a:spLocks noGrp="1"/>
          </p:cNvSpPr>
          <p:nvPr>
            <p:ph type="sldNum" sz="quarter" idx="12"/>
          </p:nvPr>
        </p:nvSpPr>
        <p:spPr/>
        <p:txBody>
          <a:bodyPr/>
          <a:lstStyle/>
          <a:p>
            <a:fld id="{D51319EA-5F10-4EAA-80A7-EDAF76943B9C}" type="slidenum">
              <a:rPr lang="en-IE" smtClean="0"/>
              <a:t>‹#›</a:t>
            </a:fld>
            <a:endParaRPr lang="en-IE"/>
          </a:p>
        </p:txBody>
      </p:sp>
    </p:spTree>
    <p:extLst>
      <p:ext uri="{BB962C8B-B14F-4D97-AF65-F5344CB8AC3E}">
        <p14:creationId xmlns:p14="http://schemas.microsoft.com/office/powerpoint/2010/main" val="4221353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5C6E3E-36AD-0502-7EC8-0CA07E6E1A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3D55677-7C9A-BB5D-8407-D066C33AE8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FCABC8A-5654-1ED1-6EC3-122ADFD8D3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5A40A-0D81-4348-8306-620E480BB388}" type="datetimeFigureOut">
              <a:rPr lang="en-IE" smtClean="0"/>
              <a:t>04/11/2022</a:t>
            </a:fld>
            <a:endParaRPr lang="en-IE"/>
          </a:p>
        </p:txBody>
      </p:sp>
      <p:sp>
        <p:nvSpPr>
          <p:cNvPr id="5" name="Footer Placeholder 4">
            <a:extLst>
              <a:ext uri="{FF2B5EF4-FFF2-40B4-BE49-F238E27FC236}">
                <a16:creationId xmlns:a16="http://schemas.microsoft.com/office/drawing/2014/main" id="{5AB59968-B8D2-DD20-18D0-1F398E5A2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A45208A5-6072-BBF3-F9D0-0C3E54D5EF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1319EA-5F10-4EAA-80A7-EDAF76943B9C}" type="slidenum">
              <a:rPr lang="en-IE" smtClean="0"/>
              <a:t>‹#›</a:t>
            </a:fld>
            <a:endParaRPr lang="en-IE"/>
          </a:p>
        </p:txBody>
      </p:sp>
    </p:spTree>
    <p:extLst>
      <p:ext uri="{BB962C8B-B14F-4D97-AF65-F5344CB8AC3E}">
        <p14:creationId xmlns:p14="http://schemas.microsoft.com/office/powerpoint/2010/main" val="2485002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e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ss, outdoor, sky, colorful&#10;&#10;Description automatically generated">
            <a:extLst>
              <a:ext uri="{FF2B5EF4-FFF2-40B4-BE49-F238E27FC236}">
                <a16:creationId xmlns:a16="http://schemas.microsoft.com/office/drawing/2014/main" id="{9A9F1C8E-510D-9434-96FA-66F0E6047B7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4901" b="10513"/>
          <a:stretch/>
        </p:blipFill>
        <p:spPr>
          <a:xfrm>
            <a:off x="20" y="1"/>
            <a:ext cx="12191980" cy="6857999"/>
          </a:xfrm>
          <a:prstGeom prst="rect">
            <a:avLst/>
          </a:prstGeom>
        </p:spPr>
      </p:pic>
      <p:sp>
        <p:nvSpPr>
          <p:cNvPr id="2" name="Title 1">
            <a:extLst>
              <a:ext uri="{FF2B5EF4-FFF2-40B4-BE49-F238E27FC236}">
                <a16:creationId xmlns:a16="http://schemas.microsoft.com/office/drawing/2014/main" id="{E754EB96-223E-9FB2-BE17-71B519EDC0A7}"/>
              </a:ext>
            </a:extLst>
          </p:cNvPr>
          <p:cNvSpPr>
            <a:spLocks noGrp="1"/>
          </p:cNvSpPr>
          <p:nvPr>
            <p:ph type="ctrTitle"/>
          </p:nvPr>
        </p:nvSpPr>
        <p:spPr>
          <a:xfrm>
            <a:off x="1524000" y="1122362"/>
            <a:ext cx="9144000" cy="2900518"/>
          </a:xfrm>
        </p:spPr>
        <p:txBody>
          <a:bodyPr>
            <a:normAutofit/>
          </a:bodyPr>
          <a:lstStyle/>
          <a:p>
            <a:r>
              <a:rPr lang="en-GB" dirty="0">
                <a:solidFill>
                  <a:srgbClr val="FFFFFF"/>
                </a:solidFill>
              </a:rPr>
              <a:t>Teenspace Programme Report 2022</a:t>
            </a:r>
            <a:endParaRPr lang="en-IE" dirty="0">
              <a:solidFill>
                <a:srgbClr val="FFFFFF"/>
              </a:solidFill>
            </a:endParaRPr>
          </a:p>
        </p:txBody>
      </p:sp>
      <p:sp>
        <p:nvSpPr>
          <p:cNvPr id="3" name="Subtitle 2">
            <a:extLst>
              <a:ext uri="{FF2B5EF4-FFF2-40B4-BE49-F238E27FC236}">
                <a16:creationId xmlns:a16="http://schemas.microsoft.com/office/drawing/2014/main" id="{F2C26AA8-14A0-3C0F-AFCF-572141957780}"/>
              </a:ext>
            </a:extLst>
          </p:cNvPr>
          <p:cNvSpPr>
            <a:spLocks noGrp="1"/>
          </p:cNvSpPr>
          <p:nvPr>
            <p:ph type="subTitle" idx="1"/>
          </p:nvPr>
        </p:nvSpPr>
        <p:spPr>
          <a:xfrm>
            <a:off x="1524000" y="4159404"/>
            <a:ext cx="9144000" cy="1098395"/>
          </a:xfrm>
        </p:spPr>
        <p:txBody>
          <a:bodyPr>
            <a:normAutofit/>
          </a:bodyPr>
          <a:lstStyle/>
          <a:p>
            <a:r>
              <a:rPr lang="en-GB" dirty="0">
                <a:solidFill>
                  <a:srgbClr val="FFFFFF"/>
                </a:solidFill>
              </a:rPr>
              <a:t>Public Realm Planning &amp; Projects Team</a:t>
            </a:r>
            <a:endParaRPr lang="en-IE" dirty="0">
              <a:solidFill>
                <a:srgbClr val="FFFFFF"/>
              </a:solidFill>
            </a:endParaRPr>
          </a:p>
        </p:txBody>
      </p:sp>
      <p:pic>
        <p:nvPicPr>
          <p:cNvPr id="6" name="Picture 5" descr="A picture containing text, sign&#10;&#10;Description automatically generated">
            <a:extLst>
              <a:ext uri="{FF2B5EF4-FFF2-40B4-BE49-F238E27FC236}">
                <a16:creationId xmlns:a16="http://schemas.microsoft.com/office/drawing/2014/main" id="{0053D1CE-2099-F5D6-21FF-B9CAC3972A5A}"/>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267905" y="166478"/>
            <a:ext cx="988210" cy="882142"/>
          </a:xfrm>
          <a:prstGeom prst="rect">
            <a:avLst/>
          </a:prstGeom>
        </p:spPr>
      </p:pic>
      <p:pic>
        <p:nvPicPr>
          <p:cNvPr id="7" name="Picture 6" descr="Logo&#10;&#10;Description automatically generated">
            <a:extLst>
              <a:ext uri="{FF2B5EF4-FFF2-40B4-BE49-F238E27FC236}">
                <a16:creationId xmlns:a16="http://schemas.microsoft.com/office/drawing/2014/main" id="{586CB30C-F975-0070-C427-EABB818E1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spTree>
    <p:extLst>
      <p:ext uri="{BB962C8B-B14F-4D97-AF65-F5344CB8AC3E}">
        <p14:creationId xmlns:p14="http://schemas.microsoft.com/office/powerpoint/2010/main" val="109230899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utdoor, sky, tree, grass&#10;&#10;Description automatically generated">
            <a:extLst>
              <a:ext uri="{FF2B5EF4-FFF2-40B4-BE49-F238E27FC236}">
                <a16:creationId xmlns:a16="http://schemas.microsoft.com/office/drawing/2014/main" id="{A1B4A4A7-736E-1661-EEFC-881FE42787E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187" b="1154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CACEC2-E34D-C7BC-5E19-8D613FBEC42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THANK YOU</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sign&#10;&#10;Description automatically generated">
            <a:extLst>
              <a:ext uri="{FF2B5EF4-FFF2-40B4-BE49-F238E27FC236}">
                <a16:creationId xmlns:a16="http://schemas.microsoft.com/office/drawing/2014/main" id="{92EB92AD-596C-440A-90C3-2330099D1BF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267905" y="166478"/>
            <a:ext cx="988210" cy="882142"/>
          </a:xfrm>
          <a:prstGeom prst="rect">
            <a:avLst/>
          </a:prstGeom>
        </p:spPr>
      </p:pic>
      <p:pic>
        <p:nvPicPr>
          <p:cNvPr id="7" name="Picture 6" descr="Logo&#10;&#10;Description automatically generated">
            <a:extLst>
              <a:ext uri="{FF2B5EF4-FFF2-40B4-BE49-F238E27FC236}">
                <a16:creationId xmlns:a16="http://schemas.microsoft.com/office/drawing/2014/main" id="{A56A12D3-3E2B-2951-E807-43FCAE8EF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spTree>
    <p:extLst>
      <p:ext uri="{BB962C8B-B14F-4D97-AF65-F5344CB8AC3E}">
        <p14:creationId xmlns:p14="http://schemas.microsoft.com/office/powerpoint/2010/main" val="2905616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10;&#10;Description automatically generated with medium confidence">
            <a:extLst>
              <a:ext uri="{FF2B5EF4-FFF2-40B4-BE49-F238E27FC236}">
                <a16:creationId xmlns:a16="http://schemas.microsoft.com/office/drawing/2014/main" id="{F7BAC1B9-DB4F-2C09-8481-C925269C64B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27D7E37A-4A67-AA97-060D-5FB12DF19186}"/>
              </a:ext>
            </a:extLst>
          </p:cNvPr>
          <p:cNvSpPr>
            <a:spLocks noGrp="1"/>
          </p:cNvSpPr>
          <p:nvPr>
            <p:ph type="title"/>
          </p:nvPr>
        </p:nvSpPr>
        <p:spPr>
          <a:xfrm>
            <a:off x="838201" y="1065862"/>
            <a:ext cx="3313164" cy="4726276"/>
          </a:xfrm>
        </p:spPr>
        <p:txBody>
          <a:bodyPr>
            <a:normAutofit/>
          </a:bodyPr>
          <a:lstStyle/>
          <a:p>
            <a:pPr algn="r"/>
            <a:r>
              <a:rPr lang="en-GB" sz="4000">
                <a:solidFill>
                  <a:srgbClr val="FFFFFF"/>
                </a:solidFill>
              </a:rPr>
              <a:t>Teenspace Programme to date</a:t>
            </a:r>
            <a:endParaRPr lang="en-IE" sz="4000">
              <a:solidFill>
                <a:srgbClr val="FFFFFF"/>
              </a:solidFill>
            </a:endParaRPr>
          </a:p>
        </p:txBody>
      </p:sp>
      <p:cxnSp>
        <p:nvCxnSpPr>
          <p:cNvPr id="14" name="Straight Connector 1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72F19D-73C9-4C17-CD73-1A203F3E6EC7}"/>
              </a:ext>
            </a:extLst>
          </p:cNvPr>
          <p:cNvSpPr>
            <a:spLocks noGrp="1"/>
          </p:cNvSpPr>
          <p:nvPr>
            <p:ph idx="1"/>
          </p:nvPr>
        </p:nvSpPr>
        <p:spPr>
          <a:xfrm>
            <a:off x="5155379" y="1065862"/>
            <a:ext cx="5744685" cy="4726276"/>
          </a:xfrm>
        </p:spPr>
        <p:txBody>
          <a:bodyPr anchor="ctr">
            <a:normAutofit/>
          </a:bodyPr>
          <a:lstStyle/>
          <a:p>
            <a:pPr>
              <a:buClr>
                <a:schemeClr val="accent2"/>
              </a:buClr>
            </a:pPr>
            <a:r>
              <a:rPr lang="en-GB" sz="1700" dirty="0">
                <a:solidFill>
                  <a:srgbClr val="FFFFFF"/>
                </a:solidFill>
              </a:rPr>
              <a:t>We initially commenced the consultation process with teenagers in 2018, followed up with more in depth consultations, followed by site by site consultations with the teens from each area when locations were decided.</a:t>
            </a:r>
          </a:p>
          <a:p>
            <a:pPr>
              <a:buClr>
                <a:schemeClr val="accent2"/>
              </a:buClr>
            </a:pPr>
            <a:r>
              <a:rPr lang="en-GB" sz="1700" dirty="0">
                <a:solidFill>
                  <a:srgbClr val="FFFFFF"/>
                </a:solidFill>
              </a:rPr>
              <a:t>Teenagers wanted a place to hang out with friends, with the option for physical activity but with more emphasis on group activity and fun.</a:t>
            </a:r>
          </a:p>
          <a:p>
            <a:pPr>
              <a:buClr>
                <a:schemeClr val="accent2"/>
              </a:buClr>
            </a:pPr>
            <a:r>
              <a:rPr lang="en-GB" sz="1700" dirty="0">
                <a:solidFill>
                  <a:srgbClr val="FFFFFF"/>
                </a:solidFill>
              </a:rPr>
              <a:t>Currently we have 3 fully completed Teenspaces; Collinstown; Ballycragh; and Tandy’s Lane.</a:t>
            </a:r>
            <a:endParaRPr lang="en-IE" sz="1700" dirty="0">
              <a:solidFill>
                <a:srgbClr val="FFFFFF"/>
              </a:solidFill>
            </a:endParaRPr>
          </a:p>
          <a:p>
            <a:pPr>
              <a:buClr>
                <a:schemeClr val="accent2"/>
              </a:buClr>
            </a:pPr>
            <a:r>
              <a:rPr lang="en-IE" sz="1700" dirty="0">
                <a:solidFill>
                  <a:srgbClr val="FFFFFF"/>
                </a:solidFill>
              </a:rPr>
              <a:t>Griffeen Valley Park is operational, informal kick about area is left to be completed.</a:t>
            </a:r>
          </a:p>
          <a:p>
            <a:pPr>
              <a:buClr>
                <a:schemeClr val="accent2"/>
              </a:buClr>
            </a:pPr>
            <a:r>
              <a:rPr lang="en-IE" sz="1700" dirty="0">
                <a:solidFill>
                  <a:srgbClr val="FFFFFF"/>
                </a:solidFill>
              </a:rPr>
              <a:t>Avonbeg MUGA is to commence this side of Christmas.</a:t>
            </a:r>
          </a:p>
          <a:p>
            <a:pPr>
              <a:buClr>
                <a:schemeClr val="accent2"/>
              </a:buClr>
            </a:pPr>
            <a:r>
              <a:rPr lang="en-IE" sz="1700" dirty="0">
                <a:solidFill>
                  <a:srgbClr val="FFFFFF"/>
                </a:solidFill>
              </a:rPr>
              <a:t>Three more in the pipeline for early 2023; Bancroft; Tymon Limekiln; and Kingswood.</a:t>
            </a:r>
            <a:endParaRPr lang="en-GB" sz="1700" dirty="0">
              <a:solidFill>
                <a:srgbClr val="FFFFFF"/>
              </a:solidFill>
            </a:endParaRPr>
          </a:p>
        </p:txBody>
      </p:sp>
      <p:pic>
        <p:nvPicPr>
          <p:cNvPr id="8" name="Picture 7" descr="A picture containing text, sign&#10;&#10;Description automatically generated">
            <a:extLst>
              <a:ext uri="{FF2B5EF4-FFF2-40B4-BE49-F238E27FC236}">
                <a16:creationId xmlns:a16="http://schemas.microsoft.com/office/drawing/2014/main" id="{F16A7275-804D-4163-48AC-0F03212887F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267905" y="166478"/>
            <a:ext cx="988210" cy="882142"/>
          </a:xfrm>
          <a:prstGeom prst="rect">
            <a:avLst/>
          </a:prstGeom>
        </p:spPr>
      </p:pic>
      <p:pic>
        <p:nvPicPr>
          <p:cNvPr id="9" name="Picture 8" descr="Logo&#10;&#10;Description automatically generated">
            <a:extLst>
              <a:ext uri="{FF2B5EF4-FFF2-40B4-BE49-F238E27FC236}">
                <a16:creationId xmlns:a16="http://schemas.microsoft.com/office/drawing/2014/main" id="{5719D6CD-CDDE-1DDC-6ED4-EFAD23356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spTree>
    <p:extLst>
      <p:ext uri="{BB962C8B-B14F-4D97-AF65-F5344CB8AC3E}">
        <p14:creationId xmlns:p14="http://schemas.microsoft.com/office/powerpoint/2010/main" val="323645969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text, sky, grass, outdoor&#10;&#10;Description automatically generated">
            <a:extLst>
              <a:ext uri="{FF2B5EF4-FFF2-40B4-BE49-F238E27FC236}">
                <a16:creationId xmlns:a16="http://schemas.microsoft.com/office/drawing/2014/main" id="{31A1F217-E082-857E-775E-F6B202FE74D2}"/>
              </a:ext>
            </a:extLst>
          </p:cNvPr>
          <p:cNvPicPr>
            <a:picLocks noChangeAspect="1"/>
          </p:cNvPicPr>
          <p:nvPr/>
        </p:nvPicPr>
        <p:blipFill rotWithShape="1">
          <a:blip r:embed="rId2">
            <a:extLst>
              <a:ext uri="{28A0092B-C50C-407E-A947-70E740481C1C}">
                <a14:useLocalDpi xmlns:a14="http://schemas.microsoft.com/office/drawing/2010/main" val="0"/>
              </a:ext>
            </a:extLst>
          </a:blip>
          <a:srcRect t="1107" b="14624"/>
          <a:stretch/>
        </p:blipFill>
        <p:spPr>
          <a:xfrm>
            <a:off x="6096000" y="3433942"/>
            <a:ext cx="6095980" cy="3428990"/>
          </a:xfrm>
          <a:prstGeom prst="rect">
            <a:avLst/>
          </a:prstGeom>
        </p:spPr>
      </p:pic>
      <p:pic>
        <p:nvPicPr>
          <p:cNvPr id="7" name="Picture 6" descr="A picture containing grass, sky, outdoor, green&#10;&#10;Description automatically generated">
            <a:extLst>
              <a:ext uri="{FF2B5EF4-FFF2-40B4-BE49-F238E27FC236}">
                <a16:creationId xmlns:a16="http://schemas.microsoft.com/office/drawing/2014/main" id="{D978821E-BCB9-F59B-A2BA-58B1C4938F15}"/>
              </a:ext>
            </a:extLst>
          </p:cNvPr>
          <p:cNvPicPr>
            <a:picLocks noChangeAspect="1"/>
          </p:cNvPicPr>
          <p:nvPr/>
        </p:nvPicPr>
        <p:blipFill rotWithShape="1">
          <a:blip r:embed="rId3">
            <a:extLst>
              <a:ext uri="{28A0092B-C50C-407E-A947-70E740481C1C}">
                <a14:useLocalDpi xmlns:a14="http://schemas.microsoft.com/office/drawing/2010/main" val="0"/>
              </a:ext>
            </a:extLst>
          </a:blip>
          <a:srcRect b="15731"/>
          <a:stretch/>
        </p:blipFill>
        <p:spPr>
          <a:xfrm>
            <a:off x="0" y="2409"/>
            <a:ext cx="6096000" cy="3428990"/>
          </a:xfrm>
          <a:prstGeom prst="rect">
            <a:avLst/>
          </a:prstGeom>
        </p:spPr>
      </p:pic>
      <p:pic>
        <p:nvPicPr>
          <p:cNvPr id="5" name="Content Placeholder 4" descr="A picture containing grass, outdoor, sky, nature&#10;&#10;Description automatically generated">
            <a:extLst>
              <a:ext uri="{FF2B5EF4-FFF2-40B4-BE49-F238E27FC236}">
                <a16:creationId xmlns:a16="http://schemas.microsoft.com/office/drawing/2014/main" id="{76B9020E-B4E8-AD16-43AF-D1056B5CAA43}"/>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4029" b="11702"/>
          <a:stretch/>
        </p:blipFill>
        <p:spPr>
          <a:xfrm>
            <a:off x="20" y="3429000"/>
            <a:ext cx="6095980" cy="3429000"/>
          </a:xfrm>
          <a:prstGeom prst="rect">
            <a:avLst/>
          </a:prstGeom>
        </p:spPr>
      </p:pic>
      <p:pic>
        <p:nvPicPr>
          <p:cNvPr id="9" name="Picture 8" descr="A picture containing grass, sky, outdoor, ground&#10;&#10;Description automatically generated">
            <a:extLst>
              <a:ext uri="{FF2B5EF4-FFF2-40B4-BE49-F238E27FC236}">
                <a16:creationId xmlns:a16="http://schemas.microsoft.com/office/drawing/2014/main" id="{CC0398A9-0D23-24A8-EA19-B91597BF0B2C}"/>
              </a:ext>
            </a:extLst>
          </p:cNvPr>
          <p:cNvPicPr>
            <a:picLocks noChangeAspect="1"/>
          </p:cNvPicPr>
          <p:nvPr/>
        </p:nvPicPr>
        <p:blipFill rotWithShape="1">
          <a:blip r:embed="rId5">
            <a:extLst>
              <a:ext uri="{28A0092B-C50C-407E-A947-70E740481C1C}">
                <a14:useLocalDpi xmlns:a14="http://schemas.microsoft.com/office/drawing/2010/main" val="0"/>
              </a:ext>
            </a:extLst>
          </a:blip>
          <a:srcRect b="15414"/>
          <a:stretch/>
        </p:blipFill>
        <p:spPr>
          <a:xfrm>
            <a:off x="6096000" y="2404"/>
            <a:ext cx="6096000" cy="3429000"/>
          </a:xfrm>
          <a:prstGeom prst="rect">
            <a:avLst/>
          </a:prstGeom>
        </p:spPr>
      </p:pic>
      <p:sp>
        <p:nvSpPr>
          <p:cNvPr id="16" name="Rectangle 15">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ame 17">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F48FD89D-1874-BE81-0459-B73971E29820}"/>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dirty="0">
                <a:solidFill>
                  <a:srgbClr val="445A6C"/>
                </a:solidFill>
                <a:latin typeface="+mj-lt"/>
                <a:ea typeface="+mj-ea"/>
                <a:cs typeface="+mj-cs"/>
              </a:rPr>
              <a:t>Existing/Completed Teenspaces</a:t>
            </a:r>
          </a:p>
        </p:txBody>
      </p:sp>
      <p:pic>
        <p:nvPicPr>
          <p:cNvPr id="12" name="Picture 11" descr="A picture containing text, sign&#10;&#10;Description automatically generated">
            <a:extLst>
              <a:ext uri="{FF2B5EF4-FFF2-40B4-BE49-F238E27FC236}">
                <a16:creationId xmlns:a16="http://schemas.microsoft.com/office/drawing/2014/main" id="{4A9439BC-EECE-FFD3-14A5-E9A3683DD3FF}"/>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267905" y="166478"/>
            <a:ext cx="988210" cy="882142"/>
          </a:xfrm>
          <a:prstGeom prst="rect">
            <a:avLst/>
          </a:prstGeom>
        </p:spPr>
      </p:pic>
      <p:pic>
        <p:nvPicPr>
          <p:cNvPr id="13" name="Picture 12" descr="Logo&#10;&#10;Description automatically generated">
            <a:extLst>
              <a:ext uri="{FF2B5EF4-FFF2-40B4-BE49-F238E27FC236}">
                <a16:creationId xmlns:a16="http://schemas.microsoft.com/office/drawing/2014/main" id="{EBBB0FF3-E02C-27CF-BA97-B43FE695DD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sp>
        <p:nvSpPr>
          <p:cNvPr id="3" name="TextBox 2">
            <a:extLst>
              <a:ext uri="{FF2B5EF4-FFF2-40B4-BE49-F238E27FC236}">
                <a16:creationId xmlns:a16="http://schemas.microsoft.com/office/drawing/2014/main" id="{1B1B9E00-305D-7499-697D-C1A32EA9AD0F}"/>
              </a:ext>
            </a:extLst>
          </p:cNvPr>
          <p:cNvSpPr txBox="1"/>
          <p:nvPr/>
        </p:nvSpPr>
        <p:spPr>
          <a:xfrm>
            <a:off x="5996121" y="6525996"/>
            <a:ext cx="3652168" cy="369332"/>
          </a:xfrm>
          <a:prstGeom prst="rect">
            <a:avLst/>
          </a:prstGeom>
          <a:noFill/>
        </p:spPr>
        <p:txBody>
          <a:bodyPr wrap="square" rtlCol="0">
            <a:spAutoFit/>
          </a:bodyPr>
          <a:lstStyle/>
          <a:p>
            <a:r>
              <a:rPr lang="en-GB" dirty="0">
                <a:solidFill>
                  <a:schemeClr val="bg1"/>
                </a:solidFill>
              </a:rPr>
              <a:t>Griffeen Valley Esker Park - €105,727</a:t>
            </a:r>
            <a:endParaRPr lang="en-IE" dirty="0">
              <a:solidFill>
                <a:schemeClr val="bg1"/>
              </a:solidFill>
            </a:endParaRPr>
          </a:p>
        </p:txBody>
      </p:sp>
      <p:sp>
        <p:nvSpPr>
          <p:cNvPr id="4" name="TextBox 3">
            <a:extLst>
              <a:ext uri="{FF2B5EF4-FFF2-40B4-BE49-F238E27FC236}">
                <a16:creationId xmlns:a16="http://schemas.microsoft.com/office/drawing/2014/main" id="{7DB0DF53-DAC9-24ED-3602-7F3BD9A6C0A2}"/>
              </a:ext>
            </a:extLst>
          </p:cNvPr>
          <p:cNvSpPr txBox="1"/>
          <p:nvPr/>
        </p:nvSpPr>
        <p:spPr>
          <a:xfrm>
            <a:off x="-62935" y="6511228"/>
            <a:ext cx="2942868" cy="369332"/>
          </a:xfrm>
          <a:prstGeom prst="rect">
            <a:avLst/>
          </a:prstGeom>
          <a:noFill/>
        </p:spPr>
        <p:txBody>
          <a:bodyPr wrap="square" rtlCol="0">
            <a:spAutoFit/>
          </a:bodyPr>
          <a:lstStyle/>
          <a:p>
            <a:r>
              <a:rPr lang="en-GB" dirty="0">
                <a:solidFill>
                  <a:schemeClr val="bg1"/>
                </a:solidFill>
              </a:rPr>
              <a:t>Ballycragh Park - €96,916.30</a:t>
            </a:r>
            <a:endParaRPr lang="en-IE" dirty="0">
              <a:solidFill>
                <a:schemeClr val="bg1"/>
              </a:solidFill>
            </a:endParaRPr>
          </a:p>
        </p:txBody>
      </p:sp>
      <p:sp>
        <p:nvSpPr>
          <p:cNvPr id="6" name="TextBox 5">
            <a:extLst>
              <a:ext uri="{FF2B5EF4-FFF2-40B4-BE49-F238E27FC236}">
                <a16:creationId xmlns:a16="http://schemas.microsoft.com/office/drawing/2014/main" id="{5D165E2E-2FAA-2A21-84FE-113D67F8863B}"/>
              </a:ext>
            </a:extLst>
          </p:cNvPr>
          <p:cNvSpPr txBox="1"/>
          <p:nvPr/>
        </p:nvSpPr>
        <p:spPr>
          <a:xfrm>
            <a:off x="9464451" y="3034984"/>
            <a:ext cx="2942867" cy="369332"/>
          </a:xfrm>
          <a:prstGeom prst="rect">
            <a:avLst/>
          </a:prstGeom>
          <a:noFill/>
        </p:spPr>
        <p:txBody>
          <a:bodyPr wrap="square" rtlCol="0">
            <a:spAutoFit/>
          </a:bodyPr>
          <a:lstStyle/>
          <a:p>
            <a:r>
              <a:rPr lang="en-GB" dirty="0">
                <a:solidFill>
                  <a:schemeClr val="bg1"/>
                </a:solidFill>
              </a:rPr>
              <a:t>Collinstown Park - €105,703</a:t>
            </a:r>
            <a:endParaRPr lang="en-IE" dirty="0">
              <a:solidFill>
                <a:schemeClr val="bg1"/>
              </a:solidFill>
            </a:endParaRPr>
          </a:p>
        </p:txBody>
      </p:sp>
      <p:sp>
        <p:nvSpPr>
          <p:cNvPr id="8" name="TextBox 7">
            <a:extLst>
              <a:ext uri="{FF2B5EF4-FFF2-40B4-BE49-F238E27FC236}">
                <a16:creationId xmlns:a16="http://schemas.microsoft.com/office/drawing/2014/main" id="{C540EC22-D158-3C98-3260-DEE3C2293680}"/>
              </a:ext>
            </a:extLst>
          </p:cNvPr>
          <p:cNvSpPr txBox="1"/>
          <p:nvPr/>
        </p:nvSpPr>
        <p:spPr>
          <a:xfrm>
            <a:off x="-42239" y="3034984"/>
            <a:ext cx="2709016" cy="369332"/>
          </a:xfrm>
          <a:prstGeom prst="rect">
            <a:avLst/>
          </a:prstGeom>
          <a:noFill/>
        </p:spPr>
        <p:txBody>
          <a:bodyPr wrap="square" rtlCol="0">
            <a:spAutoFit/>
          </a:bodyPr>
          <a:lstStyle/>
          <a:p>
            <a:r>
              <a:rPr lang="en-GB" dirty="0">
                <a:solidFill>
                  <a:schemeClr val="bg1"/>
                </a:solidFill>
              </a:rPr>
              <a:t>Tandy’s Lane Park</a:t>
            </a:r>
            <a:endParaRPr lang="en-IE" dirty="0">
              <a:solidFill>
                <a:schemeClr val="bg1"/>
              </a:solidFill>
            </a:endParaRPr>
          </a:p>
        </p:txBody>
      </p:sp>
    </p:spTree>
    <p:extLst>
      <p:ext uri="{BB962C8B-B14F-4D97-AF65-F5344CB8AC3E}">
        <p14:creationId xmlns:p14="http://schemas.microsoft.com/office/powerpoint/2010/main" val="2760594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sky, ground, grass, outdoor&#10;&#10;Description automatically generated">
            <a:extLst>
              <a:ext uri="{FF2B5EF4-FFF2-40B4-BE49-F238E27FC236}">
                <a16:creationId xmlns:a16="http://schemas.microsoft.com/office/drawing/2014/main" id="{2AD820CB-B2B4-DB91-0DE8-F384A199A8DF}"/>
              </a:ext>
            </a:extLst>
          </p:cNvPr>
          <p:cNvPicPr>
            <a:picLocks noChangeAspect="1"/>
          </p:cNvPicPr>
          <p:nvPr/>
        </p:nvPicPr>
        <p:blipFill rotWithShape="1">
          <a:blip r:embed="rId2">
            <a:extLst>
              <a:ext uri="{28A0092B-C50C-407E-A947-70E740481C1C}">
                <a14:useLocalDpi xmlns:a14="http://schemas.microsoft.com/office/drawing/2010/main" val="0"/>
              </a:ext>
            </a:extLst>
          </a:blip>
          <a:srcRect t="8517" r="9091" b="14587"/>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FA929-DA4B-F875-2338-A5EFD0397F4A}"/>
              </a:ext>
            </a:extLst>
          </p:cNvPr>
          <p:cNvSpPr>
            <a:spLocks noGrp="1"/>
          </p:cNvSpPr>
          <p:nvPr>
            <p:ph type="title"/>
          </p:nvPr>
        </p:nvSpPr>
        <p:spPr>
          <a:xfrm>
            <a:off x="569595" y="1048620"/>
            <a:ext cx="5571858" cy="1022011"/>
          </a:xfrm>
        </p:spPr>
        <p:txBody>
          <a:bodyPr>
            <a:normAutofit fontScale="90000"/>
          </a:bodyPr>
          <a:lstStyle/>
          <a:p>
            <a:r>
              <a:rPr lang="en-GB" sz="4000" dirty="0">
                <a:solidFill>
                  <a:srgbClr val="445A6C"/>
                </a:solidFill>
              </a:rPr>
              <a:t>2022 Teenspace Programme </a:t>
            </a:r>
            <a:r>
              <a:rPr lang="en-GB" sz="4000">
                <a:solidFill>
                  <a:srgbClr val="445A6C"/>
                </a:solidFill>
              </a:rPr>
              <a:t>Review Survey - </a:t>
            </a:r>
            <a:r>
              <a:rPr lang="en-GB" sz="4000" dirty="0">
                <a:solidFill>
                  <a:srgbClr val="445A6C"/>
                </a:solidFill>
              </a:rPr>
              <a:t>Outcomes:</a:t>
            </a:r>
            <a:endParaRPr lang="en-IE" sz="4000" dirty="0">
              <a:solidFill>
                <a:srgbClr val="445A6C"/>
              </a:solidFill>
            </a:endParaRPr>
          </a:p>
        </p:txBody>
      </p:sp>
      <p:sp>
        <p:nvSpPr>
          <p:cNvPr id="3" name="Content Placeholder 2">
            <a:extLst>
              <a:ext uri="{FF2B5EF4-FFF2-40B4-BE49-F238E27FC236}">
                <a16:creationId xmlns:a16="http://schemas.microsoft.com/office/drawing/2014/main" id="{92B58F7A-B516-8C9A-9D5F-4BF7E5977245}"/>
              </a:ext>
            </a:extLst>
          </p:cNvPr>
          <p:cNvSpPr>
            <a:spLocks noGrp="1"/>
          </p:cNvSpPr>
          <p:nvPr>
            <p:ph idx="1"/>
          </p:nvPr>
        </p:nvSpPr>
        <p:spPr>
          <a:xfrm>
            <a:off x="594110" y="2222881"/>
            <a:ext cx="5235490" cy="3671892"/>
          </a:xfrm>
        </p:spPr>
        <p:txBody>
          <a:bodyPr>
            <a:normAutofit fontScale="92500" lnSpcReduction="20000"/>
          </a:bodyPr>
          <a:lstStyle/>
          <a:p>
            <a:pPr>
              <a:buClr>
                <a:schemeClr val="accent2"/>
              </a:buClr>
            </a:pPr>
            <a:r>
              <a:rPr lang="en-GB" sz="1700" dirty="0"/>
              <a:t>There were 297 participants for our teenspace feedback survey in 2022. The survey asked a number of questions looking for standard information in order to understand the participants with gender and age range. We asked about their experience with the existing teenspaces, have they visited one, how long they spend there, and generally when they visit. As well as what element they use the most. </a:t>
            </a:r>
          </a:p>
          <a:p>
            <a:pPr>
              <a:buClr>
                <a:schemeClr val="accent2"/>
              </a:buClr>
            </a:pPr>
            <a:r>
              <a:rPr lang="en-GB" sz="1700" dirty="0"/>
              <a:t>Based on the results, most participants have not yet visited one. We also wanted to know what they wanted to see included in future teenspaces, where they wanted them, and what they would change about the existing ones. There were a high number of over 19’s recorded with these numbering 27.1% of the participants, with the majority of our participants aged between 12-14 years old. </a:t>
            </a:r>
          </a:p>
          <a:p>
            <a:pPr>
              <a:buClr>
                <a:schemeClr val="accent2"/>
              </a:buClr>
            </a:pPr>
            <a:r>
              <a:rPr lang="en-GB" sz="1700" dirty="0"/>
              <a:t>During our consultations for phase 1 of the programme, we received up to 500 responses on each site from teenagers in the local areas.</a:t>
            </a:r>
          </a:p>
          <a:p>
            <a:endParaRPr lang="en-IE" sz="1300" dirty="0"/>
          </a:p>
        </p:txBody>
      </p:sp>
      <p:pic>
        <p:nvPicPr>
          <p:cNvPr id="11" name="Picture 10" descr="A picture containing text, sign&#10;&#10;Description automatically generated">
            <a:extLst>
              <a:ext uri="{FF2B5EF4-FFF2-40B4-BE49-F238E27FC236}">
                <a16:creationId xmlns:a16="http://schemas.microsoft.com/office/drawing/2014/main" id="{DD653E0C-4343-D412-8E6F-B9999AADCD0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267905" y="166478"/>
            <a:ext cx="988210" cy="882142"/>
          </a:xfrm>
          <a:prstGeom prst="rect">
            <a:avLst/>
          </a:prstGeom>
        </p:spPr>
      </p:pic>
      <p:pic>
        <p:nvPicPr>
          <p:cNvPr id="13" name="Picture 12" descr="Logo&#10;&#10;Description automatically generated">
            <a:extLst>
              <a:ext uri="{FF2B5EF4-FFF2-40B4-BE49-F238E27FC236}">
                <a16:creationId xmlns:a16="http://schemas.microsoft.com/office/drawing/2014/main" id="{9AA40412-E19A-563D-BFAB-C1B71A705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spTree>
    <p:extLst>
      <p:ext uri="{BB962C8B-B14F-4D97-AF65-F5344CB8AC3E}">
        <p14:creationId xmlns:p14="http://schemas.microsoft.com/office/powerpoint/2010/main" val="2114978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82E0DD2-11DF-4411-A6ED-1182F5176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D4B51C-BAE4-51F0-3A78-997644C4DCFE}"/>
              </a:ext>
            </a:extLst>
          </p:cNvPr>
          <p:cNvSpPr>
            <a:spLocks noGrp="1"/>
          </p:cNvSpPr>
          <p:nvPr>
            <p:ph type="title"/>
          </p:nvPr>
        </p:nvSpPr>
        <p:spPr>
          <a:xfrm>
            <a:off x="8017254" y="557188"/>
            <a:ext cx="3800564" cy="1671569"/>
          </a:xfrm>
        </p:spPr>
        <p:txBody>
          <a:bodyPr>
            <a:normAutofit/>
          </a:bodyPr>
          <a:lstStyle/>
          <a:p>
            <a:r>
              <a:rPr lang="en-GB" sz="3700" dirty="0">
                <a:solidFill>
                  <a:srgbClr val="445A6C"/>
                </a:solidFill>
              </a:rPr>
              <a:t>Suggested Improvements to our Teenspaces</a:t>
            </a:r>
            <a:endParaRPr lang="en-IE" sz="3700" dirty="0">
              <a:solidFill>
                <a:srgbClr val="445A6C"/>
              </a:solidFill>
            </a:endParaRPr>
          </a:p>
        </p:txBody>
      </p:sp>
      <p:pic>
        <p:nvPicPr>
          <p:cNvPr id="5" name="Picture 4" descr="A group of people on a swing set&#10;&#10;Description automatically generated with low confidence">
            <a:extLst>
              <a:ext uri="{FF2B5EF4-FFF2-40B4-BE49-F238E27FC236}">
                <a16:creationId xmlns:a16="http://schemas.microsoft.com/office/drawing/2014/main" id="{CA5F491D-E545-90CA-331C-C817165B6004}"/>
              </a:ext>
            </a:extLst>
          </p:cNvPr>
          <p:cNvPicPr>
            <a:picLocks noChangeAspect="1"/>
          </p:cNvPicPr>
          <p:nvPr/>
        </p:nvPicPr>
        <p:blipFill rotWithShape="1">
          <a:blip r:embed="rId2">
            <a:extLst>
              <a:ext uri="{28A0092B-C50C-407E-A947-70E740481C1C}">
                <a14:useLocalDpi xmlns:a14="http://schemas.microsoft.com/office/drawing/2010/main" val="0"/>
              </a:ext>
            </a:extLst>
          </a:blip>
          <a:srcRect l="14199" r="14635" b="-5"/>
          <a:stretch/>
        </p:blipFill>
        <p:spPr>
          <a:xfrm>
            <a:off x="8969" y="-2"/>
            <a:ext cx="2376092" cy="2228759"/>
          </a:xfrm>
          <a:prstGeom prst="rect">
            <a:avLst/>
          </a:prstGeom>
        </p:spPr>
      </p:pic>
      <p:pic>
        <p:nvPicPr>
          <p:cNvPr id="7" name="Picture 6" descr="Two people playing basketball&#10;&#10;Description automatically generated with low confidence">
            <a:extLst>
              <a:ext uri="{FF2B5EF4-FFF2-40B4-BE49-F238E27FC236}">
                <a16:creationId xmlns:a16="http://schemas.microsoft.com/office/drawing/2014/main" id="{57F92F4A-3DF3-C68D-B184-D1A6DB4387F1}"/>
              </a:ext>
            </a:extLst>
          </p:cNvPr>
          <p:cNvPicPr>
            <a:picLocks noChangeAspect="1"/>
          </p:cNvPicPr>
          <p:nvPr/>
        </p:nvPicPr>
        <p:blipFill rotWithShape="1">
          <a:blip r:embed="rId3">
            <a:extLst>
              <a:ext uri="{28A0092B-C50C-407E-A947-70E740481C1C}">
                <a14:useLocalDpi xmlns:a14="http://schemas.microsoft.com/office/drawing/2010/main" val="0"/>
              </a:ext>
            </a:extLst>
          </a:blip>
          <a:srcRect t="29596" r="-2" b="7791"/>
          <a:stretch/>
        </p:blipFill>
        <p:spPr>
          <a:xfrm>
            <a:off x="2579411" y="-2446"/>
            <a:ext cx="2376092" cy="2228759"/>
          </a:xfrm>
          <a:prstGeom prst="rect">
            <a:avLst/>
          </a:prstGeom>
        </p:spPr>
      </p:pic>
      <p:pic>
        <p:nvPicPr>
          <p:cNvPr id="13" name="Picture 12" descr="A group of people lying on the ground outside&#10;&#10;Description automatically generated with low confidence">
            <a:extLst>
              <a:ext uri="{FF2B5EF4-FFF2-40B4-BE49-F238E27FC236}">
                <a16:creationId xmlns:a16="http://schemas.microsoft.com/office/drawing/2014/main" id="{7EDB7B3B-5525-1C8F-3A20-78BDACE58F8D}"/>
              </a:ext>
            </a:extLst>
          </p:cNvPr>
          <p:cNvPicPr>
            <a:picLocks noChangeAspect="1"/>
          </p:cNvPicPr>
          <p:nvPr/>
        </p:nvPicPr>
        <p:blipFill rotWithShape="1">
          <a:blip r:embed="rId4">
            <a:extLst>
              <a:ext uri="{28A0092B-C50C-407E-A947-70E740481C1C}">
                <a14:useLocalDpi xmlns:a14="http://schemas.microsoft.com/office/drawing/2010/main" val="0"/>
              </a:ext>
            </a:extLst>
          </a:blip>
          <a:srcRect l="10215" r="18618" b="-5"/>
          <a:stretch/>
        </p:blipFill>
        <p:spPr>
          <a:xfrm>
            <a:off x="5149852" y="-10223"/>
            <a:ext cx="2376092" cy="2228759"/>
          </a:xfrm>
          <a:prstGeom prst="rect">
            <a:avLst/>
          </a:prstGeom>
        </p:spPr>
      </p:pic>
      <p:pic>
        <p:nvPicPr>
          <p:cNvPr id="19" name="Picture 18" descr="A picture containing sky, outdoor, ground, cloudy&#10;&#10;Description automatically generated">
            <a:extLst>
              <a:ext uri="{FF2B5EF4-FFF2-40B4-BE49-F238E27FC236}">
                <a16:creationId xmlns:a16="http://schemas.microsoft.com/office/drawing/2014/main" id="{8307FE67-B29C-4A5D-AE62-DBCE7CCBEAAD}"/>
              </a:ext>
            </a:extLst>
          </p:cNvPr>
          <p:cNvPicPr>
            <a:picLocks noChangeAspect="1"/>
          </p:cNvPicPr>
          <p:nvPr/>
        </p:nvPicPr>
        <p:blipFill rotWithShape="1">
          <a:blip r:embed="rId5">
            <a:extLst>
              <a:ext uri="{28A0092B-C50C-407E-A947-70E740481C1C}">
                <a14:useLocalDpi xmlns:a14="http://schemas.microsoft.com/office/drawing/2010/main" val="0"/>
              </a:ext>
            </a:extLst>
          </a:blip>
          <a:srcRect r="5" b="17633"/>
          <a:stretch/>
        </p:blipFill>
        <p:spPr>
          <a:xfrm>
            <a:off x="3714" y="2400151"/>
            <a:ext cx="3330225" cy="2057368"/>
          </a:xfrm>
          <a:prstGeom prst="rect">
            <a:avLst/>
          </a:prstGeom>
        </p:spPr>
      </p:pic>
      <p:pic>
        <p:nvPicPr>
          <p:cNvPr id="9" name="Picture 8" descr="A picture containing tree, outdoor, grass, building&#10;&#10;Description automatically generated">
            <a:extLst>
              <a:ext uri="{FF2B5EF4-FFF2-40B4-BE49-F238E27FC236}">
                <a16:creationId xmlns:a16="http://schemas.microsoft.com/office/drawing/2014/main" id="{8AEB0484-3E26-D7B3-E103-1948881D05F4}"/>
              </a:ext>
            </a:extLst>
          </p:cNvPr>
          <p:cNvPicPr>
            <a:picLocks noChangeAspect="1"/>
          </p:cNvPicPr>
          <p:nvPr/>
        </p:nvPicPr>
        <p:blipFill rotWithShape="1">
          <a:blip r:embed="rId6">
            <a:extLst>
              <a:ext uri="{28A0092B-C50C-407E-A947-70E740481C1C}">
                <a14:useLocalDpi xmlns:a14="http://schemas.microsoft.com/office/drawing/2010/main" val="0"/>
              </a:ext>
            </a:extLst>
          </a:blip>
          <a:srcRect l="16452" r="12334" b="3"/>
          <a:stretch/>
        </p:blipFill>
        <p:spPr>
          <a:xfrm>
            <a:off x="-1" y="4628909"/>
            <a:ext cx="3324552" cy="2229090"/>
          </a:xfrm>
          <a:prstGeom prst="rect">
            <a:avLst/>
          </a:prstGeom>
        </p:spPr>
      </p:pic>
      <p:pic>
        <p:nvPicPr>
          <p:cNvPr id="15" name="Picture 14" descr="A picture containing person, outdoor, people, group&#10;&#10;Description automatically generated">
            <a:extLst>
              <a:ext uri="{FF2B5EF4-FFF2-40B4-BE49-F238E27FC236}">
                <a16:creationId xmlns:a16="http://schemas.microsoft.com/office/drawing/2014/main" id="{20D1D707-0751-B16B-6DB3-DE1051CFA7CA}"/>
              </a:ext>
            </a:extLst>
          </p:cNvPr>
          <p:cNvPicPr>
            <a:picLocks noChangeAspect="1"/>
          </p:cNvPicPr>
          <p:nvPr/>
        </p:nvPicPr>
        <p:blipFill rotWithShape="1">
          <a:blip r:embed="rId7">
            <a:extLst>
              <a:ext uri="{28A0092B-C50C-407E-A947-70E740481C1C}">
                <a14:useLocalDpi xmlns:a14="http://schemas.microsoft.com/office/drawing/2010/main" val="0"/>
              </a:ext>
            </a:extLst>
          </a:blip>
          <a:srcRect l="388" t="9553" r="-386" b="6791"/>
          <a:stretch/>
        </p:blipFill>
        <p:spPr>
          <a:xfrm>
            <a:off x="3534403" y="2429647"/>
            <a:ext cx="3996536" cy="4457850"/>
          </a:xfrm>
          <a:prstGeom prst="rect">
            <a:avLst/>
          </a:prstGeom>
        </p:spPr>
      </p:pic>
      <p:sp>
        <p:nvSpPr>
          <p:cNvPr id="3" name="Content Placeholder 2">
            <a:extLst>
              <a:ext uri="{FF2B5EF4-FFF2-40B4-BE49-F238E27FC236}">
                <a16:creationId xmlns:a16="http://schemas.microsoft.com/office/drawing/2014/main" id="{5E293E2F-382B-8275-D5C2-596BDE244E93}"/>
              </a:ext>
            </a:extLst>
          </p:cNvPr>
          <p:cNvSpPr>
            <a:spLocks noGrp="1"/>
          </p:cNvSpPr>
          <p:nvPr>
            <p:ph idx="1"/>
          </p:nvPr>
        </p:nvSpPr>
        <p:spPr>
          <a:xfrm>
            <a:off x="8017253" y="2400475"/>
            <a:ext cx="3800565" cy="3776488"/>
          </a:xfrm>
        </p:spPr>
        <p:txBody>
          <a:bodyPr>
            <a:normAutofit/>
          </a:bodyPr>
          <a:lstStyle/>
          <a:p>
            <a:pPr>
              <a:buClr>
                <a:schemeClr val="accent2"/>
              </a:buClr>
            </a:pPr>
            <a:r>
              <a:rPr lang="en-GB" sz="1900" dirty="0"/>
              <a:t>More Play equipment.</a:t>
            </a:r>
          </a:p>
          <a:p>
            <a:pPr>
              <a:buClr>
                <a:schemeClr val="accent2"/>
              </a:buClr>
            </a:pPr>
            <a:r>
              <a:rPr lang="en-IE" sz="1900" dirty="0">
                <a:effectLst/>
                <a:ea typeface="Calibri" panose="020F0502020204030204" pitchFamily="34" charset="0"/>
              </a:rPr>
              <a:t>Casual Sports Facilities</a:t>
            </a:r>
          </a:p>
          <a:p>
            <a:pPr>
              <a:buClr>
                <a:schemeClr val="accent2"/>
              </a:buClr>
            </a:pPr>
            <a:r>
              <a:rPr lang="en-GB" sz="1900" dirty="0"/>
              <a:t>MUGAs (Multi Use Games Areas). </a:t>
            </a:r>
          </a:p>
          <a:p>
            <a:pPr>
              <a:buClr>
                <a:schemeClr val="accent2"/>
              </a:buClr>
            </a:pPr>
            <a:r>
              <a:rPr lang="en-GB" sz="1900" dirty="0"/>
              <a:t>Skateparks</a:t>
            </a:r>
          </a:p>
          <a:p>
            <a:pPr>
              <a:buClr>
                <a:schemeClr val="accent2"/>
              </a:buClr>
            </a:pPr>
            <a:r>
              <a:rPr lang="en-GB" sz="1900" dirty="0"/>
              <a:t>Lighting</a:t>
            </a:r>
          </a:p>
          <a:p>
            <a:pPr>
              <a:buClr>
                <a:schemeClr val="accent2"/>
              </a:buClr>
            </a:pPr>
            <a:r>
              <a:rPr lang="en-GB" sz="1900" dirty="0"/>
              <a:t>Sheltered areas </a:t>
            </a:r>
          </a:p>
          <a:p>
            <a:pPr>
              <a:buClr>
                <a:schemeClr val="accent2"/>
              </a:buClr>
            </a:pPr>
            <a:r>
              <a:rPr lang="en-GB" sz="1900" dirty="0"/>
              <a:t>More Bins </a:t>
            </a:r>
          </a:p>
          <a:p>
            <a:pPr>
              <a:buClr>
                <a:schemeClr val="accent2"/>
              </a:buClr>
            </a:pPr>
            <a:r>
              <a:rPr lang="en-GB" sz="1900" dirty="0"/>
              <a:t>More Trees and Planting</a:t>
            </a:r>
          </a:p>
          <a:p>
            <a:pPr>
              <a:buClr>
                <a:schemeClr val="accent2"/>
              </a:buClr>
            </a:pPr>
            <a:r>
              <a:rPr lang="en-GB" sz="1900" dirty="0"/>
              <a:t>Inclusivity and Safety </a:t>
            </a:r>
          </a:p>
          <a:p>
            <a:endParaRPr lang="en-GB" sz="1900" b="1" dirty="0"/>
          </a:p>
          <a:p>
            <a:endParaRPr lang="en-GB" sz="1900" b="1" dirty="0"/>
          </a:p>
          <a:p>
            <a:pPr marL="0" indent="0">
              <a:buNone/>
            </a:pPr>
            <a:endParaRPr lang="en-GB" sz="1900" b="1" dirty="0"/>
          </a:p>
          <a:p>
            <a:endParaRPr lang="en-IE" sz="1900" dirty="0"/>
          </a:p>
        </p:txBody>
      </p:sp>
      <p:pic>
        <p:nvPicPr>
          <p:cNvPr id="23" name="Picture 22" descr="Logo&#10;&#10;Description automatically generated">
            <a:extLst>
              <a:ext uri="{FF2B5EF4-FFF2-40B4-BE49-F238E27FC236}">
                <a16:creationId xmlns:a16="http://schemas.microsoft.com/office/drawing/2014/main" id="{5F85DDB8-77F4-62AB-A0B6-C41C82C19E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pic>
        <p:nvPicPr>
          <p:cNvPr id="24" name="Picture 23" descr="A picture containing text, sign&#10;&#10;Description automatically generated">
            <a:extLst>
              <a:ext uri="{FF2B5EF4-FFF2-40B4-BE49-F238E27FC236}">
                <a16:creationId xmlns:a16="http://schemas.microsoft.com/office/drawing/2014/main" id="{F321E251-97F4-3069-ED72-AE35CE2F2A16}"/>
              </a:ext>
            </a:extLst>
          </p:cNvPr>
          <p:cNvPicPr>
            <a:picLocks noChangeAspect="1"/>
          </p:cNvPicPr>
          <p:nvPr/>
        </p:nvPicPr>
        <p:blipFill>
          <a:blip r:embed="rId9">
            <a:alphaModFix amt="70000"/>
            <a:extLst>
              <a:ext uri="{28A0092B-C50C-407E-A947-70E740481C1C}">
                <a14:useLocalDpi xmlns:a14="http://schemas.microsoft.com/office/drawing/2010/main" val="0"/>
              </a:ext>
            </a:extLst>
          </a:blip>
          <a:stretch>
            <a:fillRect/>
          </a:stretch>
        </p:blipFill>
        <p:spPr>
          <a:xfrm>
            <a:off x="221411" y="67739"/>
            <a:ext cx="988210" cy="882142"/>
          </a:xfrm>
          <a:prstGeom prst="rect">
            <a:avLst/>
          </a:prstGeom>
        </p:spPr>
      </p:pic>
    </p:spTree>
    <p:extLst>
      <p:ext uri="{BB962C8B-B14F-4D97-AF65-F5344CB8AC3E}">
        <p14:creationId xmlns:p14="http://schemas.microsoft.com/office/powerpoint/2010/main" val="2036628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688C5F-EAC8-DD9B-E1D7-76103D88CBB5}"/>
              </a:ext>
            </a:extLst>
          </p:cNvPr>
          <p:cNvSpPr>
            <a:spLocks noGrp="1"/>
          </p:cNvSpPr>
          <p:nvPr>
            <p:ph type="title"/>
          </p:nvPr>
        </p:nvSpPr>
        <p:spPr>
          <a:xfrm>
            <a:off x="6551550" y="365125"/>
            <a:ext cx="4802249" cy="1537417"/>
          </a:xfrm>
        </p:spPr>
        <p:txBody>
          <a:bodyPr anchor="b">
            <a:normAutofit fontScale="90000"/>
          </a:bodyPr>
          <a:lstStyle/>
          <a:p>
            <a:r>
              <a:rPr lang="en-GB" sz="4000" dirty="0">
                <a:solidFill>
                  <a:srgbClr val="445A6C"/>
                </a:solidFill>
              </a:rPr>
              <a:t>Suggested Improvements to our Teenspaces</a:t>
            </a:r>
            <a:endParaRPr lang="en-IE" sz="4000" dirty="0">
              <a:solidFill>
                <a:srgbClr val="445A6C"/>
              </a:solidFill>
            </a:endParaRPr>
          </a:p>
        </p:txBody>
      </p:sp>
      <p:pic>
        <p:nvPicPr>
          <p:cNvPr id="9" name="Picture 8" descr="A picture containing grass, outdoor&#10;&#10;Description automatically generated">
            <a:extLst>
              <a:ext uri="{FF2B5EF4-FFF2-40B4-BE49-F238E27FC236}">
                <a16:creationId xmlns:a16="http://schemas.microsoft.com/office/drawing/2014/main" id="{340DF81A-F97D-4B73-DE4B-40DDF8B382BB}"/>
              </a:ext>
            </a:extLst>
          </p:cNvPr>
          <p:cNvPicPr>
            <a:picLocks noChangeAspect="1"/>
          </p:cNvPicPr>
          <p:nvPr/>
        </p:nvPicPr>
        <p:blipFill rotWithShape="1">
          <a:blip r:embed="rId2">
            <a:extLst>
              <a:ext uri="{28A0092B-C50C-407E-A947-70E740481C1C}">
                <a14:useLocalDpi xmlns:a14="http://schemas.microsoft.com/office/drawing/2010/main" val="0"/>
              </a:ext>
            </a:extLst>
          </a:blip>
          <a:srcRect l="17098" r="31401" b="-1"/>
          <a:stretch/>
        </p:blipFill>
        <p:spPr>
          <a:xfrm>
            <a:off x="-1" y="10"/>
            <a:ext cx="3003123" cy="3892380"/>
          </a:xfrm>
          <a:prstGeom prst="rect">
            <a:avLst/>
          </a:prstGeom>
        </p:spPr>
      </p:pic>
      <p:pic>
        <p:nvPicPr>
          <p:cNvPr id="11" name="Picture 10" descr="A picture containing sky, grass, outdoor, ground&#10;&#10;Description automatically generated">
            <a:extLst>
              <a:ext uri="{FF2B5EF4-FFF2-40B4-BE49-F238E27FC236}">
                <a16:creationId xmlns:a16="http://schemas.microsoft.com/office/drawing/2014/main" id="{CCBB6C15-DF4A-25D9-ABF6-30072F649021}"/>
              </a:ext>
            </a:extLst>
          </p:cNvPr>
          <p:cNvPicPr>
            <a:picLocks noChangeAspect="1"/>
          </p:cNvPicPr>
          <p:nvPr/>
        </p:nvPicPr>
        <p:blipFill rotWithShape="1">
          <a:blip r:embed="rId3">
            <a:extLst>
              <a:ext uri="{28A0092B-C50C-407E-A947-70E740481C1C}">
                <a14:useLocalDpi xmlns:a14="http://schemas.microsoft.com/office/drawing/2010/main" val="0"/>
              </a:ext>
            </a:extLst>
          </a:blip>
          <a:srcRect l="12410" r="6385" b="-5"/>
          <a:stretch/>
        </p:blipFill>
        <p:spPr>
          <a:xfrm>
            <a:off x="3180257" y="10"/>
            <a:ext cx="3016307" cy="2785935"/>
          </a:xfrm>
          <a:prstGeom prst="rect">
            <a:avLst/>
          </a:prstGeom>
        </p:spPr>
      </p:pic>
      <p:pic>
        <p:nvPicPr>
          <p:cNvPr id="5" name="Picture 4" descr="A picture containing sky, outdoor, ground, furniture&#10;&#10;Description automatically generated">
            <a:extLst>
              <a:ext uri="{FF2B5EF4-FFF2-40B4-BE49-F238E27FC236}">
                <a16:creationId xmlns:a16="http://schemas.microsoft.com/office/drawing/2014/main" id="{73403C68-118D-78F2-F4FD-22BA4F35ADF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r="16923" b="4"/>
          <a:stretch/>
        </p:blipFill>
        <p:spPr>
          <a:xfrm>
            <a:off x="-1" y="4079988"/>
            <a:ext cx="3003123" cy="2778013"/>
          </a:xfrm>
          <a:prstGeom prst="rect">
            <a:avLst/>
          </a:prstGeom>
        </p:spPr>
      </p:pic>
      <p:pic>
        <p:nvPicPr>
          <p:cNvPr id="7" name="Picture 6" descr="A picture containing sky, tree, outdoor, ground&#10;&#10;Description automatically generated">
            <a:extLst>
              <a:ext uri="{FF2B5EF4-FFF2-40B4-BE49-F238E27FC236}">
                <a16:creationId xmlns:a16="http://schemas.microsoft.com/office/drawing/2014/main" id="{084620B8-F116-DB73-269C-787D47408510}"/>
              </a:ext>
            </a:extLst>
          </p:cNvPr>
          <p:cNvPicPr>
            <a:picLocks noChangeAspect="1"/>
          </p:cNvPicPr>
          <p:nvPr/>
        </p:nvPicPr>
        <p:blipFill rotWithShape="1">
          <a:blip r:embed="rId5">
            <a:extLst>
              <a:ext uri="{28A0092B-C50C-407E-A947-70E740481C1C}">
                <a14:useLocalDpi xmlns:a14="http://schemas.microsoft.com/office/drawing/2010/main" val="0"/>
              </a:ext>
            </a:extLst>
          </a:blip>
          <a:srcRect l="28950" r="19429"/>
          <a:stretch/>
        </p:blipFill>
        <p:spPr>
          <a:xfrm>
            <a:off x="3180257" y="2957665"/>
            <a:ext cx="3016307" cy="3900335"/>
          </a:xfrm>
          <a:prstGeom prst="rect">
            <a:avLst/>
          </a:prstGeom>
        </p:spPr>
      </p:pic>
      <p:sp>
        <p:nvSpPr>
          <p:cNvPr id="3" name="Content Placeholder 2">
            <a:extLst>
              <a:ext uri="{FF2B5EF4-FFF2-40B4-BE49-F238E27FC236}">
                <a16:creationId xmlns:a16="http://schemas.microsoft.com/office/drawing/2014/main" id="{68312F7E-6C33-D5F0-C64F-BB54F6357CAB}"/>
              </a:ext>
            </a:extLst>
          </p:cNvPr>
          <p:cNvSpPr>
            <a:spLocks noGrp="1"/>
          </p:cNvSpPr>
          <p:nvPr>
            <p:ph idx="1"/>
          </p:nvPr>
        </p:nvSpPr>
        <p:spPr>
          <a:xfrm>
            <a:off x="6551550" y="2020529"/>
            <a:ext cx="4802249" cy="4719484"/>
          </a:xfrm>
        </p:spPr>
        <p:txBody>
          <a:bodyPr>
            <a:normAutofit fontScale="92500" lnSpcReduction="20000"/>
          </a:bodyPr>
          <a:lstStyle/>
          <a:p>
            <a:pPr>
              <a:buClr>
                <a:schemeClr val="accent2"/>
              </a:buClr>
            </a:pPr>
            <a:r>
              <a:rPr lang="en-GB" sz="2000" b="1" dirty="0"/>
              <a:t>Teqball</a:t>
            </a:r>
          </a:p>
          <a:p>
            <a:pPr marL="0" indent="0">
              <a:buClr>
                <a:schemeClr val="accent2"/>
              </a:buClr>
              <a:buNone/>
            </a:pPr>
            <a:r>
              <a:rPr lang="en-GB" sz="2000" dirty="0"/>
              <a:t>Teqball has garnered the least amount of popularity votes in our survey for Ballycragh with only 11%, and Collinstown with 12%.</a:t>
            </a:r>
            <a:endParaRPr lang="en-GB" sz="2000" b="1" dirty="0"/>
          </a:p>
          <a:p>
            <a:pPr>
              <a:buClr>
                <a:schemeClr val="accent2"/>
              </a:buClr>
            </a:pPr>
            <a:r>
              <a:rPr lang="en-GB" sz="2000" b="1" dirty="0"/>
              <a:t>Calisthenics</a:t>
            </a:r>
          </a:p>
          <a:p>
            <a:pPr marL="0" indent="0">
              <a:buClr>
                <a:schemeClr val="accent2"/>
              </a:buClr>
              <a:buNone/>
            </a:pPr>
            <a:r>
              <a:rPr lang="en-GB" sz="2000" dirty="0"/>
              <a:t>It has been reported in the Teenspace Feedback Survey that the calisthenics units provided are often too high for many teenagers to use alone, especially those in their early teen years. In Collinstown, Calisthenics is the least popular item in the teenspace with 10% of the votes, while in Ballycragh it received 18% of the votes.</a:t>
            </a:r>
          </a:p>
          <a:p>
            <a:pPr>
              <a:buClr>
                <a:schemeClr val="accent2"/>
              </a:buClr>
            </a:pPr>
            <a:r>
              <a:rPr lang="en-IE" sz="2000" b="1" dirty="0">
                <a:effectLst/>
                <a:ea typeface="Calibri" panose="020F0502020204030204" pitchFamily="34" charset="0"/>
              </a:rPr>
              <a:t>Wi-Fi</a:t>
            </a:r>
          </a:p>
          <a:p>
            <a:pPr marL="0" indent="0">
              <a:buClr>
                <a:schemeClr val="accent2"/>
              </a:buClr>
              <a:buNone/>
            </a:pPr>
            <a:r>
              <a:rPr lang="en-IE" sz="2000" dirty="0">
                <a:ea typeface="Calibri" panose="020F0502020204030204" pitchFamily="34" charset="0"/>
              </a:rPr>
              <a:t>K</a:t>
            </a:r>
            <a:r>
              <a:rPr lang="en-IE" sz="2000" dirty="0">
                <a:effectLst/>
                <a:ea typeface="Calibri" panose="020F0502020204030204" pitchFamily="34" charset="0"/>
              </a:rPr>
              <a:t>eeping Wi-Fi provision under review and whether or not it is necessary to include wi-fi in future sites based on connectivity and location of each teenspace.</a:t>
            </a:r>
          </a:p>
          <a:p>
            <a:pPr marL="0" indent="0">
              <a:buNone/>
            </a:pPr>
            <a:endParaRPr lang="en-GB" sz="2000" dirty="0"/>
          </a:p>
          <a:p>
            <a:pPr marL="0" indent="0">
              <a:buNone/>
            </a:pPr>
            <a:endParaRPr lang="en-GB" sz="2000" b="1" dirty="0"/>
          </a:p>
          <a:p>
            <a:endParaRPr lang="en-IE" sz="2000" dirty="0"/>
          </a:p>
        </p:txBody>
      </p:sp>
      <p:pic>
        <p:nvPicPr>
          <p:cNvPr id="12" name="Picture 11" descr="A picture containing text, sign&#10;&#10;Description automatically generated">
            <a:extLst>
              <a:ext uri="{FF2B5EF4-FFF2-40B4-BE49-F238E27FC236}">
                <a16:creationId xmlns:a16="http://schemas.microsoft.com/office/drawing/2014/main" id="{AAD74186-F5FD-D20E-B6B1-4A87D588EB87}"/>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221411" y="67739"/>
            <a:ext cx="988210" cy="882142"/>
          </a:xfrm>
          <a:prstGeom prst="rect">
            <a:avLst/>
          </a:prstGeom>
        </p:spPr>
      </p:pic>
      <p:pic>
        <p:nvPicPr>
          <p:cNvPr id="13" name="Picture 12" descr="Logo&#10;&#10;Description automatically generated">
            <a:extLst>
              <a:ext uri="{FF2B5EF4-FFF2-40B4-BE49-F238E27FC236}">
                <a16:creationId xmlns:a16="http://schemas.microsoft.com/office/drawing/2014/main" id="{98A3556B-5826-52C6-CFD9-7CB38EA935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spTree>
    <p:extLst>
      <p:ext uri="{BB962C8B-B14F-4D97-AF65-F5344CB8AC3E}">
        <p14:creationId xmlns:p14="http://schemas.microsoft.com/office/powerpoint/2010/main" val="3813439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7BE4B2-FA5D-9D9B-76FF-C77E63C7E514}"/>
              </a:ext>
            </a:extLst>
          </p:cNvPr>
          <p:cNvSpPr/>
          <p:nvPr/>
        </p:nvSpPr>
        <p:spPr>
          <a:xfrm>
            <a:off x="1242387" y="0"/>
            <a:ext cx="5744818"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25F958-F5D6-2716-DD6E-9044EFCFB1C9}"/>
              </a:ext>
            </a:extLst>
          </p:cNvPr>
          <p:cNvSpPr>
            <a:spLocks noGrp="1"/>
          </p:cNvSpPr>
          <p:nvPr>
            <p:ph type="title"/>
          </p:nvPr>
        </p:nvSpPr>
        <p:spPr>
          <a:xfrm>
            <a:off x="7838661" y="780221"/>
            <a:ext cx="4217502" cy="5029199"/>
          </a:xfrm>
        </p:spPr>
        <p:txBody>
          <a:bodyPr>
            <a:normAutofit/>
          </a:bodyPr>
          <a:lstStyle/>
          <a:p>
            <a:r>
              <a:rPr lang="en-GB" sz="4000" dirty="0">
                <a:solidFill>
                  <a:srgbClr val="445A6C"/>
                </a:solidFill>
              </a:rPr>
              <a:t>New locations requested during the 2022 Teenspace Survey</a:t>
            </a:r>
            <a:endParaRPr lang="en-IE" sz="4000" dirty="0">
              <a:solidFill>
                <a:srgbClr val="445A6C"/>
              </a:solidFill>
            </a:endParaRPr>
          </a:p>
        </p:txBody>
      </p:sp>
      <p:graphicFrame>
        <p:nvGraphicFramePr>
          <p:cNvPr id="5" name="Table 4">
            <a:extLst>
              <a:ext uri="{FF2B5EF4-FFF2-40B4-BE49-F238E27FC236}">
                <a16:creationId xmlns:a16="http://schemas.microsoft.com/office/drawing/2014/main" id="{A6F9D440-D5B3-1540-F957-FC5106EA8C06}"/>
              </a:ext>
            </a:extLst>
          </p:cNvPr>
          <p:cNvGraphicFramePr>
            <a:graphicFrameLocks noGrp="1"/>
          </p:cNvGraphicFramePr>
          <p:nvPr/>
        </p:nvGraphicFramePr>
        <p:xfrm>
          <a:off x="1242394" y="27192"/>
          <a:ext cx="5744818" cy="6804639"/>
        </p:xfrm>
        <a:graphic>
          <a:graphicData uri="http://schemas.openxmlformats.org/drawingml/2006/table">
            <a:tbl>
              <a:tblPr firstRow="1" firstCol="1" bandRow="1"/>
              <a:tblGrid>
                <a:gridCol w="1513353">
                  <a:extLst>
                    <a:ext uri="{9D8B030D-6E8A-4147-A177-3AD203B41FA5}">
                      <a16:colId xmlns:a16="http://schemas.microsoft.com/office/drawing/2014/main" val="2102372558"/>
                    </a:ext>
                  </a:extLst>
                </a:gridCol>
                <a:gridCol w="1531953">
                  <a:extLst>
                    <a:ext uri="{9D8B030D-6E8A-4147-A177-3AD203B41FA5}">
                      <a16:colId xmlns:a16="http://schemas.microsoft.com/office/drawing/2014/main" val="3808930096"/>
                    </a:ext>
                  </a:extLst>
                </a:gridCol>
                <a:gridCol w="656716">
                  <a:extLst>
                    <a:ext uri="{9D8B030D-6E8A-4147-A177-3AD203B41FA5}">
                      <a16:colId xmlns:a16="http://schemas.microsoft.com/office/drawing/2014/main" val="3510891722"/>
                    </a:ext>
                  </a:extLst>
                </a:gridCol>
                <a:gridCol w="2042796">
                  <a:extLst>
                    <a:ext uri="{9D8B030D-6E8A-4147-A177-3AD203B41FA5}">
                      <a16:colId xmlns:a16="http://schemas.microsoft.com/office/drawing/2014/main" val="238956266"/>
                    </a:ext>
                  </a:extLst>
                </a:gridCol>
              </a:tblGrid>
              <a:tr h="195188">
                <a:tc>
                  <a:txBody>
                    <a:bodyPr/>
                    <a:lstStyle/>
                    <a:p>
                      <a:pPr algn="ctr">
                        <a:lnSpc>
                          <a:spcPct val="107000"/>
                        </a:lnSpc>
                        <a:spcAft>
                          <a:spcPts val="800"/>
                        </a:spcAft>
                      </a:pPr>
                      <a:r>
                        <a:rPr lang="en-IE" sz="8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All Locations</a:t>
                      </a:r>
                      <a:endParaRPr lang="en-IE" sz="800" dirty="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07000"/>
                        </a:lnSpc>
                        <a:spcAft>
                          <a:spcPts val="800"/>
                        </a:spcAft>
                      </a:pPr>
                      <a:r>
                        <a:rPr lang="en-IE" sz="800" b="1">
                          <a:solidFill>
                            <a:srgbClr val="FFFFFF"/>
                          </a:solidFill>
                          <a:effectLst/>
                          <a:latin typeface="Calibri" panose="020F0502020204030204" pitchFamily="34" charset="0"/>
                          <a:ea typeface="Calibri" panose="020F0502020204030204" pitchFamily="34" charset="0"/>
                          <a:cs typeface="Arial" panose="020B0604020202020204" pitchFamily="34" charset="0"/>
                        </a:rPr>
                        <a:t>Area</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07000"/>
                        </a:lnSpc>
                        <a:spcAft>
                          <a:spcPts val="800"/>
                        </a:spcAft>
                      </a:pPr>
                      <a:r>
                        <a:rPr lang="en-IE" sz="800" b="1">
                          <a:solidFill>
                            <a:srgbClr val="FFFFFF"/>
                          </a:solidFill>
                          <a:effectLst/>
                          <a:latin typeface="Calibri" panose="020F0502020204030204" pitchFamily="34" charset="0"/>
                          <a:ea typeface="Calibri" panose="020F0502020204030204" pitchFamily="34" charset="0"/>
                          <a:cs typeface="Arial" panose="020B0604020202020204" pitchFamily="34" charset="0"/>
                        </a:rPr>
                        <a:t>Responses</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07000"/>
                        </a:lnSpc>
                        <a:spcAft>
                          <a:spcPts val="800"/>
                        </a:spcAft>
                      </a:pPr>
                      <a:r>
                        <a:rPr lang="en-IE" sz="800" b="1">
                          <a:solidFill>
                            <a:srgbClr val="FFFFFF"/>
                          </a:solidFill>
                          <a:effectLst/>
                          <a:latin typeface="Calibri" panose="020F0502020204030204" pitchFamily="34" charset="0"/>
                          <a:ea typeface="Calibri" panose="020F0502020204030204" pitchFamily="34" charset="0"/>
                          <a:cs typeface="Arial" panose="020B0604020202020204" pitchFamily="34" charset="0"/>
                        </a:rPr>
                        <a:t>Comments/Conclusion</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1850765265"/>
                  </a:ext>
                </a:extLst>
              </a:tr>
              <a:tr h="294990">
                <a:tc>
                  <a:txBody>
                    <a:bodyPr/>
                    <a:lstStyle/>
                    <a:p>
                      <a:pPr algn="ctr">
                        <a:lnSpc>
                          <a:spcPct val="107000"/>
                        </a:lnSpc>
                        <a:spcAft>
                          <a:spcPts val="800"/>
                        </a:spcAft>
                      </a:pPr>
                      <a:r>
                        <a:rPr lang="en-IE" sz="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Quarryvale Park</a:t>
                      </a:r>
                      <a:endParaRPr lang="en-IE" sz="800" dirty="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Palmerstown-Fonthill</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6</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Recommended to consider a teenspace as part of Masterplan currently underway for the park.</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3284329643"/>
                  </a:ext>
                </a:extLst>
              </a:tr>
              <a:tr h="246067">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Rathcoole Park</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Clondalkin</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6</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Recommended to add this to the programme as an additional project</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12362196"/>
                  </a:ext>
                </a:extLst>
              </a:tr>
              <a:tr h="594398">
                <a:tc>
                  <a:txBody>
                    <a:bodyPr/>
                    <a:lstStyle/>
                    <a:p>
                      <a:pPr algn="ctr">
                        <a:lnSpc>
                          <a:spcPct val="107000"/>
                        </a:lnSpc>
                        <a:spcAft>
                          <a:spcPts val="800"/>
                        </a:spcAft>
                      </a:pPr>
                      <a:r>
                        <a:rPr lang="en-IE"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Knocklyon</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Rathfarnham-Templeogue</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Not recommended to proceed as a high priority as location is not as suitable as higher priority projects. (See Dodder valley and Whitechurch). Could be considered at a later date.</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4223691628"/>
                  </a:ext>
                </a:extLst>
              </a:tr>
              <a:tr h="394794">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Dodder Valley Park</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Tallaght Central,Fir-Boher &amp; Rath-Temp.</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7</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Recommended to add Dodder Valley at 2 No. locations (east and west) to the programme as 2 additional projects</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938750719"/>
                  </a:ext>
                </a:extLst>
              </a:tr>
              <a:tr h="246067">
                <a:tc>
                  <a:txBody>
                    <a:bodyPr/>
                    <a:lstStyle/>
                    <a:p>
                      <a:pPr algn="ctr">
                        <a:lnSpc>
                          <a:spcPct val="107000"/>
                        </a:lnSpc>
                        <a:spcAft>
                          <a:spcPts val="800"/>
                        </a:spcAft>
                      </a:pPr>
                      <a:r>
                        <a:rPr lang="en-IE"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Clondalkin</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Clondalkin</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3</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Recommended to add this to the programme as an additional project</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524714510"/>
                  </a:ext>
                </a:extLst>
              </a:tr>
              <a:tr h="394794">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St Cuthberts Park</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Clondalkin</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4</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Currently proposed as part of current programme and will be included in current upgrade of the park underway.</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566767429"/>
                  </a:ext>
                </a:extLst>
              </a:tr>
              <a:tr h="246067">
                <a:tc>
                  <a:txBody>
                    <a:bodyPr/>
                    <a:lstStyle/>
                    <a:p>
                      <a:pPr algn="ctr">
                        <a:lnSpc>
                          <a:spcPct val="107000"/>
                        </a:lnSpc>
                        <a:spcAft>
                          <a:spcPts val="800"/>
                        </a:spcAft>
                      </a:pPr>
                      <a:r>
                        <a:rPr lang="en-IE"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Sean Walsh Park</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Tallaght</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4</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Recommended to add this to the programme as an additional project</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2178643393"/>
                  </a:ext>
                </a:extLst>
              </a:tr>
              <a:tr h="246067">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Carrigmore Park</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Tallaght South</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18</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Recommended to add this to the programme as an additional project</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704258277"/>
                  </a:ext>
                </a:extLst>
              </a:tr>
              <a:tr h="394794">
                <a:tc>
                  <a:txBody>
                    <a:bodyPr/>
                    <a:lstStyle/>
                    <a:p>
                      <a:pPr algn="ctr">
                        <a:lnSpc>
                          <a:spcPct val="107000"/>
                        </a:lnSpc>
                        <a:spcAft>
                          <a:spcPts val="800"/>
                        </a:spcAft>
                      </a:pPr>
                      <a:r>
                        <a:rPr lang="en-IE" sz="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Killinarden Park</a:t>
                      </a:r>
                      <a:endParaRPr lang="en-IE" sz="800" dirty="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Tallaght South</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Currently proposed as part of current programme and is included in current upgrade of the park underway.</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19185735"/>
                  </a:ext>
                </a:extLst>
              </a:tr>
              <a:tr h="594398">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Firhouse</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Firhouse-Bohernabreena</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1</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dirty="0">
                          <a:effectLst/>
                          <a:latin typeface="Calibri" panose="020F0502020204030204" pitchFamily="34" charset="0"/>
                          <a:ea typeface="Calibri" panose="020F0502020204030204" pitchFamily="34" charset="0"/>
                          <a:cs typeface="Arial" panose="020B0604020202020204" pitchFamily="34" charset="0"/>
                        </a:rPr>
                        <a:t>Not recommended to proceed as a high priority as location is not as suitable as higher priority projects. (See Dodder valley and Ballycragh-existing). Could be considered at a later date.</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085058666"/>
                  </a:ext>
                </a:extLst>
              </a:tr>
              <a:tr h="294990">
                <a:tc>
                  <a:txBody>
                    <a:bodyPr/>
                    <a:lstStyle/>
                    <a:p>
                      <a:pPr algn="ctr">
                        <a:lnSpc>
                          <a:spcPct val="107000"/>
                        </a:lnSpc>
                        <a:spcAft>
                          <a:spcPts val="800"/>
                        </a:spcAft>
                      </a:pPr>
                      <a:r>
                        <a:rPr lang="en-IE" sz="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Adamstown</a:t>
                      </a:r>
                      <a:endParaRPr lang="en-IE" sz="800" dirty="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Lucan</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endParaRPr lang="en-IE" sz="800" dirty="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Teenspace already existing at Tandy’s Lane Park and is under construction at Airlie Park.</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2513664002"/>
                  </a:ext>
                </a:extLst>
              </a:tr>
              <a:tr h="1000801">
                <a:tc>
                  <a:txBody>
                    <a:bodyPr/>
                    <a:lstStyle/>
                    <a:p>
                      <a:pPr algn="ctr">
                        <a:lnSpc>
                          <a:spcPct val="107000"/>
                        </a:lnSpc>
                        <a:spcAft>
                          <a:spcPts val="800"/>
                        </a:spcAft>
                      </a:pPr>
                      <a:r>
                        <a:rPr lang="en-IE" sz="800" b="1" dirty="0">
                          <a:effectLst/>
                          <a:latin typeface="Calibri" panose="020F0502020204030204" pitchFamily="34" charset="0"/>
                          <a:ea typeface="Calibri" panose="020F0502020204030204" pitchFamily="34" charset="0"/>
                          <a:cs typeface="Arial" panose="020B0604020202020204" pitchFamily="34" charset="0"/>
                        </a:rPr>
                        <a:t>Griffeen </a:t>
                      </a:r>
                      <a:endParaRPr lang="en-IE" sz="800" dirty="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Lucan</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2 and also requested directly by teenagers and local councillors in the area via ACM.</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Recommended to proceed with a teenspace adjacent to the existing skatepark.</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23825841"/>
                  </a:ext>
                </a:extLst>
              </a:tr>
              <a:tr h="394794">
                <a:tc>
                  <a:txBody>
                    <a:bodyPr/>
                    <a:lstStyle/>
                    <a:p>
                      <a:pPr algn="ctr">
                        <a:lnSpc>
                          <a:spcPct val="107000"/>
                        </a:lnSpc>
                        <a:spcAft>
                          <a:spcPts val="800"/>
                        </a:spcAft>
                      </a:pPr>
                      <a:r>
                        <a:rPr lang="en-IE"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Butterfield</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Rathfarnham</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n-IE" sz="800">
                          <a:solidFill>
                            <a:srgbClr val="000000"/>
                          </a:solidFill>
                          <a:effectLst/>
                          <a:latin typeface="Calibri" panose="020F0502020204030204" pitchFamily="34" charset="0"/>
                          <a:ea typeface="Calibri" panose="020F0502020204030204" pitchFamily="34" charset="0"/>
                          <a:cs typeface="Arial" panose="020B0604020202020204" pitchFamily="34" charset="0"/>
                        </a:rPr>
                        <a:t>Not recommended to proceed as a high priority as location is not as suitable as higher priority projects. Could be considered at a later date.</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1451327938"/>
                  </a:ext>
                </a:extLst>
              </a:tr>
              <a:tr h="1193210">
                <a:tc>
                  <a:txBody>
                    <a:bodyPr/>
                    <a:lstStyle/>
                    <a:p>
                      <a:pPr algn="ctr">
                        <a:lnSpc>
                          <a:spcPct val="107000"/>
                        </a:lnSpc>
                        <a:spcAft>
                          <a:spcPts val="800"/>
                        </a:spcAft>
                      </a:pPr>
                      <a:r>
                        <a:rPr lang="en-IE" sz="800" b="1">
                          <a:effectLst/>
                          <a:latin typeface="Calibri" panose="020F0502020204030204" pitchFamily="34" charset="0"/>
                          <a:ea typeface="Calibri" panose="020F0502020204030204" pitchFamily="34" charset="0"/>
                          <a:cs typeface="Arial" panose="020B0604020202020204" pitchFamily="34" charset="0"/>
                        </a:rPr>
                        <a:t>Whitechurch</a:t>
                      </a:r>
                      <a:endParaRPr lang="en-IE" sz="80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Rathfarnham</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a:effectLst/>
                          <a:latin typeface="Calibri" panose="020F0502020204030204" pitchFamily="34" charset="0"/>
                          <a:ea typeface="Calibri" panose="020F0502020204030204" pitchFamily="34" charset="0"/>
                          <a:cs typeface="Arial" panose="020B0604020202020204" pitchFamily="34" charset="0"/>
                        </a:rPr>
                        <a:t>Requested directly by teenagers in the area and local councillors via ACM. (See below)</a:t>
                      </a: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n-IE" sz="800" b="1" dirty="0">
                          <a:effectLst/>
                          <a:latin typeface="Calibri" panose="020F0502020204030204" pitchFamily="34" charset="0"/>
                          <a:ea typeface="Calibri" panose="020F0502020204030204" pitchFamily="34" charset="0"/>
                          <a:cs typeface="Arial" panose="020B0604020202020204" pitchFamily="34" charset="0"/>
                        </a:rPr>
                        <a:t>Recommended to add this to the programme as an additional project</a:t>
                      </a:r>
                      <a:endParaRPr lang="en-IE" sz="800" dirty="0">
                        <a:effectLst/>
                        <a:latin typeface="Calibri" panose="020F0502020204030204" pitchFamily="34" charset="0"/>
                        <a:ea typeface="Calibri" panose="020F0502020204030204" pitchFamily="34" charset="0"/>
                        <a:cs typeface="Arial" panose="020B0604020202020204" pitchFamily="34" charset="0"/>
                      </a:endParaRPr>
                    </a:p>
                  </a:txBody>
                  <a:tcPr marL="25461" marR="25461"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680211703"/>
                  </a:ext>
                </a:extLst>
              </a:tr>
            </a:tbl>
          </a:graphicData>
        </a:graphic>
      </p:graphicFrame>
      <p:pic>
        <p:nvPicPr>
          <p:cNvPr id="10" name="Picture 9" descr="A picture containing text, sign&#10;&#10;Description automatically generated">
            <a:extLst>
              <a:ext uri="{FF2B5EF4-FFF2-40B4-BE49-F238E27FC236}">
                <a16:creationId xmlns:a16="http://schemas.microsoft.com/office/drawing/2014/main" id="{7EDCDA10-6359-930D-ABF3-DEEC2CCCACCE}"/>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221411" y="185726"/>
            <a:ext cx="988210" cy="882142"/>
          </a:xfrm>
          <a:prstGeom prst="rect">
            <a:avLst/>
          </a:prstGeom>
        </p:spPr>
      </p:pic>
      <p:pic>
        <p:nvPicPr>
          <p:cNvPr id="11" name="Picture 10" descr="Logo&#10;&#10;Description automatically generated">
            <a:extLst>
              <a:ext uri="{FF2B5EF4-FFF2-40B4-BE49-F238E27FC236}">
                <a16:creationId xmlns:a16="http://schemas.microsoft.com/office/drawing/2014/main" id="{4934614B-0819-5D3A-8E21-65D289F4C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cxnSp>
        <p:nvCxnSpPr>
          <p:cNvPr id="13" name="Straight Connector 12">
            <a:extLst>
              <a:ext uri="{FF2B5EF4-FFF2-40B4-BE49-F238E27FC236}">
                <a16:creationId xmlns:a16="http://schemas.microsoft.com/office/drawing/2014/main" id="{57CB1C4D-4086-C2D9-12B9-F9AFF5A989F2}"/>
              </a:ext>
            </a:extLst>
          </p:cNvPr>
          <p:cNvCxnSpPr/>
          <p:nvPr/>
        </p:nvCxnSpPr>
        <p:spPr>
          <a:xfrm>
            <a:off x="7484165" y="1421295"/>
            <a:ext cx="0" cy="3747052"/>
          </a:xfrm>
          <a:prstGeom prst="line">
            <a:avLst/>
          </a:prstGeom>
          <a:ln>
            <a:solidFill>
              <a:srgbClr val="445A6C"/>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34873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ign on the side of a road&#10;&#10;Description automatically generated with medium confidence">
            <a:extLst>
              <a:ext uri="{FF2B5EF4-FFF2-40B4-BE49-F238E27FC236}">
                <a16:creationId xmlns:a16="http://schemas.microsoft.com/office/drawing/2014/main" id="{2A27F3E2-F19E-4129-D03A-46E41CADD6A5}"/>
              </a:ext>
            </a:extLst>
          </p:cNvPr>
          <p:cNvPicPr>
            <a:picLocks noChangeAspect="1"/>
          </p:cNvPicPr>
          <p:nvPr/>
        </p:nvPicPr>
        <p:blipFill rotWithShape="1">
          <a:blip r:embed="rId2">
            <a:extLst>
              <a:ext uri="{28A0092B-C50C-407E-A947-70E740481C1C}">
                <a14:useLocalDpi xmlns:a14="http://schemas.microsoft.com/office/drawing/2010/main" val="0"/>
              </a:ext>
            </a:extLst>
          </a:blip>
          <a:srcRect t="9286" r="9091" b="13818"/>
          <a:stretch/>
        </p:blipFill>
        <p:spPr>
          <a:xfrm>
            <a:off x="20" y="1"/>
            <a:ext cx="12191980" cy="6857999"/>
          </a:xfrm>
          <a:prstGeom prst="rect">
            <a:avLst/>
          </a:prstGeom>
        </p:spPr>
      </p:pic>
      <p:sp>
        <p:nvSpPr>
          <p:cNvPr id="17" name="Rectangle 16">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322FDD-EDBC-4CD4-9C19-71AD71488A9F}"/>
              </a:ext>
            </a:extLst>
          </p:cNvPr>
          <p:cNvSpPr>
            <a:spLocks noGrp="1"/>
          </p:cNvSpPr>
          <p:nvPr>
            <p:ph type="title"/>
          </p:nvPr>
        </p:nvSpPr>
        <p:spPr>
          <a:xfrm>
            <a:off x="594804" y="640263"/>
            <a:ext cx="6619811" cy="1344975"/>
          </a:xfrm>
        </p:spPr>
        <p:txBody>
          <a:bodyPr>
            <a:normAutofit/>
          </a:bodyPr>
          <a:lstStyle/>
          <a:p>
            <a:r>
              <a:rPr lang="en-GB" sz="3400"/>
              <a:t>Recommended new locations | €500,000 budget allocated for 2023</a:t>
            </a:r>
            <a:endParaRPr lang="en-IE" sz="3400"/>
          </a:p>
        </p:txBody>
      </p:sp>
      <p:sp>
        <p:nvSpPr>
          <p:cNvPr id="3" name="Content Placeholder 2">
            <a:extLst>
              <a:ext uri="{FF2B5EF4-FFF2-40B4-BE49-F238E27FC236}">
                <a16:creationId xmlns:a16="http://schemas.microsoft.com/office/drawing/2014/main" id="{55AE2078-0F1F-94FD-BB5F-F1BB5FEDB50A}"/>
              </a:ext>
            </a:extLst>
          </p:cNvPr>
          <p:cNvSpPr>
            <a:spLocks noGrp="1"/>
          </p:cNvSpPr>
          <p:nvPr>
            <p:ph idx="1"/>
          </p:nvPr>
        </p:nvSpPr>
        <p:spPr>
          <a:xfrm>
            <a:off x="594109" y="2121763"/>
            <a:ext cx="6620505" cy="3773010"/>
          </a:xfrm>
        </p:spPr>
        <p:txBody>
          <a:bodyPr>
            <a:normAutofit/>
          </a:bodyPr>
          <a:lstStyle/>
          <a:p>
            <a:pPr marL="514350" indent="-514350">
              <a:buFont typeface="+mj-lt"/>
              <a:buAutoNum type="arabicPeriod"/>
            </a:pPr>
            <a:r>
              <a:rPr lang="en-GB" sz="2400"/>
              <a:t>Carrigmore Park</a:t>
            </a:r>
          </a:p>
          <a:p>
            <a:pPr marL="514350" indent="-514350">
              <a:buFont typeface="+mj-lt"/>
              <a:buAutoNum type="arabicPeriod"/>
            </a:pPr>
            <a:r>
              <a:rPr lang="en-GB" sz="2400"/>
              <a:t>Rathcoole Park</a:t>
            </a:r>
          </a:p>
          <a:p>
            <a:pPr marL="514350" indent="-514350">
              <a:buFont typeface="+mj-lt"/>
              <a:buAutoNum type="arabicPeriod"/>
            </a:pPr>
            <a:r>
              <a:rPr lang="en-GB" sz="2400"/>
              <a:t>Clondalkin</a:t>
            </a:r>
          </a:p>
          <a:p>
            <a:pPr marL="514350" indent="-514350">
              <a:buFont typeface="+mj-lt"/>
              <a:buAutoNum type="arabicPeriod"/>
            </a:pPr>
            <a:r>
              <a:rPr lang="en-GB" sz="2400"/>
              <a:t>Griffeen Valley Park (Northern Section)</a:t>
            </a:r>
          </a:p>
          <a:p>
            <a:pPr marL="514350" indent="-514350">
              <a:buFont typeface="+mj-lt"/>
              <a:buAutoNum type="arabicPeriod"/>
            </a:pPr>
            <a:r>
              <a:rPr lang="en-GB" sz="2400"/>
              <a:t>Sean Walsh Park</a:t>
            </a:r>
          </a:p>
          <a:p>
            <a:pPr marL="514350" indent="-514350">
              <a:buFont typeface="+mj-lt"/>
              <a:buAutoNum type="arabicPeriod"/>
            </a:pPr>
            <a:r>
              <a:rPr lang="en-GB" sz="2400"/>
              <a:t>Dodder Valley Park, Western Section</a:t>
            </a:r>
          </a:p>
          <a:p>
            <a:pPr marL="514350" indent="-514350">
              <a:buFont typeface="+mj-lt"/>
              <a:buAutoNum type="arabicPeriod"/>
            </a:pPr>
            <a:r>
              <a:rPr lang="en-GB" sz="2400"/>
              <a:t>Dodder Valley Park, Eastern Section</a:t>
            </a:r>
          </a:p>
          <a:p>
            <a:pPr marL="514350" indent="-514350">
              <a:buFont typeface="+mj-lt"/>
              <a:buAutoNum type="arabicPeriod"/>
            </a:pPr>
            <a:r>
              <a:rPr lang="en-GB" sz="2400"/>
              <a:t>Whitechurch</a:t>
            </a:r>
            <a:endParaRPr lang="en-IE" sz="2400"/>
          </a:p>
        </p:txBody>
      </p:sp>
      <p:pic>
        <p:nvPicPr>
          <p:cNvPr id="6" name="Picture 5" descr="A picture containing text, sign&#10;&#10;Description automatically generated">
            <a:extLst>
              <a:ext uri="{FF2B5EF4-FFF2-40B4-BE49-F238E27FC236}">
                <a16:creationId xmlns:a16="http://schemas.microsoft.com/office/drawing/2014/main" id="{91215F87-2DAC-FB7B-DB03-7EEF6783E0BE}"/>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221411" y="111984"/>
            <a:ext cx="988210" cy="882142"/>
          </a:xfrm>
          <a:prstGeom prst="rect">
            <a:avLst/>
          </a:prstGeom>
        </p:spPr>
      </p:pic>
      <p:pic>
        <p:nvPicPr>
          <p:cNvPr id="7" name="Picture 6" descr="Logo&#10;&#10;Description automatically generated">
            <a:extLst>
              <a:ext uri="{FF2B5EF4-FFF2-40B4-BE49-F238E27FC236}">
                <a16:creationId xmlns:a16="http://schemas.microsoft.com/office/drawing/2014/main" id="{CD482475-C28A-A109-16D2-63F165FDF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spTree>
    <p:extLst>
      <p:ext uri="{BB962C8B-B14F-4D97-AF65-F5344CB8AC3E}">
        <p14:creationId xmlns:p14="http://schemas.microsoft.com/office/powerpoint/2010/main" val="1893671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Map&#10;&#10;Description automatically generated">
            <a:extLst>
              <a:ext uri="{FF2B5EF4-FFF2-40B4-BE49-F238E27FC236}">
                <a16:creationId xmlns:a16="http://schemas.microsoft.com/office/drawing/2014/main" id="{70C1ED2F-64C7-E4B1-095B-A8342CC1554C}"/>
              </a:ext>
            </a:extLst>
          </p:cNvPr>
          <p:cNvPicPr>
            <a:picLocks noChangeAspect="1"/>
          </p:cNvPicPr>
          <p:nvPr/>
        </p:nvPicPr>
        <p:blipFill rotWithShape="1">
          <a:blip r:embed="rId2">
            <a:extLst>
              <a:ext uri="{28A0092B-C50C-407E-A947-70E740481C1C}">
                <a14:useLocalDpi xmlns:a14="http://schemas.microsoft.com/office/drawing/2010/main" val="0"/>
              </a:ext>
            </a:extLst>
          </a:blip>
          <a:srcRect l="-1" t="15803" r="-1" b="3204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6" name="Star: 5 Points 5">
            <a:extLst>
              <a:ext uri="{FF2B5EF4-FFF2-40B4-BE49-F238E27FC236}">
                <a16:creationId xmlns:a16="http://schemas.microsoft.com/office/drawing/2014/main" id="{EDC54315-AAA6-6D9C-667F-8AA2B708AB47}"/>
              </a:ext>
            </a:extLst>
          </p:cNvPr>
          <p:cNvSpPr/>
          <p:nvPr/>
        </p:nvSpPr>
        <p:spPr>
          <a:xfrm>
            <a:off x="6841021" y="4619901"/>
            <a:ext cx="88900" cy="6985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tar: 5 Points 6">
            <a:extLst>
              <a:ext uri="{FF2B5EF4-FFF2-40B4-BE49-F238E27FC236}">
                <a16:creationId xmlns:a16="http://schemas.microsoft.com/office/drawing/2014/main" id="{D97A321D-E116-3693-6020-F3DCD0255EDB}"/>
              </a:ext>
            </a:extLst>
          </p:cNvPr>
          <p:cNvSpPr/>
          <p:nvPr/>
        </p:nvSpPr>
        <p:spPr>
          <a:xfrm>
            <a:off x="8144428" y="4689751"/>
            <a:ext cx="88900" cy="6985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tar: 5 Points 7">
            <a:extLst>
              <a:ext uri="{FF2B5EF4-FFF2-40B4-BE49-F238E27FC236}">
                <a16:creationId xmlns:a16="http://schemas.microsoft.com/office/drawing/2014/main" id="{0405BA4D-F722-58C6-F590-F3A3FE7054B6}"/>
              </a:ext>
            </a:extLst>
          </p:cNvPr>
          <p:cNvSpPr/>
          <p:nvPr/>
        </p:nvSpPr>
        <p:spPr>
          <a:xfrm>
            <a:off x="7733900" y="4103386"/>
            <a:ext cx="88900" cy="6985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tar: 5 Points 9">
            <a:extLst>
              <a:ext uri="{FF2B5EF4-FFF2-40B4-BE49-F238E27FC236}">
                <a16:creationId xmlns:a16="http://schemas.microsoft.com/office/drawing/2014/main" id="{F09CAB6D-701B-9B8C-9984-6C4B88041DD6}"/>
              </a:ext>
            </a:extLst>
          </p:cNvPr>
          <p:cNvSpPr/>
          <p:nvPr/>
        </p:nvSpPr>
        <p:spPr>
          <a:xfrm>
            <a:off x="8188878" y="3110295"/>
            <a:ext cx="92075" cy="7620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tar: 5 Points 10">
            <a:extLst>
              <a:ext uri="{FF2B5EF4-FFF2-40B4-BE49-F238E27FC236}">
                <a16:creationId xmlns:a16="http://schemas.microsoft.com/office/drawing/2014/main" id="{4BAA5C8A-CB63-2F74-1081-B17B0A466F80}"/>
              </a:ext>
            </a:extLst>
          </p:cNvPr>
          <p:cNvSpPr/>
          <p:nvPr/>
        </p:nvSpPr>
        <p:spPr>
          <a:xfrm>
            <a:off x="4701140" y="932325"/>
            <a:ext cx="88900" cy="6985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tar: 5 Points 316">
            <a:extLst>
              <a:ext uri="{FF2B5EF4-FFF2-40B4-BE49-F238E27FC236}">
                <a16:creationId xmlns:a16="http://schemas.microsoft.com/office/drawing/2014/main" id="{939A06DE-3913-E34B-7C99-342C2F3F6B4B}"/>
              </a:ext>
            </a:extLst>
          </p:cNvPr>
          <p:cNvSpPr>
            <a:spLocks/>
          </p:cNvSpPr>
          <p:nvPr/>
        </p:nvSpPr>
        <p:spPr bwMode="auto">
          <a:xfrm>
            <a:off x="6493731" y="1178357"/>
            <a:ext cx="88900" cy="69850"/>
          </a:xfrm>
          <a:custGeom>
            <a:avLst/>
            <a:gdLst>
              <a:gd name="T0" fmla="*/ 0 w 88900"/>
              <a:gd name="T1" fmla="*/ 26680 h 69850"/>
              <a:gd name="T2" fmla="*/ 33957 w 88900"/>
              <a:gd name="T3" fmla="*/ 26680 h 69850"/>
              <a:gd name="T4" fmla="*/ 44450 w 88900"/>
              <a:gd name="T5" fmla="*/ 0 h 69850"/>
              <a:gd name="T6" fmla="*/ 54943 w 88900"/>
              <a:gd name="T7" fmla="*/ 26680 h 69850"/>
              <a:gd name="T8" fmla="*/ 88900 w 88900"/>
              <a:gd name="T9" fmla="*/ 26680 h 69850"/>
              <a:gd name="T10" fmla="*/ 61428 w 88900"/>
              <a:gd name="T11" fmla="*/ 43169 h 69850"/>
              <a:gd name="T12" fmla="*/ 71922 w 88900"/>
              <a:gd name="T13" fmla="*/ 69850 h 69850"/>
              <a:gd name="T14" fmla="*/ 44450 w 88900"/>
              <a:gd name="T15" fmla="*/ 53360 h 69850"/>
              <a:gd name="T16" fmla="*/ 16978 w 88900"/>
              <a:gd name="T17" fmla="*/ 69850 h 69850"/>
              <a:gd name="T18" fmla="*/ 27472 w 88900"/>
              <a:gd name="T19" fmla="*/ 43169 h 69850"/>
              <a:gd name="T20" fmla="*/ 0 w 88900"/>
              <a:gd name="T21" fmla="*/ 26680 h 698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900"/>
              <a:gd name="T34" fmla="*/ 0 h 69850"/>
              <a:gd name="T35" fmla="*/ 88900 w 88900"/>
              <a:gd name="T36" fmla="*/ 69850 h 698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900" h="69850">
                <a:moveTo>
                  <a:pt x="0" y="26680"/>
                </a:moveTo>
                <a:lnTo>
                  <a:pt x="33957" y="26680"/>
                </a:lnTo>
                <a:lnTo>
                  <a:pt x="44450" y="0"/>
                </a:lnTo>
                <a:lnTo>
                  <a:pt x="54943" y="26680"/>
                </a:lnTo>
                <a:lnTo>
                  <a:pt x="88900" y="26680"/>
                </a:lnTo>
                <a:lnTo>
                  <a:pt x="61428" y="43169"/>
                </a:lnTo>
                <a:lnTo>
                  <a:pt x="71922" y="69850"/>
                </a:lnTo>
                <a:lnTo>
                  <a:pt x="44450" y="53360"/>
                </a:lnTo>
                <a:lnTo>
                  <a:pt x="16978" y="69850"/>
                </a:lnTo>
                <a:lnTo>
                  <a:pt x="27472" y="43169"/>
                </a:lnTo>
                <a:lnTo>
                  <a:pt x="0" y="26680"/>
                </a:lnTo>
                <a:close/>
              </a:path>
            </a:pathLst>
          </a:cu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Star: 5 Points 16">
            <a:extLst>
              <a:ext uri="{FF2B5EF4-FFF2-40B4-BE49-F238E27FC236}">
                <a16:creationId xmlns:a16="http://schemas.microsoft.com/office/drawing/2014/main" id="{F0D14B7C-9CA2-DFDA-EBE3-50B11ACC32D1}"/>
              </a:ext>
            </a:extLst>
          </p:cNvPr>
          <p:cNvSpPr/>
          <p:nvPr/>
        </p:nvSpPr>
        <p:spPr>
          <a:xfrm>
            <a:off x="7306151" y="4205348"/>
            <a:ext cx="88900" cy="698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ar: 5 Points 17">
            <a:extLst>
              <a:ext uri="{FF2B5EF4-FFF2-40B4-BE49-F238E27FC236}">
                <a16:creationId xmlns:a16="http://schemas.microsoft.com/office/drawing/2014/main" id="{9D4F68A1-3254-88DD-4493-B8281268D976}"/>
              </a:ext>
            </a:extLst>
          </p:cNvPr>
          <p:cNvSpPr/>
          <p:nvPr/>
        </p:nvSpPr>
        <p:spPr>
          <a:xfrm>
            <a:off x="9018690" y="3707202"/>
            <a:ext cx="88900" cy="698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ar: 5 Points 18">
            <a:extLst>
              <a:ext uri="{FF2B5EF4-FFF2-40B4-BE49-F238E27FC236}">
                <a16:creationId xmlns:a16="http://schemas.microsoft.com/office/drawing/2014/main" id="{EF8638F5-8391-E7F9-0983-49CDE4782D8A}"/>
              </a:ext>
            </a:extLst>
          </p:cNvPr>
          <p:cNvSpPr/>
          <p:nvPr/>
        </p:nvSpPr>
        <p:spPr>
          <a:xfrm>
            <a:off x="7996790" y="4275198"/>
            <a:ext cx="88900" cy="698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tar: 5 Points 19">
            <a:extLst>
              <a:ext uri="{FF2B5EF4-FFF2-40B4-BE49-F238E27FC236}">
                <a16:creationId xmlns:a16="http://schemas.microsoft.com/office/drawing/2014/main" id="{691CC6D2-9396-E8B0-BA3F-CD440B651172}"/>
              </a:ext>
            </a:extLst>
          </p:cNvPr>
          <p:cNvSpPr/>
          <p:nvPr/>
        </p:nvSpPr>
        <p:spPr>
          <a:xfrm>
            <a:off x="5532990" y="4397994"/>
            <a:ext cx="88900" cy="698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Star: 5 Points 295">
            <a:extLst>
              <a:ext uri="{FF2B5EF4-FFF2-40B4-BE49-F238E27FC236}">
                <a16:creationId xmlns:a16="http://schemas.microsoft.com/office/drawing/2014/main" id="{67BD72F3-B06E-C2EA-6CB5-2B5678544BA9}"/>
              </a:ext>
            </a:extLst>
          </p:cNvPr>
          <p:cNvSpPr>
            <a:spLocks/>
          </p:cNvSpPr>
          <p:nvPr/>
        </p:nvSpPr>
        <p:spPr bwMode="auto">
          <a:xfrm>
            <a:off x="4612240" y="4379973"/>
            <a:ext cx="88900" cy="69850"/>
          </a:xfrm>
          <a:custGeom>
            <a:avLst/>
            <a:gdLst>
              <a:gd name="T0" fmla="*/ 0 w 88900"/>
              <a:gd name="T1" fmla="*/ 26680 h 69850"/>
              <a:gd name="T2" fmla="*/ 33957 w 88900"/>
              <a:gd name="T3" fmla="*/ 26680 h 69850"/>
              <a:gd name="T4" fmla="*/ 44450 w 88900"/>
              <a:gd name="T5" fmla="*/ 0 h 69850"/>
              <a:gd name="T6" fmla="*/ 54943 w 88900"/>
              <a:gd name="T7" fmla="*/ 26680 h 69850"/>
              <a:gd name="T8" fmla="*/ 88900 w 88900"/>
              <a:gd name="T9" fmla="*/ 26680 h 69850"/>
              <a:gd name="T10" fmla="*/ 61428 w 88900"/>
              <a:gd name="T11" fmla="*/ 43169 h 69850"/>
              <a:gd name="T12" fmla="*/ 71922 w 88900"/>
              <a:gd name="T13" fmla="*/ 69850 h 69850"/>
              <a:gd name="T14" fmla="*/ 44450 w 88900"/>
              <a:gd name="T15" fmla="*/ 53360 h 69850"/>
              <a:gd name="T16" fmla="*/ 16978 w 88900"/>
              <a:gd name="T17" fmla="*/ 69850 h 69850"/>
              <a:gd name="T18" fmla="*/ 27472 w 88900"/>
              <a:gd name="T19" fmla="*/ 43169 h 69850"/>
              <a:gd name="T20" fmla="*/ 0 w 88900"/>
              <a:gd name="T21" fmla="*/ 26680 h 698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900"/>
              <a:gd name="T34" fmla="*/ 0 h 69850"/>
              <a:gd name="T35" fmla="*/ 88900 w 88900"/>
              <a:gd name="T36" fmla="*/ 69850 h 698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900" h="69850">
                <a:moveTo>
                  <a:pt x="0" y="26680"/>
                </a:moveTo>
                <a:lnTo>
                  <a:pt x="33957" y="26680"/>
                </a:lnTo>
                <a:lnTo>
                  <a:pt x="44450" y="0"/>
                </a:lnTo>
                <a:lnTo>
                  <a:pt x="54943" y="26680"/>
                </a:lnTo>
                <a:lnTo>
                  <a:pt x="88900" y="26680"/>
                </a:lnTo>
                <a:lnTo>
                  <a:pt x="61428" y="43169"/>
                </a:lnTo>
                <a:lnTo>
                  <a:pt x="71922" y="69850"/>
                </a:lnTo>
                <a:lnTo>
                  <a:pt x="44450" y="53360"/>
                </a:lnTo>
                <a:lnTo>
                  <a:pt x="16978" y="69850"/>
                </a:lnTo>
                <a:lnTo>
                  <a:pt x="27472" y="43169"/>
                </a:lnTo>
                <a:lnTo>
                  <a:pt x="0" y="26680"/>
                </a:lnTo>
                <a:close/>
              </a:path>
            </a:pathLst>
          </a:custGeom>
          <a:solidFill>
            <a:srgbClr val="FF0000"/>
          </a:solidFill>
          <a:ln w="1270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Star: 5 Points 61">
            <a:extLst>
              <a:ext uri="{FF2B5EF4-FFF2-40B4-BE49-F238E27FC236}">
                <a16:creationId xmlns:a16="http://schemas.microsoft.com/office/drawing/2014/main" id="{013163FA-9432-85D4-4FE3-73503EF05D95}"/>
              </a:ext>
            </a:extLst>
          </p:cNvPr>
          <p:cNvSpPr>
            <a:spLocks/>
          </p:cNvSpPr>
          <p:nvPr/>
        </p:nvSpPr>
        <p:spPr bwMode="auto">
          <a:xfrm>
            <a:off x="4241087" y="1039463"/>
            <a:ext cx="88900" cy="69850"/>
          </a:xfrm>
          <a:custGeom>
            <a:avLst/>
            <a:gdLst>
              <a:gd name="T0" fmla="*/ 0 w 88900"/>
              <a:gd name="T1" fmla="*/ 26680 h 69850"/>
              <a:gd name="T2" fmla="*/ 33957 w 88900"/>
              <a:gd name="T3" fmla="*/ 26680 h 69850"/>
              <a:gd name="T4" fmla="*/ 44450 w 88900"/>
              <a:gd name="T5" fmla="*/ 0 h 69850"/>
              <a:gd name="T6" fmla="*/ 54943 w 88900"/>
              <a:gd name="T7" fmla="*/ 26680 h 69850"/>
              <a:gd name="T8" fmla="*/ 88900 w 88900"/>
              <a:gd name="T9" fmla="*/ 26680 h 69850"/>
              <a:gd name="T10" fmla="*/ 61428 w 88900"/>
              <a:gd name="T11" fmla="*/ 43169 h 69850"/>
              <a:gd name="T12" fmla="*/ 71922 w 88900"/>
              <a:gd name="T13" fmla="*/ 69850 h 69850"/>
              <a:gd name="T14" fmla="*/ 44450 w 88900"/>
              <a:gd name="T15" fmla="*/ 53360 h 69850"/>
              <a:gd name="T16" fmla="*/ 16978 w 88900"/>
              <a:gd name="T17" fmla="*/ 69850 h 69850"/>
              <a:gd name="T18" fmla="*/ 27472 w 88900"/>
              <a:gd name="T19" fmla="*/ 43169 h 69850"/>
              <a:gd name="T20" fmla="*/ 0 w 88900"/>
              <a:gd name="T21" fmla="*/ 26680 h 698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900"/>
              <a:gd name="T34" fmla="*/ 0 h 69850"/>
              <a:gd name="T35" fmla="*/ 88900 w 88900"/>
              <a:gd name="T36" fmla="*/ 69850 h 698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900" h="69850">
                <a:moveTo>
                  <a:pt x="0" y="26680"/>
                </a:moveTo>
                <a:lnTo>
                  <a:pt x="33957" y="26680"/>
                </a:lnTo>
                <a:lnTo>
                  <a:pt x="44450" y="0"/>
                </a:lnTo>
                <a:lnTo>
                  <a:pt x="54943" y="26680"/>
                </a:lnTo>
                <a:lnTo>
                  <a:pt x="88900" y="26680"/>
                </a:lnTo>
                <a:lnTo>
                  <a:pt x="61428" y="43169"/>
                </a:lnTo>
                <a:lnTo>
                  <a:pt x="71922" y="69850"/>
                </a:lnTo>
                <a:lnTo>
                  <a:pt x="44450" y="53360"/>
                </a:lnTo>
                <a:lnTo>
                  <a:pt x="16978" y="69850"/>
                </a:lnTo>
                <a:lnTo>
                  <a:pt x="27472" y="43169"/>
                </a:lnTo>
                <a:lnTo>
                  <a:pt x="0" y="26680"/>
                </a:lnTo>
                <a:close/>
              </a:path>
            </a:pathLst>
          </a:cu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 name="Star: 5 Points 22">
            <a:extLst>
              <a:ext uri="{FF2B5EF4-FFF2-40B4-BE49-F238E27FC236}">
                <a16:creationId xmlns:a16="http://schemas.microsoft.com/office/drawing/2014/main" id="{0B538BBD-AF69-6F64-3E77-5DD114EDE1B8}"/>
              </a:ext>
            </a:extLst>
          </p:cNvPr>
          <p:cNvSpPr/>
          <p:nvPr/>
        </p:nvSpPr>
        <p:spPr>
          <a:xfrm>
            <a:off x="6393347" y="2259957"/>
            <a:ext cx="88900" cy="698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tar: 5 Points 23">
            <a:extLst>
              <a:ext uri="{FF2B5EF4-FFF2-40B4-BE49-F238E27FC236}">
                <a16:creationId xmlns:a16="http://schemas.microsoft.com/office/drawing/2014/main" id="{845D57F6-D175-F24F-604C-3DF75296937B}"/>
              </a:ext>
            </a:extLst>
          </p:cNvPr>
          <p:cNvSpPr/>
          <p:nvPr/>
        </p:nvSpPr>
        <p:spPr>
          <a:xfrm>
            <a:off x="9861721" y="4345048"/>
            <a:ext cx="88900" cy="698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tar: 5 Points 24">
            <a:extLst>
              <a:ext uri="{FF2B5EF4-FFF2-40B4-BE49-F238E27FC236}">
                <a16:creationId xmlns:a16="http://schemas.microsoft.com/office/drawing/2014/main" id="{D6E231DF-13C1-90EE-7DB5-AB8B0E62F3E7}"/>
              </a:ext>
            </a:extLst>
          </p:cNvPr>
          <p:cNvSpPr/>
          <p:nvPr/>
        </p:nvSpPr>
        <p:spPr>
          <a:xfrm>
            <a:off x="5097693" y="897400"/>
            <a:ext cx="88900" cy="698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tar: 5 Points 25">
            <a:extLst>
              <a:ext uri="{FF2B5EF4-FFF2-40B4-BE49-F238E27FC236}">
                <a16:creationId xmlns:a16="http://schemas.microsoft.com/office/drawing/2014/main" id="{500C4F06-A1D0-FAFA-794F-3342F3E1BF3C}"/>
              </a:ext>
            </a:extLst>
          </p:cNvPr>
          <p:cNvSpPr/>
          <p:nvPr/>
        </p:nvSpPr>
        <p:spPr>
          <a:xfrm>
            <a:off x="7733900" y="3747135"/>
            <a:ext cx="92075" cy="7620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Star: 5 Points 26">
            <a:extLst>
              <a:ext uri="{FF2B5EF4-FFF2-40B4-BE49-F238E27FC236}">
                <a16:creationId xmlns:a16="http://schemas.microsoft.com/office/drawing/2014/main" id="{5C3158A7-CBB5-9B05-2669-A283C1A9EC5E}"/>
              </a:ext>
            </a:extLst>
          </p:cNvPr>
          <p:cNvSpPr/>
          <p:nvPr/>
        </p:nvSpPr>
        <p:spPr>
          <a:xfrm>
            <a:off x="5532990" y="2007838"/>
            <a:ext cx="88900" cy="6985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Star: 5 Points 27">
            <a:extLst>
              <a:ext uri="{FF2B5EF4-FFF2-40B4-BE49-F238E27FC236}">
                <a16:creationId xmlns:a16="http://schemas.microsoft.com/office/drawing/2014/main" id="{994BA240-1EE5-0F03-A150-D575F7372012}"/>
              </a:ext>
            </a:extLst>
          </p:cNvPr>
          <p:cNvSpPr/>
          <p:nvPr/>
        </p:nvSpPr>
        <p:spPr>
          <a:xfrm>
            <a:off x="7339062" y="3040445"/>
            <a:ext cx="88900" cy="6985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Star: 5 Points 200">
            <a:extLst>
              <a:ext uri="{FF2B5EF4-FFF2-40B4-BE49-F238E27FC236}">
                <a16:creationId xmlns:a16="http://schemas.microsoft.com/office/drawing/2014/main" id="{AF2E0D9C-6205-A710-1E94-F4E5DAC38FDC}"/>
              </a:ext>
            </a:extLst>
          </p:cNvPr>
          <p:cNvSpPr>
            <a:spLocks/>
          </p:cNvSpPr>
          <p:nvPr/>
        </p:nvSpPr>
        <p:spPr bwMode="auto">
          <a:xfrm>
            <a:off x="6282195" y="565235"/>
            <a:ext cx="88900" cy="69850"/>
          </a:xfrm>
          <a:custGeom>
            <a:avLst/>
            <a:gdLst>
              <a:gd name="T0" fmla="*/ 0 w 88900"/>
              <a:gd name="T1" fmla="*/ 26680 h 69850"/>
              <a:gd name="T2" fmla="*/ 33957 w 88900"/>
              <a:gd name="T3" fmla="*/ 26680 h 69850"/>
              <a:gd name="T4" fmla="*/ 44450 w 88900"/>
              <a:gd name="T5" fmla="*/ 0 h 69850"/>
              <a:gd name="T6" fmla="*/ 54943 w 88900"/>
              <a:gd name="T7" fmla="*/ 26680 h 69850"/>
              <a:gd name="T8" fmla="*/ 88900 w 88900"/>
              <a:gd name="T9" fmla="*/ 26680 h 69850"/>
              <a:gd name="T10" fmla="*/ 61428 w 88900"/>
              <a:gd name="T11" fmla="*/ 43169 h 69850"/>
              <a:gd name="T12" fmla="*/ 71922 w 88900"/>
              <a:gd name="T13" fmla="*/ 69850 h 69850"/>
              <a:gd name="T14" fmla="*/ 44450 w 88900"/>
              <a:gd name="T15" fmla="*/ 53360 h 69850"/>
              <a:gd name="T16" fmla="*/ 16978 w 88900"/>
              <a:gd name="T17" fmla="*/ 69850 h 69850"/>
              <a:gd name="T18" fmla="*/ 27472 w 88900"/>
              <a:gd name="T19" fmla="*/ 43169 h 69850"/>
              <a:gd name="T20" fmla="*/ 0 w 88900"/>
              <a:gd name="T21" fmla="*/ 26680 h 698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900"/>
              <a:gd name="T34" fmla="*/ 0 h 69850"/>
              <a:gd name="T35" fmla="*/ 88900 w 88900"/>
              <a:gd name="T36" fmla="*/ 69850 h 698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900" h="69850">
                <a:moveTo>
                  <a:pt x="0" y="26680"/>
                </a:moveTo>
                <a:lnTo>
                  <a:pt x="33957" y="26680"/>
                </a:lnTo>
                <a:lnTo>
                  <a:pt x="44450" y="0"/>
                </a:lnTo>
                <a:lnTo>
                  <a:pt x="54943" y="26680"/>
                </a:lnTo>
                <a:lnTo>
                  <a:pt x="88900" y="26680"/>
                </a:lnTo>
                <a:lnTo>
                  <a:pt x="61428" y="43169"/>
                </a:lnTo>
                <a:lnTo>
                  <a:pt x="71922" y="69850"/>
                </a:lnTo>
                <a:lnTo>
                  <a:pt x="44450" y="53360"/>
                </a:lnTo>
                <a:lnTo>
                  <a:pt x="16978" y="69850"/>
                </a:lnTo>
                <a:lnTo>
                  <a:pt x="27472" y="43169"/>
                </a:lnTo>
                <a:lnTo>
                  <a:pt x="0" y="26680"/>
                </a:lnTo>
                <a:close/>
              </a:path>
            </a:pathLst>
          </a:custGeom>
          <a:solidFill>
            <a:srgbClr val="7030A0"/>
          </a:solidFill>
          <a:ln w="12700">
            <a:solidFill>
              <a:srgbClr val="7030A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30000" noProof="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Title 1">
            <a:extLst>
              <a:ext uri="{FF2B5EF4-FFF2-40B4-BE49-F238E27FC236}">
                <a16:creationId xmlns:a16="http://schemas.microsoft.com/office/drawing/2014/main" id="{842E12E9-101C-FB71-9302-13FA2C477375}"/>
              </a:ext>
            </a:extLst>
          </p:cNvPr>
          <p:cNvSpPr>
            <a:spLocks noGrp="1"/>
          </p:cNvSpPr>
          <p:nvPr>
            <p:ph type="title"/>
          </p:nvPr>
        </p:nvSpPr>
        <p:spPr>
          <a:xfrm>
            <a:off x="124609" y="5544108"/>
            <a:ext cx="9330861" cy="738918"/>
          </a:xfrm>
        </p:spPr>
        <p:txBody>
          <a:bodyPr>
            <a:normAutofit/>
          </a:bodyPr>
          <a:lstStyle/>
          <a:p>
            <a:r>
              <a:rPr lang="en-GB" sz="2400" b="1" dirty="0">
                <a:solidFill>
                  <a:schemeClr val="tx1">
                    <a:lumMod val="85000"/>
                    <a:lumOff val="15000"/>
                  </a:schemeClr>
                </a:solidFill>
              </a:rPr>
              <a:t>Existing and Proposed Teenspace Locations</a:t>
            </a:r>
            <a:endParaRPr lang="en-IE" sz="2400" b="1" dirty="0">
              <a:solidFill>
                <a:schemeClr val="tx1">
                  <a:lumMod val="85000"/>
                  <a:lumOff val="15000"/>
                </a:schemeClr>
              </a:solidFill>
            </a:endParaRPr>
          </a:p>
        </p:txBody>
      </p:sp>
      <p:pic>
        <p:nvPicPr>
          <p:cNvPr id="34" name="Picture 33" descr="A picture containing text, sign&#10;&#10;Description automatically generated">
            <a:extLst>
              <a:ext uri="{FF2B5EF4-FFF2-40B4-BE49-F238E27FC236}">
                <a16:creationId xmlns:a16="http://schemas.microsoft.com/office/drawing/2014/main" id="{25FFD8F4-1D7E-256D-EB05-0AA4F084FB9F}"/>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221411" y="111984"/>
            <a:ext cx="988210" cy="882142"/>
          </a:xfrm>
          <a:prstGeom prst="rect">
            <a:avLst/>
          </a:prstGeom>
        </p:spPr>
      </p:pic>
      <p:pic>
        <p:nvPicPr>
          <p:cNvPr id="35" name="Picture 34" descr="Logo&#10;&#10;Description automatically generated">
            <a:extLst>
              <a:ext uri="{FF2B5EF4-FFF2-40B4-BE49-F238E27FC236}">
                <a16:creationId xmlns:a16="http://schemas.microsoft.com/office/drawing/2014/main" id="{CB4CF373-573D-C566-7A68-D9C6AC0CD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634" y="5865858"/>
            <a:ext cx="2153366" cy="844657"/>
          </a:xfrm>
          <a:prstGeom prst="rect">
            <a:avLst/>
          </a:prstGeom>
        </p:spPr>
      </p:pic>
      <p:sp>
        <p:nvSpPr>
          <p:cNvPr id="36" name="Text Box 2">
            <a:extLst>
              <a:ext uri="{FF2B5EF4-FFF2-40B4-BE49-F238E27FC236}">
                <a16:creationId xmlns:a16="http://schemas.microsoft.com/office/drawing/2014/main" id="{0A951E78-D923-8936-BA5F-8C9A7C56323F}"/>
              </a:ext>
            </a:extLst>
          </p:cNvPr>
          <p:cNvSpPr txBox="1">
            <a:spLocks noChangeArrowheads="1"/>
          </p:cNvSpPr>
          <p:nvPr/>
        </p:nvSpPr>
        <p:spPr bwMode="auto">
          <a:xfrm>
            <a:off x="333406" y="6129436"/>
            <a:ext cx="5948789" cy="29351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Existing Locations (completed or underway as part of current programme or otherwise)</a:t>
            </a:r>
            <a:endParaRPr kumimoji="0" lang="en-I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37" name="Star: 5 Points 36">
            <a:extLst>
              <a:ext uri="{FF2B5EF4-FFF2-40B4-BE49-F238E27FC236}">
                <a16:creationId xmlns:a16="http://schemas.microsoft.com/office/drawing/2014/main" id="{AD4A302A-6D35-412F-D1CE-C9367CD89A0D}"/>
              </a:ext>
            </a:extLst>
          </p:cNvPr>
          <p:cNvSpPr/>
          <p:nvPr/>
        </p:nvSpPr>
        <p:spPr>
          <a:xfrm>
            <a:off x="244506" y="6195129"/>
            <a:ext cx="88900" cy="6985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 Box 2">
            <a:extLst>
              <a:ext uri="{FF2B5EF4-FFF2-40B4-BE49-F238E27FC236}">
                <a16:creationId xmlns:a16="http://schemas.microsoft.com/office/drawing/2014/main" id="{5B0B882E-3FC4-0D32-A9BD-1268C1C30395}"/>
              </a:ext>
            </a:extLst>
          </p:cNvPr>
          <p:cNvSpPr txBox="1">
            <a:spLocks noChangeArrowheads="1"/>
          </p:cNvSpPr>
          <p:nvPr/>
        </p:nvSpPr>
        <p:spPr bwMode="auto">
          <a:xfrm>
            <a:off x="333405" y="6381501"/>
            <a:ext cx="4163583" cy="329014"/>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Proposed Locations from 2022 survey and other consultations</a:t>
            </a:r>
            <a:endParaRPr kumimoji="0" lang="en-I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a:t>
            </a:r>
          </a:p>
        </p:txBody>
      </p:sp>
      <p:sp>
        <p:nvSpPr>
          <p:cNvPr id="39" name="Star: 5 Points 38">
            <a:extLst>
              <a:ext uri="{FF2B5EF4-FFF2-40B4-BE49-F238E27FC236}">
                <a16:creationId xmlns:a16="http://schemas.microsoft.com/office/drawing/2014/main" id="{E21879F3-5EBA-5D13-0DB9-3B8C8D647F54}"/>
              </a:ext>
            </a:extLst>
          </p:cNvPr>
          <p:cNvSpPr/>
          <p:nvPr/>
        </p:nvSpPr>
        <p:spPr>
          <a:xfrm>
            <a:off x="244506" y="6442778"/>
            <a:ext cx="88900" cy="698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4813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TotalTime>
  <Words>920</Words>
  <Application>Microsoft Office PowerPoint</Application>
  <PresentationFormat>Widescreen</PresentationFormat>
  <Paragraphs>117</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Teenspace Programme Report 2022</vt:lpstr>
      <vt:lpstr>Teenspace Programme to date</vt:lpstr>
      <vt:lpstr>Existing/Completed Teenspaces</vt:lpstr>
      <vt:lpstr>2022 Teenspace Programme Review Survey - Outcomes:</vt:lpstr>
      <vt:lpstr>Suggested Improvements to our Teenspaces</vt:lpstr>
      <vt:lpstr>Suggested Improvements to our Teenspaces</vt:lpstr>
      <vt:lpstr>New locations requested during the 2022 Teenspace Survey</vt:lpstr>
      <vt:lpstr>Recommended new locations | €500,000 budget allocated for 2023</vt:lpstr>
      <vt:lpstr>Existing and Proposed Teenspace Locations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Teenspace Programme Report 2022</dc:title>
  <dc:creator>Hannah Johnston</dc:creator>
  <cp:lastModifiedBy>Hannah Johnston</cp:lastModifiedBy>
  <cp:revision>16</cp:revision>
  <dcterms:created xsi:type="dcterms:W3CDTF">2022-10-24T13:35:06Z</dcterms:created>
  <dcterms:modified xsi:type="dcterms:W3CDTF">2022-11-04T09:54:21Z</dcterms:modified>
</cp:coreProperties>
</file>