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8" r:id="rId2"/>
    <p:sldId id="370" r:id="rId3"/>
    <p:sldId id="361" r:id="rId4"/>
    <p:sldId id="369" r:id="rId5"/>
    <p:sldId id="366" r:id="rId6"/>
    <p:sldId id="375" r:id="rId7"/>
    <p:sldId id="376" r:id="rId8"/>
    <p:sldId id="367" r:id="rId9"/>
    <p:sldId id="368" r:id="rId10"/>
    <p:sldId id="37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4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ECD8F-A090-E714-D10E-2F11B8E053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9E317A-3C3D-B8BE-7505-4CA65D5312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3C125-711E-EFF4-C583-B1C7D777D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C49633-DF67-A4A9-54F3-B9C381B21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97E791-E3C0-D0E2-B3D9-3D68875AF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369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C6FC1-4D5A-C1CB-CE1D-A3E0DA607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80E0EC-BBFD-2E50-C8A0-58FC3D4485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749E0-2877-3DD8-419B-4F609E6F8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45E2E-E38B-D467-185F-38341F89D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189E13-B004-ACAA-CDB4-E4B452917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988172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3C581-A44C-0F87-DD4B-819427165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A97D29-4752-67EC-3A0B-9027F1F61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A8461-FE7F-159C-8353-00648F6B7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730821-2DC9-CA1E-3271-5009F67C8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4FDAC-8560-CAC5-6A2E-A910CDFB3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976180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1EF70-FCF2-FB36-20F2-00CAA206F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DB81F-7BDF-40BF-C917-BB2CE94D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77C889-B458-2FCB-7AA6-EB7044AEBF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C2A473-4CC7-80B1-B9B8-E730031AE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CC3045-5440-35B2-E1E4-F7271F35E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EA7DD5-C09B-BFC6-881C-809C6BB35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905801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F4A4C-FB82-73D8-B981-70937A07D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678A29-3157-E2EC-2FC5-373421B8E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5F4067-114A-6F3F-A329-E5742296D1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52BF74-5694-2632-AA56-A2214480B3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251F66-162E-35B0-9C02-4E3AE6A0CD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F4855A-1603-1DDC-870B-176C897B6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62FA83-A298-4626-4E99-8A302760C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1B61D6-3EDD-4795-B7C6-D096BFF6E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26893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DABDA-03E5-C33E-8E3B-AEAAFED26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C253C0-9267-4D51-244C-4B791AEC2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132BB9-75F6-4F9F-6CA5-1D4F64D86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59CB95-790B-0151-E7E6-C36405083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637417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C2DD00-1865-704E-26F8-D5882B765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B61C3A-F2B8-CBAD-5DB0-4AE4DE599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FCB7D9-6166-AEFA-9FE1-007D587F2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184920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18193-5836-78A0-EE7C-FA5D77CC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29422-E94E-6916-7543-D02DF493AD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81E01-A45F-5B58-05F1-7F894384BD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A35A3-74C4-F560-D9F6-0BAD6200A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C6B01C-E723-A8B9-73A4-78AF4E4A2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E55438-A16A-6D71-5F31-C7C5928D7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47433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E225D-C8E6-9EE6-1BBA-8483883C4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1E4E73-92FF-8C4C-A1D5-E6C8D776A5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C47B56-1185-5249-21E7-559A422CD7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77049B-6455-D12A-87B1-7CCF0E619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ADE83A-BCA2-E958-9A48-9705C3BCC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B5D6AC-BEF9-D70A-80C1-04084440A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885279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78CBE-F86D-A4DA-F111-ACA7AA3CB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528693-98F8-5CA4-6E93-94CB0EF33A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D3A2B9-989D-84D8-33E7-639780214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9D3F26-9898-1B5B-D2CF-73496BA486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55725-93B4-8033-1D0D-902472E2A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873764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3DE03A-2DDC-D41D-2582-3AA47FC81A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F68B45-C976-3906-84F9-03C375C178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16C947-8181-2426-841F-C4BBF222F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BCF784-9556-6D06-969E-E90BF1E61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F0A5-E101-71F4-E526-16B40C148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032638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6AC7CC-01B0-A5B2-60F2-B1FCEF7DF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94BC2-849C-122E-68C1-4D506F7396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186F28-7243-08C3-9D4C-EF22075691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39EB1-627E-46A2-B16A-CF8675756745}" type="datetimeFigureOut">
              <a:rPr lang="en-IE" smtClean="0"/>
              <a:t>03/11/2022</a:t>
            </a:fld>
            <a:endParaRPr lang="en-I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F8A1A-2E88-0922-F83E-97FAAEA1A1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6F8711-41FC-2DFB-7D52-65B9204D77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744E06-31F5-4471-9CD8-BFCAE57FE130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162430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5" Type="http://schemas.openxmlformats.org/officeDocument/2006/relationships/image" Target="../media/image2.jpe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emf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view of a city street">
            <a:extLst>
              <a:ext uri="{FF2B5EF4-FFF2-40B4-BE49-F238E27FC236}">
                <a16:creationId xmlns:a16="http://schemas.microsoft.com/office/drawing/2014/main" id="{A0BC96B7-E991-6014-0E85-FD74A7DBD0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49" r="12637" b="-1"/>
          <a:stretch/>
        </p:blipFill>
        <p:spPr>
          <a:xfrm>
            <a:off x="3048020" y="1282"/>
            <a:ext cx="9143980" cy="685671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66FBA2C-A807-1F06-6CE4-F2D0D99DD03F}"/>
              </a:ext>
            </a:extLst>
          </p:cNvPr>
          <p:cNvSpPr txBox="1">
            <a:spLocks/>
          </p:cNvSpPr>
          <p:nvPr/>
        </p:nvSpPr>
        <p:spPr>
          <a:xfrm>
            <a:off x="207258" y="806762"/>
            <a:ext cx="2670166" cy="97779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/>
              <a:t>Adamstown URDF</a:t>
            </a:r>
            <a:endParaRPr lang="en-US" sz="4000" b="1" dirty="0"/>
          </a:p>
        </p:txBody>
      </p:sp>
      <p:pic>
        <p:nvPicPr>
          <p:cNvPr id="7" name="Picture 4" descr="Adamstown - SDCC">
            <a:extLst>
              <a:ext uri="{FF2B5EF4-FFF2-40B4-BE49-F238E27FC236}">
                <a16:creationId xmlns:a16="http://schemas.microsoft.com/office/drawing/2014/main" id="{69348765-2462-9642-24D3-596F6A6FBE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3" r="9209"/>
          <a:stretch/>
        </p:blipFill>
        <p:spPr bwMode="auto">
          <a:xfrm>
            <a:off x="58723" y="5832104"/>
            <a:ext cx="1394691" cy="82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D4186C3-DB4D-808B-AAE5-5D3B9A86DBE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8"/>
          <a:stretch/>
        </p:blipFill>
        <p:spPr>
          <a:xfrm>
            <a:off x="1266879" y="5832104"/>
            <a:ext cx="1610546" cy="8229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923B79A-BFD3-F42D-07E4-5A387314A645}"/>
              </a:ext>
            </a:extLst>
          </p:cNvPr>
          <p:cNvSpPr txBox="1"/>
          <p:nvPr/>
        </p:nvSpPr>
        <p:spPr>
          <a:xfrm>
            <a:off x="3512520" y="1677093"/>
            <a:ext cx="45136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2800" b="1" dirty="0">
                <a:solidFill>
                  <a:schemeClr val="bg1"/>
                </a:solidFill>
              </a:rPr>
              <a:t>Library &amp; Enterprise Centre </a:t>
            </a:r>
            <a:r>
              <a:rPr lang="en-IE" sz="2800" b="1" dirty="0">
                <a:solidFill>
                  <a:schemeClr val="accent4"/>
                </a:solidFill>
              </a:rPr>
              <a:t>Update</a:t>
            </a:r>
            <a:endParaRPr lang="en-GB" sz="2800" b="1" dirty="0">
              <a:solidFill>
                <a:schemeClr val="accent4"/>
              </a:solidFill>
            </a:endParaRPr>
          </a:p>
          <a:p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493E82-055F-EA89-A33C-DBC9B983CCAE}"/>
              </a:ext>
            </a:extLst>
          </p:cNvPr>
          <p:cNvSpPr txBox="1"/>
          <p:nvPr/>
        </p:nvSpPr>
        <p:spPr>
          <a:xfrm>
            <a:off x="9744075" y="6243593"/>
            <a:ext cx="20162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November 2022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DE61358-C4C4-41D3-6154-79D6F599EA7C}"/>
              </a:ext>
            </a:extLst>
          </p:cNvPr>
          <p:cNvSpPr/>
          <p:nvPr/>
        </p:nvSpPr>
        <p:spPr>
          <a:xfrm>
            <a:off x="12046591" y="0"/>
            <a:ext cx="145409" cy="6856718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407469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3" y="623275"/>
            <a:ext cx="401217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13D44D-382D-212D-DAD8-62EEADE1E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3418" y="1016344"/>
            <a:ext cx="4277988" cy="342965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br>
              <a:rPr lang="en-US" sz="17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br>
              <a:rPr lang="en-US" sz="1700" u="sng" dirty="0">
                <a:latin typeface="+mn-lt"/>
              </a:rPr>
            </a:br>
            <a:r>
              <a:rPr lang="en-US" sz="1700" b="1" dirty="0">
                <a:latin typeface="+mn-lt"/>
              </a:rPr>
              <a:t>The Adamstown SDZ requires the following:</a:t>
            </a:r>
            <a:br>
              <a:rPr lang="en-US" sz="1700" dirty="0">
                <a:latin typeface="+mn-lt"/>
              </a:rPr>
            </a:br>
            <a:r>
              <a:rPr lang="en-US" sz="1700" dirty="0">
                <a:latin typeface="+mn-lt"/>
              </a:rPr>
              <a:t> </a:t>
            </a:r>
            <a:br>
              <a:rPr lang="en-US" sz="1700" dirty="0">
                <a:latin typeface="+mn-lt"/>
              </a:rPr>
            </a:br>
            <a:r>
              <a:rPr lang="en-US" sz="1700" dirty="0">
                <a:latin typeface="+mn-lt"/>
              </a:rPr>
              <a:t>- Civic Library Phase 6 (4,201 - 5,000 homes)</a:t>
            </a:r>
            <a:br>
              <a:rPr lang="en-US" sz="1700" dirty="0">
                <a:latin typeface="+mn-lt"/>
              </a:rPr>
            </a:br>
            <a:br>
              <a:rPr lang="en-US" sz="1700" dirty="0">
                <a:latin typeface="+mn-lt"/>
              </a:rPr>
            </a:br>
            <a:r>
              <a:rPr lang="en-US" sz="1700" dirty="0">
                <a:latin typeface="+mn-lt"/>
              </a:rPr>
              <a:t>- Enterprise Centre Phase 8 (5,801 - 6,600 homes) </a:t>
            </a:r>
            <a:br>
              <a:rPr lang="en-US" sz="1700" dirty="0">
                <a:latin typeface="+mn-lt"/>
              </a:rPr>
            </a:br>
            <a:br>
              <a:rPr lang="en-US" sz="1700" dirty="0">
                <a:latin typeface="+mn-lt"/>
              </a:rPr>
            </a:br>
            <a:r>
              <a:rPr lang="en-US" sz="1700" b="1" dirty="0">
                <a:latin typeface="+mn-lt"/>
              </a:rPr>
              <a:t>The current delivery status is:</a:t>
            </a:r>
            <a:br>
              <a:rPr lang="en-US" sz="1700" dirty="0">
                <a:latin typeface="+mn-lt"/>
              </a:rPr>
            </a:br>
            <a:r>
              <a:rPr lang="en-US" sz="1700" dirty="0">
                <a:latin typeface="+mn-lt"/>
              </a:rPr>
              <a:t> </a:t>
            </a:r>
            <a:br>
              <a:rPr lang="en-US" sz="1700" dirty="0">
                <a:latin typeface="+mn-lt"/>
              </a:rPr>
            </a:br>
            <a:r>
              <a:rPr lang="en-US" sz="1700" dirty="0">
                <a:latin typeface="+mn-lt"/>
              </a:rPr>
              <a:t>- Homes completed 3,452 with delivery in phase 4</a:t>
            </a:r>
            <a:br>
              <a:rPr lang="en-US" sz="1700" dirty="0">
                <a:latin typeface="+mn-lt"/>
              </a:rPr>
            </a:br>
            <a:br>
              <a:rPr lang="en-US" sz="1700" dirty="0">
                <a:latin typeface="+mn-lt"/>
              </a:rPr>
            </a:br>
            <a:r>
              <a:rPr lang="en-US" sz="1700" dirty="0">
                <a:latin typeface="+mn-lt"/>
              </a:rPr>
              <a:t>- Total planning permissions granted 5,250 homes</a:t>
            </a:r>
            <a:br>
              <a:rPr lang="en-US" sz="17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br>
              <a:rPr lang="en-US" sz="17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br>
              <a:rPr lang="en-US" sz="17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endParaRPr lang="en-US" sz="1700" u="sng" kern="1200" dirty="0">
              <a:solidFill>
                <a:schemeClr val="tx1"/>
              </a:solidFill>
              <a:latin typeface="+mn-lt"/>
              <a:ea typeface="+mj-ea"/>
              <a:cs typeface="+mj-cs"/>
            </a:endParaRPr>
          </a:p>
        </p:txBody>
      </p:sp>
      <p:pic>
        <p:nvPicPr>
          <p:cNvPr id="11" name="Picture 4" descr="Adamstown - SDCC">
            <a:extLst>
              <a:ext uri="{FF2B5EF4-FFF2-40B4-BE49-F238E27FC236}">
                <a16:creationId xmlns:a16="http://schemas.microsoft.com/office/drawing/2014/main" id="{EA1754BC-B092-EA8D-D474-C376200A3D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3" r="9209"/>
          <a:stretch/>
        </p:blipFill>
        <p:spPr bwMode="auto">
          <a:xfrm>
            <a:off x="0" y="85645"/>
            <a:ext cx="1394691" cy="82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98049A-30AC-8B32-47FB-0ACA98C35D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8"/>
          <a:stretch/>
        </p:blipFill>
        <p:spPr>
          <a:xfrm>
            <a:off x="1366689" y="63258"/>
            <a:ext cx="1530563" cy="782108"/>
          </a:xfrm>
          <a:prstGeom prst="rect">
            <a:avLst/>
          </a:prstGeom>
        </p:spPr>
      </p:pic>
      <p:pic>
        <p:nvPicPr>
          <p:cNvPr id="1026" name="Picture 2" descr="Planning Scheme - SDCC">
            <a:extLst>
              <a:ext uri="{FF2B5EF4-FFF2-40B4-BE49-F238E27FC236}">
                <a16:creationId xmlns:a16="http://schemas.microsoft.com/office/drawing/2014/main" id="{918EF3BE-3B18-F3EC-7735-C55CEAF6F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0315"/>
            <a:ext cx="7291316" cy="4805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3D6950-1E69-7204-11B9-3ADECFBC0B12}"/>
              </a:ext>
            </a:extLst>
          </p:cNvPr>
          <p:cNvSpPr txBox="1"/>
          <p:nvPr/>
        </p:nvSpPr>
        <p:spPr>
          <a:xfrm>
            <a:off x="133412" y="831678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kern="1200" dirty="0">
                <a:solidFill>
                  <a:schemeClr val="tx1"/>
                </a:solidFill>
                <a:ea typeface="+mj-ea"/>
                <a:cs typeface="+mj-cs"/>
              </a:rPr>
              <a:t>2. SDZ Requirements</a:t>
            </a:r>
            <a:endParaRPr lang="en-IE" b="1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905A960-266A-BC6E-8044-F7A9DCEBD411}"/>
              </a:ext>
            </a:extLst>
          </p:cNvPr>
          <p:cNvCxnSpPr>
            <a:cxnSpLocks/>
          </p:cNvCxnSpPr>
          <p:nvPr/>
        </p:nvCxnSpPr>
        <p:spPr>
          <a:xfrm>
            <a:off x="133412" y="1256449"/>
            <a:ext cx="2187331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7820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agram, engineering drawing&#10;&#10;Description automatically generated">
            <a:extLst>
              <a:ext uri="{FF2B5EF4-FFF2-40B4-BE49-F238E27FC236}">
                <a16:creationId xmlns:a16="http://schemas.microsoft.com/office/drawing/2014/main" id="{06441C56-D9B3-410A-9467-A7229ABB2F7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83" r="20259" b="-1"/>
          <a:stretch/>
        </p:blipFill>
        <p:spPr>
          <a:xfrm>
            <a:off x="7964129" y="10"/>
            <a:ext cx="4227871" cy="6857990"/>
          </a:xfrm>
          <a:custGeom>
            <a:avLst/>
            <a:gdLst/>
            <a:ahLst/>
            <a:cxnLst/>
            <a:rect l="l" t="t" r="r" b="b"/>
            <a:pathLst>
              <a:path w="4817171" h="6858000">
                <a:moveTo>
                  <a:pt x="22751" y="0"/>
                </a:moveTo>
                <a:lnTo>
                  <a:pt x="4817171" y="0"/>
                </a:lnTo>
                <a:lnTo>
                  <a:pt x="4817171" y="6858000"/>
                </a:lnTo>
                <a:lnTo>
                  <a:pt x="0" y="6858000"/>
                </a:lnTo>
                <a:lnTo>
                  <a:pt x="6679" y="6845555"/>
                </a:lnTo>
                <a:cubicBezTo>
                  <a:pt x="496584" y="5886487"/>
                  <a:pt x="786702" y="4695963"/>
                  <a:pt x="786702" y="3406233"/>
                </a:cubicBezTo>
                <a:cubicBezTo>
                  <a:pt x="786702" y="2215714"/>
                  <a:pt x="539501" y="1109724"/>
                  <a:pt x="116147" y="192283"/>
                </a:cubicBezTo>
                <a:close/>
              </a:path>
            </a:pathLst>
          </a:custGeom>
        </p:spPr>
      </p:pic>
      <p:pic>
        <p:nvPicPr>
          <p:cNvPr id="13" name="Picture 12" descr="Several tall buildings in a city&#10;&#10;Description automatically generated">
            <a:extLst>
              <a:ext uri="{FF2B5EF4-FFF2-40B4-BE49-F238E27FC236}">
                <a16:creationId xmlns:a16="http://schemas.microsoft.com/office/drawing/2014/main" id="{1CFB529A-498B-4074-9737-C6C0A20D20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9" r="13079" b="3"/>
          <a:stretch/>
        </p:blipFill>
        <p:spPr>
          <a:xfrm>
            <a:off x="3877870" y="0"/>
            <a:ext cx="4810348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4" name="Content Placeholder 4" descr="A group of people walking down a street&#10;&#10;Description automatically generated">
            <a:extLst>
              <a:ext uri="{FF2B5EF4-FFF2-40B4-BE49-F238E27FC236}">
                <a16:creationId xmlns:a16="http://schemas.microsoft.com/office/drawing/2014/main" id="{E8A82D91-4B66-444B-AF5F-FA5AB6F9318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8" r="-1" b="-1"/>
          <a:stretch/>
        </p:blipFill>
        <p:spPr>
          <a:xfrm>
            <a:off x="3954074" y="3401558"/>
            <a:ext cx="4734144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C204D59-18E8-4527-B8DA-1EBC61F8A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61960"/>
            <a:ext cx="3877870" cy="1325563"/>
          </a:xfrm>
        </p:spPr>
        <p:txBody>
          <a:bodyPr>
            <a:normAutofit/>
          </a:bodyPr>
          <a:lstStyle/>
          <a:p>
            <a:r>
              <a:rPr lang="en-GB" sz="1800" b="1" dirty="0">
                <a:latin typeface="+mn-lt"/>
              </a:rPr>
              <a:t>1. Context &amp; URDF Project Recap </a:t>
            </a:r>
            <a:endParaRPr lang="en-IE" sz="1800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CD96A2-D553-4B6B-895D-D674797A6B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37" y="1956509"/>
            <a:ext cx="4366010" cy="4723002"/>
          </a:xfrm>
        </p:spPr>
        <p:txBody>
          <a:bodyPr>
            <a:normAutofit/>
          </a:bodyPr>
          <a:lstStyle/>
          <a:p>
            <a:r>
              <a:rPr lang="en-GB" sz="1700" dirty="0"/>
              <a:t>URDF PBC approval in June 2022 for €9.997m </a:t>
            </a:r>
          </a:p>
          <a:p>
            <a:r>
              <a:rPr lang="en-GB" sz="1700" dirty="0"/>
              <a:t>Submitted in collaboration with Quintain Ltd.</a:t>
            </a:r>
          </a:p>
          <a:p>
            <a:r>
              <a:rPr lang="en-GB" sz="1700" dirty="0"/>
              <a:t>Funding 3 Projects</a:t>
            </a:r>
            <a:r>
              <a:rPr lang="en-IE" sz="1700" dirty="0"/>
              <a:t> in Adamstown Station Tile</a:t>
            </a:r>
          </a:p>
          <a:p>
            <a:pPr marL="0" indent="0">
              <a:buNone/>
            </a:pPr>
            <a:r>
              <a:rPr lang="en-IE" sz="1700" dirty="0"/>
              <a:t>	1) Adamstown Station Plaza</a:t>
            </a:r>
          </a:p>
          <a:p>
            <a:pPr marL="0" indent="0">
              <a:buNone/>
            </a:pPr>
            <a:r>
              <a:rPr lang="en-IE" sz="1700" dirty="0"/>
              <a:t>	2) Central Boulevard Park 	</a:t>
            </a:r>
          </a:p>
          <a:p>
            <a:pPr marL="0" indent="0">
              <a:buNone/>
            </a:pPr>
            <a:r>
              <a:rPr lang="en-IE" sz="1700" dirty="0"/>
              <a:t>	3) Library and Enterprise Centre </a:t>
            </a:r>
          </a:p>
          <a:p>
            <a:r>
              <a:rPr lang="en-IE" sz="1700" dirty="0"/>
              <a:t>Unlocks 585 homes directly (10% Affordable) </a:t>
            </a:r>
          </a:p>
        </p:txBody>
      </p:sp>
      <p:pic>
        <p:nvPicPr>
          <p:cNvPr id="8" name="Picture 4" descr="Adamstown - SDCC">
            <a:extLst>
              <a:ext uri="{FF2B5EF4-FFF2-40B4-BE49-F238E27FC236}">
                <a16:creationId xmlns:a16="http://schemas.microsoft.com/office/drawing/2014/main" id="{71E3CDB4-4789-3E97-212C-6BEBDCD61A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3" r="9209"/>
          <a:stretch/>
        </p:blipFill>
        <p:spPr bwMode="auto">
          <a:xfrm>
            <a:off x="175219" y="140957"/>
            <a:ext cx="1314237" cy="775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EE31C64-7ED4-A28F-A8EB-51C53420EB05}"/>
              </a:ext>
            </a:extLst>
          </p:cNvPr>
          <p:cNvCxnSpPr>
            <a:cxnSpLocks/>
          </p:cNvCxnSpPr>
          <p:nvPr/>
        </p:nvCxnSpPr>
        <p:spPr>
          <a:xfrm>
            <a:off x="175219" y="1416860"/>
            <a:ext cx="299582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2CA63E92-DBB6-B18F-F170-7351FFFB169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8"/>
          <a:stretch/>
        </p:blipFill>
        <p:spPr>
          <a:xfrm>
            <a:off x="1356856" y="134354"/>
            <a:ext cx="1530563" cy="78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295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3" y="623275"/>
            <a:ext cx="401217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 descr="Adamstown - SDCC">
            <a:extLst>
              <a:ext uri="{FF2B5EF4-FFF2-40B4-BE49-F238E27FC236}">
                <a16:creationId xmlns:a16="http://schemas.microsoft.com/office/drawing/2014/main" id="{EA1754BC-B092-EA8D-D474-C376200A3D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3" r="9209"/>
          <a:stretch/>
        </p:blipFill>
        <p:spPr bwMode="auto">
          <a:xfrm>
            <a:off x="0" y="85645"/>
            <a:ext cx="1394691" cy="82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98049A-30AC-8B32-47FB-0ACA98C35D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8"/>
          <a:stretch/>
        </p:blipFill>
        <p:spPr>
          <a:xfrm>
            <a:off x="1314237" y="85645"/>
            <a:ext cx="1530563" cy="78210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B474B7A-6DFC-3895-166B-7259107E6DA8}"/>
              </a:ext>
            </a:extLst>
          </p:cNvPr>
          <p:cNvSpPr txBox="1">
            <a:spLocks/>
          </p:cNvSpPr>
          <p:nvPr/>
        </p:nvSpPr>
        <p:spPr>
          <a:xfrm>
            <a:off x="7761866" y="1571544"/>
            <a:ext cx="3417270" cy="38571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dirty="0"/>
          </a:p>
          <a:p>
            <a:endParaRPr 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E24361-72DE-D382-DB13-507835000971}"/>
              </a:ext>
            </a:extLst>
          </p:cNvPr>
          <p:cNvSpPr txBox="1"/>
          <p:nvPr/>
        </p:nvSpPr>
        <p:spPr>
          <a:xfrm>
            <a:off x="7534652" y="1037153"/>
            <a:ext cx="401217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indent="-285750" algn="l">
              <a:buFontTx/>
              <a:buChar char="-"/>
            </a:pPr>
            <a:r>
              <a:rPr lang="en-IE" sz="1800" i="0" strike="noStrike" baseline="0" dirty="0">
                <a:latin typeface="Calibri" panose="020F0502020204030204" pitchFamily="34" charset="0"/>
              </a:rPr>
              <a:t>The proposal to deliver a combined Library and Enterprise Centre</a:t>
            </a:r>
            <a:r>
              <a:rPr lang="en-IE" dirty="0">
                <a:latin typeface="Calibri" panose="020F0502020204030204" pitchFamily="34" charset="0"/>
              </a:rPr>
              <a:t> would s</a:t>
            </a:r>
            <a:r>
              <a:rPr lang="en-IE" sz="1800" i="0" strike="noStrike" baseline="0" dirty="0">
                <a:latin typeface="Calibri" panose="020F0502020204030204" pitchFamily="34" charset="0"/>
              </a:rPr>
              <a:t>atisfy the SDZ Phase 6 and Phase 8 requirements</a:t>
            </a:r>
          </a:p>
          <a:p>
            <a:pPr marL="285750" marR="0" indent="-285750" algn="l">
              <a:buFontTx/>
              <a:buChar char="-"/>
            </a:pPr>
            <a:endParaRPr lang="en-IE" dirty="0">
              <a:latin typeface="Calibri" panose="020F0502020204030204" pitchFamily="34" charset="0"/>
            </a:endParaRPr>
          </a:p>
          <a:p>
            <a:pPr marR="0" algn="l"/>
            <a:r>
              <a:rPr lang="en-IE" sz="1800" i="0" strike="noStrike" baseline="0" dirty="0">
                <a:latin typeface="Calibri" panose="020F0502020204030204" pitchFamily="34" charset="0"/>
              </a:rPr>
              <a:t>Project Delivery Timescales (Indicative) </a:t>
            </a:r>
            <a:endParaRPr lang="en-IE" dirty="0">
              <a:latin typeface="Calibri" panose="020F0502020204030204" pitchFamily="34" charset="0"/>
            </a:endParaRPr>
          </a:p>
          <a:p>
            <a:pPr marL="285750" marR="0" indent="-285750" algn="l">
              <a:buFontTx/>
              <a:buChar char="-"/>
            </a:pPr>
            <a:endParaRPr lang="en-IE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marR="0" indent="-285750" algn="l">
              <a:buFontTx/>
              <a:buChar char="-"/>
            </a:pPr>
            <a:r>
              <a:rPr lang="en-IE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Planning Permission: Q3 2023</a:t>
            </a:r>
          </a:p>
          <a:p>
            <a:pPr marL="285750" marR="0" indent="-285750" algn="l">
              <a:buFontTx/>
              <a:buChar char="-"/>
            </a:pPr>
            <a:r>
              <a:rPr lang="en-IE" dirty="0">
                <a:latin typeface="Calibri" panose="020F0502020204030204" pitchFamily="34" charset="0"/>
                <a:ea typeface="Calibri" panose="020F0502020204030204" pitchFamily="34" charset="0"/>
              </a:rPr>
              <a:t>Start on site:  Q2 2024</a:t>
            </a:r>
            <a:r>
              <a:rPr lang="en-IE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</a:p>
          <a:p>
            <a:pPr marL="285750" marR="0" indent="-285750" algn="l">
              <a:buFontTx/>
              <a:buChar char="-"/>
            </a:pPr>
            <a:r>
              <a:rPr lang="en-IE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Completion: Q4 2025 / Q1 2026 (tbc) </a:t>
            </a:r>
          </a:p>
          <a:p>
            <a:pPr marR="0" algn="l"/>
            <a:endParaRPr lang="en-IE" sz="1800" b="0" i="0" u="sng" strike="noStrike" baseline="0" dirty="0">
              <a:latin typeface="Calibri" panose="020F0502020204030204" pitchFamily="34" charset="0"/>
            </a:endParaRPr>
          </a:p>
          <a:p>
            <a:pPr marR="0" algn="l"/>
            <a:endParaRPr lang="en-IE" dirty="0"/>
          </a:p>
        </p:txBody>
      </p:sp>
      <p:pic>
        <p:nvPicPr>
          <p:cNvPr id="3" name="Picture 2" descr="Diagram, engineering drawing&#10;&#10;Description automatically generated">
            <a:extLst>
              <a:ext uri="{FF2B5EF4-FFF2-40B4-BE49-F238E27FC236}">
                <a16:creationId xmlns:a16="http://schemas.microsoft.com/office/drawing/2014/main" id="{A25734EB-2834-4F66-868F-FB17A2D173F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83" t="53592" r="20259"/>
          <a:stretch/>
        </p:blipFill>
        <p:spPr>
          <a:xfrm>
            <a:off x="1651918" y="4402802"/>
            <a:ext cx="3712528" cy="2311756"/>
          </a:xfrm>
          <a:prstGeom prst="rect">
            <a:avLst/>
          </a:prstGeom>
          <a:ln>
            <a:noFill/>
          </a:ln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5BB61BD5-952A-1B92-43B8-3EFF605624C6}"/>
              </a:ext>
            </a:extLst>
          </p:cNvPr>
          <p:cNvSpPr/>
          <p:nvPr/>
        </p:nvSpPr>
        <p:spPr>
          <a:xfrm>
            <a:off x="3608452" y="4478694"/>
            <a:ext cx="907564" cy="72778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0257725-C959-BFF5-168F-5F32BE55BDF8}"/>
              </a:ext>
            </a:extLst>
          </p:cNvPr>
          <p:cNvSpPr txBox="1"/>
          <p:nvPr/>
        </p:nvSpPr>
        <p:spPr>
          <a:xfrm>
            <a:off x="119641" y="786260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ea typeface="+mj-ea"/>
                <a:cs typeface="+mj-cs"/>
              </a:rPr>
              <a:t>4. L</a:t>
            </a:r>
            <a:r>
              <a:rPr lang="en-US" b="1" kern="1200" dirty="0">
                <a:solidFill>
                  <a:schemeClr val="tx1"/>
                </a:solidFill>
                <a:ea typeface="+mj-ea"/>
                <a:cs typeface="+mj-cs"/>
              </a:rPr>
              <a:t>ibrary and Enterprise Centre - Amalgamation of projects  </a:t>
            </a:r>
            <a:endParaRPr lang="en-IE" b="1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07477D7-E1A3-69C9-D387-2A91F18C8CA2}"/>
              </a:ext>
            </a:extLst>
          </p:cNvPr>
          <p:cNvCxnSpPr>
            <a:cxnSpLocks/>
          </p:cNvCxnSpPr>
          <p:nvPr/>
        </p:nvCxnSpPr>
        <p:spPr>
          <a:xfrm>
            <a:off x="251670" y="1155592"/>
            <a:ext cx="5561901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4C166847-71E7-35F5-9DFA-42440B909D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24000" y="1375662"/>
            <a:ext cx="4690243" cy="2739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051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id="{7E130247-77F7-8877-E6FA-8B9EE286A2E3}"/>
              </a:ext>
            </a:extLst>
          </p:cNvPr>
          <p:cNvSpPr/>
          <p:nvPr/>
        </p:nvSpPr>
        <p:spPr>
          <a:xfrm rot="5400000">
            <a:off x="76808" y="153561"/>
            <a:ext cx="2481356" cy="2457974"/>
          </a:xfrm>
          <a:prstGeom prst="rt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2" name="Right Triangle 1">
            <a:extLst>
              <a:ext uri="{FF2B5EF4-FFF2-40B4-BE49-F238E27FC236}">
                <a16:creationId xmlns:a16="http://schemas.microsoft.com/office/drawing/2014/main" id="{16251F01-56EF-760C-B1C7-8C9607F7FFC3}"/>
              </a:ext>
            </a:extLst>
          </p:cNvPr>
          <p:cNvSpPr/>
          <p:nvPr/>
        </p:nvSpPr>
        <p:spPr>
          <a:xfrm rot="5400000">
            <a:off x="177954" y="209725"/>
            <a:ext cx="2481356" cy="2457974"/>
          </a:xfrm>
          <a:prstGeom prst="rt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3" y="623275"/>
            <a:ext cx="401217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 descr="Adamstown - SDCC">
            <a:extLst>
              <a:ext uri="{FF2B5EF4-FFF2-40B4-BE49-F238E27FC236}">
                <a16:creationId xmlns:a16="http://schemas.microsoft.com/office/drawing/2014/main" id="{EA1754BC-B092-EA8D-D474-C376200A3D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3" r="9209"/>
          <a:stretch/>
        </p:blipFill>
        <p:spPr bwMode="auto">
          <a:xfrm>
            <a:off x="0" y="85645"/>
            <a:ext cx="1394691" cy="82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98049A-30AC-8B32-47FB-0ACA98C35D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8"/>
          <a:stretch/>
        </p:blipFill>
        <p:spPr>
          <a:xfrm>
            <a:off x="1314237" y="85645"/>
            <a:ext cx="1530563" cy="78210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B474B7A-6DFC-3895-166B-7259107E6DA8}"/>
              </a:ext>
            </a:extLst>
          </p:cNvPr>
          <p:cNvSpPr txBox="1">
            <a:spLocks/>
          </p:cNvSpPr>
          <p:nvPr/>
        </p:nvSpPr>
        <p:spPr>
          <a:xfrm>
            <a:off x="7761866" y="1571544"/>
            <a:ext cx="3417270" cy="38571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dirty="0"/>
          </a:p>
          <a:p>
            <a:endParaRPr lang="en-US" sz="32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58B608-86B4-57BF-9247-7FD8C870277F}"/>
              </a:ext>
            </a:extLst>
          </p:cNvPr>
          <p:cNvSpPr/>
          <p:nvPr/>
        </p:nvSpPr>
        <p:spPr>
          <a:xfrm>
            <a:off x="7211213" y="476699"/>
            <a:ext cx="4747008" cy="6225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C9BD9E7-F3CF-6A8C-C4F0-4086A61BF0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093" y="1403859"/>
            <a:ext cx="9083814" cy="51458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E20AA22-B157-9753-81C7-40ADDFF745E8}"/>
              </a:ext>
            </a:extLst>
          </p:cNvPr>
          <p:cNvSpPr txBox="1"/>
          <p:nvPr/>
        </p:nvSpPr>
        <p:spPr>
          <a:xfrm>
            <a:off x="131792" y="769764"/>
            <a:ext cx="619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 dirty="0"/>
              <a:t>5. Conceptual Design Proposals -</a:t>
            </a:r>
            <a:r>
              <a:rPr lang="en-IE" b="1" i="1" dirty="0"/>
              <a:t> </a:t>
            </a:r>
            <a:r>
              <a:rPr lang="en-IE" b="1" dirty="0"/>
              <a:t>Library and Enterprise Centre</a:t>
            </a:r>
            <a:endParaRPr lang="en-IE" b="1" u="sng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40502A7-658E-38C6-5848-DFC02886198F}"/>
              </a:ext>
            </a:extLst>
          </p:cNvPr>
          <p:cNvCxnSpPr>
            <a:cxnSpLocks/>
          </p:cNvCxnSpPr>
          <p:nvPr/>
        </p:nvCxnSpPr>
        <p:spPr>
          <a:xfrm>
            <a:off x="88499" y="1099270"/>
            <a:ext cx="606902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3821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Adamstown - SDCC">
            <a:extLst>
              <a:ext uri="{FF2B5EF4-FFF2-40B4-BE49-F238E27FC236}">
                <a16:creationId xmlns:a16="http://schemas.microsoft.com/office/drawing/2014/main" id="{EA1754BC-B092-EA8D-D474-C376200A3D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3" r="9209"/>
          <a:stretch/>
        </p:blipFill>
        <p:spPr bwMode="auto">
          <a:xfrm>
            <a:off x="0" y="85645"/>
            <a:ext cx="1394691" cy="82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98049A-30AC-8B32-47FB-0ACA98C35D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8"/>
          <a:stretch/>
        </p:blipFill>
        <p:spPr>
          <a:xfrm>
            <a:off x="1314237" y="85645"/>
            <a:ext cx="1530563" cy="78210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B474B7A-6DFC-3895-166B-7259107E6DA8}"/>
              </a:ext>
            </a:extLst>
          </p:cNvPr>
          <p:cNvSpPr txBox="1">
            <a:spLocks/>
          </p:cNvSpPr>
          <p:nvPr/>
        </p:nvSpPr>
        <p:spPr>
          <a:xfrm>
            <a:off x="7761866" y="1571544"/>
            <a:ext cx="3417270" cy="38571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dirty="0"/>
          </a:p>
          <a:p>
            <a:endParaRPr lang="en-US" sz="32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58B608-86B4-57BF-9247-7FD8C870277F}"/>
              </a:ext>
            </a:extLst>
          </p:cNvPr>
          <p:cNvSpPr/>
          <p:nvPr/>
        </p:nvSpPr>
        <p:spPr>
          <a:xfrm>
            <a:off x="7211213" y="476699"/>
            <a:ext cx="4747008" cy="6225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20AA22-B157-9753-81C7-40ADDFF745E8}"/>
              </a:ext>
            </a:extLst>
          </p:cNvPr>
          <p:cNvSpPr txBox="1"/>
          <p:nvPr/>
        </p:nvSpPr>
        <p:spPr>
          <a:xfrm>
            <a:off x="131792" y="769764"/>
            <a:ext cx="619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 dirty="0"/>
              <a:t>5. Conceptual Design Proposals -</a:t>
            </a:r>
            <a:r>
              <a:rPr lang="en-IE" b="1" i="1" dirty="0"/>
              <a:t> </a:t>
            </a:r>
            <a:r>
              <a:rPr lang="en-IE" b="1" dirty="0"/>
              <a:t>Library and Enterprise Centre</a:t>
            </a:r>
            <a:endParaRPr lang="en-IE" b="1" u="sng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40502A7-658E-38C6-5848-DFC02886198F}"/>
              </a:ext>
            </a:extLst>
          </p:cNvPr>
          <p:cNvCxnSpPr>
            <a:cxnSpLocks/>
          </p:cNvCxnSpPr>
          <p:nvPr/>
        </p:nvCxnSpPr>
        <p:spPr>
          <a:xfrm>
            <a:off x="88499" y="1099270"/>
            <a:ext cx="606902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044386D6-225E-EA1A-8C37-F63052162E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5325" y="1289917"/>
            <a:ext cx="9144000" cy="5340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811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Adamstown - SDCC">
            <a:extLst>
              <a:ext uri="{FF2B5EF4-FFF2-40B4-BE49-F238E27FC236}">
                <a16:creationId xmlns:a16="http://schemas.microsoft.com/office/drawing/2014/main" id="{EA1754BC-B092-EA8D-D474-C376200A3D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3" r="9209"/>
          <a:stretch/>
        </p:blipFill>
        <p:spPr bwMode="auto">
          <a:xfrm>
            <a:off x="0" y="85645"/>
            <a:ext cx="1394691" cy="82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98049A-30AC-8B32-47FB-0ACA98C35D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8"/>
          <a:stretch/>
        </p:blipFill>
        <p:spPr>
          <a:xfrm>
            <a:off x="1314237" y="85645"/>
            <a:ext cx="1530563" cy="78210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B474B7A-6DFC-3895-166B-7259107E6DA8}"/>
              </a:ext>
            </a:extLst>
          </p:cNvPr>
          <p:cNvSpPr txBox="1">
            <a:spLocks/>
          </p:cNvSpPr>
          <p:nvPr/>
        </p:nvSpPr>
        <p:spPr>
          <a:xfrm>
            <a:off x="7761866" y="1571544"/>
            <a:ext cx="3417270" cy="38571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dirty="0"/>
          </a:p>
          <a:p>
            <a:endParaRPr lang="en-US" sz="32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58B608-86B4-57BF-9247-7FD8C870277F}"/>
              </a:ext>
            </a:extLst>
          </p:cNvPr>
          <p:cNvSpPr/>
          <p:nvPr/>
        </p:nvSpPr>
        <p:spPr>
          <a:xfrm>
            <a:off x="7211213" y="476699"/>
            <a:ext cx="4747008" cy="6225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20AA22-B157-9753-81C7-40ADDFF745E8}"/>
              </a:ext>
            </a:extLst>
          </p:cNvPr>
          <p:cNvSpPr txBox="1"/>
          <p:nvPr/>
        </p:nvSpPr>
        <p:spPr>
          <a:xfrm>
            <a:off x="131792" y="769764"/>
            <a:ext cx="6196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b="1" dirty="0"/>
              <a:t>5. Conceptual Design Proposals -</a:t>
            </a:r>
            <a:r>
              <a:rPr lang="en-IE" b="1" i="1" dirty="0"/>
              <a:t> </a:t>
            </a:r>
            <a:r>
              <a:rPr lang="en-IE" b="1" dirty="0"/>
              <a:t>Library and Enterprise Centre</a:t>
            </a:r>
            <a:endParaRPr lang="en-IE" b="1" u="sng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40502A7-658E-38C6-5848-DFC02886198F}"/>
              </a:ext>
            </a:extLst>
          </p:cNvPr>
          <p:cNvCxnSpPr>
            <a:cxnSpLocks/>
          </p:cNvCxnSpPr>
          <p:nvPr/>
        </p:nvCxnSpPr>
        <p:spPr>
          <a:xfrm>
            <a:off x="238125" y="1139096"/>
            <a:ext cx="5857875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F2453263-C650-5648-8E49-76D68F9916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0" y="1238130"/>
            <a:ext cx="9144000" cy="5340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191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3" y="623275"/>
            <a:ext cx="401217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 descr="Adamstown - SDCC">
            <a:extLst>
              <a:ext uri="{FF2B5EF4-FFF2-40B4-BE49-F238E27FC236}">
                <a16:creationId xmlns:a16="http://schemas.microsoft.com/office/drawing/2014/main" id="{EA1754BC-B092-EA8D-D474-C376200A3D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3" r="9209"/>
          <a:stretch/>
        </p:blipFill>
        <p:spPr bwMode="auto">
          <a:xfrm>
            <a:off x="0" y="85645"/>
            <a:ext cx="1394691" cy="82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98049A-30AC-8B32-47FB-0ACA98C35D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8"/>
          <a:stretch/>
        </p:blipFill>
        <p:spPr>
          <a:xfrm>
            <a:off x="1314237" y="85645"/>
            <a:ext cx="1530563" cy="78210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B474B7A-6DFC-3895-166B-7259107E6DA8}"/>
              </a:ext>
            </a:extLst>
          </p:cNvPr>
          <p:cNvSpPr txBox="1">
            <a:spLocks/>
          </p:cNvSpPr>
          <p:nvPr/>
        </p:nvSpPr>
        <p:spPr>
          <a:xfrm>
            <a:off x="7761866" y="1571544"/>
            <a:ext cx="3417270" cy="38571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dirty="0"/>
          </a:p>
          <a:p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B80ECC-FCB6-44D5-C4CE-5EDC60FEFE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570" y="994269"/>
            <a:ext cx="6521049" cy="53379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8E24361-72DE-D382-DB13-507835000971}"/>
              </a:ext>
            </a:extLst>
          </p:cNvPr>
          <p:cNvSpPr txBox="1"/>
          <p:nvPr/>
        </p:nvSpPr>
        <p:spPr>
          <a:xfrm>
            <a:off x="7690281" y="1776597"/>
            <a:ext cx="3417270" cy="273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IE" sz="10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R="0" algn="l"/>
            <a:r>
              <a:rPr lang="en-IE" sz="1800" b="1" i="0" u="sng" strike="noStrike" baseline="0" dirty="0">
                <a:latin typeface="Calibri" panose="020F0502020204030204" pitchFamily="34" charset="0"/>
              </a:rPr>
              <a:t>Ground Floor: Library &amp; communal areas - 800m2</a:t>
            </a:r>
          </a:p>
          <a:p>
            <a:pPr marR="0" algn="l"/>
            <a:endParaRPr lang="en-IE" sz="1800" b="0" i="0" u="sng" strike="noStrike" baseline="0" dirty="0">
              <a:latin typeface="Calibri" panose="020F0502020204030204" pitchFamily="34" charset="0"/>
            </a:endParaRP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GB" sz="1800" b="0" i="0" strike="noStrike" baseline="0" dirty="0">
                <a:latin typeface="Calibri" panose="020F0502020204030204" pitchFamily="34" charset="0"/>
              </a:rPr>
              <a:t>Library Hall/ Civic Area* –655m2</a:t>
            </a: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IE" sz="1800" b="0" i="0" strike="noStrike" baseline="0" dirty="0">
                <a:latin typeface="Calibri" panose="020F0502020204030204" pitchFamily="34" charset="0"/>
              </a:rPr>
              <a:t>Innovation Centre** –65m2</a:t>
            </a: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IE" sz="1800" b="0" i="0" strike="noStrike" baseline="0" dirty="0">
                <a:latin typeface="Calibri" panose="020F0502020204030204" pitchFamily="34" charset="0"/>
              </a:rPr>
              <a:t>BOH –80m2</a:t>
            </a:r>
          </a:p>
          <a:p>
            <a:pPr marR="0" algn="l"/>
            <a:endParaRPr lang="en-IE" u="sng" dirty="0">
              <a:latin typeface="Calibri" panose="020F0502020204030204" pitchFamily="34" charset="0"/>
            </a:endParaRPr>
          </a:p>
          <a:p>
            <a:pPr marR="0" algn="l"/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150515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B9D7E975-9161-4F2D-AC53-69E1912F6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Triangle 22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63E6235-1649-4B47-9862-4026FC47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3" y="623275"/>
            <a:ext cx="401217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4" descr="Adamstown - SDCC">
            <a:extLst>
              <a:ext uri="{FF2B5EF4-FFF2-40B4-BE49-F238E27FC236}">
                <a16:creationId xmlns:a16="http://schemas.microsoft.com/office/drawing/2014/main" id="{EA1754BC-B092-EA8D-D474-C376200A3D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3" r="9209"/>
          <a:stretch/>
        </p:blipFill>
        <p:spPr bwMode="auto">
          <a:xfrm>
            <a:off x="0" y="85645"/>
            <a:ext cx="1394691" cy="82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98049A-30AC-8B32-47FB-0ACA98C35D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8"/>
          <a:stretch/>
        </p:blipFill>
        <p:spPr>
          <a:xfrm>
            <a:off x="1314237" y="85645"/>
            <a:ext cx="1530563" cy="782108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B474B7A-6DFC-3895-166B-7259107E6DA8}"/>
              </a:ext>
            </a:extLst>
          </p:cNvPr>
          <p:cNvSpPr txBox="1">
            <a:spLocks/>
          </p:cNvSpPr>
          <p:nvPr/>
        </p:nvSpPr>
        <p:spPr>
          <a:xfrm>
            <a:off x="7761866" y="1571544"/>
            <a:ext cx="3417270" cy="385710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dirty="0"/>
          </a:p>
          <a:p>
            <a:endParaRPr lang="en-US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523800-E54F-BB76-88F0-4508486652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863" y="908624"/>
            <a:ext cx="3594463" cy="56078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02A9F4-D24A-E956-974D-E1EC56AB18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9483" y="806631"/>
            <a:ext cx="3878943" cy="57296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0FECA08-C06E-2DA1-F2B8-FA7C83E7F933}"/>
              </a:ext>
            </a:extLst>
          </p:cNvPr>
          <p:cNvSpPr txBox="1"/>
          <p:nvPr/>
        </p:nvSpPr>
        <p:spPr>
          <a:xfrm>
            <a:off x="7782266" y="867753"/>
            <a:ext cx="3624083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IE" sz="10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R="0" algn="l"/>
            <a:r>
              <a:rPr lang="en-IE" sz="1800" b="1" i="0" u="sng" strike="noStrike" baseline="0" dirty="0">
                <a:latin typeface="Calibri" panose="020F0502020204030204" pitchFamily="34" charset="0"/>
              </a:rPr>
              <a:t>First Floor: Library 540m2</a:t>
            </a:r>
          </a:p>
          <a:p>
            <a:pPr marR="0" algn="l"/>
            <a:endParaRPr lang="en-IE" sz="1800" b="1" i="0" u="sng" strike="noStrike" baseline="0" dirty="0">
              <a:latin typeface="Calibri" panose="020F0502020204030204" pitchFamily="34" charset="0"/>
            </a:endParaRP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GB" sz="1800" b="0" i="0" strike="noStrike" baseline="0" dirty="0">
                <a:latin typeface="Calibri" panose="020F0502020204030204" pitchFamily="34" charset="0"/>
              </a:rPr>
              <a:t>Library Hall/ Study Area –320m2</a:t>
            </a: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IE" sz="1800" b="0" i="0" strike="noStrike" baseline="0" dirty="0">
                <a:latin typeface="Calibri" panose="020F0502020204030204" pitchFamily="34" charset="0"/>
              </a:rPr>
              <a:t>Public Rooms –165m2</a:t>
            </a: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IE" sz="1800" b="0" i="0" strike="noStrike" baseline="0" dirty="0">
                <a:latin typeface="Calibri" panose="020F0502020204030204" pitchFamily="34" charset="0"/>
              </a:rPr>
              <a:t>BOH –55m2</a:t>
            </a:r>
          </a:p>
          <a:p>
            <a:pPr marR="0" algn="l"/>
            <a:endParaRPr lang="en-IE" sz="1800" b="0" i="0" u="sng" strike="noStrike" baseline="0" dirty="0">
              <a:latin typeface="Calibri" panose="020F0502020204030204" pitchFamily="34" charset="0"/>
            </a:endParaRPr>
          </a:p>
          <a:p>
            <a:pPr marR="0" algn="l"/>
            <a:r>
              <a:rPr lang="en-IE" sz="1800" b="1" i="0" u="sng" strike="noStrike" baseline="0" dirty="0">
                <a:latin typeface="Calibri" panose="020F0502020204030204" pitchFamily="34" charset="0"/>
              </a:rPr>
              <a:t>Second Floor :660m2 (indicative)</a:t>
            </a: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IE" sz="1800" b="0" i="0" strike="noStrike" baseline="0" dirty="0">
                <a:latin typeface="Calibri" panose="020F0502020204030204" pitchFamily="34" charset="0"/>
              </a:rPr>
              <a:t>Offices –535m2</a:t>
            </a: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IE" sz="1800" b="0" i="0" strike="noStrike" baseline="0" dirty="0">
                <a:latin typeface="Calibri" panose="020F0502020204030204" pitchFamily="34" charset="0"/>
              </a:rPr>
              <a:t>BOH –125m2</a:t>
            </a:r>
          </a:p>
          <a:p>
            <a:pPr marR="0" algn="l"/>
            <a:endParaRPr lang="en-IE" sz="1800" b="0" i="0" u="sng" strike="noStrike" baseline="0" dirty="0">
              <a:latin typeface="Calibri" panose="020F0502020204030204" pitchFamily="34" charset="0"/>
            </a:endParaRPr>
          </a:p>
          <a:p>
            <a:pPr marR="0" algn="l"/>
            <a:r>
              <a:rPr lang="en-IE" sz="1800" b="1" i="0" u="sng" strike="noStrike" baseline="0" dirty="0">
                <a:latin typeface="Calibri" panose="020F0502020204030204" pitchFamily="34" charset="0"/>
              </a:rPr>
              <a:t>Third Floor :660m2 (indicative)</a:t>
            </a: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IE" sz="1800" b="0" i="0" strike="noStrike" baseline="0" dirty="0">
                <a:latin typeface="Calibri" panose="020F0502020204030204" pitchFamily="34" charset="0"/>
              </a:rPr>
              <a:t>Offices –535m2</a:t>
            </a: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IE" sz="1800" b="0" i="0" strike="noStrike" baseline="0" dirty="0">
                <a:latin typeface="Calibri" panose="020F0502020204030204" pitchFamily="34" charset="0"/>
              </a:rPr>
              <a:t>BOH –125m2</a:t>
            </a:r>
          </a:p>
          <a:p>
            <a:pPr marR="0" algn="l"/>
            <a:endParaRPr lang="en-IE" dirty="0">
              <a:latin typeface="Calibri" panose="020F0502020204030204" pitchFamily="34" charset="0"/>
            </a:endParaRPr>
          </a:p>
          <a:p>
            <a:pPr marR="0" algn="l"/>
            <a:endParaRPr lang="en-IE" sz="1800" b="0" i="0" strike="noStrike" baseline="0" dirty="0">
              <a:latin typeface="Calibri" panose="020F0502020204030204" pitchFamily="34" charset="0"/>
            </a:endParaRPr>
          </a:p>
          <a:p>
            <a:pPr marL="285750" marR="0" indent="-285750" algn="l">
              <a:buFont typeface="Arial" panose="020B0604020202020204" pitchFamily="34" charset="0"/>
              <a:buChar char="•"/>
            </a:pPr>
            <a:r>
              <a:rPr lang="en-IE" sz="2000" b="1" i="0" strike="noStrike" baseline="0" dirty="0">
                <a:latin typeface="Calibri" panose="020F0502020204030204" pitchFamily="34" charset="0"/>
              </a:rPr>
              <a:t>Overall 2660m2</a:t>
            </a:r>
            <a:endParaRPr lang="en-IE" sz="2000" b="1" dirty="0"/>
          </a:p>
        </p:txBody>
      </p:sp>
    </p:spTree>
    <p:extLst>
      <p:ext uri="{BB962C8B-B14F-4D97-AF65-F5344CB8AC3E}">
        <p14:creationId xmlns:p14="http://schemas.microsoft.com/office/powerpoint/2010/main" val="2554078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5B2FE19-A548-5965-1B36-41C0503EB86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3D6950-1E69-7204-11B9-3ADECFBC0B12}"/>
              </a:ext>
            </a:extLst>
          </p:cNvPr>
          <p:cNvSpPr txBox="1"/>
          <p:nvPr/>
        </p:nvSpPr>
        <p:spPr>
          <a:xfrm>
            <a:off x="759584" y="2134050"/>
            <a:ext cx="345168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E" sz="3600" b="1" dirty="0">
                <a:solidFill>
                  <a:schemeClr val="bg1"/>
                </a:solidFill>
              </a:rPr>
              <a:t>Thank You</a:t>
            </a:r>
          </a:p>
          <a:p>
            <a:r>
              <a:rPr lang="en-IE" sz="3600" b="1" dirty="0"/>
              <a:t>Questions 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12E3BD8-D1DA-BB9D-DD77-1A60A845011F}"/>
              </a:ext>
            </a:extLst>
          </p:cNvPr>
          <p:cNvCxnSpPr>
            <a:cxnSpLocks/>
          </p:cNvCxnSpPr>
          <p:nvPr/>
        </p:nvCxnSpPr>
        <p:spPr>
          <a:xfrm>
            <a:off x="835085" y="2044527"/>
            <a:ext cx="198361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D0B6983D-E528-A13A-3E25-1AC081ECA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7961" y="5974052"/>
            <a:ext cx="1382651" cy="649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9785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302</Words>
  <Application>Microsoft Office PowerPoint</Application>
  <PresentationFormat>Widescreen</PresentationFormat>
  <Paragraphs>49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  The Adamstown SDZ requires the following:   - Civic Library Phase 6 (4,201 - 5,000 homes)  - Enterprise Centre Phase 8 (5,801 - 6,600 homes)   The current delivery status is:   - Homes completed 3,452 with delivery in phase 4  - Total planning permissions granted 5,250 homes   </vt:lpstr>
      <vt:lpstr>1. Context &amp; URDF Project Recap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Adamstown SDZ</dc:title>
  <dc:creator>Padraig Collins</dc:creator>
  <cp:lastModifiedBy>Jason Frehill</cp:lastModifiedBy>
  <cp:revision>45</cp:revision>
  <dcterms:created xsi:type="dcterms:W3CDTF">2022-05-27T10:44:33Z</dcterms:created>
  <dcterms:modified xsi:type="dcterms:W3CDTF">2022-11-03T09:18:24Z</dcterms:modified>
</cp:coreProperties>
</file>