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F7D8-CFB4-F2A1-2322-FFACEA2F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B7FD8-712F-F9C6-CF27-7253A7B4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9A0A0-D7FE-09A6-1281-AAEC0ACA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C469-BE31-0A0C-915D-E26F5E04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691F-1878-9C03-2410-4150975D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28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FAB3-919E-6C90-3AD4-D00A751E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6489B-8090-E314-934E-D586A18BE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4BDC-0B7A-3A11-50FB-D5B3BA0D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247A2-6AD3-12B7-116F-B62DAA87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D00E-16AF-34F6-9714-F7EEE982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55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B7905-8FD8-AF85-CE81-4124E3110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52FC6-98D4-CB12-AE49-A6F8C8718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28C19-DB2D-E667-CED0-5B27B02B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1E4B3-F5C8-94B3-C1B1-5798AD4C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E32-DC47-E0F9-C435-F58FB653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49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8DB1-30CC-C091-CAE9-373A22F4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BAA8-520A-0FF7-2819-CFAD28EE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6A76-544A-131D-2E9C-D5F627FB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650D-4A9C-6A5D-214B-EB0E4F1C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3E3A-8C18-0B06-E724-A87F74A0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98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F4A8-0B85-5977-B11E-28022FBA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08CC8-B6DB-2B59-D325-F8474057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AE82-7161-C6FF-13CA-2C2D3C3F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F26A-B70F-4835-81DE-C5DB8247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3568C-8054-997B-E0B6-BAFCC3FF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96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6C73-E969-1207-6B58-1EA8C7EE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A609-F97B-3376-A24A-D1C7B7DD4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51769-859B-9FE7-DBDE-DC525BD4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2D45B-4673-E649-4C5C-2AE3E89D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B0E8-D450-9856-6C4F-21422D98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69FF5-AB81-1C0E-FC78-C2C0081B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24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2FFF-FF9B-A8A2-2457-442D035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E762F-F58B-2F7B-F8B8-ADF29DF8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02EE5-7772-0F6B-E548-5D4B35F6D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88A95-F613-4136-AD87-C68B39D91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AFA43-C755-C6CD-E09C-E4235556B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7590B-14A8-0041-722C-B715FCB8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17B1B-451A-FB91-06BB-01BDAA3D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81591-FA6B-064C-2536-010E0B56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9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03A6-C104-7D77-CDD8-C181D827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DE512-47AA-AF59-ECD4-253C3955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0CAEB-BE55-43B6-491F-D740511F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8B5CA-F6DC-0938-C9D4-80C0E670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16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F328B-6C08-22FD-B61E-9FBC8995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33DB4-4E3A-AB6F-CCDE-72B2EE16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17631-9C31-998C-D220-85F94270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64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26E5-9D10-859A-7FAD-3ED86BDE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1686-E78F-EF32-EFF7-6BD8BDC7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63F50-6980-15CE-5086-CF75C7A27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77E8E-1A94-52FD-C3F6-C2A70503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359A7-B54A-E3FF-4CDE-071F1303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710F9-B323-4E61-35DD-1A38810F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76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3ACE-5F1D-0C30-532D-A0463726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3339B-E78C-1ED4-AB34-77F62E07E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5AD6-6694-6C3B-0173-449A0B3E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6CAA-33E2-13EC-8D93-47E20AF8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4927C-4B11-C33A-2B52-0B0DC937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A089C-A087-DBF5-0955-3CE2AC72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87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CC452-EF5A-AC80-005D-CFE7825F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893-AF03-10F4-A52D-A0417447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16D7-2890-01A9-7A86-822E47694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C5F0-5A39-43D7-BA4E-9747CD63E696}" type="datetimeFigureOut">
              <a:rPr lang="en-IE" smtClean="0"/>
              <a:t>23/09/2022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B63E0-89E0-48F3-6385-E48CE69F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3258B-AC25-1426-C9AF-2DCC9FDA2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0EC6-266E-4350-B4CD-0061066A4B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5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D9932-D16F-04B4-06F8-7D9E8FE41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4767786"/>
          </a:xfrm>
        </p:spPr>
        <p:txBody>
          <a:bodyPr>
            <a:normAutofit/>
          </a:bodyPr>
          <a:lstStyle/>
          <a:p>
            <a:r>
              <a:rPr lang="en-IE" sz="5100" b="1" dirty="0">
                <a:solidFill>
                  <a:srgbClr val="FFFFFF"/>
                </a:solidFill>
                <a:latin typeface="+mn-lt"/>
              </a:rPr>
              <a:t>SDCC Road Safety Plan 2022 – 2024 (DRAFT)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77CE9BA-483D-FA07-4057-C14DB551A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47" y="2243740"/>
            <a:ext cx="4252055" cy="237052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63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0F13C1-9D09-167D-E264-8770BC08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Towards Vision Zero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1B49AC91-0904-1F7C-DF51-0E7F54F8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9"/>
          <a:stretch/>
        </p:blipFill>
        <p:spPr bwMode="auto">
          <a:xfrm>
            <a:off x="1188877" y="511293"/>
            <a:ext cx="380599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845E6C-4604-F372-5609-56741D742A43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Government Road Safety Strategy (GRSS) has adopted a V</a:t>
            </a:r>
            <a:r>
              <a:rPr lang="en-US" b="1" dirty="0"/>
              <a:t>ision Zero Policy </a:t>
            </a:r>
            <a:r>
              <a:rPr lang="en-US" dirty="0"/>
              <a:t>to be achieved by 2050. Vision Zero means that there are  zero road deaths and fatalities. In line with the GRSS South Dublin County Council will also adopt a Vision Zero policy within this new, and subsequent, road safety plan.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Vision Zero was formally adopted in Ireland’s Programme for Government in 2020 and underpins the EU Road Safety Policy Framework (2021 – 2030).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6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F270D4-E556-1EA4-E318-A410207F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Synopsis Evaluation of SDCC RSP 2016 – 2020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52EBA-32AF-96C7-FC01-192163FD00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Support and delivery of Cycle Right training at 122 primary schools for 6320 pupils,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Delivery of a pilot adult Cycle Right initiative with Go-Ahead Ireland employees,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32 schools within the County received their Green Flag for Travel or Global Citizenship Travel as part of the Green-Schools Programme,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30 km/h as the default speed limit in all residential estates that are in charge,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20 X 30 km/h periodic speed limits outside schools,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Cycle tracks is currently at 215 km </a:t>
            </a:r>
          </a:p>
          <a:p>
            <a:pPr marR="0" rtl="0">
              <a:buFont typeface="Symbol" panose="05050102010706020507" pitchFamily="18" charset="2"/>
              <a:buChar char="·"/>
            </a:pPr>
            <a:r>
              <a:rPr lang="en-GB" sz="2600" b="0" i="0" u="none" strike="noStrike" baseline="0"/>
              <a:t>Footpaths increased from 1264 km to 1500 km </a:t>
            </a:r>
          </a:p>
        </p:txBody>
      </p:sp>
    </p:spTree>
    <p:extLst>
      <p:ext uri="{BB962C8B-B14F-4D97-AF65-F5344CB8AC3E}">
        <p14:creationId xmlns:p14="http://schemas.microsoft.com/office/powerpoint/2010/main" val="19275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82F5CE-2379-592D-8B80-224BB026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Collision Statistics 2016 – 2021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73DA88-80E6-8C52-E0AD-687573AE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29607"/>
              </p:ext>
            </p:extLst>
          </p:nvPr>
        </p:nvGraphicFramePr>
        <p:xfrm>
          <a:off x="838195" y="1376013"/>
          <a:ext cx="10515605" cy="269881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6632">
                  <a:extLst>
                    <a:ext uri="{9D8B030D-6E8A-4147-A177-3AD203B41FA5}">
                      <a16:colId xmlns:a16="http://schemas.microsoft.com/office/drawing/2014/main" val="3868735503"/>
                    </a:ext>
                  </a:extLst>
                </a:gridCol>
                <a:gridCol w="889797">
                  <a:extLst>
                    <a:ext uri="{9D8B030D-6E8A-4147-A177-3AD203B41FA5}">
                      <a16:colId xmlns:a16="http://schemas.microsoft.com/office/drawing/2014/main" val="157154230"/>
                    </a:ext>
                  </a:extLst>
                </a:gridCol>
                <a:gridCol w="782518">
                  <a:extLst>
                    <a:ext uri="{9D8B030D-6E8A-4147-A177-3AD203B41FA5}">
                      <a16:colId xmlns:a16="http://schemas.microsoft.com/office/drawing/2014/main" val="1352729177"/>
                    </a:ext>
                  </a:extLst>
                </a:gridCol>
                <a:gridCol w="782518">
                  <a:extLst>
                    <a:ext uri="{9D8B030D-6E8A-4147-A177-3AD203B41FA5}">
                      <a16:colId xmlns:a16="http://schemas.microsoft.com/office/drawing/2014/main" val="1588152526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4287287522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118603748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3666641896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946510815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1854641898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175957568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587468517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1499808720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122743351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3147419959"/>
                    </a:ext>
                  </a:extLst>
                </a:gridCol>
              </a:tblGrid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2021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088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Population 2016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(count)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 (per 100,000)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6350106"/>
                  </a:ext>
                </a:extLst>
              </a:tr>
              <a:tr h="131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900">
                          <a:effectLst/>
                        </a:rPr>
                        <a:t>Dublin County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1,347,359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21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0998796"/>
                  </a:ext>
                </a:extLst>
              </a:tr>
              <a:tr h="64503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000">
                          <a:effectLst/>
                        </a:rPr>
                        <a:t>SDCC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278,767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2.5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1.8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2.2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21466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60F586-D6AD-7390-8588-4FA29732CE75}"/>
              </a:ext>
            </a:extLst>
          </p:cNvPr>
          <p:cNvSpPr txBox="1"/>
          <p:nvPr/>
        </p:nvSpPr>
        <p:spPr>
          <a:xfrm>
            <a:off x="1200150" y="4533900"/>
            <a:ext cx="924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These collision statistics indicate the number of fatalities per 100,000 people within Dublin County and SDCC for 2016 – 2020 </a:t>
            </a:r>
          </a:p>
        </p:txBody>
      </p:sp>
    </p:spTree>
    <p:extLst>
      <p:ext uri="{BB962C8B-B14F-4D97-AF65-F5344CB8AC3E}">
        <p14:creationId xmlns:p14="http://schemas.microsoft.com/office/powerpoint/2010/main" val="16613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0D0CC2-A716-4E10-B234-D90A041D3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902"/>
              </p:ext>
            </p:extLst>
          </p:nvPr>
        </p:nvGraphicFramePr>
        <p:xfrm>
          <a:off x="1108607" y="1486058"/>
          <a:ext cx="8416393" cy="16000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8815">
                  <a:extLst>
                    <a:ext uri="{9D8B030D-6E8A-4147-A177-3AD203B41FA5}">
                      <a16:colId xmlns:a16="http://schemas.microsoft.com/office/drawing/2014/main" val="3850556290"/>
                    </a:ext>
                  </a:extLst>
                </a:gridCol>
                <a:gridCol w="730543">
                  <a:extLst>
                    <a:ext uri="{9D8B030D-6E8A-4147-A177-3AD203B41FA5}">
                      <a16:colId xmlns:a16="http://schemas.microsoft.com/office/drawing/2014/main" val="3116244780"/>
                    </a:ext>
                  </a:extLst>
                </a:gridCol>
                <a:gridCol w="639646">
                  <a:extLst>
                    <a:ext uri="{9D8B030D-6E8A-4147-A177-3AD203B41FA5}">
                      <a16:colId xmlns:a16="http://schemas.microsoft.com/office/drawing/2014/main" val="1713711662"/>
                    </a:ext>
                  </a:extLst>
                </a:gridCol>
                <a:gridCol w="730543">
                  <a:extLst>
                    <a:ext uri="{9D8B030D-6E8A-4147-A177-3AD203B41FA5}">
                      <a16:colId xmlns:a16="http://schemas.microsoft.com/office/drawing/2014/main" val="1994011275"/>
                    </a:ext>
                  </a:extLst>
                </a:gridCol>
                <a:gridCol w="639646">
                  <a:extLst>
                    <a:ext uri="{9D8B030D-6E8A-4147-A177-3AD203B41FA5}">
                      <a16:colId xmlns:a16="http://schemas.microsoft.com/office/drawing/2014/main" val="1807011313"/>
                    </a:ext>
                  </a:extLst>
                </a:gridCol>
                <a:gridCol w="730543">
                  <a:extLst>
                    <a:ext uri="{9D8B030D-6E8A-4147-A177-3AD203B41FA5}">
                      <a16:colId xmlns:a16="http://schemas.microsoft.com/office/drawing/2014/main" val="2690653351"/>
                    </a:ext>
                  </a:extLst>
                </a:gridCol>
                <a:gridCol w="639646">
                  <a:extLst>
                    <a:ext uri="{9D8B030D-6E8A-4147-A177-3AD203B41FA5}">
                      <a16:colId xmlns:a16="http://schemas.microsoft.com/office/drawing/2014/main" val="3730450788"/>
                    </a:ext>
                  </a:extLst>
                </a:gridCol>
                <a:gridCol w="730543">
                  <a:extLst>
                    <a:ext uri="{9D8B030D-6E8A-4147-A177-3AD203B41FA5}">
                      <a16:colId xmlns:a16="http://schemas.microsoft.com/office/drawing/2014/main" val="3218750349"/>
                    </a:ext>
                  </a:extLst>
                </a:gridCol>
                <a:gridCol w="639646">
                  <a:extLst>
                    <a:ext uri="{9D8B030D-6E8A-4147-A177-3AD203B41FA5}">
                      <a16:colId xmlns:a16="http://schemas.microsoft.com/office/drawing/2014/main" val="146541001"/>
                    </a:ext>
                  </a:extLst>
                </a:gridCol>
                <a:gridCol w="730543">
                  <a:extLst>
                    <a:ext uri="{9D8B030D-6E8A-4147-A177-3AD203B41FA5}">
                      <a16:colId xmlns:a16="http://schemas.microsoft.com/office/drawing/2014/main" val="3271689616"/>
                    </a:ext>
                  </a:extLst>
                </a:gridCol>
                <a:gridCol w="636279">
                  <a:extLst>
                    <a:ext uri="{9D8B030D-6E8A-4147-A177-3AD203B41FA5}">
                      <a16:colId xmlns:a16="http://schemas.microsoft.com/office/drawing/2014/main" val="2774337061"/>
                    </a:ext>
                  </a:extLst>
                </a:gridCol>
              </a:tblGrid>
              <a:tr h="206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406327"/>
                  </a:ext>
                </a:extLst>
              </a:tr>
              <a:tr h="79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Injury Collisions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Injuries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Injury Collisions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Injuries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Serious Injury Collisions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Serious Injuries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Injury Collisions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Injuries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Serious Injury Collisions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Serious Injuries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9783367"/>
                  </a:ext>
                </a:extLst>
              </a:tr>
              <a:tr h="206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Dublin  County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240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247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306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326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367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379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424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435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328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352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1440981"/>
                  </a:ext>
                </a:extLst>
              </a:tr>
              <a:tr h="392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South Dublin County Council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47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29760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95FDCC-C605-7461-87D5-FC2C63AFB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75952"/>
              </p:ext>
            </p:extLst>
          </p:nvPr>
        </p:nvGraphicFramePr>
        <p:xfrm>
          <a:off x="1184807" y="3942239"/>
          <a:ext cx="7880392" cy="20331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06833">
                  <a:extLst>
                    <a:ext uri="{9D8B030D-6E8A-4147-A177-3AD203B41FA5}">
                      <a16:colId xmlns:a16="http://schemas.microsoft.com/office/drawing/2014/main" val="1764039285"/>
                    </a:ext>
                  </a:extLst>
                </a:gridCol>
                <a:gridCol w="879452">
                  <a:extLst>
                    <a:ext uri="{9D8B030D-6E8A-4147-A177-3AD203B41FA5}">
                      <a16:colId xmlns:a16="http://schemas.microsoft.com/office/drawing/2014/main" val="4290096319"/>
                    </a:ext>
                  </a:extLst>
                </a:gridCol>
                <a:gridCol w="879452">
                  <a:extLst>
                    <a:ext uri="{9D8B030D-6E8A-4147-A177-3AD203B41FA5}">
                      <a16:colId xmlns:a16="http://schemas.microsoft.com/office/drawing/2014/main" val="3301033166"/>
                    </a:ext>
                  </a:extLst>
                </a:gridCol>
                <a:gridCol w="879452">
                  <a:extLst>
                    <a:ext uri="{9D8B030D-6E8A-4147-A177-3AD203B41FA5}">
                      <a16:colId xmlns:a16="http://schemas.microsoft.com/office/drawing/2014/main" val="2408949335"/>
                    </a:ext>
                  </a:extLst>
                </a:gridCol>
                <a:gridCol w="879452">
                  <a:extLst>
                    <a:ext uri="{9D8B030D-6E8A-4147-A177-3AD203B41FA5}">
                      <a16:colId xmlns:a16="http://schemas.microsoft.com/office/drawing/2014/main" val="1131334198"/>
                    </a:ext>
                  </a:extLst>
                </a:gridCol>
                <a:gridCol w="879452">
                  <a:extLst>
                    <a:ext uri="{9D8B030D-6E8A-4147-A177-3AD203B41FA5}">
                      <a16:colId xmlns:a16="http://schemas.microsoft.com/office/drawing/2014/main" val="3752418218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583463404"/>
                    </a:ext>
                  </a:extLst>
                </a:gridCol>
              </a:tblGrid>
              <a:tr h="191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Fatalities by road user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2021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4408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44271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Pedestrian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0042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Pedal Cycle Users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52361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Motorcycle Users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1683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Car Users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05606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Goods Vehicle Users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6741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PSV Users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2279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Other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49914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7616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Totals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6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635425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28E64B4-AC36-0A92-B298-D1448A19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Collision Statistics continued.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750E9-7EE7-D6A2-7559-5B572EDCFFA1}"/>
              </a:ext>
            </a:extLst>
          </p:cNvPr>
          <p:cNvSpPr txBox="1"/>
          <p:nvPr/>
        </p:nvSpPr>
        <p:spPr>
          <a:xfrm>
            <a:off x="1108607" y="3125571"/>
            <a:ext cx="924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These collision statistics indicate the number of collisions and serious injuries for Dublin County and SDCC.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95100-48E8-C8CA-46EB-F2A2B7CBE5BF}"/>
              </a:ext>
            </a:extLst>
          </p:cNvPr>
          <p:cNvSpPr txBox="1"/>
          <p:nvPr/>
        </p:nvSpPr>
        <p:spPr>
          <a:xfrm>
            <a:off x="1140889" y="6145687"/>
            <a:ext cx="924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These collision statistics indicate the number of fatalities by road user mode for SDCC. </a:t>
            </a:r>
          </a:p>
        </p:txBody>
      </p:sp>
    </p:spTree>
    <p:extLst>
      <p:ext uri="{BB962C8B-B14F-4D97-AF65-F5344CB8AC3E}">
        <p14:creationId xmlns:p14="http://schemas.microsoft.com/office/powerpoint/2010/main" val="122763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B0226-3D71-994B-E264-4F79CB2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en-IE" dirty="0">
                <a:solidFill>
                  <a:srgbClr val="FFFFFF"/>
                </a:solidFill>
              </a:rPr>
            </a:br>
            <a:br>
              <a:rPr lang="en-IE" dirty="0">
                <a:solidFill>
                  <a:srgbClr val="FFFFFF"/>
                </a:solidFill>
              </a:rPr>
            </a:br>
            <a:r>
              <a:rPr lang="en-IE" dirty="0">
                <a:solidFill>
                  <a:srgbClr val="FFFFFF"/>
                </a:solidFill>
              </a:rPr>
              <a:t>Local Targets</a:t>
            </a:r>
            <a:br>
              <a:rPr lang="en-IE" dirty="0">
                <a:solidFill>
                  <a:srgbClr val="FFFFFF"/>
                </a:solidFill>
              </a:rPr>
            </a:br>
            <a:br>
              <a:rPr lang="en-IE" dirty="0">
                <a:solidFill>
                  <a:srgbClr val="FFFFFF"/>
                </a:solidFill>
              </a:rPr>
            </a:b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2679-664E-88E0-72EE-00D864CE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R="0" rtl="0"/>
            <a:r>
              <a:rPr lang="en-GB" b="0" i="0" u="none" strike="noStrike" baseline="0" dirty="0"/>
              <a:t>The rates for local targets have been informed by the Road Safety Authority.</a:t>
            </a:r>
          </a:p>
          <a:p>
            <a:pPr marR="0" rtl="0"/>
            <a:r>
              <a:rPr lang="en-GB" b="0" i="0" u="none" strike="noStrike" baseline="0" dirty="0"/>
              <a:t>South Dublin County Council has set the following targets for Killed or Seriously Injured (KSI) as part of this plan. </a:t>
            </a:r>
          </a:p>
          <a:p>
            <a:pPr marR="0" rtl="0"/>
            <a:endParaRPr lang="en-GB" b="0" i="0" u="none" strike="noStrike" baseline="0" dirty="0"/>
          </a:p>
          <a:p>
            <a:pPr lvl="1"/>
            <a:r>
              <a:rPr lang="en-GB" sz="2800" b="0" i="0" u="none" strike="noStrike" baseline="0" dirty="0"/>
              <a:t>2024: the target will be to reduce KSI by 10%, and </a:t>
            </a:r>
          </a:p>
          <a:p>
            <a:pPr lvl="1"/>
            <a:r>
              <a:rPr lang="en-GB" sz="2800" b="0" i="0" u="none" strike="noStrike" baseline="0" dirty="0"/>
              <a:t>2030: the target will be to reduce KSI by 50%.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650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0B7A-27FE-07C7-7946-B9ECC32E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Safety Performance Indicators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BA38-2E02-B810-2ECE-4B9670E9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rtl="0">
              <a:buNone/>
            </a:pPr>
            <a:r>
              <a:rPr lang="en-GB" sz="1500" b="0" i="0" u="none" strike="noStrike" baseline="0" dirty="0"/>
              <a:t>South Dublin County Council will use the following measures to monitor road safety performance. </a:t>
            </a:r>
          </a:p>
          <a:p>
            <a:pPr marL="0" marR="0" indent="0" rtl="0">
              <a:buNone/>
            </a:pPr>
            <a:endParaRPr lang="en-GB" sz="1500" b="0" i="0" u="none" strike="noStrike" baseline="0" dirty="0"/>
          </a:p>
          <a:p>
            <a:pPr marR="0" rtl="0"/>
            <a:r>
              <a:rPr lang="en-GB" sz="1600" b="0" i="0" u="none" strike="noStrike" baseline="0" dirty="0"/>
              <a:t>Delivery of Cycle Right training to primary school children within the County, </a:t>
            </a:r>
          </a:p>
          <a:p>
            <a:pPr marR="0" rtl="0"/>
            <a:r>
              <a:rPr lang="en-GB" sz="1600" b="0" i="0" u="none" strike="noStrike" baseline="0" dirty="0"/>
              <a:t>Increase the number of cycle totems and monitoring, </a:t>
            </a:r>
          </a:p>
          <a:p>
            <a:pPr marR="0" rtl="0"/>
            <a:r>
              <a:rPr lang="en-IE" sz="1600" b="0" i="0" u="none" strike="noStrike" baseline="0" dirty="0"/>
              <a:t>Cycling parking installations, </a:t>
            </a:r>
          </a:p>
          <a:p>
            <a:pPr marR="0" rtl="0"/>
            <a:r>
              <a:rPr lang="en-GB" sz="1600" b="0" i="0" u="none" strike="noStrike" baseline="0" dirty="0"/>
              <a:t>KM’s of cycling and walking infrastructure installed, </a:t>
            </a:r>
          </a:p>
          <a:p>
            <a:pPr marR="0" rtl="0"/>
            <a:r>
              <a:rPr lang="en-GB" sz="1600" b="0" i="0" u="none" strike="noStrike" baseline="0" dirty="0"/>
              <a:t>Use of Speed Display Signs to monitor speed limit compliance, </a:t>
            </a:r>
          </a:p>
          <a:p>
            <a:pPr marR="0" rtl="0"/>
            <a:r>
              <a:rPr lang="en-GB" sz="1600" b="0" i="0" u="none" strike="noStrike" baseline="0" dirty="0"/>
              <a:t>Improved junction safety/redesign of junction, </a:t>
            </a:r>
          </a:p>
          <a:p>
            <a:pPr marR="0" rtl="0"/>
            <a:r>
              <a:rPr lang="en-GB" sz="1600" b="0" i="0" u="none" strike="noStrike" baseline="0" dirty="0"/>
              <a:t>Speed limit review to commence in 2023, </a:t>
            </a:r>
          </a:p>
          <a:p>
            <a:pPr marR="0" rtl="0"/>
            <a:r>
              <a:rPr lang="en-IE" sz="1600" b="0" i="0" u="none" strike="noStrike" baseline="0" dirty="0"/>
              <a:t>HGV mobility policy review, </a:t>
            </a:r>
          </a:p>
          <a:p>
            <a:pPr marR="0" rtl="0"/>
            <a:r>
              <a:rPr lang="en-GB" sz="1600" b="0" i="0" u="none" strike="noStrike" baseline="0" dirty="0"/>
              <a:t>School Crossings Reviews and safety measures implemented outside schools, </a:t>
            </a:r>
          </a:p>
          <a:p>
            <a:pPr marR="0" rtl="0"/>
            <a:r>
              <a:rPr lang="en-GB" sz="1600" b="0" i="0" u="none" strike="noStrike" baseline="0" dirty="0"/>
              <a:t>Continuing collaboration with SDCC RSWTG on a quarterly basis in oversight of the strategic aspects of the Council’s Road Safety Strategy and Plan.</a:t>
            </a:r>
          </a:p>
          <a:p>
            <a:pPr marR="0" rtl="0"/>
            <a:r>
              <a:rPr lang="en-GB" sz="1600" b="0" i="0" u="none" strike="noStrike" baseline="0" dirty="0"/>
              <a:t>Continuing liaison with ASG in the analysis of collision data</a:t>
            </a:r>
          </a:p>
          <a:p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333883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A4B2F-3A5E-A2AF-A07D-7C196E88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Actions </a:t>
            </a:r>
            <a:br>
              <a:rPr lang="en-IE">
                <a:solidFill>
                  <a:srgbClr val="FFFFFF"/>
                </a:solidFill>
              </a:rPr>
            </a:br>
            <a:r>
              <a:rPr lang="en-IE">
                <a:solidFill>
                  <a:srgbClr val="FFFFFF"/>
                </a:solidFill>
              </a:rPr>
              <a:t>2022 – 2024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596E-9C69-127E-41E8-6DE0945E0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 27 actions in our 2022 – 2024 plan which are linked to the Safe System Approach and areas of intervention areas. </a:t>
            </a:r>
          </a:p>
          <a:p>
            <a:r>
              <a:rPr lang="en-IE" dirty="0"/>
              <a:t>These can be viewed in greater details within the draft RSP 2022 – 2024. </a:t>
            </a:r>
          </a:p>
          <a:p>
            <a:r>
              <a:rPr lang="en-IE" dirty="0"/>
              <a:t>These actions will also be linked to the Annual Action Plan developed in </a:t>
            </a:r>
            <a:r>
              <a:rPr lang="en-IE"/>
              <a:t>collaboration with the </a:t>
            </a:r>
            <a:r>
              <a:rPr lang="en-IE" dirty="0"/>
              <a:t>Road Safety Working Together Group who will oversee the delivery and evaluation of the plan. </a:t>
            </a:r>
          </a:p>
        </p:txBody>
      </p:sp>
    </p:spTree>
    <p:extLst>
      <p:ext uri="{BB962C8B-B14F-4D97-AF65-F5344CB8AC3E}">
        <p14:creationId xmlns:p14="http://schemas.microsoft.com/office/powerpoint/2010/main" val="81308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754</Words>
  <Application>Microsoft Office PowerPoint</Application>
  <PresentationFormat>Widescreen</PresentationFormat>
  <Paragraphs>192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SDCC Road Safety Plan 2022 – 2024 (DRAFT) </vt:lpstr>
      <vt:lpstr>Towards Vision Zero </vt:lpstr>
      <vt:lpstr>Synopsis Evaluation of SDCC RSP 2016 – 2020 </vt:lpstr>
      <vt:lpstr>Collision Statistics 2016 – 2021 </vt:lpstr>
      <vt:lpstr>Collision Statistics continued. </vt:lpstr>
      <vt:lpstr>  Local Targets  </vt:lpstr>
      <vt:lpstr>Safety Performance Indicators </vt:lpstr>
      <vt:lpstr>Actions  2022 –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Road Safety Plan 2022 – 2024 (DRAFT)</dc:title>
  <dc:creator>Ally Menary</dc:creator>
  <cp:lastModifiedBy>Mary Maguire</cp:lastModifiedBy>
  <cp:revision>9</cp:revision>
  <dcterms:created xsi:type="dcterms:W3CDTF">2022-09-23T10:48:54Z</dcterms:created>
  <dcterms:modified xsi:type="dcterms:W3CDTF">2022-09-23T15:01:24Z</dcterms:modified>
</cp:coreProperties>
</file>