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sldIdLst>
    <p:sldId id="359" r:id="rId3"/>
    <p:sldId id="356" r:id="rId4"/>
    <p:sldId id="363" r:id="rId5"/>
    <p:sldId id="364" r:id="rId6"/>
    <p:sldId id="366" r:id="rId7"/>
    <p:sldId id="365" r:id="rId8"/>
    <p:sldId id="367" r:id="rId9"/>
    <p:sldId id="368" r:id="rId10"/>
    <p:sldId id="362" r:id="rId11"/>
    <p:sldId id="35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yle, Aoife" initials="DA" lastIdx="1" clrIdx="0">
    <p:extLst>
      <p:ext uri="{19B8F6BF-5375-455C-9EA6-DF929625EA0E}">
        <p15:presenceInfo xmlns:p15="http://schemas.microsoft.com/office/powerpoint/2012/main" userId="S::aoife.doyle@kpmg.ie::0e2ab37a-76b6-45fe-a4cb-bb366eef6bd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6" autoAdjust="0"/>
    <p:restoredTop sz="94660"/>
  </p:normalViewPr>
  <p:slideViewPr>
    <p:cSldViewPr snapToGrid="0">
      <p:cViewPr varScale="1">
        <p:scale>
          <a:sx n="67" d="100"/>
          <a:sy n="67" d="100"/>
        </p:scale>
        <p:origin x="568" y="3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commentAuthors" Target="commentAuthor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DC4DB-A799-48D2-905F-8139981C69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A3F29DCC-D06B-493C-9495-BD511F3BC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61BE5B0A-BC7B-4651-8A08-521C47516216}"/>
              </a:ext>
            </a:extLst>
          </p:cNvPr>
          <p:cNvSpPr>
            <a:spLocks noGrp="1"/>
          </p:cNvSpPr>
          <p:nvPr>
            <p:ph type="dt" sz="half" idx="10"/>
          </p:nvPr>
        </p:nvSpPr>
        <p:spPr/>
        <p:txBody>
          <a:bodyPr/>
          <a:lstStyle/>
          <a:p>
            <a:fld id="{725AC7FF-B1D6-468A-BD88-07CE891082F4}" type="datetimeFigureOut">
              <a:rPr lang="en-IE" smtClean="0"/>
              <a:t>27/10/2022</a:t>
            </a:fld>
            <a:endParaRPr lang="en-IE"/>
          </a:p>
        </p:txBody>
      </p:sp>
      <p:sp>
        <p:nvSpPr>
          <p:cNvPr id="5" name="Footer Placeholder 4">
            <a:extLst>
              <a:ext uri="{FF2B5EF4-FFF2-40B4-BE49-F238E27FC236}">
                <a16:creationId xmlns:a16="http://schemas.microsoft.com/office/drawing/2014/main" id="{C7E21462-9FAB-456D-917B-CE4FA242D17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F6FA627-EB8F-42F4-88AE-2ABA16FFDF46}"/>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4092624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29BC9-2D19-413C-9489-1650D9CE4358}"/>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D3872451-3C04-436A-8A0F-472AD4CDDC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252F68E-5B08-4EBA-BE57-ACD747BC7971}"/>
              </a:ext>
            </a:extLst>
          </p:cNvPr>
          <p:cNvSpPr>
            <a:spLocks noGrp="1"/>
          </p:cNvSpPr>
          <p:nvPr>
            <p:ph type="dt" sz="half" idx="10"/>
          </p:nvPr>
        </p:nvSpPr>
        <p:spPr/>
        <p:txBody>
          <a:bodyPr/>
          <a:lstStyle/>
          <a:p>
            <a:fld id="{725AC7FF-B1D6-468A-BD88-07CE891082F4}" type="datetimeFigureOut">
              <a:rPr lang="en-IE" smtClean="0"/>
              <a:t>27/10/2022</a:t>
            </a:fld>
            <a:endParaRPr lang="en-IE"/>
          </a:p>
        </p:txBody>
      </p:sp>
      <p:sp>
        <p:nvSpPr>
          <p:cNvPr id="5" name="Footer Placeholder 4">
            <a:extLst>
              <a:ext uri="{FF2B5EF4-FFF2-40B4-BE49-F238E27FC236}">
                <a16:creationId xmlns:a16="http://schemas.microsoft.com/office/drawing/2014/main" id="{C564206F-BB29-4F3D-8CA8-F18AF621883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4F56C06-3628-4AE5-86FD-794AC550CABB}"/>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1178715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5D0A0C-6B87-4209-863F-995C0126C04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ACD0AC82-9B98-45D5-A0DD-6431883A4C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7B76E10-9BAD-479A-BF59-06F400C302B4}"/>
              </a:ext>
            </a:extLst>
          </p:cNvPr>
          <p:cNvSpPr>
            <a:spLocks noGrp="1"/>
          </p:cNvSpPr>
          <p:nvPr>
            <p:ph type="dt" sz="half" idx="10"/>
          </p:nvPr>
        </p:nvSpPr>
        <p:spPr/>
        <p:txBody>
          <a:bodyPr/>
          <a:lstStyle/>
          <a:p>
            <a:fld id="{725AC7FF-B1D6-468A-BD88-07CE891082F4}" type="datetimeFigureOut">
              <a:rPr lang="en-IE" smtClean="0"/>
              <a:t>27/10/2022</a:t>
            </a:fld>
            <a:endParaRPr lang="en-IE"/>
          </a:p>
        </p:txBody>
      </p:sp>
      <p:sp>
        <p:nvSpPr>
          <p:cNvPr id="5" name="Footer Placeholder 4">
            <a:extLst>
              <a:ext uri="{FF2B5EF4-FFF2-40B4-BE49-F238E27FC236}">
                <a16:creationId xmlns:a16="http://schemas.microsoft.com/office/drawing/2014/main" id="{C2AB2656-B6D1-47B5-BA25-9BE350D4955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34A0E91-4703-4A80-A34A-553BD4CF26D5}"/>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2055462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5D645-4163-4043-8218-79779C5EEB2F}"/>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FC755481-76CA-40EA-9A07-6B83EA5F15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151124F-2BCD-4FBE-AF21-99DBD81B2AC4}"/>
              </a:ext>
            </a:extLst>
          </p:cNvPr>
          <p:cNvSpPr>
            <a:spLocks noGrp="1"/>
          </p:cNvSpPr>
          <p:nvPr>
            <p:ph type="dt" sz="half" idx="10"/>
          </p:nvPr>
        </p:nvSpPr>
        <p:spPr/>
        <p:txBody>
          <a:bodyPr/>
          <a:lstStyle/>
          <a:p>
            <a:fld id="{AF8D6AED-0A0C-4636-8B2C-00DD65D06992}" type="datetimeFigureOut">
              <a:rPr lang="en-IE" smtClean="0"/>
              <a:t>27/10/2022</a:t>
            </a:fld>
            <a:endParaRPr lang="en-IE"/>
          </a:p>
        </p:txBody>
      </p:sp>
      <p:sp>
        <p:nvSpPr>
          <p:cNvPr id="5" name="Footer Placeholder 4">
            <a:extLst>
              <a:ext uri="{FF2B5EF4-FFF2-40B4-BE49-F238E27FC236}">
                <a16:creationId xmlns:a16="http://schemas.microsoft.com/office/drawing/2014/main" id="{BF3DB88A-43AE-4325-8DE0-D77ADA4B915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87DDEC4-7ACB-494E-91C8-728B30297647}"/>
              </a:ext>
            </a:extLst>
          </p:cNvPr>
          <p:cNvSpPr>
            <a:spLocks noGrp="1"/>
          </p:cNvSpPr>
          <p:nvPr>
            <p:ph type="sldNum" sz="quarter" idx="12"/>
          </p:nvPr>
        </p:nvSpPr>
        <p:spPr/>
        <p:txBody>
          <a:bodyPr/>
          <a:lstStyle/>
          <a:p>
            <a:fld id="{53537167-DA75-4E43-BEA7-160F675436CB}" type="slidenum">
              <a:rPr lang="en-IE" smtClean="0"/>
              <a:t>‹#›</a:t>
            </a:fld>
            <a:endParaRPr lang="en-IE"/>
          </a:p>
        </p:txBody>
      </p:sp>
    </p:spTree>
    <p:extLst>
      <p:ext uri="{BB962C8B-B14F-4D97-AF65-F5344CB8AC3E}">
        <p14:creationId xmlns:p14="http://schemas.microsoft.com/office/powerpoint/2010/main" val="3587049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92289-1332-4431-9040-949B95B74A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AEDCF1E9-2F76-4F1F-BABD-C39ED3EDEC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44F21C76-D309-4B36-B5A4-BCB25716155D}"/>
              </a:ext>
            </a:extLst>
          </p:cNvPr>
          <p:cNvSpPr>
            <a:spLocks noGrp="1"/>
          </p:cNvSpPr>
          <p:nvPr>
            <p:ph type="dt" sz="half" idx="10"/>
          </p:nvPr>
        </p:nvSpPr>
        <p:spPr/>
        <p:txBody>
          <a:bodyPr/>
          <a:lstStyle/>
          <a:p>
            <a:fld id="{AF8D6AED-0A0C-4636-8B2C-00DD65D06992}" type="datetimeFigureOut">
              <a:rPr lang="en-IE" smtClean="0"/>
              <a:t>27/10/2022</a:t>
            </a:fld>
            <a:endParaRPr lang="en-IE"/>
          </a:p>
        </p:txBody>
      </p:sp>
      <p:sp>
        <p:nvSpPr>
          <p:cNvPr id="5" name="Footer Placeholder 4">
            <a:extLst>
              <a:ext uri="{FF2B5EF4-FFF2-40B4-BE49-F238E27FC236}">
                <a16:creationId xmlns:a16="http://schemas.microsoft.com/office/drawing/2014/main" id="{6165EEB7-B2CA-43A3-9B4B-F702E4E9A24C}"/>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6A740DA-7982-44B8-A055-784537B23782}"/>
              </a:ext>
            </a:extLst>
          </p:cNvPr>
          <p:cNvSpPr>
            <a:spLocks noGrp="1"/>
          </p:cNvSpPr>
          <p:nvPr>
            <p:ph type="sldNum" sz="quarter" idx="12"/>
          </p:nvPr>
        </p:nvSpPr>
        <p:spPr/>
        <p:txBody>
          <a:bodyPr/>
          <a:lstStyle/>
          <a:p>
            <a:fld id="{53537167-DA75-4E43-BEA7-160F675436CB}" type="slidenum">
              <a:rPr lang="en-IE" smtClean="0"/>
              <a:t>‹#›</a:t>
            </a:fld>
            <a:endParaRPr lang="en-IE"/>
          </a:p>
        </p:txBody>
      </p:sp>
    </p:spTree>
    <p:extLst>
      <p:ext uri="{BB962C8B-B14F-4D97-AF65-F5344CB8AC3E}">
        <p14:creationId xmlns:p14="http://schemas.microsoft.com/office/powerpoint/2010/main" val="2537086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E653-5B8E-45F2-A16E-F948109EB8B8}"/>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B5EA6C3F-A45F-442B-875A-A68162655F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A3AE4A2F-262D-4B68-BFBF-4739FAB04DCE}"/>
              </a:ext>
            </a:extLst>
          </p:cNvPr>
          <p:cNvSpPr>
            <a:spLocks noGrp="1"/>
          </p:cNvSpPr>
          <p:nvPr>
            <p:ph type="dt" sz="half" idx="10"/>
          </p:nvPr>
        </p:nvSpPr>
        <p:spPr/>
        <p:txBody>
          <a:bodyPr/>
          <a:lstStyle/>
          <a:p>
            <a:fld id="{725AC7FF-B1D6-468A-BD88-07CE891082F4}" type="datetimeFigureOut">
              <a:rPr lang="en-IE" smtClean="0"/>
              <a:t>27/10/2022</a:t>
            </a:fld>
            <a:endParaRPr lang="en-IE"/>
          </a:p>
        </p:txBody>
      </p:sp>
      <p:sp>
        <p:nvSpPr>
          <p:cNvPr id="5" name="Footer Placeholder 4">
            <a:extLst>
              <a:ext uri="{FF2B5EF4-FFF2-40B4-BE49-F238E27FC236}">
                <a16:creationId xmlns:a16="http://schemas.microsoft.com/office/drawing/2014/main" id="{A7A061D4-A7EE-4A79-998E-4DE718E7270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191EAB69-EB1D-4F15-A698-39334F00F46D}"/>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2929580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3CBF-3C5D-4805-80A3-0A45B4F7A3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D10A1E9D-A01F-4F7E-996A-B731C7339A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2D64CE-1792-4BFC-8F05-A8FFF198BDBE}"/>
              </a:ext>
            </a:extLst>
          </p:cNvPr>
          <p:cNvSpPr>
            <a:spLocks noGrp="1"/>
          </p:cNvSpPr>
          <p:nvPr>
            <p:ph type="dt" sz="half" idx="10"/>
          </p:nvPr>
        </p:nvSpPr>
        <p:spPr/>
        <p:txBody>
          <a:bodyPr/>
          <a:lstStyle/>
          <a:p>
            <a:fld id="{725AC7FF-B1D6-468A-BD88-07CE891082F4}" type="datetimeFigureOut">
              <a:rPr lang="en-IE" smtClean="0"/>
              <a:t>27/10/2022</a:t>
            </a:fld>
            <a:endParaRPr lang="en-IE"/>
          </a:p>
        </p:txBody>
      </p:sp>
      <p:sp>
        <p:nvSpPr>
          <p:cNvPr id="5" name="Footer Placeholder 4">
            <a:extLst>
              <a:ext uri="{FF2B5EF4-FFF2-40B4-BE49-F238E27FC236}">
                <a16:creationId xmlns:a16="http://schemas.microsoft.com/office/drawing/2014/main" id="{2FBA07E5-CA89-49E5-825D-6D3CD2B4497A}"/>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F4CD997-A109-4813-B111-2BF8214B2B91}"/>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3780171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05B68-791C-479A-9545-26946F1FB6F7}"/>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B186C14-37B9-4E9B-8EF9-BC10AA7B6D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B61FBF15-E797-4A83-A24D-28EF1525ED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A4C64DDD-86F8-4AF7-9F7E-1319EB50DC06}"/>
              </a:ext>
            </a:extLst>
          </p:cNvPr>
          <p:cNvSpPr>
            <a:spLocks noGrp="1"/>
          </p:cNvSpPr>
          <p:nvPr>
            <p:ph type="dt" sz="half" idx="10"/>
          </p:nvPr>
        </p:nvSpPr>
        <p:spPr/>
        <p:txBody>
          <a:bodyPr/>
          <a:lstStyle/>
          <a:p>
            <a:fld id="{725AC7FF-B1D6-468A-BD88-07CE891082F4}" type="datetimeFigureOut">
              <a:rPr lang="en-IE" smtClean="0"/>
              <a:t>27/10/2022</a:t>
            </a:fld>
            <a:endParaRPr lang="en-IE"/>
          </a:p>
        </p:txBody>
      </p:sp>
      <p:sp>
        <p:nvSpPr>
          <p:cNvPr id="6" name="Footer Placeholder 5">
            <a:extLst>
              <a:ext uri="{FF2B5EF4-FFF2-40B4-BE49-F238E27FC236}">
                <a16:creationId xmlns:a16="http://schemas.microsoft.com/office/drawing/2014/main" id="{1417A61D-ED3A-4791-BF96-7D57B4B9347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5E255807-5CEF-4CE5-8353-0F366CA4D3E9}"/>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762236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216CA-025F-4231-BDAD-120EC430D8DA}"/>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E4E0547E-0883-42BB-B478-E55F6ED3BF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63344A-54C5-4B8F-BCB3-3E298F5601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51D44D66-ECE8-4E06-AACB-426C3CC485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1AE58C-149B-40A9-AAE0-26F2BB3A7C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AAA7EDD4-80BA-4216-8622-D4716978202F}"/>
              </a:ext>
            </a:extLst>
          </p:cNvPr>
          <p:cNvSpPr>
            <a:spLocks noGrp="1"/>
          </p:cNvSpPr>
          <p:nvPr>
            <p:ph type="dt" sz="half" idx="10"/>
          </p:nvPr>
        </p:nvSpPr>
        <p:spPr/>
        <p:txBody>
          <a:bodyPr/>
          <a:lstStyle/>
          <a:p>
            <a:fld id="{725AC7FF-B1D6-468A-BD88-07CE891082F4}" type="datetimeFigureOut">
              <a:rPr lang="en-IE" smtClean="0"/>
              <a:t>27/10/2022</a:t>
            </a:fld>
            <a:endParaRPr lang="en-IE"/>
          </a:p>
        </p:txBody>
      </p:sp>
      <p:sp>
        <p:nvSpPr>
          <p:cNvPr id="8" name="Footer Placeholder 7">
            <a:extLst>
              <a:ext uri="{FF2B5EF4-FFF2-40B4-BE49-F238E27FC236}">
                <a16:creationId xmlns:a16="http://schemas.microsoft.com/office/drawing/2014/main" id="{61DD2F87-92A4-4E61-98EE-5347B2E5404C}"/>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7A65CC1A-980F-48D0-9281-80614F397963}"/>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2878426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A9490-E2F1-4D43-A819-B0C0FF87550B}"/>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75D35EA2-B7DD-4347-B556-781F4F3DF453}"/>
              </a:ext>
            </a:extLst>
          </p:cNvPr>
          <p:cNvSpPr>
            <a:spLocks noGrp="1"/>
          </p:cNvSpPr>
          <p:nvPr>
            <p:ph type="dt" sz="half" idx="10"/>
          </p:nvPr>
        </p:nvSpPr>
        <p:spPr/>
        <p:txBody>
          <a:bodyPr/>
          <a:lstStyle/>
          <a:p>
            <a:fld id="{725AC7FF-B1D6-468A-BD88-07CE891082F4}" type="datetimeFigureOut">
              <a:rPr lang="en-IE" smtClean="0"/>
              <a:t>27/10/2022</a:t>
            </a:fld>
            <a:endParaRPr lang="en-IE"/>
          </a:p>
        </p:txBody>
      </p:sp>
      <p:sp>
        <p:nvSpPr>
          <p:cNvPr id="4" name="Footer Placeholder 3">
            <a:extLst>
              <a:ext uri="{FF2B5EF4-FFF2-40B4-BE49-F238E27FC236}">
                <a16:creationId xmlns:a16="http://schemas.microsoft.com/office/drawing/2014/main" id="{E219A313-F7E6-4D25-A018-75737EDE8895}"/>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13B0B791-0377-4124-B80F-202F0E1E4523}"/>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774332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E0D469-4AE1-4161-A29E-4FD1E8AFACE1}"/>
              </a:ext>
            </a:extLst>
          </p:cNvPr>
          <p:cNvSpPr>
            <a:spLocks noGrp="1"/>
          </p:cNvSpPr>
          <p:nvPr>
            <p:ph type="dt" sz="half" idx="10"/>
          </p:nvPr>
        </p:nvSpPr>
        <p:spPr/>
        <p:txBody>
          <a:bodyPr/>
          <a:lstStyle/>
          <a:p>
            <a:fld id="{725AC7FF-B1D6-468A-BD88-07CE891082F4}" type="datetimeFigureOut">
              <a:rPr lang="en-IE" smtClean="0"/>
              <a:t>27/10/2022</a:t>
            </a:fld>
            <a:endParaRPr lang="en-IE"/>
          </a:p>
        </p:txBody>
      </p:sp>
      <p:sp>
        <p:nvSpPr>
          <p:cNvPr id="3" name="Footer Placeholder 2">
            <a:extLst>
              <a:ext uri="{FF2B5EF4-FFF2-40B4-BE49-F238E27FC236}">
                <a16:creationId xmlns:a16="http://schemas.microsoft.com/office/drawing/2014/main" id="{D30BF3A1-E7E7-4FCB-AF6C-97996DDD29FF}"/>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34FF29CB-2193-482A-A738-18D22152F925}"/>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707651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E2525-FE97-4EE5-A04C-F8608B834D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46CAAC48-31A7-490E-9F12-8F1910083C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E4829112-C051-4933-9555-378E47B9E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8B3DDF-DC07-4FAC-9662-088904F35BA3}"/>
              </a:ext>
            </a:extLst>
          </p:cNvPr>
          <p:cNvSpPr>
            <a:spLocks noGrp="1"/>
          </p:cNvSpPr>
          <p:nvPr>
            <p:ph type="dt" sz="half" idx="10"/>
          </p:nvPr>
        </p:nvSpPr>
        <p:spPr/>
        <p:txBody>
          <a:bodyPr/>
          <a:lstStyle/>
          <a:p>
            <a:fld id="{725AC7FF-B1D6-468A-BD88-07CE891082F4}" type="datetimeFigureOut">
              <a:rPr lang="en-IE" smtClean="0"/>
              <a:t>27/10/2022</a:t>
            </a:fld>
            <a:endParaRPr lang="en-IE"/>
          </a:p>
        </p:txBody>
      </p:sp>
      <p:sp>
        <p:nvSpPr>
          <p:cNvPr id="6" name="Footer Placeholder 5">
            <a:extLst>
              <a:ext uri="{FF2B5EF4-FFF2-40B4-BE49-F238E27FC236}">
                <a16:creationId xmlns:a16="http://schemas.microsoft.com/office/drawing/2014/main" id="{353B0B4E-CF69-4F0F-BBBC-ABCFEC2F465B}"/>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0855D5F9-1A30-445C-B36E-3330FFB227E5}"/>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1281127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B056F-C0DD-4437-A02A-89816BCFED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E4AD4DE3-BD3E-468A-AA90-F0E0F3E3D0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46054701-91E9-4D04-868A-BBCD0A66F7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313A49-5A3D-4C39-AEF1-CDE0E876CCC6}"/>
              </a:ext>
            </a:extLst>
          </p:cNvPr>
          <p:cNvSpPr>
            <a:spLocks noGrp="1"/>
          </p:cNvSpPr>
          <p:nvPr>
            <p:ph type="dt" sz="half" idx="10"/>
          </p:nvPr>
        </p:nvSpPr>
        <p:spPr/>
        <p:txBody>
          <a:bodyPr/>
          <a:lstStyle/>
          <a:p>
            <a:fld id="{725AC7FF-B1D6-468A-BD88-07CE891082F4}" type="datetimeFigureOut">
              <a:rPr lang="en-IE" smtClean="0"/>
              <a:t>27/10/2022</a:t>
            </a:fld>
            <a:endParaRPr lang="en-IE"/>
          </a:p>
        </p:txBody>
      </p:sp>
      <p:sp>
        <p:nvSpPr>
          <p:cNvPr id="6" name="Footer Placeholder 5">
            <a:extLst>
              <a:ext uri="{FF2B5EF4-FFF2-40B4-BE49-F238E27FC236}">
                <a16:creationId xmlns:a16="http://schemas.microsoft.com/office/drawing/2014/main" id="{B20420EB-C984-4228-84C8-B2BD70B33521}"/>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39582BBB-F10C-4E2A-B80D-30A31CE95B55}"/>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2763972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223D6-D4B7-439B-A711-A31E0DE1E9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F1BAEB0C-AC2A-499A-939E-E6A63C822F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0244E611-6F62-4578-8AC4-D25238DC2A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5AC7FF-B1D6-468A-BD88-07CE891082F4}" type="datetimeFigureOut">
              <a:rPr lang="en-IE" smtClean="0"/>
              <a:t>27/10/2022</a:t>
            </a:fld>
            <a:endParaRPr lang="en-IE"/>
          </a:p>
        </p:txBody>
      </p:sp>
      <p:sp>
        <p:nvSpPr>
          <p:cNvPr id="5" name="Footer Placeholder 4">
            <a:extLst>
              <a:ext uri="{FF2B5EF4-FFF2-40B4-BE49-F238E27FC236}">
                <a16:creationId xmlns:a16="http://schemas.microsoft.com/office/drawing/2014/main" id="{B5A50AEC-260B-4F08-B500-465B75F75A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D0B83BCE-3CFF-4FA1-8856-971CA6E449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3E110C-7830-4FED-BF08-84DB6BB69580}" type="slidenum">
              <a:rPr lang="en-IE" smtClean="0"/>
              <a:t>‹#›</a:t>
            </a:fld>
            <a:endParaRPr lang="en-IE"/>
          </a:p>
        </p:txBody>
      </p:sp>
    </p:spTree>
    <p:extLst>
      <p:ext uri="{BB962C8B-B14F-4D97-AF65-F5344CB8AC3E}">
        <p14:creationId xmlns:p14="http://schemas.microsoft.com/office/powerpoint/2010/main" val="37000134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51" r:id="rId3"/>
    <p:sldLayoutId id="2147483652" r:id="rId4"/>
    <p:sldLayoutId id="2147483653" r:id="rId5"/>
    <p:sldLayoutId id="2147483654" r:id="rId6"/>
    <p:sldLayoutId id="2147483664"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7507F-D9A7-484D-A3CA-9BDF32EFF1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D1696B9-79D3-459A-8E7A-C4D8BD412A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6B277F6-2C25-4D00-B931-46A4EEB80C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8D6AED-0A0C-4636-8B2C-00DD65D06992}" type="datetimeFigureOut">
              <a:rPr lang="en-IE" smtClean="0"/>
              <a:t>27/10/2022</a:t>
            </a:fld>
            <a:endParaRPr lang="en-IE"/>
          </a:p>
        </p:txBody>
      </p:sp>
      <p:sp>
        <p:nvSpPr>
          <p:cNvPr id="5" name="Footer Placeholder 4">
            <a:extLst>
              <a:ext uri="{FF2B5EF4-FFF2-40B4-BE49-F238E27FC236}">
                <a16:creationId xmlns:a16="http://schemas.microsoft.com/office/drawing/2014/main" id="{1F2A656C-7AE0-40E7-B09E-874EFA6F44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2009997B-473F-4AC2-BFC0-3FA4D259A0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537167-DA75-4E43-BEA7-160F675436CB}" type="slidenum">
              <a:rPr lang="en-IE" smtClean="0"/>
              <a:t>‹#›</a:t>
            </a:fld>
            <a:endParaRPr lang="en-IE"/>
          </a:p>
        </p:txBody>
      </p:sp>
    </p:spTree>
    <p:extLst>
      <p:ext uri="{BB962C8B-B14F-4D97-AF65-F5344CB8AC3E}">
        <p14:creationId xmlns:p14="http://schemas.microsoft.com/office/powerpoint/2010/main" val="433809067"/>
      </p:ext>
    </p:extLst>
  </p:cSld>
  <p:clrMap bg1="lt1" tx1="dk1" bg2="lt2" tx2="dk2" accent1="accent1" accent2="accent2" accent3="accent3" accent4="accent4" accent5="accent5" accent6="accent6" hlink="hlink" folHlink="folHlink"/>
  <p:sldLayoutIdLst>
    <p:sldLayoutId id="2147483650" r:id="rId1"/>
    <p:sldLayoutId id="214748364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E9B0755-76DB-4844-B2B7-C85AC7C17C2D}"/>
              </a:ext>
            </a:extLst>
          </p:cNvPr>
          <p:cNvSpPr>
            <a:spLocks noGrp="1"/>
          </p:cNvSpPr>
          <p:nvPr>
            <p:ph type="ctrTitle"/>
          </p:nvPr>
        </p:nvSpPr>
        <p:spPr>
          <a:xfrm>
            <a:off x="8842248" y="1481328"/>
            <a:ext cx="2926080" cy="2468880"/>
          </a:xfrm>
        </p:spPr>
        <p:txBody>
          <a:bodyPr vert="horz" lIns="91440" tIns="45720" rIns="91440" bIns="45720" rtlCol="0" anchor="b">
            <a:normAutofit/>
          </a:bodyPr>
          <a:lstStyle/>
          <a:p>
            <a:pPr algn="l"/>
            <a:r>
              <a:rPr lang="en-US" sz="3400"/>
              <a:t>Draft Parks and Open Space (POS) Strategy</a:t>
            </a:r>
            <a:br>
              <a:rPr lang="en-US" sz="3400"/>
            </a:br>
            <a:r>
              <a:rPr lang="en-US" sz="3400"/>
              <a:t> </a:t>
            </a:r>
          </a:p>
        </p:txBody>
      </p:sp>
      <p:sp>
        <p:nvSpPr>
          <p:cNvPr id="3" name="Subtitle 2">
            <a:extLst>
              <a:ext uri="{FF2B5EF4-FFF2-40B4-BE49-F238E27FC236}">
                <a16:creationId xmlns:a16="http://schemas.microsoft.com/office/drawing/2014/main" id="{C9C7C32B-3B45-4C4F-88B8-1B5131E96FCB}"/>
              </a:ext>
            </a:extLst>
          </p:cNvPr>
          <p:cNvSpPr>
            <a:spLocks noGrp="1"/>
          </p:cNvSpPr>
          <p:nvPr>
            <p:ph type="subTitle" idx="1"/>
          </p:nvPr>
        </p:nvSpPr>
        <p:spPr>
          <a:xfrm>
            <a:off x="8842248" y="4078224"/>
            <a:ext cx="2926080" cy="1307592"/>
          </a:xfrm>
        </p:spPr>
        <p:txBody>
          <a:bodyPr vert="horz" lIns="91440" tIns="45720" rIns="91440" bIns="45720" rtlCol="0">
            <a:normAutofit/>
          </a:bodyPr>
          <a:lstStyle/>
          <a:p>
            <a:pPr algn="l"/>
            <a:r>
              <a:rPr lang="en-US" sz="2000"/>
              <a:t>01 11 2022</a:t>
            </a:r>
          </a:p>
        </p:txBody>
      </p:sp>
      <p:sp>
        <p:nvSpPr>
          <p:cNvPr id="82"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Freeform: Shape 85">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4" name="Picture 3">
            <a:extLst>
              <a:ext uri="{FF2B5EF4-FFF2-40B4-BE49-F238E27FC236}">
                <a16:creationId xmlns:a16="http://schemas.microsoft.com/office/drawing/2014/main" id="{1F2151DA-74F2-427A-A19C-A087AFB911F6}"/>
              </a:ext>
            </a:extLst>
          </p:cNvPr>
          <p:cNvPicPr>
            <a:picLocks noChangeAspect="1"/>
          </p:cNvPicPr>
          <p:nvPr/>
        </p:nvPicPr>
        <p:blipFill rotWithShape="1">
          <a:blip r:embed="rId2">
            <a:extLst>
              <a:ext uri="{28A0092B-C50C-407E-A947-70E740481C1C}">
                <a14:useLocalDpi xmlns:a14="http://schemas.microsoft.com/office/drawing/2010/main" val="0"/>
              </a:ext>
            </a:extLst>
          </a:blip>
          <a:srcRect r="3029" b="-2"/>
          <a:stretch/>
        </p:blipFill>
        <p:spPr>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10" name="Subtitle 2">
            <a:extLst>
              <a:ext uri="{FF2B5EF4-FFF2-40B4-BE49-F238E27FC236}">
                <a16:creationId xmlns:a16="http://schemas.microsoft.com/office/drawing/2014/main" id="{013EDF48-F59F-41FA-B7AA-E21DFAABC626}"/>
              </a:ext>
            </a:extLst>
          </p:cNvPr>
          <p:cNvSpPr txBox="1">
            <a:spLocks/>
          </p:cNvSpPr>
          <p:nvPr/>
        </p:nvSpPr>
        <p:spPr>
          <a:xfrm>
            <a:off x="321733" y="5754748"/>
            <a:ext cx="4007449" cy="13439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800" dirty="0"/>
              <a:t>Update to EWCC SPC</a:t>
            </a:r>
          </a:p>
        </p:txBody>
      </p:sp>
    </p:spTree>
    <p:extLst>
      <p:ext uri="{BB962C8B-B14F-4D97-AF65-F5344CB8AC3E}">
        <p14:creationId xmlns:p14="http://schemas.microsoft.com/office/powerpoint/2010/main" val="192277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F2151DA-74F2-427A-A19C-A087AFB911F6}"/>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7432" r="-1" b="8276"/>
          <a:stretch/>
        </p:blipFill>
        <p:spPr>
          <a:xfrm>
            <a:off x="20" y="10"/>
            <a:ext cx="12188930" cy="6857990"/>
          </a:xfrm>
          <a:prstGeom prst="rect">
            <a:avLst/>
          </a:prstGeom>
        </p:spPr>
      </p:pic>
      <p:sp>
        <p:nvSpPr>
          <p:cNvPr id="2" name="Title 1">
            <a:extLst>
              <a:ext uri="{FF2B5EF4-FFF2-40B4-BE49-F238E27FC236}">
                <a16:creationId xmlns:a16="http://schemas.microsoft.com/office/drawing/2014/main" id="{0E9B0755-76DB-4844-B2B7-C85AC7C17C2D}"/>
              </a:ext>
            </a:extLst>
          </p:cNvPr>
          <p:cNvSpPr>
            <a:spLocks noGrp="1"/>
          </p:cNvSpPr>
          <p:nvPr>
            <p:ph type="ctrTitle"/>
          </p:nvPr>
        </p:nvSpPr>
        <p:spPr>
          <a:xfrm>
            <a:off x="1524000" y="1122363"/>
            <a:ext cx="9144000" cy="3063240"/>
          </a:xfrm>
        </p:spPr>
        <p:txBody>
          <a:bodyPr>
            <a:normAutofit/>
          </a:bodyPr>
          <a:lstStyle/>
          <a:p>
            <a:br>
              <a:rPr lang="en-IE" sz="5100" dirty="0">
                <a:solidFill>
                  <a:srgbClr val="FFFFFF"/>
                </a:solidFill>
              </a:rPr>
            </a:br>
            <a:r>
              <a:rPr lang="en-IE" sz="5100" dirty="0">
                <a:solidFill>
                  <a:srgbClr val="FFFFFF"/>
                </a:solidFill>
              </a:rPr>
              <a:t>Draft Parks and Open Space (POS) Strategy</a:t>
            </a:r>
            <a:br>
              <a:rPr lang="en-IE" sz="5100" dirty="0">
                <a:solidFill>
                  <a:srgbClr val="FFFFFF"/>
                </a:solidFill>
              </a:rPr>
            </a:br>
            <a:r>
              <a:rPr lang="en-IE" sz="5100" dirty="0">
                <a:solidFill>
                  <a:srgbClr val="FFFFFF"/>
                </a:solidFill>
              </a:rPr>
              <a:t> </a:t>
            </a:r>
          </a:p>
        </p:txBody>
      </p:sp>
      <p:sp>
        <p:nvSpPr>
          <p:cNvPr id="3" name="Subtitle 2">
            <a:extLst>
              <a:ext uri="{FF2B5EF4-FFF2-40B4-BE49-F238E27FC236}">
                <a16:creationId xmlns:a16="http://schemas.microsoft.com/office/drawing/2014/main" id="{C9C7C32B-3B45-4C4F-88B8-1B5131E96FCB}"/>
              </a:ext>
            </a:extLst>
          </p:cNvPr>
          <p:cNvSpPr>
            <a:spLocks noGrp="1"/>
          </p:cNvSpPr>
          <p:nvPr>
            <p:ph type="subTitle" idx="1"/>
          </p:nvPr>
        </p:nvSpPr>
        <p:spPr>
          <a:xfrm>
            <a:off x="1527048" y="4599432"/>
            <a:ext cx="9144000" cy="1536192"/>
          </a:xfrm>
        </p:spPr>
        <p:txBody>
          <a:bodyPr>
            <a:normAutofit/>
          </a:bodyPr>
          <a:lstStyle/>
          <a:p>
            <a:r>
              <a:rPr lang="en-IE">
                <a:solidFill>
                  <a:srgbClr val="FFFFFF"/>
                </a:solidFill>
              </a:rPr>
              <a:t>Thank you</a:t>
            </a:r>
          </a:p>
        </p:txBody>
      </p:sp>
      <p:sp>
        <p:nvSpPr>
          <p:cNvPr id="55"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649094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87E7A0-BA6D-410D-8130-AF82A4D40BA1}"/>
              </a:ext>
            </a:extLst>
          </p:cNvPr>
          <p:cNvSpPr>
            <a:spLocks noGrp="1"/>
          </p:cNvSpPr>
          <p:nvPr>
            <p:ph idx="1"/>
          </p:nvPr>
        </p:nvSpPr>
        <p:spPr>
          <a:xfrm>
            <a:off x="5927327" y="1088677"/>
            <a:ext cx="4708122" cy="669480"/>
          </a:xfrm>
        </p:spPr>
        <p:txBody>
          <a:bodyPr>
            <a:normAutofit fontScale="92500" lnSpcReduction="10000"/>
          </a:bodyPr>
          <a:lstStyle/>
          <a:p>
            <a:pPr marL="457200" lvl="1" indent="0">
              <a:buNone/>
            </a:pPr>
            <a:r>
              <a:rPr lang="en-GB" dirty="0">
                <a:solidFill>
                  <a:srgbClr val="600060"/>
                </a:solidFill>
              </a:rPr>
              <a:t>Parks and Open Space Survey &amp; Review</a:t>
            </a:r>
          </a:p>
        </p:txBody>
      </p:sp>
      <p:grpSp>
        <p:nvGrpSpPr>
          <p:cNvPr id="6" name="Group 5">
            <a:extLst>
              <a:ext uri="{FF2B5EF4-FFF2-40B4-BE49-F238E27FC236}">
                <a16:creationId xmlns:a16="http://schemas.microsoft.com/office/drawing/2014/main" id="{DAFD5B58-CBE1-4021-BA82-831EFE513D1C}"/>
              </a:ext>
            </a:extLst>
          </p:cNvPr>
          <p:cNvGrpSpPr/>
          <p:nvPr/>
        </p:nvGrpSpPr>
        <p:grpSpPr>
          <a:xfrm>
            <a:off x="333283" y="566403"/>
            <a:ext cx="5532825" cy="1191754"/>
            <a:chOff x="0" y="2795544"/>
            <a:chExt cx="5257800" cy="1191754"/>
          </a:xfrm>
          <a:solidFill>
            <a:srgbClr val="600060"/>
          </a:solidFill>
        </p:grpSpPr>
        <p:sp>
          <p:nvSpPr>
            <p:cNvPr id="7" name="Rectangle: Rounded Corners 6">
              <a:extLst>
                <a:ext uri="{FF2B5EF4-FFF2-40B4-BE49-F238E27FC236}">
                  <a16:creationId xmlns:a16="http://schemas.microsoft.com/office/drawing/2014/main" id="{62977EDA-E539-4592-8E5A-C4F0169ABC4C}"/>
                </a:ext>
              </a:extLst>
            </p:cNvPr>
            <p:cNvSpPr/>
            <p:nvPr/>
          </p:nvSpPr>
          <p:spPr>
            <a:xfrm>
              <a:off x="0" y="2795544"/>
              <a:ext cx="5257800" cy="1191754"/>
            </a:xfrm>
            <a:prstGeom prst="roundRect">
              <a:avLst/>
            </a:prstGeom>
            <a:grpFill/>
          </p:spPr>
          <p:style>
            <a:lnRef idx="2">
              <a:schemeClr val="lt1">
                <a:hueOff val="0"/>
                <a:satOff val="0"/>
                <a:lumOff val="0"/>
                <a:alphaOff val="0"/>
              </a:schemeClr>
            </a:lnRef>
            <a:fillRef idx="1">
              <a:schemeClr val="accent5">
                <a:hueOff val="-4505695"/>
                <a:satOff val="-11613"/>
                <a:lumOff val="-7843"/>
                <a:alphaOff val="0"/>
              </a:schemeClr>
            </a:fillRef>
            <a:effectRef idx="0">
              <a:schemeClr val="accent5">
                <a:hueOff val="-4505695"/>
                <a:satOff val="-11613"/>
                <a:lumOff val="-7843"/>
                <a:alphaOff val="0"/>
              </a:schemeClr>
            </a:effectRef>
            <a:fontRef idx="minor">
              <a:schemeClr val="lt1"/>
            </a:fontRef>
          </p:style>
        </p:sp>
        <p:sp>
          <p:nvSpPr>
            <p:cNvPr id="8" name="Rectangle: Rounded Corners 4">
              <a:extLst>
                <a:ext uri="{FF2B5EF4-FFF2-40B4-BE49-F238E27FC236}">
                  <a16:creationId xmlns:a16="http://schemas.microsoft.com/office/drawing/2014/main" id="{A104E369-32F5-4CA1-B3C2-F6EE5A1F2EB6}"/>
                </a:ext>
              </a:extLst>
            </p:cNvPr>
            <p:cNvSpPr txBox="1"/>
            <p:nvPr/>
          </p:nvSpPr>
          <p:spPr>
            <a:xfrm>
              <a:off x="58176" y="2853721"/>
              <a:ext cx="4903219" cy="10754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IE" sz="3000" kern="1200" dirty="0"/>
                <a:t>Parks and Open Spaces Strategy</a:t>
              </a:r>
              <a:endParaRPr lang="en-US" sz="3000" kern="1200" dirty="0"/>
            </a:p>
          </p:txBody>
        </p:sp>
      </p:grpSp>
      <p:sp>
        <p:nvSpPr>
          <p:cNvPr id="10" name="Control 3">
            <a:extLst>
              <a:ext uri="{FF2B5EF4-FFF2-40B4-BE49-F238E27FC236}">
                <a16:creationId xmlns:a16="http://schemas.microsoft.com/office/drawing/2014/main" id="{5E9CDF8C-6502-41C6-BAB0-F4B307C1C49D}"/>
              </a:ext>
            </a:extLst>
          </p:cNvPr>
          <p:cNvSpPr>
            <a:spLocks noChangeArrowheads="1" noChangeShapeType="1"/>
          </p:cNvSpPr>
          <p:nvPr/>
        </p:nvSpPr>
        <p:spPr bwMode="auto">
          <a:xfrm>
            <a:off x="4803775" y="5537200"/>
            <a:ext cx="11972925" cy="6145213"/>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GB"/>
          </a:p>
        </p:txBody>
      </p:sp>
      <p:sp>
        <p:nvSpPr>
          <p:cNvPr id="2" name="TextBox 1">
            <a:extLst>
              <a:ext uri="{FF2B5EF4-FFF2-40B4-BE49-F238E27FC236}">
                <a16:creationId xmlns:a16="http://schemas.microsoft.com/office/drawing/2014/main" id="{AE1DEA88-9D06-4DDC-82B5-E48CF9503365}"/>
              </a:ext>
            </a:extLst>
          </p:cNvPr>
          <p:cNvSpPr txBox="1"/>
          <p:nvPr/>
        </p:nvSpPr>
        <p:spPr>
          <a:xfrm>
            <a:off x="333282" y="2145741"/>
            <a:ext cx="5532825" cy="2860463"/>
          </a:xfrm>
          <a:prstGeom prst="rect">
            <a:avLst/>
          </a:prstGeom>
          <a:noFill/>
        </p:spPr>
        <p:txBody>
          <a:bodyPr wrap="square" rtlCol="0">
            <a:spAutoFit/>
          </a:bodyPr>
          <a:lstStyle/>
          <a:p>
            <a:pPr marL="285750" indent="-285750" algn="just">
              <a:lnSpc>
                <a:spcPct val="107000"/>
              </a:lnSpc>
              <a:spcAft>
                <a:spcPts val="800"/>
              </a:spcAft>
              <a:buFont typeface="Arial" panose="020B0604020202020204" pitchFamily="34" charset="0"/>
              <a:buChar char="•"/>
            </a:pPr>
            <a:r>
              <a:rPr lang="en-IE" dirty="0">
                <a:latin typeface="Calibri" panose="020F0502020204030204" pitchFamily="34" charset="0"/>
                <a:ea typeface="Calibri" panose="020F0502020204030204" pitchFamily="34" charset="0"/>
                <a:cs typeface="Times New Roman" panose="02020603050405020304" pitchFamily="18" charset="0"/>
              </a:rPr>
              <a:t>Strategic level assessment has been carried out for Parks and Open Spaces.</a:t>
            </a:r>
          </a:p>
          <a:p>
            <a:pPr marL="285750" indent="-285750" algn="just">
              <a:lnSpc>
                <a:spcPct val="107000"/>
              </a:lnSpc>
              <a:spcAft>
                <a:spcPts val="800"/>
              </a:spcAft>
              <a:buFont typeface="Arial" panose="020B0604020202020204" pitchFamily="34" charset="0"/>
              <a:buChar char="•"/>
            </a:pPr>
            <a:r>
              <a:rPr lang="en-IE" dirty="0">
                <a:latin typeface="Calibri" panose="020F0502020204030204" pitchFamily="34" charset="0"/>
                <a:ea typeface="Calibri" panose="020F0502020204030204" pitchFamily="34" charset="0"/>
                <a:cs typeface="Times New Roman" panose="02020603050405020304" pitchFamily="18" charset="0"/>
              </a:rPr>
              <a:t>Related policies and objectives included in SDCC County Development Plan</a:t>
            </a:r>
          </a:p>
          <a:p>
            <a:pPr marL="285750" indent="-285750" algn="just">
              <a:lnSpc>
                <a:spcPct val="107000"/>
              </a:lnSpc>
              <a:spcAft>
                <a:spcPts val="800"/>
              </a:spcAft>
              <a:buFont typeface="Arial" panose="020B0604020202020204" pitchFamily="34" charset="0"/>
              <a:buChar char="•"/>
            </a:pPr>
            <a:r>
              <a:rPr lang="en-IE" dirty="0">
                <a:latin typeface="Calibri" panose="020F0502020204030204" pitchFamily="34" charset="0"/>
                <a:ea typeface="Calibri" panose="020F0502020204030204" pitchFamily="34" charset="0"/>
                <a:cs typeface="Times New Roman" panose="02020603050405020304" pitchFamily="18" charset="0"/>
              </a:rPr>
              <a:t>Public Survey completed (4274 submissions received)</a:t>
            </a:r>
          </a:p>
          <a:p>
            <a:pPr marL="285750" indent="-285750" algn="just">
              <a:lnSpc>
                <a:spcPct val="107000"/>
              </a:lnSpc>
              <a:spcAft>
                <a:spcPts val="800"/>
              </a:spcAft>
              <a:buFont typeface="Arial" panose="020B0604020202020204" pitchFamily="34" charset="0"/>
              <a:buChar char="•"/>
            </a:pPr>
            <a:r>
              <a:rPr lang="en-IE" dirty="0">
                <a:latin typeface="Calibri" panose="020F0502020204030204" pitchFamily="34" charset="0"/>
                <a:ea typeface="Calibri" panose="020F0502020204030204" pitchFamily="34" charset="0"/>
                <a:cs typeface="Times New Roman" panose="02020603050405020304" pitchFamily="18" charset="0"/>
              </a:rPr>
              <a:t>Review of Existing Parks completed and existing facilities within parks and open spaces.</a:t>
            </a:r>
          </a:p>
          <a:p>
            <a:pPr marL="285750" indent="-285750" algn="just">
              <a:lnSpc>
                <a:spcPct val="107000"/>
              </a:lnSpc>
              <a:spcAft>
                <a:spcPts val="800"/>
              </a:spcAft>
              <a:buFont typeface="Arial" panose="020B0604020202020204" pitchFamily="34" charset="0"/>
              <a:buChar char="•"/>
            </a:pPr>
            <a:r>
              <a:rPr lang="en-IE" dirty="0">
                <a:latin typeface="Calibri" panose="020F0502020204030204" pitchFamily="34" charset="0"/>
                <a:ea typeface="Calibri" panose="020F0502020204030204" pitchFamily="34" charset="0"/>
                <a:cs typeface="Times New Roman" panose="02020603050405020304" pitchFamily="18" charset="0"/>
              </a:rPr>
              <a:t>Provision of new open space: requirement identified</a:t>
            </a:r>
          </a:p>
        </p:txBody>
      </p:sp>
      <p:pic>
        <p:nvPicPr>
          <p:cNvPr id="5" name="Picture 4">
            <a:extLst>
              <a:ext uri="{FF2B5EF4-FFF2-40B4-BE49-F238E27FC236}">
                <a16:creationId xmlns:a16="http://schemas.microsoft.com/office/drawing/2014/main" id="{EB324C12-ED1D-49B6-9979-DE2F3E3A88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5778" y="2650211"/>
            <a:ext cx="5206601" cy="3471068"/>
          </a:xfrm>
          <a:prstGeom prst="rect">
            <a:avLst/>
          </a:prstGeom>
        </p:spPr>
      </p:pic>
    </p:spTree>
    <p:extLst>
      <p:ext uri="{BB962C8B-B14F-4D97-AF65-F5344CB8AC3E}">
        <p14:creationId xmlns:p14="http://schemas.microsoft.com/office/powerpoint/2010/main" val="4081949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FD5B58-CBE1-4021-BA82-831EFE513D1C}"/>
              </a:ext>
            </a:extLst>
          </p:cNvPr>
          <p:cNvGrpSpPr/>
          <p:nvPr/>
        </p:nvGrpSpPr>
        <p:grpSpPr>
          <a:xfrm>
            <a:off x="333283" y="566403"/>
            <a:ext cx="5532825" cy="1191754"/>
            <a:chOff x="0" y="2795544"/>
            <a:chExt cx="5257800" cy="1191754"/>
          </a:xfrm>
          <a:solidFill>
            <a:srgbClr val="600060"/>
          </a:solidFill>
        </p:grpSpPr>
        <p:sp>
          <p:nvSpPr>
            <p:cNvPr id="7" name="Rectangle: Rounded Corners 6">
              <a:extLst>
                <a:ext uri="{FF2B5EF4-FFF2-40B4-BE49-F238E27FC236}">
                  <a16:creationId xmlns:a16="http://schemas.microsoft.com/office/drawing/2014/main" id="{62977EDA-E539-4592-8E5A-C4F0169ABC4C}"/>
                </a:ext>
              </a:extLst>
            </p:cNvPr>
            <p:cNvSpPr/>
            <p:nvPr/>
          </p:nvSpPr>
          <p:spPr>
            <a:xfrm>
              <a:off x="0" y="2795544"/>
              <a:ext cx="5257800" cy="1191754"/>
            </a:xfrm>
            <a:prstGeom prst="roundRect">
              <a:avLst/>
            </a:prstGeom>
            <a:grpFill/>
          </p:spPr>
          <p:style>
            <a:lnRef idx="2">
              <a:schemeClr val="lt1">
                <a:hueOff val="0"/>
                <a:satOff val="0"/>
                <a:lumOff val="0"/>
                <a:alphaOff val="0"/>
              </a:schemeClr>
            </a:lnRef>
            <a:fillRef idx="1">
              <a:schemeClr val="accent5">
                <a:hueOff val="-4505695"/>
                <a:satOff val="-11613"/>
                <a:lumOff val="-7843"/>
                <a:alphaOff val="0"/>
              </a:schemeClr>
            </a:fillRef>
            <a:effectRef idx="0">
              <a:schemeClr val="accent5">
                <a:hueOff val="-4505695"/>
                <a:satOff val="-11613"/>
                <a:lumOff val="-7843"/>
                <a:alphaOff val="0"/>
              </a:schemeClr>
            </a:effectRef>
            <a:fontRef idx="minor">
              <a:schemeClr val="lt1"/>
            </a:fontRef>
          </p:style>
        </p:sp>
        <p:sp>
          <p:nvSpPr>
            <p:cNvPr id="8" name="Rectangle: Rounded Corners 4">
              <a:extLst>
                <a:ext uri="{FF2B5EF4-FFF2-40B4-BE49-F238E27FC236}">
                  <a16:creationId xmlns:a16="http://schemas.microsoft.com/office/drawing/2014/main" id="{A104E369-32F5-4CA1-B3C2-F6EE5A1F2EB6}"/>
                </a:ext>
              </a:extLst>
            </p:cNvPr>
            <p:cNvSpPr txBox="1"/>
            <p:nvPr/>
          </p:nvSpPr>
          <p:spPr>
            <a:xfrm>
              <a:off x="58176" y="2853721"/>
              <a:ext cx="4903219" cy="10754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IE" sz="3000" kern="1200" dirty="0"/>
                <a:t>Parks and Open Spaces Strategy</a:t>
              </a:r>
              <a:endParaRPr lang="en-US" sz="3000" kern="1200" dirty="0"/>
            </a:p>
          </p:txBody>
        </p:sp>
      </p:grpSp>
      <p:sp>
        <p:nvSpPr>
          <p:cNvPr id="10" name="Control 3">
            <a:extLst>
              <a:ext uri="{FF2B5EF4-FFF2-40B4-BE49-F238E27FC236}">
                <a16:creationId xmlns:a16="http://schemas.microsoft.com/office/drawing/2014/main" id="{5E9CDF8C-6502-41C6-BAB0-F4B307C1C49D}"/>
              </a:ext>
            </a:extLst>
          </p:cNvPr>
          <p:cNvSpPr>
            <a:spLocks noChangeArrowheads="1" noChangeShapeType="1"/>
          </p:cNvSpPr>
          <p:nvPr/>
        </p:nvSpPr>
        <p:spPr bwMode="auto">
          <a:xfrm>
            <a:off x="4803775" y="5537200"/>
            <a:ext cx="11972925" cy="6145213"/>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GB"/>
          </a:p>
        </p:txBody>
      </p:sp>
      <p:pic>
        <p:nvPicPr>
          <p:cNvPr id="14" name="Picture 13">
            <a:extLst>
              <a:ext uri="{FF2B5EF4-FFF2-40B4-BE49-F238E27FC236}">
                <a16:creationId xmlns:a16="http://schemas.microsoft.com/office/drawing/2014/main" id="{A72D1477-439C-3F4A-EB68-5F7211A992B4}"/>
              </a:ext>
            </a:extLst>
          </p:cNvPr>
          <p:cNvPicPr>
            <a:picLocks noChangeAspect="1"/>
          </p:cNvPicPr>
          <p:nvPr/>
        </p:nvPicPr>
        <p:blipFill>
          <a:blip r:embed="rId2"/>
          <a:stretch>
            <a:fillRect/>
          </a:stretch>
        </p:blipFill>
        <p:spPr>
          <a:xfrm>
            <a:off x="5623249" y="2523255"/>
            <a:ext cx="5688061" cy="3724979"/>
          </a:xfrm>
          <a:prstGeom prst="rect">
            <a:avLst/>
          </a:prstGeom>
        </p:spPr>
      </p:pic>
      <p:sp>
        <p:nvSpPr>
          <p:cNvPr id="16" name="TextBox 15">
            <a:extLst>
              <a:ext uri="{FF2B5EF4-FFF2-40B4-BE49-F238E27FC236}">
                <a16:creationId xmlns:a16="http://schemas.microsoft.com/office/drawing/2014/main" id="{4D1A4F32-AB8C-3219-C2D9-765A950F9EA0}"/>
              </a:ext>
            </a:extLst>
          </p:cNvPr>
          <p:cNvSpPr txBox="1"/>
          <p:nvPr/>
        </p:nvSpPr>
        <p:spPr>
          <a:xfrm>
            <a:off x="726127" y="1162280"/>
            <a:ext cx="8387442" cy="5355312"/>
          </a:xfrm>
          <a:prstGeom prst="rect">
            <a:avLst/>
          </a:prstGeom>
          <a:noFill/>
        </p:spPr>
        <p:txBody>
          <a:bodyPr wrap="square">
            <a:spAutoFit/>
          </a:bodyPr>
          <a:lstStyle/>
          <a:p>
            <a:r>
              <a:rPr lang="en-IE" dirty="0"/>
              <a:t>Contents</a:t>
            </a:r>
          </a:p>
          <a:p>
            <a:endParaRPr lang="en-IE" dirty="0"/>
          </a:p>
          <a:p>
            <a:endParaRPr lang="en-IE" dirty="0"/>
          </a:p>
          <a:p>
            <a:endParaRPr lang="en-IE" dirty="0"/>
          </a:p>
          <a:p>
            <a:r>
              <a:rPr lang="en-IE" dirty="0"/>
              <a:t>1.	Introduction</a:t>
            </a:r>
          </a:p>
          <a:p>
            <a:endParaRPr lang="en-IE" dirty="0"/>
          </a:p>
          <a:p>
            <a:r>
              <a:rPr lang="en-IE" dirty="0"/>
              <a:t>2.	Guiding Policy</a:t>
            </a:r>
          </a:p>
          <a:p>
            <a:endParaRPr lang="en-IE" dirty="0"/>
          </a:p>
          <a:p>
            <a:r>
              <a:rPr lang="en-IE" dirty="0"/>
              <a:t>3.	Value of Parks and Open Spaces</a:t>
            </a:r>
          </a:p>
          <a:p>
            <a:endParaRPr lang="en-IE" dirty="0"/>
          </a:p>
          <a:p>
            <a:r>
              <a:rPr lang="en-IE" dirty="0"/>
              <a:t>4.	Existing Parks and Open Spaces</a:t>
            </a:r>
          </a:p>
          <a:p>
            <a:endParaRPr lang="en-IE" dirty="0"/>
          </a:p>
          <a:p>
            <a:r>
              <a:rPr lang="en-IE" dirty="0"/>
              <a:t>5.	Sports and Active Recreation</a:t>
            </a:r>
          </a:p>
          <a:p>
            <a:endParaRPr lang="en-IE" dirty="0"/>
          </a:p>
          <a:p>
            <a:r>
              <a:rPr lang="en-IE" dirty="0"/>
              <a:t>6. 	Neighbourhood Provision</a:t>
            </a:r>
          </a:p>
          <a:p>
            <a:r>
              <a:rPr lang="en-IE" dirty="0"/>
              <a:t>	</a:t>
            </a:r>
          </a:p>
          <a:p>
            <a:r>
              <a:rPr lang="en-IE" dirty="0"/>
              <a:t>7.	Park Management</a:t>
            </a:r>
          </a:p>
          <a:p>
            <a:endParaRPr lang="en-IE" dirty="0"/>
          </a:p>
          <a:p>
            <a:r>
              <a:rPr lang="en-IE" dirty="0"/>
              <a:t>8.	Implementation of the Strategy</a:t>
            </a:r>
          </a:p>
        </p:txBody>
      </p:sp>
      <p:sp>
        <p:nvSpPr>
          <p:cNvPr id="19" name="Content Placeholder 2">
            <a:extLst>
              <a:ext uri="{FF2B5EF4-FFF2-40B4-BE49-F238E27FC236}">
                <a16:creationId xmlns:a16="http://schemas.microsoft.com/office/drawing/2014/main" id="{82A3875A-8EE5-A1D0-518B-2C4E29DF4B01}"/>
              </a:ext>
            </a:extLst>
          </p:cNvPr>
          <p:cNvSpPr>
            <a:spLocks noGrp="1"/>
          </p:cNvSpPr>
          <p:nvPr>
            <p:ph idx="1"/>
          </p:nvPr>
        </p:nvSpPr>
        <p:spPr>
          <a:xfrm>
            <a:off x="6197733" y="838548"/>
            <a:ext cx="4708122" cy="669480"/>
          </a:xfrm>
        </p:spPr>
        <p:txBody>
          <a:bodyPr>
            <a:normAutofit/>
          </a:bodyPr>
          <a:lstStyle/>
          <a:p>
            <a:pPr marL="457200" lvl="1" indent="0">
              <a:buNone/>
            </a:pPr>
            <a:r>
              <a:rPr lang="en-GB" dirty="0">
                <a:solidFill>
                  <a:srgbClr val="600060"/>
                </a:solidFill>
              </a:rPr>
              <a:t>Scope and Content</a:t>
            </a:r>
          </a:p>
        </p:txBody>
      </p:sp>
    </p:spTree>
    <p:extLst>
      <p:ext uri="{BB962C8B-B14F-4D97-AF65-F5344CB8AC3E}">
        <p14:creationId xmlns:p14="http://schemas.microsoft.com/office/powerpoint/2010/main" val="364461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87E7A0-BA6D-410D-8130-AF82A4D40BA1}"/>
              </a:ext>
            </a:extLst>
          </p:cNvPr>
          <p:cNvSpPr>
            <a:spLocks noGrp="1"/>
          </p:cNvSpPr>
          <p:nvPr>
            <p:ph idx="1"/>
          </p:nvPr>
        </p:nvSpPr>
        <p:spPr>
          <a:xfrm>
            <a:off x="5804889" y="401606"/>
            <a:ext cx="6161550" cy="669480"/>
          </a:xfrm>
        </p:spPr>
        <p:txBody>
          <a:bodyPr>
            <a:normAutofit/>
          </a:bodyPr>
          <a:lstStyle/>
          <a:p>
            <a:pPr marL="0" indent="0">
              <a:lnSpc>
                <a:spcPct val="107000"/>
              </a:lnSpc>
              <a:spcAft>
                <a:spcPts val="800"/>
              </a:spcAft>
              <a:buNone/>
            </a:pPr>
            <a:r>
              <a:rPr lang="en-GB" sz="2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Basic Principles guiding Open Space Provision</a:t>
            </a:r>
            <a:endParaRPr lang="en-IE" sz="2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DAFD5B58-CBE1-4021-BA82-831EFE513D1C}"/>
              </a:ext>
            </a:extLst>
          </p:cNvPr>
          <p:cNvGrpSpPr/>
          <p:nvPr/>
        </p:nvGrpSpPr>
        <p:grpSpPr>
          <a:xfrm>
            <a:off x="164342" y="140469"/>
            <a:ext cx="5532825" cy="1191754"/>
            <a:chOff x="0" y="2795544"/>
            <a:chExt cx="5257800" cy="1191754"/>
          </a:xfrm>
          <a:solidFill>
            <a:srgbClr val="600060"/>
          </a:solidFill>
        </p:grpSpPr>
        <p:sp>
          <p:nvSpPr>
            <p:cNvPr id="7" name="Rectangle: Rounded Corners 6">
              <a:extLst>
                <a:ext uri="{FF2B5EF4-FFF2-40B4-BE49-F238E27FC236}">
                  <a16:creationId xmlns:a16="http://schemas.microsoft.com/office/drawing/2014/main" id="{62977EDA-E539-4592-8E5A-C4F0169ABC4C}"/>
                </a:ext>
              </a:extLst>
            </p:cNvPr>
            <p:cNvSpPr/>
            <p:nvPr/>
          </p:nvSpPr>
          <p:spPr>
            <a:xfrm>
              <a:off x="0" y="2795544"/>
              <a:ext cx="5257800" cy="1191754"/>
            </a:xfrm>
            <a:prstGeom prst="roundRect">
              <a:avLst/>
            </a:prstGeom>
            <a:grpFill/>
          </p:spPr>
          <p:style>
            <a:lnRef idx="2">
              <a:schemeClr val="lt1">
                <a:hueOff val="0"/>
                <a:satOff val="0"/>
                <a:lumOff val="0"/>
                <a:alphaOff val="0"/>
              </a:schemeClr>
            </a:lnRef>
            <a:fillRef idx="1">
              <a:schemeClr val="accent5">
                <a:hueOff val="-4505695"/>
                <a:satOff val="-11613"/>
                <a:lumOff val="-7843"/>
                <a:alphaOff val="0"/>
              </a:schemeClr>
            </a:fillRef>
            <a:effectRef idx="0">
              <a:schemeClr val="accent5">
                <a:hueOff val="-4505695"/>
                <a:satOff val="-11613"/>
                <a:lumOff val="-7843"/>
                <a:alphaOff val="0"/>
              </a:schemeClr>
            </a:effectRef>
            <a:fontRef idx="minor">
              <a:schemeClr val="lt1"/>
            </a:fontRef>
          </p:style>
        </p:sp>
        <p:sp>
          <p:nvSpPr>
            <p:cNvPr id="8" name="Rectangle: Rounded Corners 4">
              <a:extLst>
                <a:ext uri="{FF2B5EF4-FFF2-40B4-BE49-F238E27FC236}">
                  <a16:creationId xmlns:a16="http://schemas.microsoft.com/office/drawing/2014/main" id="{A104E369-32F5-4CA1-B3C2-F6EE5A1F2EB6}"/>
                </a:ext>
              </a:extLst>
            </p:cNvPr>
            <p:cNvSpPr txBox="1"/>
            <p:nvPr/>
          </p:nvSpPr>
          <p:spPr>
            <a:xfrm>
              <a:off x="58176" y="2853721"/>
              <a:ext cx="4903219" cy="10754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IE" sz="3000" kern="1200" dirty="0"/>
                <a:t>Parks and Open Spaces Strategy</a:t>
              </a:r>
              <a:endParaRPr lang="en-US" sz="3000" kern="1200" dirty="0"/>
            </a:p>
          </p:txBody>
        </p:sp>
      </p:grpSp>
      <p:sp>
        <p:nvSpPr>
          <p:cNvPr id="16" name="TextBox 15">
            <a:extLst>
              <a:ext uri="{FF2B5EF4-FFF2-40B4-BE49-F238E27FC236}">
                <a16:creationId xmlns:a16="http://schemas.microsoft.com/office/drawing/2014/main" id="{2EE203B1-AD4D-4104-8A3A-FFFCCAEC88B9}"/>
              </a:ext>
            </a:extLst>
          </p:cNvPr>
          <p:cNvSpPr txBox="1"/>
          <p:nvPr/>
        </p:nvSpPr>
        <p:spPr>
          <a:xfrm>
            <a:off x="496502" y="1390400"/>
            <a:ext cx="5998333" cy="5901744"/>
          </a:xfrm>
          <a:prstGeom prst="rect">
            <a:avLst/>
          </a:prstGeom>
          <a:noFill/>
        </p:spPr>
        <p:txBody>
          <a:bodyPr wrap="square">
            <a:spAutoFit/>
          </a:bodyPr>
          <a:lstStyle/>
          <a:p>
            <a:pPr marL="0" marR="0" indent="0" algn="l">
              <a:lnSpc>
                <a:spcPct val="119000"/>
              </a:lnSpc>
              <a:spcBef>
                <a:spcPts val="0"/>
              </a:spcBef>
              <a:spcAft>
                <a:spcPts val="0"/>
              </a:spcAft>
            </a:pPr>
            <a:r>
              <a:rPr lang="en-IE" b="1" dirty="0">
                <a:latin typeface="Calibri" panose="020F0502020204030204" pitchFamily="34" charset="0"/>
                <a:cs typeface="Calibri" panose="020F0502020204030204" pitchFamily="34" charset="0"/>
              </a:rPr>
              <a:t>Quantity of Public Open Space</a:t>
            </a:r>
            <a:endParaRPr lang="en-IE" dirty="0">
              <a:latin typeface="Calibri" panose="020F0502020204030204" pitchFamily="34" charset="0"/>
              <a:cs typeface="Calibri" panose="020F0502020204030204" pitchFamily="34" charset="0"/>
            </a:endParaRPr>
          </a:p>
          <a:p>
            <a:pPr marL="0" marR="0" indent="0" algn="l">
              <a:lnSpc>
                <a:spcPct val="119000"/>
              </a:lnSpc>
              <a:spcBef>
                <a:spcPts val="0"/>
              </a:spcBef>
              <a:spcAft>
                <a:spcPts val="0"/>
              </a:spcAft>
            </a:pPr>
            <a:r>
              <a:rPr lang="en-IE" dirty="0">
                <a:latin typeface="Calibri" panose="020F0502020204030204" pitchFamily="34" charset="0"/>
                <a:cs typeface="Calibri" panose="020F0502020204030204" pitchFamily="34" charset="0"/>
              </a:rPr>
              <a:t>There are currently 57 public parks distributed throughout the South Dublin urban area, comprising:</a:t>
            </a:r>
          </a:p>
          <a:p>
            <a:pPr marL="285750" marR="0" indent="-285750" algn="l">
              <a:lnSpc>
                <a:spcPct val="119000"/>
              </a:lnSpc>
              <a:spcBef>
                <a:spcPts val="0"/>
              </a:spcBef>
              <a:spcAft>
                <a:spcPts val="0"/>
              </a:spcAft>
              <a:buFont typeface="Arial" panose="020B0604020202020204" pitchFamily="34" charset="0"/>
              <a:buChar char="•"/>
            </a:pPr>
            <a:r>
              <a:rPr lang="en-IE" dirty="0">
                <a:latin typeface="Calibri" panose="020F0502020204030204" pitchFamily="34" charset="0"/>
                <a:cs typeface="Calibri" panose="020F0502020204030204" pitchFamily="34" charset="0"/>
              </a:rPr>
              <a:t>Regional Parks		48.16% (of total area)</a:t>
            </a:r>
          </a:p>
          <a:p>
            <a:pPr marL="285750" marR="0" indent="-285750" algn="l">
              <a:lnSpc>
                <a:spcPct val="119000"/>
              </a:lnSpc>
              <a:spcBef>
                <a:spcPts val="0"/>
              </a:spcBef>
              <a:spcAft>
                <a:spcPts val="0"/>
              </a:spcAft>
              <a:buFont typeface="Arial" panose="020B0604020202020204" pitchFamily="34" charset="0"/>
              <a:buChar char="•"/>
            </a:pPr>
            <a:r>
              <a:rPr lang="en-IE" dirty="0">
                <a:latin typeface="Calibri" panose="020F0502020204030204" pitchFamily="34" charset="0"/>
                <a:cs typeface="Calibri" panose="020F0502020204030204" pitchFamily="34" charset="0"/>
              </a:rPr>
              <a:t>Neighbourhood Parks	19.80%</a:t>
            </a:r>
          </a:p>
          <a:p>
            <a:pPr marL="285750" marR="0" indent="-285750" algn="l">
              <a:lnSpc>
                <a:spcPct val="119000"/>
              </a:lnSpc>
              <a:spcBef>
                <a:spcPts val="0"/>
              </a:spcBef>
              <a:spcAft>
                <a:spcPts val="0"/>
              </a:spcAft>
              <a:buFont typeface="Arial" panose="020B0604020202020204" pitchFamily="34" charset="0"/>
              <a:buChar char="•"/>
            </a:pPr>
            <a:r>
              <a:rPr lang="en-IE" dirty="0">
                <a:latin typeface="Calibri" panose="020F0502020204030204" pitchFamily="34" charset="0"/>
                <a:cs typeface="Calibri" panose="020F0502020204030204" pitchFamily="34" charset="0"/>
              </a:rPr>
              <a:t>Local Parks		30.88%</a:t>
            </a:r>
          </a:p>
          <a:p>
            <a:pPr marL="285750" marR="0" indent="-285750" algn="l">
              <a:lnSpc>
                <a:spcPct val="119000"/>
              </a:lnSpc>
              <a:spcBef>
                <a:spcPts val="0"/>
              </a:spcBef>
              <a:spcAft>
                <a:spcPts val="0"/>
              </a:spcAft>
              <a:buFont typeface="Arial" panose="020B0604020202020204" pitchFamily="34" charset="0"/>
              <a:buChar char="•"/>
            </a:pPr>
            <a:r>
              <a:rPr lang="en-IE" dirty="0">
                <a:latin typeface="Calibri" panose="020F0502020204030204" pitchFamily="34" charset="0"/>
                <a:cs typeface="Calibri" panose="020F0502020204030204" pitchFamily="34" charset="0"/>
              </a:rPr>
              <a:t>Small Parks		1.16%</a:t>
            </a:r>
          </a:p>
          <a:p>
            <a:pPr marR="0" algn="l">
              <a:lnSpc>
                <a:spcPct val="119000"/>
              </a:lnSpc>
              <a:spcBef>
                <a:spcPts val="0"/>
              </a:spcBef>
              <a:spcAft>
                <a:spcPts val="0"/>
              </a:spcAft>
            </a:pPr>
            <a:endParaRPr lang="en-IE" dirty="0">
              <a:latin typeface="Calibri" panose="020F0502020204030204" pitchFamily="34" charset="0"/>
              <a:cs typeface="Calibri" panose="020F0502020204030204" pitchFamily="34" charset="0"/>
            </a:endParaRPr>
          </a:p>
          <a:p>
            <a:pPr marL="0" marR="0" indent="0" algn="l">
              <a:lnSpc>
                <a:spcPct val="119000"/>
              </a:lnSpc>
              <a:spcBef>
                <a:spcPts val="0"/>
              </a:spcBef>
              <a:spcAft>
                <a:spcPts val="0"/>
              </a:spcAft>
            </a:pPr>
            <a:r>
              <a:rPr lang="en-IE" b="1" dirty="0">
                <a:latin typeface="Calibri" panose="020F0502020204030204" pitchFamily="34" charset="0"/>
                <a:cs typeface="Calibri" panose="020F0502020204030204" pitchFamily="34" charset="0"/>
              </a:rPr>
              <a:t>Planned and New Parks:</a:t>
            </a:r>
          </a:p>
          <a:p>
            <a:pPr marL="285750" marR="0" indent="-285750" algn="l">
              <a:lnSpc>
                <a:spcPct val="119000"/>
              </a:lnSpc>
              <a:spcBef>
                <a:spcPts val="0"/>
              </a:spcBef>
              <a:spcAft>
                <a:spcPts val="0"/>
              </a:spcAft>
              <a:buFont typeface="Arial" panose="020B0604020202020204" pitchFamily="34" charset="0"/>
              <a:buChar char="•"/>
            </a:pPr>
            <a:r>
              <a:rPr lang="en-IE" dirty="0" err="1">
                <a:latin typeface="Calibri" panose="020F0502020204030204" pitchFamily="34" charset="0"/>
                <a:cs typeface="Calibri" panose="020F0502020204030204" pitchFamily="34" charset="0"/>
              </a:rPr>
              <a:t>Griffeen</a:t>
            </a:r>
            <a:r>
              <a:rPr lang="en-IE" dirty="0">
                <a:latin typeface="Calibri" panose="020F0502020204030204" pitchFamily="34" charset="0"/>
                <a:cs typeface="Calibri" panose="020F0502020204030204" pitchFamily="34" charset="0"/>
              </a:rPr>
              <a:t> Valley Park Extension</a:t>
            </a:r>
          </a:p>
          <a:p>
            <a:pPr marL="285750" marR="0" indent="-285750" algn="l">
              <a:lnSpc>
                <a:spcPct val="119000"/>
              </a:lnSpc>
              <a:spcBef>
                <a:spcPts val="0"/>
              </a:spcBef>
              <a:spcAft>
                <a:spcPts val="0"/>
              </a:spcAft>
              <a:buFont typeface="Arial" panose="020B0604020202020204" pitchFamily="34" charset="0"/>
              <a:buChar char="•"/>
            </a:pPr>
            <a:r>
              <a:rPr lang="en-IE" dirty="0">
                <a:latin typeface="Calibri" panose="020F0502020204030204" pitchFamily="34" charset="0"/>
                <a:cs typeface="Calibri" panose="020F0502020204030204" pitchFamily="34" charset="0"/>
              </a:rPr>
              <a:t>Grand Canal Park</a:t>
            </a:r>
          </a:p>
          <a:p>
            <a:pPr marL="285750" marR="0" indent="-285750" algn="l">
              <a:lnSpc>
                <a:spcPct val="119000"/>
              </a:lnSpc>
              <a:spcBef>
                <a:spcPts val="0"/>
              </a:spcBef>
              <a:spcAft>
                <a:spcPts val="0"/>
              </a:spcAft>
              <a:buFont typeface="Arial" panose="020B0604020202020204" pitchFamily="34" charset="0"/>
              <a:buChar char="•"/>
            </a:pPr>
            <a:r>
              <a:rPr lang="en-IE" dirty="0">
                <a:latin typeface="Calibri" panose="020F0502020204030204" pitchFamily="34" charset="0"/>
                <a:cs typeface="Calibri" panose="020F0502020204030204" pitchFamily="34" charset="0"/>
              </a:rPr>
              <a:t>Adamstown Airlie Park and Tandy’s Lane Park</a:t>
            </a:r>
          </a:p>
          <a:p>
            <a:pPr marL="0" marR="0" indent="0" algn="l">
              <a:lnSpc>
                <a:spcPct val="119000"/>
              </a:lnSpc>
              <a:spcBef>
                <a:spcPts val="0"/>
              </a:spcBef>
              <a:spcAft>
                <a:spcPts val="0"/>
              </a:spcAft>
            </a:pPr>
            <a:r>
              <a:rPr lang="en-IE" b="1" dirty="0">
                <a:latin typeface="Calibri" panose="020F0502020204030204" pitchFamily="34" charset="0"/>
                <a:cs typeface="Calibri" panose="020F0502020204030204" pitchFamily="34" charset="0"/>
              </a:rPr>
              <a:t>Park Upgrades:</a:t>
            </a:r>
          </a:p>
          <a:p>
            <a:pPr marL="285750" marR="0" indent="-285750" algn="l">
              <a:lnSpc>
                <a:spcPct val="119000"/>
              </a:lnSpc>
              <a:spcBef>
                <a:spcPts val="0"/>
              </a:spcBef>
              <a:spcAft>
                <a:spcPts val="0"/>
              </a:spcAft>
              <a:buFont typeface="Arial" panose="020B0604020202020204" pitchFamily="34" charset="0"/>
              <a:buChar char="•"/>
            </a:pPr>
            <a:r>
              <a:rPr lang="en-IE" dirty="0">
                <a:latin typeface="Calibri" panose="020F0502020204030204" pitchFamily="34" charset="0"/>
                <a:cs typeface="Calibri" panose="020F0502020204030204" pitchFamily="34" charset="0"/>
              </a:rPr>
              <a:t>Corkagh Regional Park</a:t>
            </a:r>
          </a:p>
          <a:p>
            <a:pPr marL="285750" marR="0" indent="-285750" algn="l">
              <a:lnSpc>
                <a:spcPct val="119000"/>
              </a:lnSpc>
              <a:spcBef>
                <a:spcPts val="0"/>
              </a:spcBef>
              <a:spcAft>
                <a:spcPts val="0"/>
              </a:spcAft>
              <a:buFont typeface="Arial" panose="020B0604020202020204" pitchFamily="34" charset="0"/>
              <a:buChar char="•"/>
            </a:pPr>
            <a:r>
              <a:rPr lang="en-IE" dirty="0">
                <a:latin typeface="Calibri" panose="020F0502020204030204" pitchFamily="34" charset="0"/>
                <a:cs typeface="Calibri" panose="020F0502020204030204" pitchFamily="34" charset="0"/>
              </a:rPr>
              <a:t>Dodder Valley Regional Park</a:t>
            </a:r>
          </a:p>
          <a:p>
            <a:pPr marL="285750" marR="0" indent="-285750" algn="l">
              <a:lnSpc>
                <a:spcPct val="119000"/>
              </a:lnSpc>
              <a:spcBef>
                <a:spcPts val="0"/>
              </a:spcBef>
              <a:spcAft>
                <a:spcPts val="0"/>
              </a:spcAft>
              <a:buFont typeface="Arial" panose="020B0604020202020204" pitchFamily="34" charset="0"/>
              <a:buChar char="•"/>
            </a:pPr>
            <a:r>
              <a:rPr lang="en-IE" dirty="0">
                <a:latin typeface="Calibri" panose="020F0502020204030204" pitchFamily="34" charset="0"/>
                <a:cs typeface="Calibri" panose="020F0502020204030204" pitchFamily="34" charset="0"/>
              </a:rPr>
              <a:t>Killinarden Neighbourhood Park</a:t>
            </a:r>
          </a:p>
          <a:p>
            <a:pPr marL="0" marR="0" indent="0" algn="l">
              <a:lnSpc>
                <a:spcPct val="119000"/>
              </a:lnSpc>
              <a:spcBef>
                <a:spcPts val="0"/>
              </a:spcBef>
              <a:spcAft>
                <a:spcPts val="0"/>
              </a:spcAft>
            </a:pPr>
            <a:endParaRPr lang="en-IE" dirty="0">
              <a:latin typeface="Calibri" panose="020F0502020204030204" pitchFamily="34" charset="0"/>
              <a:cs typeface="Calibri" panose="020F0502020204030204" pitchFamily="34" charset="0"/>
            </a:endParaRPr>
          </a:p>
          <a:p>
            <a:pPr marL="0" marR="0" indent="0" algn="l">
              <a:lnSpc>
                <a:spcPct val="119000"/>
              </a:lnSpc>
              <a:spcBef>
                <a:spcPts val="0"/>
              </a:spcBef>
              <a:spcAft>
                <a:spcPts val="0"/>
              </a:spcAft>
            </a:pPr>
            <a:endParaRPr lang="en-IE" sz="1200" kern="1400" dirty="0">
              <a:solidFill>
                <a:srgbClr val="000000"/>
              </a:solidFill>
            </a:endParaRPr>
          </a:p>
        </p:txBody>
      </p:sp>
      <p:pic>
        <p:nvPicPr>
          <p:cNvPr id="2" name="Picture 1">
            <a:extLst>
              <a:ext uri="{FF2B5EF4-FFF2-40B4-BE49-F238E27FC236}">
                <a16:creationId xmlns:a16="http://schemas.microsoft.com/office/drawing/2014/main" id="{A99CA7AE-7DE1-602D-A4EE-B0403EADF888}"/>
              </a:ext>
            </a:extLst>
          </p:cNvPr>
          <p:cNvPicPr>
            <a:picLocks noChangeAspect="1"/>
          </p:cNvPicPr>
          <p:nvPr/>
        </p:nvPicPr>
        <p:blipFill>
          <a:blip r:embed="rId2"/>
          <a:stretch>
            <a:fillRect/>
          </a:stretch>
        </p:blipFill>
        <p:spPr>
          <a:xfrm>
            <a:off x="6810375" y="1274046"/>
            <a:ext cx="4301761" cy="3617994"/>
          </a:xfrm>
          <a:prstGeom prst="rect">
            <a:avLst/>
          </a:prstGeom>
        </p:spPr>
      </p:pic>
      <p:sp>
        <p:nvSpPr>
          <p:cNvPr id="5" name="TextBox 4">
            <a:extLst>
              <a:ext uri="{FF2B5EF4-FFF2-40B4-BE49-F238E27FC236}">
                <a16:creationId xmlns:a16="http://schemas.microsoft.com/office/drawing/2014/main" id="{07D0C8B4-433E-8EC4-A4F2-4EB00FDCADFE}"/>
              </a:ext>
            </a:extLst>
          </p:cNvPr>
          <p:cNvSpPr txBox="1"/>
          <p:nvPr/>
        </p:nvSpPr>
        <p:spPr>
          <a:xfrm>
            <a:off x="6950621" y="5138940"/>
            <a:ext cx="5123540" cy="1719060"/>
          </a:xfrm>
          <a:prstGeom prst="rect">
            <a:avLst/>
          </a:prstGeom>
          <a:noFill/>
        </p:spPr>
        <p:txBody>
          <a:bodyPr wrap="square" rtlCol="0">
            <a:spAutoFit/>
          </a:bodyPr>
          <a:lstStyle>
            <a:defPPr>
              <a:defRPr lang="en-US"/>
            </a:defPPr>
            <a:lvl1pPr marR="0" indent="0">
              <a:lnSpc>
                <a:spcPct val="119000"/>
              </a:lnSpc>
              <a:spcBef>
                <a:spcPts val="0"/>
              </a:spcBef>
              <a:spcAft>
                <a:spcPts val="0"/>
              </a:spcAft>
              <a:defRPr>
                <a:latin typeface="Calibri" panose="020F0502020204030204" pitchFamily="34" charset="0"/>
                <a:cs typeface="Calibri" panose="020F0502020204030204" pitchFamily="34" charset="0"/>
              </a:defRPr>
            </a:lvl1pPr>
          </a:lstStyle>
          <a:p>
            <a:pPr marL="285750" indent="-285750">
              <a:buFont typeface="Arial" panose="020B0604020202020204" pitchFamily="34" charset="0"/>
              <a:buChar char="•"/>
            </a:pPr>
            <a:r>
              <a:rPr lang="en-IE" dirty="0"/>
              <a:t>Whitestown Stream Local Park</a:t>
            </a:r>
          </a:p>
          <a:p>
            <a:pPr marL="285750" indent="-285750">
              <a:buFont typeface="Arial" panose="020B0604020202020204" pitchFamily="34" charset="0"/>
              <a:buChar char="•"/>
            </a:pPr>
            <a:r>
              <a:rPr lang="en-IE" dirty="0"/>
              <a:t>Kiltipper Park</a:t>
            </a:r>
          </a:p>
          <a:p>
            <a:pPr marL="285750" indent="-285750">
              <a:buFont typeface="Arial" panose="020B0604020202020204" pitchFamily="34" charset="0"/>
              <a:buChar char="•"/>
            </a:pPr>
            <a:r>
              <a:rPr lang="en-IE" dirty="0"/>
              <a:t>St. Cuthbert’s Local Park</a:t>
            </a:r>
          </a:p>
          <a:p>
            <a:pPr marL="285750" indent="-285750">
              <a:buFont typeface="Arial" panose="020B0604020202020204" pitchFamily="34" charset="0"/>
              <a:buChar char="•"/>
            </a:pPr>
            <a:r>
              <a:rPr lang="en-IE" dirty="0" err="1"/>
              <a:t>Jobstown</a:t>
            </a:r>
            <a:r>
              <a:rPr lang="en-IE" dirty="0"/>
              <a:t> Park Local Park</a:t>
            </a:r>
          </a:p>
          <a:p>
            <a:pPr marL="285750" indent="-285750">
              <a:buFont typeface="Arial" panose="020B0604020202020204" pitchFamily="34" charset="0"/>
              <a:buChar char="•"/>
            </a:pPr>
            <a:r>
              <a:rPr lang="en-IE" dirty="0" err="1"/>
              <a:t>Quarryvale</a:t>
            </a:r>
            <a:r>
              <a:rPr lang="en-IE" dirty="0"/>
              <a:t> Park Local Park</a:t>
            </a:r>
          </a:p>
        </p:txBody>
      </p:sp>
    </p:spTree>
    <p:extLst>
      <p:ext uri="{BB962C8B-B14F-4D97-AF65-F5344CB8AC3E}">
        <p14:creationId xmlns:p14="http://schemas.microsoft.com/office/powerpoint/2010/main" val="2852513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87E7A0-BA6D-410D-8130-AF82A4D40BA1}"/>
              </a:ext>
            </a:extLst>
          </p:cNvPr>
          <p:cNvSpPr>
            <a:spLocks noGrp="1"/>
          </p:cNvSpPr>
          <p:nvPr>
            <p:ph idx="1"/>
          </p:nvPr>
        </p:nvSpPr>
        <p:spPr>
          <a:xfrm>
            <a:off x="5866108" y="401606"/>
            <a:ext cx="6161550" cy="669480"/>
          </a:xfrm>
        </p:spPr>
        <p:txBody>
          <a:bodyPr>
            <a:normAutofit/>
          </a:bodyPr>
          <a:lstStyle/>
          <a:p>
            <a:pPr marL="0" indent="0">
              <a:lnSpc>
                <a:spcPct val="107000"/>
              </a:lnSpc>
              <a:spcAft>
                <a:spcPts val="800"/>
              </a:spcAft>
              <a:buNone/>
            </a:pPr>
            <a:r>
              <a:rPr lang="en-GB" sz="2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Basic Principles guiding Open Space Provision</a:t>
            </a:r>
            <a:endParaRPr lang="en-IE" sz="2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DAFD5B58-CBE1-4021-BA82-831EFE513D1C}"/>
              </a:ext>
            </a:extLst>
          </p:cNvPr>
          <p:cNvGrpSpPr/>
          <p:nvPr/>
        </p:nvGrpSpPr>
        <p:grpSpPr>
          <a:xfrm>
            <a:off x="164342" y="140469"/>
            <a:ext cx="5532825" cy="1191754"/>
            <a:chOff x="0" y="2795544"/>
            <a:chExt cx="5257800" cy="1191754"/>
          </a:xfrm>
          <a:solidFill>
            <a:srgbClr val="600060"/>
          </a:solidFill>
        </p:grpSpPr>
        <p:sp>
          <p:nvSpPr>
            <p:cNvPr id="7" name="Rectangle: Rounded Corners 6">
              <a:extLst>
                <a:ext uri="{FF2B5EF4-FFF2-40B4-BE49-F238E27FC236}">
                  <a16:creationId xmlns:a16="http://schemas.microsoft.com/office/drawing/2014/main" id="{62977EDA-E539-4592-8E5A-C4F0169ABC4C}"/>
                </a:ext>
              </a:extLst>
            </p:cNvPr>
            <p:cNvSpPr/>
            <p:nvPr/>
          </p:nvSpPr>
          <p:spPr>
            <a:xfrm>
              <a:off x="0" y="2795544"/>
              <a:ext cx="5257800" cy="1191754"/>
            </a:xfrm>
            <a:prstGeom prst="roundRect">
              <a:avLst/>
            </a:prstGeom>
            <a:grpFill/>
          </p:spPr>
          <p:style>
            <a:lnRef idx="2">
              <a:schemeClr val="lt1">
                <a:hueOff val="0"/>
                <a:satOff val="0"/>
                <a:lumOff val="0"/>
                <a:alphaOff val="0"/>
              </a:schemeClr>
            </a:lnRef>
            <a:fillRef idx="1">
              <a:schemeClr val="accent5">
                <a:hueOff val="-4505695"/>
                <a:satOff val="-11613"/>
                <a:lumOff val="-7843"/>
                <a:alphaOff val="0"/>
              </a:schemeClr>
            </a:fillRef>
            <a:effectRef idx="0">
              <a:schemeClr val="accent5">
                <a:hueOff val="-4505695"/>
                <a:satOff val="-11613"/>
                <a:lumOff val="-7843"/>
                <a:alphaOff val="0"/>
              </a:schemeClr>
            </a:effectRef>
            <a:fontRef idx="minor">
              <a:schemeClr val="lt1"/>
            </a:fontRef>
          </p:style>
        </p:sp>
        <p:sp>
          <p:nvSpPr>
            <p:cNvPr id="8" name="Rectangle: Rounded Corners 4">
              <a:extLst>
                <a:ext uri="{FF2B5EF4-FFF2-40B4-BE49-F238E27FC236}">
                  <a16:creationId xmlns:a16="http://schemas.microsoft.com/office/drawing/2014/main" id="{A104E369-32F5-4CA1-B3C2-F6EE5A1F2EB6}"/>
                </a:ext>
              </a:extLst>
            </p:cNvPr>
            <p:cNvSpPr txBox="1"/>
            <p:nvPr/>
          </p:nvSpPr>
          <p:spPr>
            <a:xfrm>
              <a:off x="58176" y="2853721"/>
              <a:ext cx="4903219" cy="10754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IE" sz="3000" kern="1200" dirty="0"/>
                <a:t>Parks and Open Spaces Strategy</a:t>
              </a:r>
              <a:endParaRPr lang="en-US" sz="3000" kern="1200" dirty="0"/>
            </a:p>
          </p:txBody>
        </p:sp>
      </p:grpSp>
      <p:sp>
        <p:nvSpPr>
          <p:cNvPr id="16" name="TextBox 15">
            <a:extLst>
              <a:ext uri="{FF2B5EF4-FFF2-40B4-BE49-F238E27FC236}">
                <a16:creationId xmlns:a16="http://schemas.microsoft.com/office/drawing/2014/main" id="{2EE203B1-AD4D-4104-8A3A-FFFCCAEC88B9}"/>
              </a:ext>
            </a:extLst>
          </p:cNvPr>
          <p:cNvSpPr txBox="1"/>
          <p:nvPr/>
        </p:nvSpPr>
        <p:spPr>
          <a:xfrm>
            <a:off x="164341" y="1767424"/>
            <a:ext cx="5998333" cy="3367268"/>
          </a:xfrm>
          <a:prstGeom prst="rect">
            <a:avLst/>
          </a:prstGeom>
          <a:noFill/>
        </p:spPr>
        <p:txBody>
          <a:bodyPr wrap="square">
            <a:spAutoFit/>
          </a:bodyPr>
          <a:lstStyle/>
          <a:p>
            <a:pPr marL="0" marR="0" indent="0" algn="l">
              <a:lnSpc>
                <a:spcPct val="119000"/>
              </a:lnSpc>
              <a:spcBef>
                <a:spcPts val="0"/>
              </a:spcBef>
              <a:spcAft>
                <a:spcPts val="0"/>
              </a:spcAft>
            </a:pPr>
            <a:r>
              <a:rPr lang="en-IE" dirty="0">
                <a:latin typeface="Calibri" panose="020F0502020204030204" pitchFamily="34" charset="0"/>
                <a:cs typeface="Calibri" panose="020F0502020204030204" pitchFamily="34" charset="0"/>
              </a:rPr>
              <a:t> </a:t>
            </a:r>
            <a:r>
              <a:rPr lang="en-IE" b="1" dirty="0">
                <a:latin typeface="Calibri" panose="020F0502020204030204" pitchFamily="34" charset="0"/>
                <a:cs typeface="Calibri" panose="020F0502020204030204" pitchFamily="34" charset="0"/>
              </a:rPr>
              <a:t>Accessibility of Public Open Space</a:t>
            </a:r>
          </a:p>
          <a:p>
            <a:pPr marL="0" marR="0" indent="0" algn="l">
              <a:lnSpc>
                <a:spcPct val="119000"/>
              </a:lnSpc>
              <a:spcBef>
                <a:spcPts val="0"/>
              </a:spcBef>
              <a:spcAft>
                <a:spcPts val="0"/>
              </a:spcAft>
            </a:pPr>
            <a:endParaRPr lang="en-IE" dirty="0">
              <a:latin typeface="Calibri" panose="020F0502020204030204" pitchFamily="34" charset="0"/>
              <a:cs typeface="Calibri" panose="020F0502020204030204" pitchFamily="34" charset="0"/>
            </a:endParaRPr>
          </a:p>
          <a:p>
            <a:pPr marL="0" marR="0" indent="0" algn="l">
              <a:lnSpc>
                <a:spcPct val="119000"/>
              </a:lnSpc>
              <a:spcBef>
                <a:spcPts val="0"/>
              </a:spcBef>
              <a:spcAft>
                <a:spcPts val="0"/>
              </a:spcAft>
            </a:pPr>
            <a:r>
              <a:rPr lang="en-IE" dirty="0">
                <a:latin typeface="Calibri" panose="020F0502020204030204" pitchFamily="34" charset="0"/>
                <a:cs typeface="Calibri" panose="020F0502020204030204" pitchFamily="34" charset="0"/>
              </a:rPr>
              <a:t>The majority of existing residential areas are within 300m distance (5-minute walking) of a park, with the exception of areas such as Adamstown, parts of Clondalkin, parts of the south-east.</a:t>
            </a:r>
          </a:p>
          <a:p>
            <a:pPr marL="0" marR="0" indent="0" algn="l">
              <a:lnSpc>
                <a:spcPct val="119000"/>
              </a:lnSpc>
              <a:spcBef>
                <a:spcPts val="0"/>
              </a:spcBef>
              <a:spcAft>
                <a:spcPts val="0"/>
              </a:spcAft>
            </a:pPr>
            <a:endParaRPr lang="en-IE" dirty="0">
              <a:latin typeface="Calibri" panose="020F0502020204030204" pitchFamily="34" charset="0"/>
              <a:cs typeface="Calibri" panose="020F0502020204030204" pitchFamily="34" charset="0"/>
            </a:endParaRPr>
          </a:p>
          <a:p>
            <a:pPr marL="0" marR="0" indent="0" algn="l">
              <a:lnSpc>
                <a:spcPct val="119000"/>
              </a:lnSpc>
              <a:spcBef>
                <a:spcPts val="0"/>
              </a:spcBef>
              <a:spcAft>
                <a:spcPts val="0"/>
              </a:spcAft>
            </a:pPr>
            <a:r>
              <a:rPr lang="en-IE" dirty="0">
                <a:latin typeface="Calibri" panose="020F0502020204030204" pitchFamily="34" charset="0"/>
                <a:cs typeface="Calibri" panose="020F0502020204030204" pitchFamily="34" charset="0"/>
              </a:rPr>
              <a:t>This also relates to access points and design issues which will be addressed under ‘Park Management’ and ‘Implementation’.</a:t>
            </a:r>
          </a:p>
        </p:txBody>
      </p:sp>
      <p:pic>
        <p:nvPicPr>
          <p:cNvPr id="4" name="Picture 3">
            <a:extLst>
              <a:ext uri="{FF2B5EF4-FFF2-40B4-BE49-F238E27FC236}">
                <a16:creationId xmlns:a16="http://schemas.microsoft.com/office/drawing/2014/main" id="{BFC4DDA3-A9A5-3C87-6E1D-A1F07BD97E1F}"/>
              </a:ext>
            </a:extLst>
          </p:cNvPr>
          <p:cNvPicPr>
            <a:picLocks noChangeAspect="1"/>
          </p:cNvPicPr>
          <p:nvPr/>
        </p:nvPicPr>
        <p:blipFill>
          <a:blip r:embed="rId2"/>
          <a:stretch>
            <a:fillRect/>
          </a:stretch>
        </p:blipFill>
        <p:spPr>
          <a:xfrm>
            <a:off x="6272601" y="2009776"/>
            <a:ext cx="5867596" cy="3866508"/>
          </a:xfrm>
          <a:prstGeom prst="rect">
            <a:avLst/>
          </a:prstGeom>
        </p:spPr>
      </p:pic>
      <p:sp>
        <p:nvSpPr>
          <p:cNvPr id="9" name="TextBox 8">
            <a:extLst>
              <a:ext uri="{FF2B5EF4-FFF2-40B4-BE49-F238E27FC236}">
                <a16:creationId xmlns:a16="http://schemas.microsoft.com/office/drawing/2014/main" id="{AEB02D65-3D70-2921-81A0-C1D87C2DFD45}"/>
              </a:ext>
            </a:extLst>
          </p:cNvPr>
          <p:cNvSpPr txBox="1"/>
          <p:nvPr/>
        </p:nvSpPr>
        <p:spPr>
          <a:xfrm>
            <a:off x="6275174" y="5876284"/>
            <a:ext cx="6096000" cy="276999"/>
          </a:xfrm>
          <a:prstGeom prst="rect">
            <a:avLst/>
          </a:prstGeom>
          <a:noFill/>
        </p:spPr>
        <p:txBody>
          <a:bodyPr wrap="square">
            <a:spAutoFit/>
          </a:bodyPr>
          <a:lstStyle/>
          <a:p>
            <a:r>
              <a:rPr lang="en-IE" sz="1200" dirty="0"/>
              <a:t>Parks within 300m (5-minute walking) accessibility (excluding Regional Parks)</a:t>
            </a:r>
          </a:p>
        </p:txBody>
      </p:sp>
    </p:spTree>
    <p:extLst>
      <p:ext uri="{BB962C8B-B14F-4D97-AF65-F5344CB8AC3E}">
        <p14:creationId xmlns:p14="http://schemas.microsoft.com/office/powerpoint/2010/main" val="2372853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87E7A0-BA6D-410D-8130-AF82A4D40BA1}"/>
              </a:ext>
            </a:extLst>
          </p:cNvPr>
          <p:cNvSpPr>
            <a:spLocks noGrp="1"/>
          </p:cNvSpPr>
          <p:nvPr>
            <p:ph idx="1"/>
          </p:nvPr>
        </p:nvSpPr>
        <p:spPr>
          <a:xfrm>
            <a:off x="5866108" y="484178"/>
            <a:ext cx="6161550" cy="669480"/>
          </a:xfrm>
        </p:spPr>
        <p:txBody>
          <a:bodyPr>
            <a:normAutofit/>
          </a:bodyPr>
          <a:lstStyle/>
          <a:p>
            <a:pPr marL="457200" lvl="1" indent="0">
              <a:buNone/>
            </a:pPr>
            <a:r>
              <a:rPr lang="en-GB" dirty="0">
                <a:solidFill>
                  <a:srgbClr val="600060"/>
                </a:solidFill>
              </a:rPr>
              <a:t>Quality Criteria</a:t>
            </a:r>
          </a:p>
        </p:txBody>
      </p:sp>
      <p:grpSp>
        <p:nvGrpSpPr>
          <p:cNvPr id="6" name="Group 5">
            <a:extLst>
              <a:ext uri="{FF2B5EF4-FFF2-40B4-BE49-F238E27FC236}">
                <a16:creationId xmlns:a16="http://schemas.microsoft.com/office/drawing/2014/main" id="{DAFD5B58-CBE1-4021-BA82-831EFE513D1C}"/>
              </a:ext>
            </a:extLst>
          </p:cNvPr>
          <p:cNvGrpSpPr/>
          <p:nvPr/>
        </p:nvGrpSpPr>
        <p:grpSpPr>
          <a:xfrm>
            <a:off x="164342" y="140469"/>
            <a:ext cx="5532825" cy="1191754"/>
            <a:chOff x="0" y="2795544"/>
            <a:chExt cx="5257800" cy="1191754"/>
          </a:xfrm>
          <a:solidFill>
            <a:srgbClr val="600060"/>
          </a:solidFill>
        </p:grpSpPr>
        <p:sp>
          <p:nvSpPr>
            <p:cNvPr id="7" name="Rectangle: Rounded Corners 6">
              <a:extLst>
                <a:ext uri="{FF2B5EF4-FFF2-40B4-BE49-F238E27FC236}">
                  <a16:creationId xmlns:a16="http://schemas.microsoft.com/office/drawing/2014/main" id="{62977EDA-E539-4592-8E5A-C4F0169ABC4C}"/>
                </a:ext>
              </a:extLst>
            </p:cNvPr>
            <p:cNvSpPr/>
            <p:nvPr/>
          </p:nvSpPr>
          <p:spPr>
            <a:xfrm>
              <a:off x="0" y="2795544"/>
              <a:ext cx="5257800" cy="1191754"/>
            </a:xfrm>
            <a:prstGeom prst="roundRect">
              <a:avLst/>
            </a:prstGeom>
            <a:grpFill/>
          </p:spPr>
          <p:style>
            <a:lnRef idx="2">
              <a:schemeClr val="lt1">
                <a:hueOff val="0"/>
                <a:satOff val="0"/>
                <a:lumOff val="0"/>
                <a:alphaOff val="0"/>
              </a:schemeClr>
            </a:lnRef>
            <a:fillRef idx="1">
              <a:schemeClr val="accent5">
                <a:hueOff val="-4505695"/>
                <a:satOff val="-11613"/>
                <a:lumOff val="-7843"/>
                <a:alphaOff val="0"/>
              </a:schemeClr>
            </a:fillRef>
            <a:effectRef idx="0">
              <a:schemeClr val="accent5">
                <a:hueOff val="-4505695"/>
                <a:satOff val="-11613"/>
                <a:lumOff val="-7843"/>
                <a:alphaOff val="0"/>
              </a:schemeClr>
            </a:effectRef>
            <a:fontRef idx="minor">
              <a:schemeClr val="lt1"/>
            </a:fontRef>
          </p:style>
        </p:sp>
        <p:sp>
          <p:nvSpPr>
            <p:cNvPr id="8" name="Rectangle: Rounded Corners 4">
              <a:extLst>
                <a:ext uri="{FF2B5EF4-FFF2-40B4-BE49-F238E27FC236}">
                  <a16:creationId xmlns:a16="http://schemas.microsoft.com/office/drawing/2014/main" id="{A104E369-32F5-4CA1-B3C2-F6EE5A1F2EB6}"/>
                </a:ext>
              </a:extLst>
            </p:cNvPr>
            <p:cNvSpPr txBox="1"/>
            <p:nvPr/>
          </p:nvSpPr>
          <p:spPr>
            <a:xfrm>
              <a:off x="58176" y="2853721"/>
              <a:ext cx="4903219" cy="10754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IE" sz="3000" kern="1200" dirty="0"/>
                <a:t>Parks and Open Spaces Strategy</a:t>
              </a:r>
              <a:endParaRPr lang="en-US" sz="3000" kern="1200" dirty="0"/>
            </a:p>
          </p:txBody>
        </p:sp>
      </p:grpSp>
      <p:sp>
        <p:nvSpPr>
          <p:cNvPr id="15" name="TextBox 14">
            <a:extLst>
              <a:ext uri="{FF2B5EF4-FFF2-40B4-BE49-F238E27FC236}">
                <a16:creationId xmlns:a16="http://schemas.microsoft.com/office/drawing/2014/main" id="{FACEBFFC-ACF1-42E9-93C9-424EBBFD607E}"/>
              </a:ext>
            </a:extLst>
          </p:cNvPr>
          <p:cNvSpPr txBox="1"/>
          <p:nvPr/>
        </p:nvSpPr>
        <p:spPr>
          <a:xfrm>
            <a:off x="829306" y="1628775"/>
            <a:ext cx="3885569" cy="4912370"/>
          </a:xfrm>
          <a:prstGeom prst="rect">
            <a:avLst/>
          </a:prstGeom>
          <a:solidFill>
            <a:schemeClr val="accent6">
              <a:lumMod val="20000"/>
              <a:lumOff val="80000"/>
            </a:schemeClr>
          </a:solidFill>
        </p:spPr>
        <p:txBody>
          <a:bodyPr wrap="square">
            <a:spAutoFit/>
          </a:bodyPr>
          <a:lstStyle/>
          <a:p>
            <a:pPr marL="0" marR="0" indent="0" algn="l">
              <a:lnSpc>
                <a:spcPct val="119000"/>
              </a:lnSpc>
              <a:spcBef>
                <a:spcPts val="0"/>
              </a:spcBef>
              <a:spcAft>
                <a:spcPts val="0"/>
              </a:spcAft>
            </a:pPr>
            <a:r>
              <a:rPr lang="en-US" sz="1200" b="1" kern="1400" dirty="0">
                <a:ln>
                  <a:noFill/>
                </a:ln>
                <a:solidFill>
                  <a:srgbClr val="000000"/>
                </a:solidFill>
                <a:effectLst/>
              </a:rPr>
              <a:t>A Welcoming Place</a:t>
            </a:r>
            <a:endParaRPr lang="en-US" sz="1200" kern="1400" dirty="0">
              <a:ln>
                <a:noFill/>
              </a:ln>
              <a:solidFill>
                <a:srgbClr val="000000"/>
              </a:solidFill>
              <a:effectLst/>
            </a:endParaRPr>
          </a:p>
          <a:p>
            <a:pPr marL="359994" marR="0" indent="-359994" algn="l">
              <a:lnSpc>
                <a:spcPct val="119000"/>
              </a:lnSpc>
              <a:spcBef>
                <a:spcPts val="0"/>
              </a:spcBef>
              <a:spcAft>
                <a:spcPts val="0"/>
              </a:spcAft>
            </a:pPr>
            <a:r>
              <a:rPr lang="en-US" sz="1200" kern="1400" dirty="0">
                <a:ln>
                  <a:noFill/>
                </a:ln>
                <a:solidFill>
                  <a:srgbClr val="000000"/>
                </a:solidFill>
                <a:effectLst/>
              </a:rPr>
              <a:t>1. Welcoming entrances</a:t>
            </a:r>
          </a:p>
          <a:p>
            <a:pPr marL="359994" marR="0" indent="-359994" algn="l">
              <a:lnSpc>
                <a:spcPct val="119000"/>
              </a:lnSpc>
              <a:spcBef>
                <a:spcPts val="0"/>
              </a:spcBef>
              <a:spcAft>
                <a:spcPts val="0"/>
              </a:spcAft>
            </a:pPr>
            <a:r>
              <a:rPr lang="en-US" sz="1200" kern="1400" dirty="0">
                <a:ln>
                  <a:noFill/>
                </a:ln>
                <a:solidFill>
                  <a:srgbClr val="000000"/>
                </a:solidFill>
                <a:effectLst/>
              </a:rPr>
              <a:t>2. Good and safe access</a:t>
            </a:r>
          </a:p>
          <a:p>
            <a:pPr marL="359994" marR="0" indent="-359994" algn="l">
              <a:lnSpc>
                <a:spcPct val="119000"/>
              </a:lnSpc>
              <a:spcBef>
                <a:spcPts val="0"/>
              </a:spcBef>
              <a:spcAft>
                <a:spcPts val="0"/>
              </a:spcAft>
            </a:pPr>
            <a:r>
              <a:rPr lang="en-US" sz="1200" kern="1400" dirty="0">
                <a:ln>
                  <a:noFill/>
                </a:ln>
                <a:solidFill>
                  <a:srgbClr val="000000"/>
                </a:solidFill>
                <a:effectLst/>
              </a:rPr>
              <a:t>3. Signage</a:t>
            </a:r>
          </a:p>
          <a:p>
            <a:pPr marL="359994" marR="0" indent="-359994" algn="l">
              <a:lnSpc>
                <a:spcPct val="119000"/>
              </a:lnSpc>
              <a:spcBef>
                <a:spcPts val="0"/>
              </a:spcBef>
              <a:spcAft>
                <a:spcPts val="0"/>
              </a:spcAft>
            </a:pPr>
            <a:r>
              <a:rPr lang="en-US" sz="1200" kern="1400" dirty="0">
                <a:ln>
                  <a:noFill/>
                </a:ln>
                <a:solidFill>
                  <a:srgbClr val="000000"/>
                </a:solidFill>
                <a:effectLst/>
              </a:rPr>
              <a:t>4. Equal access for all</a:t>
            </a:r>
          </a:p>
          <a:p>
            <a:pPr marL="0" marR="0" indent="0" algn="l">
              <a:lnSpc>
                <a:spcPct val="119000"/>
              </a:lnSpc>
              <a:spcBef>
                <a:spcPts val="0"/>
              </a:spcBef>
              <a:spcAft>
                <a:spcPts val="0"/>
              </a:spcAft>
            </a:pPr>
            <a:r>
              <a:rPr lang="en-US" sz="1200" b="1" kern="1400" dirty="0">
                <a:ln>
                  <a:noFill/>
                </a:ln>
                <a:solidFill>
                  <a:srgbClr val="000000"/>
                </a:solidFill>
                <a:effectLst/>
              </a:rPr>
              <a:t>Healthy, Safe and Secure</a:t>
            </a:r>
            <a:endParaRPr lang="en-US" sz="1200" kern="1400" dirty="0">
              <a:ln>
                <a:noFill/>
              </a:ln>
              <a:solidFill>
                <a:srgbClr val="000000"/>
              </a:solidFill>
              <a:effectLst/>
            </a:endParaRPr>
          </a:p>
          <a:p>
            <a:pPr marL="0" marR="0" indent="0" algn="l">
              <a:lnSpc>
                <a:spcPct val="119000"/>
              </a:lnSpc>
              <a:spcBef>
                <a:spcPts val="0"/>
              </a:spcBef>
              <a:spcAft>
                <a:spcPts val="0"/>
              </a:spcAft>
            </a:pPr>
            <a:r>
              <a:rPr lang="en-US" sz="1200" kern="1400" dirty="0">
                <a:ln>
                  <a:noFill/>
                </a:ln>
                <a:solidFill>
                  <a:srgbClr val="000000"/>
                </a:solidFill>
                <a:effectLst/>
              </a:rPr>
              <a:t>5.</a:t>
            </a:r>
            <a:r>
              <a:rPr lang="en-US" sz="1200" kern="1400" dirty="0">
                <a:solidFill>
                  <a:srgbClr val="000000"/>
                </a:solidFill>
              </a:rPr>
              <a:t> </a:t>
            </a:r>
            <a:r>
              <a:rPr lang="en-US" sz="1200" kern="1400" dirty="0">
                <a:ln>
                  <a:noFill/>
                </a:ln>
                <a:solidFill>
                  <a:srgbClr val="000000"/>
                </a:solidFill>
                <a:effectLst/>
              </a:rPr>
              <a:t>Safe and accessible equipment and facilities</a:t>
            </a:r>
          </a:p>
          <a:p>
            <a:pPr marL="359994" marR="0" indent="-359994" algn="l">
              <a:lnSpc>
                <a:spcPct val="119000"/>
              </a:lnSpc>
              <a:spcBef>
                <a:spcPts val="0"/>
              </a:spcBef>
              <a:spcAft>
                <a:spcPts val="0"/>
              </a:spcAft>
            </a:pPr>
            <a:r>
              <a:rPr lang="en-US" sz="1200" kern="1400" dirty="0">
                <a:ln>
                  <a:noFill/>
                </a:ln>
                <a:solidFill>
                  <a:srgbClr val="000000"/>
                </a:solidFill>
                <a:effectLst/>
              </a:rPr>
              <a:t>6. Personal security</a:t>
            </a:r>
          </a:p>
          <a:p>
            <a:pPr marL="359994" marR="0" indent="-359994" algn="l">
              <a:lnSpc>
                <a:spcPct val="119000"/>
              </a:lnSpc>
              <a:spcBef>
                <a:spcPts val="0"/>
              </a:spcBef>
              <a:spcAft>
                <a:spcPts val="0"/>
              </a:spcAft>
            </a:pPr>
            <a:r>
              <a:rPr lang="en-US" sz="1200" kern="1400" dirty="0">
                <a:ln>
                  <a:noFill/>
                </a:ln>
                <a:solidFill>
                  <a:srgbClr val="000000"/>
                </a:solidFill>
                <a:effectLst/>
              </a:rPr>
              <a:t>7. Appropriate provision of facilities</a:t>
            </a:r>
          </a:p>
          <a:p>
            <a:pPr marL="359994" marR="0" indent="-359994" algn="l">
              <a:lnSpc>
                <a:spcPct val="119000"/>
              </a:lnSpc>
              <a:spcBef>
                <a:spcPts val="0"/>
              </a:spcBef>
              <a:spcAft>
                <a:spcPts val="0"/>
              </a:spcAft>
            </a:pPr>
            <a:r>
              <a:rPr lang="en-US" sz="1200" kern="1400" dirty="0">
                <a:ln>
                  <a:noFill/>
                </a:ln>
                <a:solidFill>
                  <a:srgbClr val="000000"/>
                </a:solidFill>
                <a:effectLst/>
              </a:rPr>
              <a:t>8. Quality of places</a:t>
            </a:r>
          </a:p>
          <a:p>
            <a:pPr marL="0" marR="0" indent="0" algn="l">
              <a:lnSpc>
                <a:spcPct val="119000"/>
              </a:lnSpc>
              <a:spcBef>
                <a:spcPts val="0"/>
              </a:spcBef>
              <a:spcAft>
                <a:spcPts val="0"/>
              </a:spcAft>
            </a:pPr>
            <a:r>
              <a:rPr lang="en-US" sz="1200" b="1" kern="1400" dirty="0">
                <a:ln>
                  <a:noFill/>
                </a:ln>
                <a:solidFill>
                  <a:srgbClr val="000000"/>
                </a:solidFill>
                <a:effectLst/>
              </a:rPr>
              <a:t>Management</a:t>
            </a:r>
            <a:endParaRPr lang="en-US" sz="1200" kern="1400" dirty="0">
              <a:ln>
                <a:noFill/>
              </a:ln>
              <a:solidFill>
                <a:srgbClr val="000000"/>
              </a:solidFill>
              <a:effectLst/>
            </a:endParaRPr>
          </a:p>
          <a:p>
            <a:pPr marL="359994" marR="0" indent="-359994" algn="l">
              <a:lnSpc>
                <a:spcPct val="119000"/>
              </a:lnSpc>
              <a:spcBef>
                <a:spcPts val="0"/>
              </a:spcBef>
              <a:spcAft>
                <a:spcPts val="0"/>
              </a:spcAft>
            </a:pPr>
            <a:r>
              <a:rPr lang="en-US" sz="1200" kern="1400" dirty="0">
                <a:ln>
                  <a:noFill/>
                </a:ln>
                <a:solidFill>
                  <a:srgbClr val="000000"/>
                </a:solidFill>
                <a:effectLst/>
              </a:rPr>
              <a:t>9. Clean and well-maintained</a:t>
            </a:r>
          </a:p>
          <a:p>
            <a:pPr marL="359994" marR="0" indent="-359994" algn="l">
              <a:lnSpc>
                <a:spcPct val="119000"/>
              </a:lnSpc>
              <a:spcBef>
                <a:spcPts val="0"/>
              </a:spcBef>
              <a:spcAft>
                <a:spcPts val="0"/>
              </a:spcAft>
            </a:pPr>
            <a:r>
              <a:rPr lang="en-US" sz="1200" kern="1400" dirty="0">
                <a:ln>
                  <a:noFill/>
                </a:ln>
                <a:solidFill>
                  <a:srgbClr val="000000"/>
                </a:solidFill>
                <a:effectLst/>
              </a:rPr>
              <a:t>10. Litter and waste management</a:t>
            </a:r>
          </a:p>
          <a:p>
            <a:pPr marL="359994" marR="0" indent="-359994" algn="l">
              <a:lnSpc>
                <a:spcPct val="119000"/>
              </a:lnSpc>
              <a:spcBef>
                <a:spcPts val="0"/>
              </a:spcBef>
              <a:spcAft>
                <a:spcPts val="0"/>
              </a:spcAft>
            </a:pPr>
            <a:r>
              <a:rPr lang="en-US" sz="1200" kern="1400" dirty="0">
                <a:ln>
                  <a:noFill/>
                </a:ln>
                <a:solidFill>
                  <a:srgbClr val="000000"/>
                </a:solidFill>
                <a:effectLst/>
              </a:rPr>
              <a:t>11. Grounds maintenance and horticulture</a:t>
            </a:r>
          </a:p>
          <a:p>
            <a:pPr marL="359994" marR="0" indent="-359994" algn="l">
              <a:lnSpc>
                <a:spcPct val="119000"/>
              </a:lnSpc>
              <a:spcBef>
                <a:spcPts val="0"/>
              </a:spcBef>
              <a:spcAft>
                <a:spcPts val="0"/>
              </a:spcAft>
            </a:pPr>
            <a:r>
              <a:rPr lang="en-US" sz="1200" kern="1400" dirty="0">
                <a:ln>
                  <a:noFill/>
                </a:ln>
                <a:solidFill>
                  <a:srgbClr val="000000"/>
                </a:solidFill>
                <a:effectLst/>
              </a:rPr>
              <a:t>12. Building and infrastructure maintenance</a:t>
            </a:r>
          </a:p>
          <a:p>
            <a:pPr marL="0" marR="0" indent="0" algn="l">
              <a:lnSpc>
                <a:spcPct val="119000"/>
              </a:lnSpc>
              <a:spcBef>
                <a:spcPts val="0"/>
              </a:spcBef>
              <a:spcAft>
                <a:spcPts val="0"/>
              </a:spcAft>
            </a:pPr>
            <a:r>
              <a:rPr lang="en-US" sz="1200" b="1" kern="1400" dirty="0">
                <a:ln>
                  <a:noFill/>
                </a:ln>
                <a:solidFill>
                  <a:srgbClr val="000000"/>
                </a:solidFill>
                <a:effectLst/>
              </a:rPr>
              <a:t>Potential for Biodiversity</a:t>
            </a:r>
            <a:endParaRPr lang="en-US" sz="1200" kern="1400" dirty="0">
              <a:ln>
                <a:noFill/>
              </a:ln>
              <a:solidFill>
                <a:srgbClr val="000000"/>
              </a:solidFill>
              <a:effectLst/>
            </a:endParaRPr>
          </a:p>
          <a:p>
            <a:pPr marL="359994" marR="0" indent="-359994" algn="l">
              <a:lnSpc>
                <a:spcPct val="119000"/>
              </a:lnSpc>
              <a:spcBef>
                <a:spcPts val="0"/>
              </a:spcBef>
              <a:spcAft>
                <a:spcPts val="0"/>
              </a:spcAft>
            </a:pPr>
            <a:r>
              <a:rPr lang="en-US" sz="1200" kern="1400" dirty="0">
                <a:ln>
                  <a:noFill/>
                </a:ln>
                <a:solidFill>
                  <a:srgbClr val="000000"/>
                </a:solidFill>
                <a:effectLst/>
              </a:rPr>
              <a:t>13. Linkages to GI network</a:t>
            </a:r>
          </a:p>
          <a:p>
            <a:pPr marL="359994" marR="0" indent="-359994" algn="l">
              <a:lnSpc>
                <a:spcPct val="119000"/>
              </a:lnSpc>
              <a:spcBef>
                <a:spcPts val="0"/>
              </a:spcBef>
              <a:spcAft>
                <a:spcPts val="0"/>
              </a:spcAft>
            </a:pPr>
            <a:r>
              <a:rPr lang="en-US" sz="1200" kern="1400" dirty="0">
                <a:ln>
                  <a:noFill/>
                </a:ln>
                <a:solidFill>
                  <a:srgbClr val="000000"/>
                </a:solidFill>
                <a:effectLst/>
              </a:rPr>
              <a:t>14. Native tree and shrub planting</a:t>
            </a:r>
          </a:p>
          <a:p>
            <a:pPr marL="359994" marR="0" indent="-359994" algn="l">
              <a:lnSpc>
                <a:spcPct val="119000"/>
              </a:lnSpc>
              <a:spcBef>
                <a:spcPts val="0"/>
              </a:spcBef>
              <a:spcAft>
                <a:spcPts val="0"/>
              </a:spcAft>
            </a:pPr>
            <a:r>
              <a:rPr lang="en-US" sz="1200" kern="1400" dirty="0">
                <a:ln>
                  <a:noFill/>
                </a:ln>
                <a:solidFill>
                  <a:srgbClr val="000000"/>
                </a:solidFill>
                <a:effectLst/>
              </a:rPr>
              <a:t>15. Hedgerows</a:t>
            </a:r>
          </a:p>
          <a:p>
            <a:pPr marL="359994" marR="0" indent="-359994" algn="l">
              <a:lnSpc>
                <a:spcPct val="119000"/>
              </a:lnSpc>
              <a:spcBef>
                <a:spcPts val="0"/>
              </a:spcBef>
              <a:spcAft>
                <a:spcPts val="0"/>
              </a:spcAft>
            </a:pPr>
            <a:r>
              <a:rPr lang="en-US" sz="1200" kern="1400" dirty="0">
                <a:ln>
                  <a:noFill/>
                </a:ln>
                <a:solidFill>
                  <a:srgbClr val="000000"/>
                </a:solidFill>
                <a:effectLst/>
              </a:rPr>
              <a:t>16. </a:t>
            </a:r>
            <a:r>
              <a:rPr lang="en-US" sz="1200" kern="1400" dirty="0" err="1">
                <a:ln>
                  <a:noFill/>
                </a:ln>
                <a:solidFill>
                  <a:srgbClr val="000000"/>
                </a:solidFill>
                <a:effectLst/>
              </a:rPr>
              <a:t>SuDS</a:t>
            </a:r>
            <a:r>
              <a:rPr lang="en-US" sz="1200" kern="1400" dirty="0">
                <a:ln>
                  <a:noFill/>
                </a:ln>
                <a:solidFill>
                  <a:srgbClr val="000000"/>
                </a:solidFill>
                <a:effectLst/>
              </a:rPr>
              <a:t> features (incl. integrated wetlands)</a:t>
            </a:r>
          </a:p>
          <a:p>
            <a:pPr marL="359994" marR="0" indent="-359994" algn="l">
              <a:lnSpc>
                <a:spcPct val="119000"/>
              </a:lnSpc>
              <a:spcBef>
                <a:spcPts val="0"/>
              </a:spcBef>
              <a:spcAft>
                <a:spcPts val="0"/>
              </a:spcAft>
            </a:pPr>
            <a:r>
              <a:rPr lang="en-US" sz="1200" kern="1400" dirty="0">
                <a:ln>
                  <a:noFill/>
                </a:ln>
                <a:solidFill>
                  <a:srgbClr val="000000"/>
                </a:solidFill>
                <a:effectLst/>
              </a:rPr>
              <a:t>17. Natural water features (including stream re-profiling)</a:t>
            </a:r>
          </a:p>
          <a:p>
            <a:pPr marL="0" marR="0" indent="0" algn="l">
              <a:lnSpc>
                <a:spcPct val="119000"/>
              </a:lnSpc>
              <a:spcBef>
                <a:spcPts val="0"/>
              </a:spcBef>
              <a:spcAft>
                <a:spcPts val="600"/>
              </a:spcAft>
            </a:pPr>
            <a:r>
              <a:rPr lang="en-US" sz="1200" kern="1400" dirty="0">
                <a:ln>
                  <a:noFill/>
                </a:ln>
                <a:solidFill>
                  <a:srgbClr val="000000"/>
                </a:solidFill>
                <a:effectLst/>
              </a:rPr>
              <a:t> </a:t>
            </a:r>
          </a:p>
        </p:txBody>
      </p:sp>
      <p:sp>
        <p:nvSpPr>
          <p:cNvPr id="16" name="TextBox 15">
            <a:extLst>
              <a:ext uri="{FF2B5EF4-FFF2-40B4-BE49-F238E27FC236}">
                <a16:creationId xmlns:a16="http://schemas.microsoft.com/office/drawing/2014/main" id="{2EE203B1-AD4D-4104-8A3A-FFFCCAEC88B9}"/>
              </a:ext>
            </a:extLst>
          </p:cNvPr>
          <p:cNvSpPr txBox="1"/>
          <p:nvPr/>
        </p:nvSpPr>
        <p:spPr>
          <a:xfrm>
            <a:off x="5105399" y="4577339"/>
            <a:ext cx="6886575" cy="2495427"/>
          </a:xfrm>
          <a:prstGeom prst="rect">
            <a:avLst/>
          </a:prstGeom>
          <a:noFill/>
        </p:spPr>
        <p:txBody>
          <a:bodyPr wrap="square">
            <a:spAutoFit/>
          </a:bodyPr>
          <a:lstStyle/>
          <a:p>
            <a:pPr>
              <a:lnSpc>
                <a:spcPct val="119000"/>
              </a:lnSpc>
            </a:pPr>
            <a:r>
              <a:rPr lang="en-GB" dirty="0">
                <a:solidFill>
                  <a:srgbClr val="600060"/>
                </a:solidFill>
              </a:rPr>
              <a:t>Quality Standards – Green flag standard with developed biodiversity section.</a:t>
            </a:r>
          </a:p>
          <a:p>
            <a:pPr marL="0" marR="0" indent="0" algn="l">
              <a:lnSpc>
                <a:spcPct val="119000"/>
              </a:lnSpc>
              <a:spcBef>
                <a:spcPts val="0"/>
              </a:spcBef>
              <a:spcAft>
                <a:spcPts val="0"/>
              </a:spcAft>
            </a:pPr>
            <a:r>
              <a:rPr lang="en-US" kern="1400" dirty="0">
                <a:solidFill>
                  <a:srgbClr val="000000"/>
                </a:solidFill>
              </a:rPr>
              <a:t>A</a:t>
            </a:r>
            <a:r>
              <a:rPr lang="en-US" kern="1400" dirty="0">
                <a:ln>
                  <a:noFill/>
                </a:ln>
                <a:solidFill>
                  <a:srgbClr val="000000"/>
                </a:solidFill>
                <a:effectLst/>
              </a:rPr>
              <a:t> locally set quality assessment for each area of open space. Scores are given against a basic expected level of quality/maintenance, potential for biodiversity and community value</a:t>
            </a:r>
            <a:r>
              <a:rPr lang="en-US" kern="1400" dirty="0">
                <a:solidFill>
                  <a:srgbClr val="000000"/>
                </a:solidFill>
              </a:rPr>
              <a:t>. </a:t>
            </a:r>
          </a:p>
          <a:p>
            <a:pPr marL="0" marR="0" indent="0" algn="l">
              <a:lnSpc>
                <a:spcPct val="119000"/>
              </a:lnSpc>
              <a:spcBef>
                <a:spcPts val="0"/>
              </a:spcBef>
              <a:spcAft>
                <a:spcPts val="0"/>
              </a:spcAft>
            </a:pPr>
            <a:r>
              <a:rPr lang="en-IE" kern="1400" dirty="0">
                <a:solidFill>
                  <a:srgbClr val="000000"/>
                </a:solidFill>
              </a:rPr>
              <a:t>Five parks in South Dublin have been awarded Green Flag status.</a:t>
            </a:r>
            <a:endParaRPr lang="en-US" kern="1400" dirty="0">
              <a:solidFill>
                <a:srgbClr val="000000"/>
              </a:solidFill>
            </a:endParaRPr>
          </a:p>
          <a:p>
            <a:pPr marL="0" marR="0" indent="0" algn="l">
              <a:lnSpc>
                <a:spcPct val="119000"/>
              </a:lnSpc>
              <a:spcBef>
                <a:spcPts val="0"/>
              </a:spcBef>
              <a:spcAft>
                <a:spcPts val="0"/>
              </a:spcAft>
            </a:pPr>
            <a:endParaRPr lang="en-US" sz="1200" kern="1400" dirty="0">
              <a:ln>
                <a:noFill/>
              </a:ln>
              <a:solidFill>
                <a:srgbClr val="000000"/>
              </a:solidFill>
              <a:effectLst/>
            </a:endParaRPr>
          </a:p>
          <a:p>
            <a:pPr marL="0" marR="0" indent="0" algn="l">
              <a:lnSpc>
                <a:spcPct val="119000"/>
              </a:lnSpc>
              <a:spcBef>
                <a:spcPts val="0"/>
              </a:spcBef>
              <a:spcAft>
                <a:spcPts val="600"/>
              </a:spcAft>
              <a:tabLst>
                <a:tab pos="209398" algn="l"/>
              </a:tabLst>
            </a:pPr>
            <a:endParaRPr lang="en-US" sz="1200" kern="1400" dirty="0">
              <a:ln>
                <a:noFill/>
              </a:ln>
              <a:solidFill>
                <a:srgbClr val="000000"/>
              </a:solidFill>
              <a:effectLst/>
            </a:endParaRPr>
          </a:p>
        </p:txBody>
      </p:sp>
      <p:pic>
        <p:nvPicPr>
          <p:cNvPr id="4" name="Picture 3">
            <a:extLst>
              <a:ext uri="{FF2B5EF4-FFF2-40B4-BE49-F238E27FC236}">
                <a16:creationId xmlns:a16="http://schemas.microsoft.com/office/drawing/2014/main" id="{19A21C61-F661-4198-9F6E-8B87864123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8144" y="868126"/>
            <a:ext cx="2440004" cy="3660005"/>
          </a:xfrm>
          <a:prstGeom prst="rect">
            <a:avLst/>
          </a:prstGeom>
        </p:spPr>
      </p:pic>
    </p:spTree>
    <p:extLst>
      <p:ext uri="{BB962C8B-B14F-4D97-AF65-F5344CB8AC3E}">
        <p14:creationId xmlns:p14="http://schemas.microsoft.com/office/powerpoint/2010/main" val="784912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87E7A0-BA6D-410D-8130-AF82A4D40BA1}"/>
              </a:ext>
            </a:extLst>
          </p:cNvPr>
          <p:cNvSpPr>
            <a:spLocks noGrp="1"/>
          </p:cNvSpPr>
          <p:nvPr>
            <p:ph idx="1"/>
          </p:nvPr>
        </p:nvSpPr>
        <p:spPr>
          <a:xfrm>
            <a:off x="6030450" y="401606"/>
            <a:ext cx="6161550" cy="669480"/>
          </a:xfrm>
        </p:spPr>
        <p:txBody>
          <a:bodyPr>
            <a:normAutofit/>
          </a:bodyPr>
          <a:lstStyle/>
          <a:p>
            <a:pPr marL="457200" lvl="1" indent="0">
              <a:buNone/>
            </a:pPr>
            <a:r>
              <a:rPr lang="en-GB" dirty="0">
                <a:solidFill>
                  <a:srgbClr val="600060"/>
                </a:solidFill>
              </a:rPr>
              <a:t>Community Engagement – Pre draft</a:t>
            </a:r>
          </a:p>
        </p:txBody>
      </p:sp>
      <p:grpSp>
        <p:nvGrpSpPr>
          <p:cNvPr id="6" name="Group 5">
            <a:extLst>
              <a:ext uri="{FF2B5EF4-FFF2-40B4-BE49-F238E27FC236}">
                <a16:creationId xmlns:a16="http://schemas.microsoft.com/office/drawing/2014/main" id="{DAFD5B58-CBE1-4021-BA82-831EFE513D1C}"/>
              </a:ext>
            </a:extLst>
          </p:cNvPr>
          <p:cNvGrpSpPr/>
          <p:nvPr/>
        </p:nvGrpSpPr>
        <p:grpSpPr>
          <a:xfrm>
            <a:off x="164342" y="140469"/>
            <a:ext cx="5532825" cy="1191754"/>
            <a:chOff x="0" y="2795544"/>
            <a:chExt cx="5257800" cy="1191754"/>
          </a:xfrm>
          <a:solidFill>
            <a:srgbClr val="600060"/>
          </a:solidFill>
        </p:grpSpPr>
        <p:sp>
          <p:nvSpPr>
            <p:cNvPr id="7" name="Rectangle: Rounded Corners 6">
              <a:extLst>
                <a:ext uri="{FF2B5EF4-FFF2-40B4-BE49-F238E27FC236}">
                  <a16:creationId xmlns:a16="http://schemas.microsoft.com/office/drawing/2014/main" id="{62977EDA-E539-4592-8E5A-C4F0169ABC4C}"/>
                </a:ext>
              </a:extLst>
            </p:cNvPr>
            <p:cNvSpPr/>
            <p:nvPr/>
          </p:nvSpPr>
          <p:spPr>
            <a:xfrm>
              <a:off x="0" y="2795544"/>
              <a:ext cx="5257800" cy="1191754"/>
            </a:xfrm>
            <a:prstGeom prst="roundRect">
              <a:avLst/>
            </a:prstGeom>
            <a:grpFill/>
          </p:spPr>
          <p:style>
            <a:lnRef idx="2">
              <a:schemeClr val="lt1">
                <a:hueOff val="0"/>
                <a:satOff val="0"/>
                <a:lumOff val="0"/>
                <a:alphaOff val="0"/>
              </a:schemeClr>
            </a:lnRef>
            <a:fillRef idx="1">
              <a:schemeClr val="accent5">
                <a:hueOff val="-4505695"/>
                <a:satOff val="-11613"/>
                <a:lumOff val="-7843"/>
                <a:alphaOff val="0"/>
              </a:schemeClr>
            </a:fillRef>
            <a:effectRef idx="0">
              <a:schemeClr val="accent5">
                <a:hueOff val="-4505695"/>
                <a:satOff val="-11613"/>
                <a:lumOff val="-7843"/>
                <a:alphaOff val="0"/>
              </a:schemeClr>
            </a:effectRef>
            <a:fontRef idx="minor">
              <a:schemeClr val="lt1"/>
            </a:fontRef>
          </p:style>
        </p:sp>
        <p:sp>
          <p:nvSpPr>
            <p:cNvPr id="8" name="Rectangle: Rounded Corners 4">
              <a:extLst>
                <a:ext uri="{FF2B5EF4-FFF2-40B4-BE49-F238E27FC236}">
                  <a16:creationId xmlns:a16="http://schemas.microsoft.com/office/drawing/2014/main" id="{A104E369-32F5-4CA1-B3C2-F6EE5A1F2EB6}"/>
                </a:ext>
              </a:extLst>
            </p:cNvPr>
            <p:cNvSpPr txBox="1"/>
            <p:nvPr/>
          </p:nvSpPr>
          <p:spPr>
            <a:xfrm>
              <a:off x="58176" y="2853721"/>
              <a:ext cx="4903219" cy="10754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IE" sz="3000" kern="1200" dirty="0"/>
                <a:t>Parks and Open Spaces Strategy</a:t>
              </a:r>
              <a:endParaRPr lang="en-US" sz="3000" kern="1200" dirty="0"/>
            </a:p>
          </p:txBody>
        </p:sp>
      </p:grpSp>
      <p:sp>
        <p:nvSpPr>
          <p:cNvPr id="16" name="TextBox 15">
            <a:extLst>
              <a:ext uri="{FF2B5EF4-FFF2-40B4-BE49-F238E27FC236}">
                <a16:creationId xmlns:a16="http://schemas.microsoft.com/office/drawing/2014/main" id="{2EE203B1-AD4D-4104-8A3A-FFFCCAEC88B9}"/>
              </a:ext>
            </a:extLst>
          </p:cNvPr>
          <p:cNvSpPr txBox="1"/>
          <p:nvPr/>
        </p:nvSpPr>
        <p:spPr>
          <a:xfrm>
            <a:off x="421673" y="2138567"/>
            <a:ext cx="5361219" cy="3151888"/>
          </a:xfrm>
          <a:prstGeom prst="rect">
            <a:avLst/>
          </a:prstGeom>
          <a:noFill/>
        </p:spPr>
        <p:txBody>
          <a:bodyPr wrap="square">
            <a:spAutoFit/>
          </a:bodyPr>
          <a:lstStyle/>
          <a:p>
            <a:pPr marL="0" marR="0" indent="0" algn="l">
              <a:lnSpc>
                <a:spcPct val="119000"/>
              </a:lnSpc>
              <a:spcBef>
                <a:spcPts val="0"/>
              </a:spcBef>
              <a:spcAft>
                <a:spcPts val="0"/>
              </a:spcAft>
            </a:pPr>
            <a:endParaRPr lang="en-IE" sz="1400" kern="1400" dirty="0">
              <a:ln>
                <a:noFill/>
              </a:ln>
              <a:solidFill>
                <a:srgbClr val="000000"/>
              </a:solidFill>
              <a:effectLst/>
            </a:endParaRPr>
          </a:p>
          <a:p>
            <a:pPr marL="285750" marR="0" indent="-285750" algn="l">
              <a:lnSpc>
                <a:spcPct val="119000"/>
              </a:lnSpc>
              <a:spcBef>
                <a:spcPts val="0"/>
              </a:spcBef>
              <a:spcAft>
                <a:spcPts val="0"/>
              </a:spcAft>
              <a:buFont typeface="Arial" panose="020B0604020202020204" pitchFamily="34" charset="0"/>
              <a:buChar char="•"/>
            </a:pPr>
            <a:r>
              <a:rPr lang="en-IE" sz="1400" kern="1400" dirty="0">
                <a:ln>
                  <a:noFill/>
                </a:ln>
                <a:solidFill>
                  <a:srgbClr val="000000"/>
                </a:solidFill>
                <a:effectLst/>
              </a:rPr>
              <a:t>Corkagh Park and Tymon Park are the most visited, and </a:t>
            </a:r>
            <a:r>
              <a:rPr lang="en-IE" sz="1400" kern="1400" dirty="0" err="1">
                <a:ln>
                  <a:noFill/>
                </a:ln>
                <a:solidFill>
                  <a:srgbClr val="000000"/>
                </a:solidFill>
                <a:effectLst/>
              </a:rPr>
              <a:t>Waterstown</a:t>
            </a:r>
            <a:r>
              <a:rPr lang="en-IE" sz="1400" kern="1400" dirty="0">
                <a:ln>
                  <a:noFill/>
                </a:ln>
                <a:solidFill>
                  <a:srgbClr val="000000"/>
                </a:solidFill>
                <a:effectLst/>
              </a:rPr>
              <a:t> Park least visited (6%).</a:t>
            </a:r>
          </a:p>
          <a:p>
            <a:pPr marL="285750" marR="0" indent="-285750" algn="l">
              <a:lnSpc>
                <a:spcPct val="119000"/>
              </a:lnSpc>
              <a:spcBef>
                <a:spcPts val="0"/>
              </a:spcBef>
              <a:spcAft>
                <a:spcPts val="0"/>
              </a:spcAft>
              <a:buFont typeface="Arial" panose="020B0604020202020204" pitchFamily="34" charset="0"/>
              <a:buChar char="•"/>
            </a:pPr>
            <a:r>
              <a:rPr lang="en-IE" sz="1400" kern="1400" dirty="0">
                <a:ln>
                  <a:noFill/>
                </a:ln>
                <a:solidFill>
                  <a:srgbClr val="000000"/>
                </a:solidFill>
                <a:effectLst/>
              </a:rPr>
              <a:t>Tymon Park was given as the closest park to most respondents (23%), followed by Corkagh Park (19%), and with Clondalkin Park being the furthest away for a few (3%).</a:t>
            </a:r>
          </a:p>
          <a:p>
            <a:pPr marL="285750" marR="0" indent="-285750" algn="l">
              <a:lnSpc>
                <a:spcPct val="119000"/>
              </a:lnSpc>
              <a:spcBef>
                <a:spcPts val="0"/>
              </a:spcBef>
              <a:spcAft>
                <a:spcPts val="0"/>
              </a:spcAft>
              <a:buFont typeface="Arial" panose="020B0604020202020204" pitchFamily="34" charset="0"/>
              <a:buChar char="•"/>
            </a:pPr>
            <a:r>
              <a:rPr lang="en-IE" sz="1400" kern="1400" dirty="0">
                <a:ln>
                  <a:noFill/>
                </a:ln>
                <a:solidFill>
                  <a:srgbClr val="000000"/>
                </a:solidFill>
                <a:effectLst/>
              </a:rPr>
              <a:t>The parks most visited were those closest to home (80%).</a:t>
            </a:r>
          </a:p>
          <a:p>
            <a:pPr marL="285750" marR="0" indent="-285750" algn="l">
              <a:lnSpc>
                <a:spcPct val="119000"/>
              </a:lnSpc>
              <a:spcBef>
                <a:spcPts val="0"/>
              </a:spcBef>
              <a:spcAft>
                <a:spcPts val="0"/>
              </a:spcAft>
              <a:buFont typeface="Arial" panose="020B0604020202020204" pitchFamily="34" charset="0"/>
              <a:buChar char="•"/>
            </a:pPr>
            <a:r>
              <a:rPr lang="en-IE" sz="1400" kern="1400" dirty="0">
                <a:ln>
                  <a:noFill/>
                </a:ln>
                <a:solidFill>
                  <a:srgbClr val="000000"/>
                </a:solidFill>
                <a:effectLst/>
              </a:rPr>
              <a:t>Majority of respondents travel on foot to their nearest parks, followed by car. Only a low number travel by bicycle.</a:t>
            </a:r>
          </a:p>
          <a:p>
            <a:pPr marL="285750" marR="0" indent="-285750" algn="l">
              <a:lnSpc>
                <a:spcPct val="119000"/>
              </a:lnSpc>
              <a:spcBef>
                <a:spcPts val="0"/>
              </a:spcBef>
              <a:spcAft>
                <a:spcPts val="0"/>
              </a:spcAft>
              <a:buFont typeface="Arial" panose="020B0604020202020204" pitchFamily="34" charset="0"/>
              <a:buChar char="•"/>
            </a:pPr>
            <a:r>
              <a:rPr lang="en-IE" sz="1400" kern="1400" dirty="0">
                <a:ln>
                  <a:noFill/>
                </a:ln>
                <a:solidFill>
                  <a:srgbClr val="000000"/>
                </a:solidFill>
                <a:effectLst/>
              </a:rPr>
              <a:t>Main reasons given for visiting the park were to exercise and to spend time outdoors. Only a low number used the park to play sports.</a:t>
            </a:r>
          </a:p>
        </p:txBody>
      </p:sp>
      <p:sp>
        <p:nvSpPr>
          <p:cNvPr id="2" name="TextBox 1">
            <a:extLst>
              <a:ext uri="{FF2B5EF4-FFF2-40B4-BE49-F238E27FC236}">
                <a16:creationId xmlns:a16="http://schemas.microsoft.com/office/drawing/2014/main" id="{2AAD5A37-8845-78DF-8810-3D7B0B25EBA7}"/>
              </a:ext>
            </a:extLst>
          </p:cNvPr>
          <p:cNvSpPr txBox="1"/>
          <p:nvPr/>
        </p:nvSpPr>
        <p:spPr>
          <a:xfrm>
            <a:off x="6163891" y="2373431"/>
            <a:ext cx="5172075" cy="3313086"/>
          </a:xfrm>
          <a:prstGeom prst="rect">
            <a:avLst/>
          </a:prstGeom>
          <a:noFill/>
        </p:spPr>
        <p:txBody>
          <a:bodyPr wrap="square" rtlCol="0">
            <a:spAutoFit/>
          </a:bodyPr>
          <a:lstStyle/>
          <a:p>
            <a:pPr marL="285750" marR="0" indent="-285750" algn="l">
              <a:lnSpc>
                <a:spcPct val="119000"/>
              </a:lnSpc>
              <a:spcBef>
                <a:spcPts val="0"/>
              </a:spcBef>
              <a:spcAft>
                <a:spcPts val="0"/>
              </a:spcAft>
              <a:buFont typeface="Arial" panose="020B0604020202020204" pitchFamily="34" charset="0"/>
              <a:buChar char="•"/>
            </a:pPr>
            <a:r>
              <a:rPr lang="en-IE" sz="1400" kern="1400" dirty="0">
                <a:ln>
                  <a:noFill/>
                </a:ln>
                <a:solidFill>
                  <a:srgbClr val="000000"/>
                </a:solidFill>
                <a:effectLst/>
              </a:rPr>
              <a:t>Prior to Covid, 28% of respondents visited a park daily and 50% weekly; post-Covid the daily visits increased for 48% of respondents while weekly visits decreased for 38%.</a:t>
            </a:r>
          </a:p>
          <a:p>
            <a:pPr marL="285750" marR="0" indent="-285750" algn="l">
              <a:lnSpc>
                <a:spcPct val="119000"/>
              </a:lnSpc>
              <a:spcBef>
                <a:spcPts val="0"/>
              </a:spcBef>
              <a:spcAft>
                <a:spcPts val="0"/>
              </a:spcAft>
              <a:buFont typeface="Arial" panose="020B0604020202020204" pitchFamily="34" charset="0"/>
              <a:buChar char="•"/>
            </a:pPr>
            <a:r>
              <a:rPr lang="en-IE" sz="1400" kern="1400" dirty="0">
                <a:ln>
                  <a:noFill/>
                </a:ln>
                <a:solidFill>
                  <a:srgbClr val="000000"/>
                </a:solidFill>
                <a:effectLst/>
              </a:rPr>
              <a:t>Majority of respondents stayed in the park for 30 minutes to 1 hour, with fewer staying between 1 to 2 hours</a:t>
            </a:r>
            <a:endParaRPr lang="en-IE" sz="1400" dirty="0"/>
          </a:p>
          <a:p>
            <a:pPr marL="285750" indent="-285750">
              <a:buFont typeface="Arial" panose="020B0604020202020204" pitchFamily="34" charset="0"/>
              <a:buChar char="•"/>
            </a:pPr>
            <a:r>
              <a:rPr lang="en-IE" sz="1400" dirty="0"/>
              <a:t>Most visitors rated the parks as Excellent (20%) or Good (49%), while a relative few (8%) considered the condition to be Poor.</a:t>
            </a:r>
          </a:p>
          <a:p>
            <a:pPr marL="285750" indent="-285750">
              <a:buFont typeface="Arial" panose="020B0604020202020204" pitchFamily="34" charset="0"/>
              <a:buChar char="•"/>
            </a:pPr>
            <a:r>
              <a:rPr lang="en-IE" sz="1400" dirty="0"/>
              <a:t>The most popular responses to further park enhancements were to provide/improve toilet facilities, increased personal safety and improved cleanliness. The least popular enhancements were signage and expanded opening hours.</a:t>
            </a:r>
          </a:p>
          <a:p>
            <a:pPr marL="285750" indent="-285750">
              <a:buFont typeface="Arial" panose="020B0604020202020204" pitchFamily="34" charset="0"/>
              <a:buChar char="•"/>
            </a:pPr>
            <a:r>
              <a:rPr lang="en-IE" sz="1400" dirty="0"/>
              <a:t>Around 26% of respondents indicated that they would be interested in becoming involved with volunteer activities in parks.</a:t>
            </a:r>
          </a:p>
        </p:txBody>
      </p:sp>
      <p:sp>
        <p:nvSpPr>
          <p:cNvPr id="5" name="TextBox 4">
            <a:extLst>
              <a:ext uri="{FF2B5EF4-FFF2-40B4-BE49-F238E27FC236}">
                <a16:creationId xmlns:a16="http://schemas.microsoft.com/office/drawing/2014/main" id="{C1CED119-993A-5036-42AF-63B4A5254557}"/>
              </a:ext>
            </a:extLst>
          </p:cNvPr>
          <p:cNvSpPr txBox="1"/>
          <p:nvPr/>
        </p:nvSpPr>
        <p:spPr>
          <a:xfrm>
            <a:off x="600074" y="5800725"/>
            <a:ext cx="10848975" cy="646331"/>
          </a:xfrm>
          <a:prstGeom prst="rect">
            <a:avLst/>
          </a:prstGeom>
          <a:noFill/>
        </p:spPr>
        <p:txBody>
          <a:bodyPr wrap="square" rtlCol="0">
            <a:spAutoFit/>
          </a:bodyPr>
          <a:lstStyle/>
          <a:p>
            <a:r>
              <a:rPr lang="en-IE" sz="1800" dirty="0"/>
              <a:t>The </a:t>
            </a:r>
            <a:r>
              <a:rPr lang="en-IE" sz="1800" b="1" dirty="0" err="1"/>
              <a:t>Teenspace</a:t>
            </a:r>
            <a:r>
              <a:rPr lang="en-IE" sz="1800" b="1" dirty="0"/>
              <a:t> Programme consultation </a:t>
            </a:r>
            <a:r>
              <a:rPr lang="en-IE" sz="1800" dirty="0"/>
              <a:t>also</a:t>
            </a:r>
            <a:r>
              <a:rPr lang="en-IE" sz="1800" b="1" dirty="0"/>
              <a:t> </a:t>
            </a:r>
            <a:r>
              <a:rPr lang="en-IE" sz="1800" dirty="0"/>
              <a:t>highlighted that nearly all respondents considered areas for hanging out and unstructured physical activity as most important, compared to only 5% looking for more sports facilities.</a:t>
            </a:r>
          </a:p>
        </p:txBody>
      </p:sp>
      <p:sp>
        <p:nvSpPr>
          <p:cNvPr id="9" name="TextBox 8">
            <a:extLst>
              <a:ext uri="{FF2B5EF4-FFF2-40B4-BE49-F238E27FC236}">
                <a16:creationId xmlns:a16="http://schemas.microsoft.com/office/drawing/2014/main" id="{7B778F92-D041-7E16-118C-C0029D40AB42}"/>
              </a:ext>
            </a:extLst>
          </p:cNvPr>
          <p:cNvSpPr txBox="1"/>
          <p:nvPr/>
        </p:nvSpPr>
        <p:spPr>
          <a:xfrm>
            <a:off x="421673" y="1612893"/>
            <a:ext cx="9982200" cy="646331"/>
          </a:xfrm>
          <a:prstGeom prst="rect">
            <a:avLst/>
          </a:prstGeom>
          <a:noFill/>
        </p:spPr>
        <p:txBody>
          <a:bodyPr wrap="square" rtlCol="0">
            <a:spAutoFit/>
          </a:bodyPr>
          <a:lstStyle/>
          <a:p>
            <a:r>
              <a:rPr lang="en-IE" sz="1800" kern="1400" dirty="0">
                <a:ln>
                  <a:noFill/>
                </a:ln>
                <a:solidFill>
                  <a:srgbClr val="000000"/>
                </a:solidFill>
                <a:effectLst/>
              </a:rPr>
              <a:t>Over 4,200 responses were received on the </a:t>
            </a:r>
            <a:r>
              <a:rPr lang="en-IE" sz="1800" b="1" kern="1400" dirty="0">
                <a:ln>
                  <a:noFill/>
                </a:ln>
                <a:solidFill>
                  <a:srgbClr val="000000"/>
                </a:solidFill>
                <a:effectLst/>
              </a:rPr>
              <a:t>Park Users Survey</a:t>
            </a:r>
            <a:r>
              <a:rPr lang="en-IE" sz="1800" kern="1400" dirty="0">
                <a:ln>
                  <a:noFill/>
                </a:ln>
                <a:solidFill>
                  <a:srgbClr val="000000"/>
                </a:solidFill>
                <a:effectLst/>
              </a:rPr>
              <a:t> questionnaire. Key highlights include:</a:t>
            </a:r>
          </a:p>
          <a:p>
            <a:endParaRPr lang="en-IE" dirty="0"/>
          </a:p>
        </p:txBody>
      </p:sp>
    </p:spTree>
    <p:extLst>
      <p:ext uri="{BB962C8B-B14F-4D97-AF65-F5344CB8AC3E}">
        <p14:creationId xmlns:p14="http://schemas.microsoft.com/office/powerpoint/2010/main" val="1448286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87E7A0-BA6D-410D-8130-AF82A4D40BA1}"/>
              </a:ext>
            </a:extLst>
          </p:cNvPr>
          <p:cNvSpPr>
            <a:spLocks noGrp="1"/>
          </p:cNvSpPr>
          <p:nvPr>
            <p:ph idx="1"/>
          </p:nvPr>
        </p:nvSpPr>
        <p:spPr>
          <a:xfrm>
            <a:off x="6352852" y="401606"/>
            <a:ext cx="6161550" cy="669480"/>
          </a:xfrm>
        </p:spPr>
        <p:txBody>
          <a:bodyPr>
            <a:normAutofit/>
          </a:bodyPr>
          <a:lstStyle/>
          <a:p>
            <a:pPr marL="457200" lvl="1" indent="0">
              <a:buNone/>
            </a:pPr>
            <a:r>
              <a:rPr lang="en-GB" dirty="0">
                <a:solidFill>
                  <a:srgbClr val="600060"/>
                </a:solidFill>
              </a:rPr>
              <a:t>Implementation of the Strategy</a:t>
            </a:r>
          </a:p>
        </p:txBody>
      </p:sp>
      <p:grpSp>
        <p:nvGrpSpPr>
          <p:cNvPr id="6" name="Group 5">
            <a:extLst>
              <a:ext uri="{FF2B5EF4-FFF2-40B4-BE49-F238E27FC236}">
                <a16:creationId xmlns:a16="http://schemas.microsoft.com/office/drawing/2014/main" id="{DAFD5B58-CBE1-4021-BA82-831EFE513D1C}"/>
              </a:ext>
            </a:extLst>
          </p:cNvPr>
          <p:cNvGrpSpPr/>
          <p:nvPr/>
        </p:nvGrpSpPr>
        <p:grpSpPr>
          <a:xfrm>
            <a:off x="164342" y="140469"/>
            <a:ext cx="5532825" cy="1191754"/>
            <a:chOff x="0" y="2795544"/>
            <a:chExt cx="5257800" cy="1191754"/>
          </a:xfrm>
          <a:solidFill>
            <a:srgbClr val="600060"/>
          </a:solidFill>
        </p:grpSpPr>
        <p:sp>
          <p:nvSpPr>
            <p:cNvPr id="7" name="Rectangle: Rounded Corners 6">
              <a:extLst>
                <a:ext uri="{FF2B5EF4-FFF2-40B4-BE49-F238E27FC236}">
                  <a16:creationId xmlns:a16="http://schemas.microsoft.com/office/drawing/2014/main" id="{62977EDA-E539-4592-8E5A-C4F0169ABC4C}"/>
                </a:ext>
              </a:extLst>
            </p:cNvPr>
            <p:cNvSpPr/>
            <p:nvPr/>
          </p:nvSpPr>
          <p:spPr>
            <a:xfrm>
              <a:off x="0" y="2795544"/>
              <a:ext cx="5257800" cy="1191754"/>
            </a:xfrm>
            <a:prstGeom prst="roundRect">
              <a:avLst/>
            </a:prstGeom>
            <a:grpFill/>
          </p:spPr>
          <p:style>
            <a:lnRef idx="2">
              <a:schemeClr val="lt1">
                <a:hueOff val="0"/>
                <a:satOff val="0"/>
                <a:lumOff val="0"/>
                <a:alphaOff val="0"/>
              </a:schemeClr>
            </a:lnRef>
            <a:fillRef idx="1">
              <a:schemeClr val="accent5">
                <a:hueOff val="-4505695"/>
                <a:satOff val="-11613"/>
                <a:lumOff val="-7843"/>
                <a:alphaOff val="0"/>
              </a:schemeClr>
            </a:fillRef>
            <a:effectRef idx="0">
              <a:schemeClr val="accent5">
                <a:hueOff val="-4505695"/>
                <a:satOff val="-11613"/>
                <a:lumOff val="-7843"/>
                <a:alphaOff val="0"/>
              </a:schemeClr>
            </a:effectRef>
            <a:fontRef idx="minor">
              <a:schemeClr val="lt1"/>
            </a:fontRef>
          </p:style>
        </p:sp>
        <p:sp>
          <p:nvSpPr>
            <p:cNvPr id="8" name="Rectangle: Rounded Corners 4">
              <a:extLst>
                <a:ext uri="{FF2B5EF4-FFF2-40B4-BE49-F238E27FC236}">
                  <a16:creationId xmlns:a16="http://schemas.microsoft.com/office/drawing/2014/main" id="{A104E369-32F5-4CA1-B3C2-F6EE5A1F2EB6}"/>
                </a:ext>
              </a:extLst>
            </p:cNvPr>
            <p:cNvSpPr txBox="1"/>
            <p:nvPr/>
          </p:nvSpPr>
          <p:spPr>
            <a:xfrm>
              <a:off x="58176" y="2853721"/>
              <a:ext cx="4903219" cy="10754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IE" sz="3000" kern="1200" dirty="0"/>
                <a:t>Parks and Open Spaces Strategy</a:t>
              </a:r>
              <a:endParaRPr lang="en-US" sz="3000" kern="1200" dirty="0"/>
            </a:p>
          </p:txBody>
        </p:sp>
      </p:grpSp>
      <p:sp>
        <p:nvSpPr>
          <p:cNvPr id="16" name="TextBox 15">
            <a:extLst>
              <a:ext uri="{FF2B5EF4-FFF2-40B4-BE49-F238E27FC236}">
                <a16:creationId xmlns:a16="http://schemas.microsoft.com/office/drawing/2014/main" id="{2EE203B1-AD4D-4104-8A3A-FFFCCAEC88B9}"/>
              </a:ext>
            </a:extLst>
          </p:cNvPr>
          <p:cNvSpPr txBox="1"/>
          <p:nvPr/>
        </p:nvSpPr>
        <p:spPr>
          <a:xfrm>
            <a:off x="335949" y="1757567"/>
            <a:ext cx="6483952" cy="4946354"/>
          </a:xfrm>
          <a:prstGeom prst="rect">
            <a:avLst/>
          </a:prstGeom>
          <a:noFill/>
        </p:spPr>
        <p:txBody>
          <a:bodyPr wrap="square">
            <a:spAutoFit/>
          </a:bodyPr>
          <a:lstStyle/>
          <a:p>
            <a:pPr marL="0" marR="0" indent="0" algn="l">
              <a:lnSpc>
                <a:spcPct val="119000"/>
              </a:lnSpc>
              <a:spcBef>
                <a:spcPts val="0"/>
              </a:spcBef>
              <a:spcAft>
                <a:spcPts val="0"/>
              </a:spcAft>
            </a:pPr>
            <a:r>
              <a:rPr lang="en-IE" sz="1400" b="1" kern="1400" dirty="0">
                <a:ln>
                  <a:noFill/>
                </a:ln>
                <a:solidFill>
                  <a:srgbClr val="000000"/>
                </a:solidFill>
                <a:effectLst/>
              </a:rPr>
              <a:t>Parks and Open Spaces Action Plan</a:t>
            </a:r>
            <a:endParaRPr lang="en-IE" sz="1400" kern="1400" dirty="0">
              <a:ln>
                <a:noFill/>
              </a:ln>
              <a:solidFill>
                <a:srgbClr val="000000"/>
              </a:solidFill>
              <a:effectLst/>
            </a:endParaRPr>
          </a:p>
          <a:p>
            <a:pPr marL="0" marR="0" indent="0" algn="l">
              <a:lnSpc>
                <a:spcPct val="119000"/>
              </a:lnSpc>
              <a:spcBef>
                <a:spcPts val="0"/>
              </a:spcBef>
              <a:spcAft>
                <a:spcPts val="0"/>
              </a:spcAft>
            </a:pPr>
            <a:r>
              <a:rPr lang="en-IE" sz="1400" kern="1400" dirty="0">
                <a:ln>
                  <a:noFill/>
                </a:ln>
                <a:solidFill>
                  <a:srgbClr val="000000"/>
                </a:solidFill>
                <a:effectLst/>
              </a:rPr>
              <a:t>This sets out how the Council intend to deliver against the policies and objectives of the County Development Plan where relevant to parks and open spaces, and subsequent reports, guidelines and initiatives. Clear priorities, informed by public consultation, are reflected in the Action Plan together with responsibilities and anticipated timeframes for delivery.</a:t>
            </a:r>
          </a:p>
          <a:p>
            <a:pPr marL="0" marR="0" indent="0" algn="l">
              <a:lnSpc>
                <a:spcPct val="119000"/>
              </a:lnSpc>
              <a:spcBef>
                <a:spcPts val="0"/>
              </a:spcBef>
              <a:spcAft>
                <a:spcPts val="0"/>
              </a:spcAft>
            </a:pPr>
            <a:endParaRPr lang="en-IE" sz="1400" kern="1400" dirty="0">
              <a:ln>
                <a:noFill/>
              </a:ln>
              <a:solidFill>
                <a:srgbClr val="000000"/>
              </a:solidFill>
              <a:effectLst/>
            </a:endParaRPr>
          </a:p>
          <a:p>
            <a:pPr marL="0" marR="0" indent="0" algn="l">
              <a:lnSpc>
                <a:spcPct val="119000"/>
              </a:lnSpc>
              <a:spcBef>
                <a:spcPts val="0"/>
              </a:spcBef>
              <a:spcAft>
                <a:spcPts val="0"/>
              </a:spcAft>
            </a:pPr>
            <a:r>
              <a:rPr lang="en-IE" sz="1400" kern="1400" dirty="0">
                <a:ln>
                  <a:noFill/>
                </a:ln>
                <a:solidFill>
                  <a:srgbClr val="000000"/>
                </a:solidFill>
                <a:effectLst/>
              </a:rPr>
              <a:t>The Council will undertake an annual review of the delivery of the strategy’s actions through an assessment of what progress has been made against objectives. An overall review and refresh of parks and open space objectives and actions will take place in conjunction with the county development plan review to ensure the strategy remains relevant and can adapt to changing need.</a:t>
            </a:r>
          </a:p>
          <a:p>
            <a:pPr marL="0" marR="0" indent="0" algn="l">
              <a:lnSpc>
                <a:spcPct val="119000"/>
              </a:lnSpc>
              <a:spcBef>
                <a:spcPts val="0"/>
              </a:spcBef>
              <a:spcAft>
                <a:spcPts val="0"/>
              </a:spcAft>
            </a:pPr>
            <a:endParaRPr lang="en-IE" sz="1400" kern="1400" dirty="0">
              <a:ln>
                <a:noFill/>
              </a:ln>
              <a:solidFill>
                <a:srgbClr val="000000"/>
              </a:solidFill>
              <a:effectLst/>
            </a:endParaRPr>
          </a:p>
          <a:p>
            <a:pPr marL="0" marR="0" indent="0" algn="l">
              <a:lnSpc>
                <a:spcPct val="119000"/>
              </a:lnSpc>
              <a:spcBef>
                <a:spcPts val="0"/>
              </a:spcBef>
              <a:spcAft>
                <a:spcPts val="0"/>
              </a:spcAft>
            </a:pPr>
            <a:r>
              <a:rPr lang="en-IE" sz="1400" b="1" kern="1400" dirty="0">
                <a:ln>
                  <a:noFill/>
                </a:ln>
                <a:solidFill>
                  <a:srgbClr val="000000"/>
                </a:solidFill>
                <a:effectLst/>
              </a:rPr>
              <a:t>Key Delivery Mechanisms</a:t>
            </a:r>
            <a:endParaRPr lang="en-IE" sz="1400" kern="1400" dirty="0">
              <a:ln>
                <a:noFill/>
              </a:ln>
              <a:solidFill>
                <a:srgbClr val="000000"/>
              </a:solidFill>
              <a:effectLst/>
            </a:endParaRPr>
          </a:p>
          <a:p>
            <a:pPr marL="0" marR="0" indent="0" algn="l">
              <a:lnSpc>
                <a:spcPct val="119000"/>
              </a:lnSpc>
              <a:spcBef>
                <a:spcPts val="0"/>
              </a:spcBef>
              <a:spcAft>
                <a:spcPts val="0"/>
              </a:spcAft>
            </a:pPr>
            <a:r>
              <a:rPr lang="en-IE" sz="1400" kern="1400" dirty="0">
                <a:ln>
                  <a:noFill/>
                </a:ln>
                <a:solidFill>
                  <a:srgbClr val="000000"/>
                </a:solidFill>
                <a:effectLst/>
              </a:rPr>
              <a:t>•	Detailed Management Plan for the larger parks</a:t>
            </a:r>
          </a:p>
          <a:p>
            <a:pPr marL="0" marR="0" indent="0" algn="l">
              <a:lnSpc>
                <a:spcPct val="119000"/>
              </a:lnSpc>
              <a:spcBef>
                <a:spcPts val="0"/>
              </a:spcBef>
              <a:spcAft>
                <a:spcPts val="0"/>
              </a:spcAft>
            </a:pPr>
            <a:r>
              <a:rPr lang="en-IE" sz="1400" kern="1400" dirty="0">
                <a:ln>
                  <a:noFill/>
                </a:ln>
                <a:solidFill>
                  <a:srgbClr val="000000"/>
                </a:solidFill>
                <a:effectLst/>
              </a:rPr>
              <a:t>•	County Development Plan</a:t>
            </a:r>
          </a:p>
          <a:p>
            <a:pPr marL="0" marR="0" indent="0" algn="l">
              <a:lnSpc>
                <a:spcPct val="119000"/>
              </a:lnSpc>
              <a:spcBef>
                <a:spcPts val="0"/>
              </a:spcBef>
              <a:spcAft>
                <a:spcPts val="0"/>
              </a:spcAft>
            </a:pPr>
            <a:r>
              <a:rPr lang="en-IE" sz="1400" kern="1400" dirty="0">
                <a:ln>
                  <a:noFill/>
                </a:ln>
                <a:solidFill>
                  <a:srgbClr val="000000"/>
                </a:solidFill>
                <a:effectLst/>
              </a:rPr>
              <a:t>•	South Dublin County Council Development Contribution Scheme</a:t>
            </a:r>
          </a:p>
          <a:p>
            <a:pPr marL="0" marR="0" indent="0" algn="l">
              <a:lnSpc>
                <a:spcPct val="119000"/>
              </a:lnSpc>
              <a:spcBef>
                <a:spcPts val="0"/>
              </a:spcBef>
              <a:spcAft>
                <a:spcPts val="0"/>
              </a:spcAft>
            </a:pPr>
            <a:r>
              <a:rPr lang="en-IE" sz="1400" kern="1400" dirty="0">
                <a:ln>
                  <a:noFill/>
                </a:ln>
                <a:solidFill>
                  <a:srgbClr val="000000"/>
                </a:solidFill>
                <a:effectLst/>
              </a:rPr>
              <a:t>•	Contributions in Lieu</a:t>
            </a:r>
          </a:p>
          <a:p>
            <a:pPr marL="0" marR="0" indent="0" algn="l">
              <a:lnSpc>
                <a:spcPct val="119000"/>
              </a:lnSpc>
              <a:spcBef>
                <a:spcPts val="0"/>
              </a:spcBef>
              <a:spcAft>
                <a:spcPts val="0"/>
              </a:spcAft>
            </a:pPr>
            <a:r>
              <a:rPr lang="en-IE" sz="1400" kern="1400" dirty="0">
                <a:ln>
                  <a:noFill/>
                </a:ln>
                <a:solidFill>
                  <a:srgbClr val="000000"/>
                </a:solidFill>
                <a:effectLst/>
              </a:rPr>
              <a:t>•	Other innovative delivery opportunities</a:t>
            </a:r>
          </a:p>
        </p:txBody>
      </p:sp>
      <p:pic>
        <p:nvPicPr>
          <p:cNvPr id="4" name="Picture 3">
            <a:extLst>
              <a:ext uri="{FF2B5EF4-FFF2-40B4-BE49-F238E27FC236}">
                <a16:creationId xmlns:a16="http://schemas.microsoft.com/office/drawing/2014/main" id="{1677BD49-CC9F-DE77-C581-9912516B4DF7}"/>
              </a:ext>
            </a:extLst>
          </p:cNvPr>
          <p:cNvPicPr>
            <a:picLocks noChangeAspect="1"/>
          </p:cNvPicPr>
          <p:nvPr/>
        </p:nvPicPr>
        <p:blipFill>
          <a:blip r:embed="rId2"/>
          <a:stretch>
            <a:fillRect/>
          </a:stretch>
        </p:blipFill>
        <p:spPr>
          <a:xfrm>
            <a:off x="6996700" y="3758406"/>
            <a:ext cx="5195299" cy="3099593"/>
          </a:xfrm>
          <a:prstGeom prst="rect">
            <a:avLst/>
          </a:prstGeom>
        </p:spPr>
      </p:pic>
    </p:spTree>
    <p:extLst>
      <p:ext uri="{BB962C8B-B14F-4D97-AF65-F5344CB8AC3E}">
        <p14:creationId xmlns:p14="http://schemas.microsoft.com/office/powerpoint/2010/main" val="3748276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87E7A0-BA6D-410D-8130-AF82A4D40BA1}"/>
              </a:ext>
            </a:extLst>
          </p:cNvPr>
          <p:cNvSpPr>
            <a:spLocks noGrp="1"/>
          </p:cNvSpPr>
          <p:nvPr>
            <p:ph idx="1"/>
          </p:nvPr>
        </p:nvSpPr>
        <p:spPr>
          <a:xfrm>
            <a:off x="6215679" y="827540"/>
            <a:ext cx="4708122" cy="669480"/>
          </a:xfrm>
        </p:spPr>
        <p:txBody>
          <a:bodyPr>
            <a:normAutofit/>
          </a:bodyPr>
          <a:lstStyle/>
          <a:p>
            <a:pPr marL="457200" lvl="1" indent="0">
              <a:buNone/>
            </a:pPr>
            <a:r>
              <a:rPr lang="en-GB" dirty="0">
                <a:solidFill>
                  <a:srgbClr val="600060"/>
                </a:solidFill>
              </a:rPr>
              <a:t>Programme</a:t>
            </a:r>
          </a:p>
        </p:txBody>
      </p:sp>
      <p:grpSp>
        <p:nvGrpSpPr>
          <p:cNvPr id="6" name="Group 5">
            <a:extLst>
              <a:ext uri="{FF2B5EF4-FFF2-40B4-BE49-F238E27FC236}">
                <a16:creationId xmlns:a16="http://schemas.microsoft.com/office/drawing/2014/main" id="{DAFD5B58-CBE1-4021-BA82-831EFE513D1C}"/>
              </a:ext>
            </a:extLst>
          </p:cNvPr>
          <p:cNvGrpSpPr/>
          <p:nvPr/>
        </p:nvGrpSpPr>
        <p:grpSpPr>
          <a:xfrm>
            <a:off x="333283" y="566403"/>
            <a:ext cx="5532825" cy="1191754"/>
            <a:chOff x="0" y="2795544"/>
            <a:chExt cx="5257800" cy="1191754"/>
          </a:xfrm>
          <a:solidFill>
            <a:srgbClr val="600060"/>
          </a:solidFill>
        </p:grpSpPr>
        <p:sp>
          <p:nvSpPr>
            <p:cNvPr id="7" name="Rectangle: Rounded Corners 6">
              <a:extLst>
                <a:ext uri="{FF2B5EF4-FFF2-40B4-BE49-F238E27FC236}">
                  <a16:creationId xmlns:a16="http://schemas.microsoft.com/office/drawing/2014/main" id="{62977EDA-E539-4592-8E5A-C4F0169ABC4C}"/>
                </a:ext>
              </a:extLst>
            </p:cNvPr>
            <p:cNvSpPr/>
            <p:nvPr/>
          </p:nvSpPr>
          <p:spPr>
            <a:xfrm>
              <a:off x="0" y="2795544"/>
              <a:ext cx="5257800" cy="1191754"/>
            </a:xfrm>
            <a:prstGeom prst="roundRect">
              <a:avLst/>
            </a:prstGeom>
            <a:grpFill/>
          </p:spPr>
          <p:style>
            <a:lnRef idx="2">
              <a:schemeClr val="lt1">
                <a:hueOff val="0"/>
                <a:satOff val="0"/>
                <a:lumOff val="0"/>
                <a:alphaOff val="0"/>
              </a:schemeClr>
            </a:lnRef>
            <a:fillRef idx="1">
              <a:schemeClr val="accent5">
                <a:hueOff val="-4505695"/>
                <a:satOff val="-11613"/>
                <a:lumOff val="-7843"/>
                <a:alphaOff val="0"/>
              </a:schemeClr>
            </a:fillRef>
            <a:effectRef idx="0">
              <a:schemeClr val="accent5">
                <a:hueOff val="-4505695"/>
                <a:satOff val="-11613"/>
                <a:lumOff val="-7843"/>
                <a:alphaOff val="0"/>
              </a:schemeClr>
            </a:effectRef>
            <a:fontRef idx="minor">
              <a:schemeClr val="lt1"/>
            </a:fontRef>
          </p:style>
        </p:sp>
        <p:sp>
          <p:nvSpPr>
            <p:cNvPr id="8" name="Rectangle: Rounded Corners 4">
              <a:extLst>
                <a:ext uri="{FF2B5EF4-FFF2-40B4-BE49-F238E27FC236}">
                  <a16:creationId xmlns:a16="http://schemas.microsoft.com/office/drawing/2014/main" id="{A104E369-32F5-4CA1-B3C2-F6EE5A1F2EB6}"/>
                </a:ext>
              </a:extLst>
            </p:cNvPr>
            <p:cNvSpPr txBox="1"/>
            <p:nvPr/>
          </p:nvSpPr>
          <p:spPr>
            <a:xfrm>
              <a:off x="58176" y="2853721"/>
              <a:ext cx="4903219" cy="10754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IE" sz="3000" kern="1200" dirty="0"/>
                <a:t>Parks and Open Spaces Strategy</a:t>
              </a:r>
              <a:endParaRPr lang="en-US" sz="3000" kern="1200" dirty="0"/>
            </a:p>
          </p:txBody>
        </p:sp>
      </p:grpSp>
      <p:sp>
        <p:nvSpPr>
          <p:cNvPr id="10" name="Control 3">
            <a:extLst>
              <a:ext uri="{FF2B5EF4-FFF2-40B4-BE49-F238E27FC236}">
                <a16:creationId xmlns:a16="http://schemas.microsoft.com/office/drawing/2014/main" id="{5E9CDF8C-6502-41C6-BAB0-F4B307C1C49D}"/>
              </a:ext>
            </a:extLst>
          </p:cNvPr>
          <p:cNvSpPr>
            <a:spLocks noChangeArrowheads="1" noChangeShapeType="1"/>
          </p:cNvSpPr>
          <p:nvPr/>
        </p:nvSpPr>
        <p:spPr bwMode="auto">
          <a:xfrm>
            <a:off x="4803775" y="5537200"/>
            <a:ext cx="11972925" cy="6145213"/>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GB"/>
          </a:p>
        </p:txBody>
      </p:sp>
      <p:sp>
        <p:nvSpPr>
          <p:cNvPr id="2" name="TextBox 1">
            <a:extLst>
              <a:ext uri="{FF2B5EF4-FFF2-40B4-BE49-F238E27FC236}">
                <a16:creationId xmlns:a16="http://schemas.microsoft.com/office/drawing/2014/main" id="{AE1DEA88-9D06-4DDC-82B5-E48CF9503365}"/>
              </a:ext>
            </a:extLst>
          </p:cNvPr>
          <p:cNvSpPr txBox="1"/>
          <p:nvPr/>
        </p:nvSpPr>
        <p:spPr>
          <a:xfrm>
            <a:off x="333283" y="2206701"/>
            <a:ext cx="5532825" cy="3464603"/>
          </a:xfrm>
          <a:prstGeom prst="rect">
            <a:avLst/>
          </a:prstGeom>
          <a:noFill/>
        </p:spPr>
        <p:txBody>
          <a:bodyPr wrap="square" rtlCol="0">
            <a:spAutoFit/>
          </a:bodyPr>
          <a:lstStyle/>
          <a:p>
            <a:pPr algn="just">
              <a:lnSpc>
                <a:spcPct val="107000"/>
              </a:lnSpc>
              <a:spcAft>
                <a:spcPts val="800"/>
              </a:spcAft>
            </a:pPr>
            <a:endParaRPr lang="en-IE"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IE" dirty="0">
                <a:latin typeface="Calibri" panose="020F0502020204030204" pitchFamily="34" charset="0"/>
                <a:ea typeface="Calibri" panose="020F0502020204030204" pitchFamily="34" charset="0"/>
                <a:cs typeface="Times New Roman" panose="02020603050405020304" pitchFamily="18" charset="0"/>
              </a:rPr>
              <a:t>Programme:</a:t>
            </a:r>
          </a:p>
          <a:p>
            <a:pPr marL="285750" indent="-285750" algn="just">
              <a:lnSpc>
                <a:spcPct val="107000"/>
              </a:lnSpc>
              <a:spcAft>
                <a:spcPts val="800"/>
              </a:spcAft>
              <a:buFont typeface="Arial" panose="020B0604020202020204" pitchFamily="34" charset="0"/>
              <a:buChar char="•"/>
            </a:pPr>
            <a:r>
              <a:rPr lang="en-IE" dirty="0">
                <a:latin typeface="Calibri" panose="020F0502020204030204" pitchFamily="34" charset="0"/>
                <a:ea typeface="Calibri" panose="020F0502020204030204" pitchFamily="34" charset="0"/>
                <a:cs typeface="Times New Roman" panose="02020603050405020304" pitchFamily="18" charset="0"/>
              </a:rPr>
              <a:t>Draft POS Strategy: circulate and SPC feedback November 2022</a:t>
            </a:r>
          </a:p>
          <a:p>
            <a:pPr marL="285750" indent="-285750" algn="just">
              <a:lnSpc>
                <a:spcPct val="107000"/>
              </a:lnSpc>
              <a:spcAft>
                <a:spcPts val="800"/>
              </a:spcAft>
              <a:buFont typeface="Arial" panose="020B0604020202020204" pitchFamily="34" charset="0"/>
              <a:buChar char="•"/>
            </a:pPr>
            <a:r>
              <a:rPr lang="en-IE" dirty="0">
                <a:latin typeface="Calibri" panose="020F0502020204030204" pitchFamily="34" charset="0"/>
                <a:ea typeface="Calibri" panose="020F0502020204030204" pitchFamily="34" charset="0"/>
                <a:cs typeface="Times New Roman" panose="02020603050405020304" pitchFamily="18" charset="0"/>
              </a:rPr>
              <a:t>Public Consultation: Dec  2022/ Jan 2023</a:t>
            </a:r>
          </a:p>
          <a:p>
            <a:pPr marL="285750" indent="-285750" algn="just">
              <a:lnSpc>
                <a:spcPct val="107000"/>
              </a:lnSpc>
              <a:spcAft>
                <a:spcPts val="800"/>
              </a:spcAft>
              <a:buFont typeface="Arial" panose="020B0604020202020204" pitchFamily="34" charset="0"/>
              <a:buChar char="•"/>
            </a:pPr>
            <a:r>
              <a:rPr lang="en-IE" dirty="0">
                <a:latin typeface="Calibri" panose="020F0502020204030204" pitchFamily="34" charset="0"/>
                <a:ea typeface="Calibri" panose="020F0502020204030204" pitchFamily="34" charset="0"/>
                <a:cs typeface="Times New Roman" panose="02020603050405020304" pitchFamily="18" charset="0"/>
              </a:rPr>
              <a:t>Final Document: May SPC</a:t>
            </a:r>
          </a:p>
          <a:p>
            <a:pPr marL="285750" indent="-285750" algn="just">
              <a:lnSpc>
                <a:spcPct val="107000"/>
              </a:lnSpc>
              <a:spcAft>
                <a:spcPts val="800"/>
              </a:spcAft>
              <a:buFont typeface="Arial" panose="020B0604020202020204" pitchFamily="34" charset="0"/>
              <a:buChar char="•"/>
            </a:pPr>
            <a:r>
              <a:rPr lang="en-IE" dirty="0">
                <a:latin typeface="Calibri" panose="020F0502020204030204" pitchFamily="34" charset="0"/>
                <a:ea typeface="Calibri" panose="020F0502020204030204" pitchFamily="34" charset="0"/>
                <a:cs typeface="Times New Roman" panose="02020603050405020304" pitchFamily="18" charset="0"/>
              </a:rPr>
              <a:t>Strategy Approval: June Council Meeting</a:t>
            </a:r>
          </a:p>
          <a:p>
            <a:pPr algn="just">
              <a:lnSpc>
                <a:spcPct val="107000"/>
              </a:lnSpc>
              <a:spcAft>
                <a:spcPts val="800"/>
              </a:spcAft>
            </a:pPr>
            <a:endParaRPr lang="en-IE"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IE" dirty="0">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descr="A picture containing text, tree, grass, outdoor&#10;&#10;Description automatically generated">
            <a:extLst>
              <a:ext uri="{FF2B5EF4-FFF2-40B4-BE49-F238E27FC236}">
                <a16:creationId xmlns:a16="http://schemas.microsoft.com/office/drawing/2014/main" id="{57B6EED2-3198-99BE-F215-2EF634386D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693503"/>
            <a:ext cx="5814392" cy="3876261"/>
          </a:xfrm>
          <a:prstGeom prst="rect">
            <a:avLst/>
          </a:prstGeom>
        </p:spPr>
      </p:pic>
    </p:spTree>
    <p:extLst>
      <p:ext uri="{BB962C8B-B14F-4D97-AF65-F5344CB8AC3E}">
        <p14:creationId xmlns:p14="http://schemas.microsoft.com/office/powerpoint/2010/main" val="39598142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1057</Words>
  <Application>Microsoft Office PowerPoint</Application>
  <PresentationFormat>Widescreen</PresentationFormat>
  <Paragraphs>126</Paragraphs>
  <Slides>10</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vt:i4>
      </vt:variant>
    </vt:vector>
  </HeadingPairs>
  <TitlesOfParts>
    <vt:vector size="16" baseType="lpstr">
      <vt:lpstr>Arial</vt:lpstr>
      <vt:lpstr>Calibri</vt:lpstr>
      <vt:lpstr>Calibri Light</vt:lpstr>
      <vt:lpstr>Rockwell</vt:lpstr>
      <vt:lpstr>Office Theme</vt:lpstr>
      <vt:lpstr>Office Theme</vt:lpstr>
      <vt:lpstr>Draft Parks and Open Space (POS) Strategy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Draft Parks and Open Space (POS) Strategy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Parks and Open Space (POS) Strategy Update</dc:title>
  <dc:creator>Suzanne Furlong</dc:creator>
  <cp:lastModifiedBy>Suzanne Furlong</cp:lastModifiedBy>
  <cp:revision>7</cp:revision>
  <dcterms:created xsi:type="dcterms:W3CDTF">2022-04-28T12:57:52Z</dcterms:created>
  <dcterms:modified xsi:type="dcterms:W3CDTF">2022-10-27T15:45:26Z</dcterms:modified>
</cp:coreProperties>
</file>