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14"/>
  </p:notesMasterIdLst>
  <p:handoutMasterIdLst>
    <p:handoutMasterId r:id="rId15"/>
  </p:handoutMasterIdLst>
  <p:sldIdLst>
    <p:sldId id="1196" r:id="rId3"/>
    <p:sldId id="1305" r:id="rId4"/>
    <p:sldId id="1300" r:id="rId5"/>
    <p:sldId id="1286" r:id="rId6"/>
    <p:sldId id="1302" r:id="rId7"/>
    <p:sldId id="1303" r:id="rId8"/>
    <p:sldId id="1301" r:id="rId9"/>
    <p:sldId id="1304" r:id="rId10"/>
    <p:sldId id="1291" r:id="rId11"/>
    <p:sldId id="1299" r:id="rId12"/>
    <p:sldId id="1166" r:id="rId13"/>
  </p:sldIdLst>
  <p:sldSz cx="12192000" cy="6858000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AAE489-D9C8-4D39-8BF5-6A39F86A5F8B}">
          <p14:sldIdLst>
            <p14:sldId id="1196"/>
            <p14:sldId id="1305"/>
            <p14:sldId id="1300"/>
            <p14:sldId id="1286"/>
            <p14:sldId id="1302"/>
            <p14:sldId id="1303"/>
            <p14:sldId id="1301"/>
            <p14:sldId id="1304"/>
            <p14:sldId id="1291"/>
            <p14:sldId id="1299"/>
          </p14:sldIdLst>
        </p14:section>
        <p14:section name="Untitled Section" id="{94F33602-1DF1-48AA-B88A-0FAF900BA523}">
          <p14:sldIdLst>
            <p14:sldId id="1166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981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1345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orient="horz" pos="164" userDrawn="1">
          <p15:clr>
            <a:srgbClr val="A4A3A4"/>
          </p15:clr>
        </p15:guide>
        <p15:guide id="10" orient="horz" pos="754" userDrawn="1">
          <p15:clr>
            <a:srgbClr val="A4A3A4"/>
          </p15:clr>
        </p15:guide>
        <p15:guide id="11" orient="horz" pos="663" userDrawn="1">
          <p15:clr>
            <a:srgbClr val="A4A3A4"/>
          </p15:clr>
        </p15:guide>
        <p15:guide id="12" orient="horz" pos="3657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5" pos="73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h, Eric" initials="LE" lastIdx="5" clrIdx="0">
    <p:extLst>
      <p:ext uri="{19B8F6BF-5375-455C-9EA6-DF929625EA0E}">
        <p15:presenceInfo xmlns:p15="http://schemas.microsoft.com/office/powerpoint/2012/main" userId="S-1-5-21-4273454012-2781259470-1439590966-86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25A40"/>
    <a:srgbClr val="225A3F"/>
    <a:srgbClr val="A5C7B0"/>
    <a:srgbClr val="9ECEBE"/>
    <a:srgbClr val="8EC63F"/>
    <a:srgbClr val="BD3A49"/>
    <a:srgbClr val="FDB515"/>
    <a:srgbClr val="414546"/>
    <a:srgbClr val="0F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3AFC0-0E37-46A8-B8CB-7316458CFF93}" v="5" dt="2022-10-07T10:05:50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92308" autoAdjust="0"/>
  </p:normalViewPr>
  <p:slideViewPr>
    <p:cSldViewPr>
      <p:cViewPr varScale="1">
        <p:scale>
          <a:sx n="105" d="100"/>
          <a:sy n="105" d="100"/>
        </p:scale>
        <p:origin x="720" y="108"/>
      </p:cViewPr>
      <p:guideLst>
        <p:guide orient="horz" pos="981"/>
        <p:guide orient="horz" pos="3838"/>
        <p:guide pos="393"/>
        <p:guide pos="1345"/>
        <p:guide pos="7287"/>
        <p:guide orient="horz" pos="164"/>
        <p:guide orient="horz" pos="754"/>
        <p:guide orient="horz" pos="663"/>
        <p:guide orient="horz" pos="3657"/>
        <p:guide orient="horz" pos="3294"/>
        <p:guide pos="7378"/>
      </p:guideLst>
    </p:cSldViewPr>
  </p:slideViewPr>
  <p:outlineViewPr>
    <p:cViewPr>
      <p:scale>
        <a:sx n="100" d="100"/>
        <a:sy n="100" d="100"/>
      </p:scale>
      <p:origin x="0" y="-7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>
        <p:scale>
          <a:sx n="90" d="100"/>
          <a:sy n="90" d="100"/>
        </p:scale>
        <p:origin x="-2136" y="6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2" y="1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r">
              <a:defRPr sz="1200"/>
            </a:lvl1pPr>
          </a:lstStyle>
          <a:p>
            <a:fld id="{E9890ABF-E641-4004-BD47-C2176FD81CBB}" type="datetimeFigureOut">
              <a:rPr lang="en-GB" smtClean="0"/>
              <a:pPr/>
              <a:t>07/10/2022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2" y="9445170"/>
            <a:ext cx="2949099" cy="497205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r">
              <a:defRPr sz="1200"/>
            </a:lvl1pPr>
          </a:lstStyle>
          <a:p>
            <a:fld id="{0A559B49-4E6B-4D37-B06E-867C06CA85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6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2" y="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7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2" y="944517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6" rIns="91570" bIns="457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5416AC-C797-4721-9ECB-D82287281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32"/>
              </a:spcBef>
              <a:spcAft>
                <a:spcPts val="232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7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7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232"/>
              </a:spcBef>
              <a:spcAft>
                <a:spcPts val="232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7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1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0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7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416AC-C797-4721-9ECB-D822872819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sz="1000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0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9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F3A0D5-B374-425A-9763-F0410669DB2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9425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10363200" cy="1143000"/>
          </a:xfrm>
        </p:spPr>
        <p:txBody>
          <a:bodyPr/>
          <a:lstStyle>
            <a:lvl1pPr algn="ctr">
              <a:defRPr sz="2800" b="1" i="1">
                <a:solidFill>
                  <a:srgbClr val="00B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1725" y="3429000"/>
            <a:ext cx="7143800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0048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407038" y="260772"/>
            <a:ext cx="8257249" cy="504056"/>
          </a:xfrm>
        </p:spPr>
        <p:txBody>
          <a:bodyPr/>
          <a:lstStyle>
            <a:lvl1pPr algn="r">
              <a:defRPr sz="2200" b="1" i="1" baseline="0">
                <a:solidFill>
                  <a:srgbClr val="00B25A"/>
                </a:solidFill>
              </a:defRPr>
            </a:lvl1pPr>
            <a:lvl2pPr algn="r">
              <a:buNone/>
              <a:defRPr sz="1600" i="1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PRESENTATION HEADING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768768" y="620812"/>
            <a:ext cx="4895851" cy="215900"/>
          </a:xfrm>
        </p:spPr>
        <p:txBody>
          <a:bodyPr/>
          <a:lstStyle>
            <a:lvl1pPr algn="r">
              <a:defRPr sz="1600" i="1" baseline="0">
                <a:solidFill>
                  <a:srgbClr val="004813"/>
                </a:solidFill>
              </a:defRPr>
            </a:lvl1pPr>
          </a:lstStyle>
          <a:p>
            <a:pPr lvl="0"/>
            <a:r>
              <a:rPr lang="en-US" dirty="0"/>
              <a:t>Presentation date (</a:t>
            </a:r>
            <a:r>
              <a:rPr lang="en-US" dirty="0" err="1"/>
              <a:t>dd</a:t>
            </a:r>
            <a:r>
              <a:rPr lang="en-US" dirty="0"/>
              <a:t>/month/</a:t>
            </a:r>
            <a:r>
              <a:rPr lang="en-US" dirty="0" err="1"/>
              <a:t>yyyy</a:t>
            </a:r>
            <a:r>
              <a:rPr lang="en-US" dirty="0"/>
              <a:t>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42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sz="1000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 algn="l">
              <a:defRPr b="0">
                <a:solidFill>
                  <a:srgbClr val="225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225A3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4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628080"/>
            <a:ext cx="12192000" cy="1512888"/>
          </a:xfrm>
          <a:prstGeom prst="rect">
            <a:avLst/>
          </a:prstGeom>
          <a:solidFill>
            <a:srgbClr val="225A3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44825"/>
            <a:ext cx="10363200" cy="108012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6752"/>
            <a:ext cx="10972800" cy="82799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7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8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SzPct val="80000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9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 algn="l">
              <a:defRPr b="0">
                <a:solidFill>
                  <a:srgbClr val="225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225A3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9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8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92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0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8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7013"/>
            <a:ext cx="5384800" cy="179546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17088" y="6309321"/>
            <a:ext cx="270933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F3A0D5-B374-425A-9763-F0410669DB2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92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10363200" cy="1143000"/>
          </a:xfrm>
        </p:spPr>
        <p:txBody>
          <a:bodyPr/>
          <a:lstStyle>
            <a:lvl1pPr algn="ctr">
              <a:defRPr sz="2800" b="1" i="1">
                <a:solidFill>
                  <a:srgbClr val="00B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1725" y="3429000"/>
            <a:ext cx="7143800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0048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407038" y="260772"/>
            <a:ext cx="8257249" cy="504056"/>
          </a:xfrm>
        </p:spPr>
        <p:txBody>
          <a:bodyPr/>
          <a:lstStyle>
            <a:lvl1pPr algn="r">
              <a:defRPr sz="2200" b="1" i="1" baseline="0">
                <a:solidFill>
                  <a:srgbClr val="00B25A"/>
                </a:solidFill>
              </a:defRPr>
            </a:lvl1pPr>
            <a:lvl2pPr algn="r">
              <a:buNone/>
              <a:defRPr sz="1600" i="1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PRESENTATION HEADING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768768" y="620812"/>
            <a:ext cx="4895851" cy="215900"/>
          </a:xfrm>
        </p:spPr>
        <p:txBody>
          <a:bodyPr/>
          <a:lstStyle>
            <a:lvl1pPr algn="r">
              <a:defRPr sz="1600" i="1" baseline="0">
                <a:solidFill>
                  <a:srgbClr val="004813"/>
                </a:solidFill>
              </a:defRPr>
            </a:lvl1pPr>
          </a:lstStyle>
          <a:p>
            <a:pPr lvl="0"/>
            <a:r>
              <a:rPr lang="en-US" dirty="0"/>
              <a:t>Presentation date (</a:t>
            </a:r>
            <a:r>
              <a:rPr lang="en-US" dirty="0" err="1"/>
              <a:t>dd</a:t>
            </a:r>
            <a:r>
              <a:rPr lang="en-US" dirty="0"/>
              <a:t>/month/</a:t>
            </a:r>
            <a:r>
              <a:rPr lang="en-US" dirty="0" err="1"/>
              <a:t>yyyy</a:t>
            </a:r>
            <a:r>
              <a:rPr lang="en-US" dirty="0"/>
              <a:t>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210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628080"/>
            <a:ext cx="12192000" cy="1512888"/>
          </a:xfrm>
          <a:prstGeom prst="rect">
            <a:avLst/>
          </a:prstGeom>
          <a:solidFill>
            <a:srgbClr val="225A3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44825"/>
            <a:ext cx="10363200" cy="108012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6752"/>
            <a:ext cx="10972800" cy="82799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1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SzPct val="80000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96752"/>
            <a:ext cx="10972800" cy="82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124745"/>
            <a:ext cx="109728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017088" y="6309321"/>
            <a:ext cx="270933" cy="206375"/>
          </a:xfrm>
          <a:prstGeom prst="rect">
            <a:avLst/>
          </a:prstGeom>
          <a:solidFill>
            <a:srgbClr val="0045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24418" y="5949280"/>
            <a:ext cx="9312009" cy="71736"/>
          </a:xfrm>
          <a:prstGeom prst="rect">
            <a:avLst/>
          </a:prstGeom>
          <a:solidFill>
            <a:srgbClr val="215A3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0153849" y="5949280"/>
            <a:ext cx="1413735" cy="71736"/>
          </a:xfrm>
          <a:prstGeom prst="rect">
            <a:avLst/>
          </a:prstGeom>
          <a:solidFill>
            <a:srgbClr val="89C765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C:\Users\clederer\AppData\Local\Microsoft\Windows\INetCache\Content.Outlook\D03OY306\Murphy logo 2016_RGB.jpg"/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6133692"/>
            <a:ext cx="1524000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2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baseline="0">
          <a:solidFill>
            <a:srgbClr val="225A3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01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96752"/>
            <a:ext cx="10972800" cy="82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124745"/>
            <a:ext cx="109728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baseline="0">
          <a:solidFill>
            <a:srgbClr val="225A3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0100" marR="0" indent="-34290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Clr>
          <a:srgbClr val="7EBF63"/>
        </a:buClr>
        <a:buSzPct val="80000"/>
        <a:buFont typeface="Wingdings 2" pitchFamily="18" charset="2"/>
        <a:buChar char="¢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sdublincoco.ie/en/consultation/dodder-greenway-blue-haven-firhouse-road-spawell-link-r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sdublincoco.ie/en/consultation/dodder-greenway-firhouse-road-butterfield-aven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66" y="139898"/>
            <a:ext cx="9808784" cy="6068367"/>
          </a:xfrm>
          <a:prstGeom prst="rect">
            <a:avLst/>
          </a:prstGeom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6038570" y="3933056"/>
            <a:ext cx="5169998" cy="2119353"/>
          </a:xfrm>
          <a:prstGeom prst="rect">
            <a:avLst/>
          </a:prstGeom>
          <a:solidFill>
            <a:srgbClr val="225A40">
              <a:alpha val="7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4000" b="1" spc="-150" dirty="0">
                <a:solidFill>
                  <a:schemeClr val="bg1"/>
                </a:solidFill>
                <a:latin typeface="Arial" pitchFamily="34" charset="0"/>
              </a:rPr>
              <a:t>DODDER GREENWAY Part 8 Firhouse Rd &amp; Butterfield Avenue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615479"/>
            <a:ext cx="3693804" cy="14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7"/>
    </mc:Choice>
    <mc:Fallback xmlns="">
      <p:transition spd="slow" advTm="103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5140" y="341225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 – Butterfield Avenue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2A25B-4AF6-8FA6-88B5-00A05AF8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10" y="1126924"/>
            <a:ext cx="7887692" cy="57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6538" y="3500438"/>
            <a:ext cx="4335462" cy="158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Questions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652BF8-00B4-4039-9F7D-3723875ADEF8}" type="slidenum">
              <a:rPr lang="en-US" kern="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517" y="2157233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225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69B3E-75AF-429D-99C9-47CDD724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7"/>
    </mc:Choice>
    <mc:Fallback xmlns="">
      <p:transition spd="slow" advTm="81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953EF58-1172-F193-16F8-C11C0DB5CB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44600" y="0"/>
            <a:ext cx="9702800" cy="6858000"/>
            <a:chOff x="784" y="0"/>
            <a:chExt cx="611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58FCB5E7-D6DB-54C4-F390-2DF4331ED8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84" y="0"/>
              <a:ext cx="61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07E2A87-623A-EED5-9B0A-ED86C285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0"/>
              <a:ext cx="6117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6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7"/>
    </mc:Choice>
    <mc:Fallback xmlns="">
      <p:transition spd="slow" advTm="103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5140" y="341225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 – Firhouse Road &amp; Butterfield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7408" y="1264189"/>
            <a:ext cx="10972800" cy="4329621"/>
          </a:xfrm>
        </p:spPr>
        <p:txBody>
          <a:bodyPr>
            <a:noAutofit/>
          </a:bodyPr>
          <a:lstStyle/>
          <a:p>
            <a:pPr marL="342900" lvl="1" algn="just"/>
            <a:r>
              <a:rPr lang="en-GB" altLang="en-US" sz="2000" dirty="0"/>
              <a:t>This is a short section of the Greenway which links the completed works in Dodder Valley to the completed works in </a:t>
            </a:r>
            <a:r>
              <a:rPr lang="en-GB" altLang="en-US" sz="2000" dirty="0" err="1"/>
              <a:t>Kilvere</a:t>
            </a:r>
            <a:r>
              <a:rPr lang="en-GB" altLang="en-US" sz="2000" dirty="0"/>
              <a:t> Park.</a:t>
            </a:r>
          </a:p>
          <a:p>
            <a:pPr marL="342900" lvl="1" algn="just"/>
            <a:r>
              <a:rPr lang="en-GB" altLang="en-US" sz="2000" dirty="0"/>
              <a:t>The works allow for a segregated 2-way cycle track to the Western side of Firhouse Road and Butterfield Avenue which is protected from traffic with a permanent kerb </a:t>
            </a:r>
          </a:p>
          <a:p>
            <a:pPr marL="342900" lvl="1" algn="just"/>
            <a:r>
              <a:rPr lang="en-GB" altLang="en-US" sz="2000" dirty="0"/>
              <a:t>The works also allow for single cycling facilities on both sides of Spawell Link Road </a:t>
            </a:r>
          </a:p>
          <a:p>
            <a:pPr marL="342900" lvl="1" algn="just"/>
            <a:r>
              <a:rPr lang="en-GB" altLang="en-US" sz="2000" dirty="0"/>
              <a:t>This works incorporate two busy junctions (photomontages shown later in this presentation):</a:t>
            </a:r>
          </a:p>
          <a:p>
            <a:pPr marL="342900" lvl="1" algn="just">
              <a:buFont typeface="Wingdings" panose="05000000000000000000" pitchFamily="2" charset="2"/>
              <a:buChar char="v"/>
            </a:pPr>
            <a:r>
              <a:rPr lang="en-GB" altLang="en-US" sz="2000" dirty="0"/>
              <a:t>Firhouse Road and Spawell Link Road</a:t>
            </a:r>
          </a:p>
          <a:p>
            <a:pPr marL="342900" lvl="1" algn="just">
              <a:buFont typeface="Wingdings" panose="05000000000000000000" pitchFamily="2" charset="2"/>
              <a:buChar char="v"/>
            </a:pPr>
            <a:r>
              <a:rPr lang="en-GB" altLang="en-US" sz="2000" dirty="0"/>
              <a:t>Firhouse Road/Butterfield Avenue and Ballyroan Road/ Old Bridge Road (Blue Haven)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5140" y="341225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Part 8 – Non Statutory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7408" y="1264189"/>
            <a:ext cx="10972800" cy="432962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Prior to the non-statutory public consultation a project briefing was held online with Councillors on 29th August 2021 with a follow up briefing on October 22nd 2021 </a:t>
            </a:r>
          </a:p>
          <a:p>
            <a:pPr marL="342900" lvl="0" indent="-342900"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From Dec 1st 2021 to Jan 14th 2022 the non-statutory public consultation was undertaken via a virtual consultation room at the following link:  </a:t>
            </a:r>
            <a:r>
              <a:rPr lang="en-IE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https://consult.sdublincoco.ie/en/consultation/dodder-greenway-blue-haven-firhouse-road-spawell-link-road</a:t>
            </a:r>
            <a:r>
              <a:rPr lang="en-IE" sz="2000" dirty="0"/>
              <a:t> </a:t>
            </a:r>
          </a:p>
          <a:p>
            <a:pPr marL="342900" lvl="0" indent="-342900"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During this consultation the options were presented to the public via the options report and explanatory videos and feedback sought to inform the preferred route of the scheme. </a:t>
            </a:r>
          </a:p>
          <a:p>
            <a:pPr marL="342900" lvl="0" indent="-342900"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From the feedback received during this consultation the scheme received minor amendments and presented by means of the Part 8 statutory consultation as outlined in the next slide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5140" y="341225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8 Consultation –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7408" y="1264189"/>
            <a:ext cx="10972800" cy="4329621"/>
          </a:xfrm>
        </p:spPr>
        <p:txBody>
          <a:bodyPr>
            <a:noAutofit/>
          </a:bodyPr>
          <a:lstStyle/>
          <a:p>
            <a:pPr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Following the non-statutory public consultation the updated scheme was presented to the public by way of a virtual consultation room via the following link from 5th of July 2022 to 31st of August 2022: </a:t>
            </a:r>
            <a:r>
              <a:rPr lang="en-IE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https://consult.sdublincoco.ie/en/consultation/dodder-greenway-firhouse-road-butterfield-avenue</a:t>
            </a:r>
            <a:endParaRPr lang="en-IE" sz="2000" dirty="0"/>
          </a:p>
          <a:p>
            <a:pPr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During this period all relevant documents including drawings, reports, photomontages, and drone imagery indicating existing and proposed works were displayed. </a:t>
            </a:r>
          </a:p>
          <a:p>
            <a:pPr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All relevant information was also available on the Councils consultation portal. Submissions could be made via the portal or in writing by post to: Senior Engineer, NTA Schemes, LUPT, South Dublin County Council. </a:t>
            </a:r>
          </a:p>
          <a:p>
            <a:pPr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During the consultation 22 submissions were received. A summary of these is in the following slide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91544" y="378673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8 Submission Summary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436EBF-247D-D482-A44B-0AEF61A82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5975"/>
              </p:ext>
            </p:extLst>
          </p:nvPr>
        </p:nvGraphicFramePr>
        <p:xfrm>
          <a:off x="1559496" y="1559485"/>
          <a:ext cx="7936345" cy="3820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0897">
                  <a:extLst>
                    <a:ext uri="{9D8B030D-6E8A-4147-A177-3AD203B41FA5}">
                      <a16:colId xmlns:a16="http://schemas.microsoft.com/office/drawing/2014/main" val="1973078077"/>
                    </a:ext>
                  </a:extLst>
                </a:gridCol>
                <a:gridCol w="1219319">
                  <a:extLst>
                    <a:ext uri="{9D8B030D-6E8A-4147-A177-3AD203B41FA5}">
                      <a16:colId xmlns:a16="http://schemas.microsoft.com/office/drawing/2014/main" val="3614053875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130551720"/>
                    </a:ext>
                  </a:extLst>
                </a:gridCol>
              </a:tblGrid>
              <a:tr h="1276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u="sng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number of Submissions</a:t>
                      </a: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u="sng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(100%)</a:t>
                      </a: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73699"/>
                  </a:ext>
                </a:extLst>
              </a:tr>
              <a:tr h="848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the Scheme</a:t>
                      </a: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9.10%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6629"/>
                  </a:ext>
                </a:extLst>
              </a:tr>
              <a:tr h="848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Supports the Scheme with changes</a:t>
                      </a: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90.90%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82494"/>
                  </a:ext>
                </a:extLst>
              </a:tr>
              <a:tr h="848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not Support the Scheme</a:t>
                      </a: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5140" y="341225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8 Proposed Amendment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7408" y="1264189"/>
            <a:ext cx="10972800" cy="4329621"/>
          </a:xfrm>
        </p:spPr>
        <p:txBody>
          <a:bodyPr>
            <a:noAutofit/>
          </a:bodyPr>
          <a:lstStyle/>
          <a:p>
            <a:pPr lvl="0"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/>
              <a:t>The provision </a:t>
            </a:r>
            <a:r>
              <a:rPr lang="en-IE" sz="2000" dirty="0"/>
              <a:t>of one-way cycle facilities on the Southeast side of Firhouse Road (outbound) has been added to the scheme as an amendment to the Part 8 as a result of submissions received from the public and at the request of the NTA. </a:t>
            </a:r>
          </a:p>
          <a:p>
            <a:pPr lvl="0">
              <a:lnSpc>
                <a:spcPct val="1030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2000" dirty="0"/>
              <a:t>The amendment is as per drawing 1604, relevant extract shown in the next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D1709-23C6-30DA-174B-A003045DF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773" y="50859"/>
            <a:ext cx="7704129" cy="68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5140" y="341225"/>
            <a:ext cx="10972800" cy="8286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 – Blue Haven Junction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20538" y="6308725"/>
            <a:ext cx="271462" cy="206375"/>
          </a:xfrm>
          <a:prstGeom prst="rect">
            <a:avLst/>
          </a:prstGeom>
        </p:spPr>
        <p:txBody>
          <a:bodyPr/>
          <a:lstStyle/>
          <a:p>
            <a:fld id="{65F3A0D5-B374-425A-9763-F0410669DB22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29334-E972-43DD-B6D5-B34FA815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5742496"/>
            <a:ext cx="2243102" cy="904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918B0-E0DA-E6CE-3618-0EE3E6EE5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198777"/>
            <a:ext cx="8886006" cy="47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8"/>
    </mc:Choice>
    <mc:Fallback xmlns="">
      <p:transition spd="slow" advTm="42118"/>
    </mc:Fallback>
  </mc:AlternateContent>
</p:sld>
</file>

<file path=ppt/theme/theme1.xml><?xml version="1.0" encoding="utf-8"?>
<a:theme xmlns:a="http://schemas.openxmlformats.org/drawingml/2006/main" name="1_Custom Design">
  <a:themeElements>
    <a:clrScheme name="Default Colou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AB65"/>
      </a:hlink>
      <a:folHlink>
        <a:srgbClr val="89C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700" dirty="0">
            <a:solidFill>
              <a:srgbClr val="7EBF63"/>
            </a:solidFill>
            <a:latin typeface="Franklin Gothic Book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Default Colou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AB65"/>
      </a:hlink>
      <a:folHlink>
        <a:srgbClr val="89C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700" dirty="0">
            <a:solidFill>
              <a:srgbClr val="7EBF63"/>
            </a:solidFill>
            <a:latin typeface="Franklin Gothic Book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17333</TotalTime>
  <Words>514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Franklin Gothic Book</vt:lpstr>
      <vt:lpstr>Symbol</vt:lpstr>
      <vt:lpstr>Wingdings</vt:lpstr>
      <vt:lpstr>Wingdings 2</vt:lpstr>
      <vt:lpstr>1_Custom Design</vt:lpstr>
      <vt:lpstr>2_Custom Design</vt:lpstr>
      <vt:lpstr>PowerPoint Presentation</vt:lpstr>
      <vt:lpstr>PowerPoint Presentation</vt:lpstr>
      <vt:lpstr>Section 5 – Firhouse Road &amp; Butterfield </vt:lpstr>
      <vt:lpstr>Pre Part 8 – Non Statutory Summary</vt:lpstr>
      <vt:lpstr>Part 8 Consultation – Summary</vt:lpstr>
      <vt:lpstr>Part 8 Submission Summary</vt:lpstr>
      <vt:lpstr>Part 8 Proposed Amendment </vt:lpstr>
      <vt:lpstr>PowerPoint Presentation</vt:lpstr>
      <vt:lpstr>Section 5 – Blue Haven Junction </vt:lpstr>
      <vt:lpstr>Section 5 – Butterfield Avenue </vt:lpstr>
      <vt:lpstr>PowerPoint Presentation</vt:lpstr>
    </vt:vector>
  </TitlesOfParts>
  <Company>martin gibbons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ksheen</dc:creator>
  <cp:lastModifiedBy>Mick Mulhern</cp:lastModifiedBy>
  <cp:revision>887</cp:revision>
  <cp:lastPrinted>2020-03-09T17:18:59Z</cp:lastPrinted>
  <dcterms:created xsi:type="dcterms:W3CDTF">2011-04-18T14:54:33Z</dcterms:created>
  <dcterms:modified xsi:type="dcterms:W3CDTF">2022-10-07T12:18:56Z</dcterms:modified>
</cp:coreProperties>
</file>