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4" r:id="rId3"/>
    <p:sldId id="274" r:id="rId4"/>
    <p:sldId id="257" r:id="rId5"/>
    <p:sldId id="271" r:id="rId6"/>
    <p:sldId id="302" r:id="rId7"/>
    <p:sldId id="305" r:id="rId8"/>
  </p:sldIdLst>
  <p:sldSz cx="12192000" cy="6858000"/>
  <p:notesSz cx="6805613" cy="9944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D1BA42-28FB-4B3D-8C38-0E4ED3CE6A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69DBF9-C395-4225-8869-B09EAFAF29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1F650A-FDC8-4A1D-815A-F6BF05088D3B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A3BC4-C3F8-4A4F-AFBE-D93C6E47FD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1FAB62-9CC5-4F5F-98A9-2D2CCC6920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C836CC-2581-41AB-A2D5-155F2F0AF8B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B31F32-4CD4-4D16-B8DF-763C7DB146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8CF45-A800-4C2E-9F9C-1AA29E5B77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607935-C4BC-4BEB-939E-6B5BF0B95900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DEC6228-109F-4920-8C0A-4E24F81F8D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892520-8F4C-4E17-ACB6-2CCEF3682A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86313"/>
            <a:ext cx="5443537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847F4-ABE4-4B74-AB97-2B0EC6FE771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99382-2C19-4858-AC58-D280631F4C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7F92F4-02AB-450F-862E-15D6C241321B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E0152A0-A9A3-40FB-A2BA-E503B6FE2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78EA1146-C343-4B0F-8DB6-9BB3D1978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F5DC1165-D35E-4541-887B-EF9B85B857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260BC3E-ECD9-4F6A-AE85-08224DBDAEB0}" type="slidenum">
              <a:rPr lang="en-IE" altLang="en-US" smtClean="0"/>
              <a:pPr/>
              <a:t>1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04A692DF-D13C-4556-BB06-D9189F1401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EBC7A0F-3C52-4281-9AC4-92383076E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71693BD7-9C6F-4832-B98F-3F0E98EBFC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BEC8E9C-1A20-49CD-8E19-7A6FDC57519F}" type="slidenum">
              <a:rPr lang="en-IE" altLang="en-US" smtClean="0"/>
              <a:pPr/>
              <a:t>2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8746FC9C-7390-4D05-A513-087B0F912F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7D8725C8-978C-484A-BFA3-89830AA0D6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32F8A4CC-BFFB-48C7-9422-2377F9B555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B7E8EB-7030-409E-8D58-370F5F4CED93}" type="slidenum">
              <a:rPr lang="en-IE" altLang="en-US" smtClean="0"/>
              <a:pPr/>
              <a:t>3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ADCA263F-B8D4-4CA9-9E35-EAE8EFD335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1D00EFFF-BCA1-4140-90AA-578CD26705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EAF4D4BB-00A2-4E74-8678-49097F94C6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E400611-AB3C-4A77-B800-8612D2F110CD}" type="slidenum">
              <a:rPr lang="en-IE" altLang="en-US" smtClean="0"/>
              <a:pPr/>
              <a:t>4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16E92DFA-5173-4ABE-83BE-28559C66D9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330D638-6DC0-440E-9C6E-96128958AD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A2F78A30-00A2-4E00-8524-783A643DD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C98F4EC-EA8D-49A1-82CC-4ACC134B7FBF}" type="slidenum">
              <a:rPr lang="en-IE" altLang="en-US" smtClean="0"/>
              <a:pPr/>
              <a:t>5</a:t>
            </a:fld>
            <a:endParaRPr lang="en-IE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1BBF0F68-A92E-49CD-AEE1-8559710432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C554771D-8912-492F-B383-285ACF286D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E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41A24D90-785C-4ED4-B54E-BCF6AD7E7A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6D5D604-F29F-4BC0-BB7D-53F53F3C432C}" type="slidenum">
              <a:rPr lang="en-IE" altLang="en-US" smtClean="0"/>
              <a:pPr/>
              <a:t>6</a:t>
            </a:fld>
            <a:endParaRPr lang="en-IE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C8DEF-5BF7-4E93-ACC2-07D3BE11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0E46-7E84-4331-8711-4C3B6A0A1DA5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EA858-D9C3-4E5C-988C-5A2AA35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16ABA-B6DF-48C1-A1CA-2B467563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0D1F-8C7A-4EA5-9119-7AC6A053A51B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14852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9EB22-AC26-45BA-AE95-E52A9123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0122B-A692-4652-A08B-FD40B6B845CE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40E5A-3524-4D4F-A0E2-E46CBF58F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14AAB-EE25-4DC9-806A-3A99BBF46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7F5E4-2351-4320-A520-9C6912130D7A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314085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6FD7B-F602-4CFB-A6A8-461A44DE2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F22F-BCBD-4507-A554-6012798F78DD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E09B5-1E5F-465A-9918-65E8BD2D0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D5D0D-9395-46D0-96BF-037A734A1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20960-C232-4E42-86B1-C3ED9EE5C969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78182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72A13-1CF6-490F-93C3-AB02EF9F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4460C-A904-425D-AFFC-4D34450D610C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05C6A-A469-416B-802E-50D097CEB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4EE35-4EDC-49DE-8416-F58C2340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39429-0937-4F86-AB28-859E0589B1E2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5874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0CF11-92FE-4BF7-BA15-564984063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40197-AF75-4D14-89E0-957D4054A57F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C0D84-A70F-4E32-A81D-013425A16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ADFCC-E83C-4C71-A730-80E3E0F43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2B2B-0D93-4E01-96EE-B9621B4D3D93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48039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718FD9C-6FB5-4C28-AF9C-05AF5524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2FE5-05FA-472A-89F9-1C4EFB8E3CB7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94C0A3-4A42-4417-BA3B-5C374EF31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31EFC7-C96A-4338-9F07-531F25ED2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3A0D-93CE-43C6-B607-90A808D13BF8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91533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1A6884A-08D0-4231-8FC9-BC21F50F7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307D7-44A7-431E-97FE-012D78A73C4C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618DBD4-ACBF-43F3-ABFB-DF4D28A62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9AF248-D8E9-4991-BAD1-8327D1240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0B048-7454-4259-B067-DA80C2413BFF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99318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4E7FBEA-F264-4681-89B3-EAEB0764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403F8-DB17-4A46-BE1C-D653CE17CA80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86815BA-D971-4EA8-AB53-644B2132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826F34-42FC-4564-A4D0-A0B39E5BD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FAA01-875F-4166-9381-9123EAACA8F3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63777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BB51F8C-82A2-4260-A99C-C4142C196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CDEC3-FDB5-4E7C-BE43-4E4C9F47B88B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5C11AD-695E-4F12-A812-6B4BB4B60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CC91575-6D1B-4339-839F-65F02F00F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7C5E9-E7AC-45D3-92FA-EFDC22937C7D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3919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3FBC9A3-C517-40A5-B15F-BB62B0C2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8A503-0DF0-45D8-A6E5-4C0B1079478D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3E3A45-0A55-4295-9EC8-3AED5939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3BCE2-A08B-454E-B6CC-7A19C14A2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61C07-BDAA-482D-808E-44A2CB5AA27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99402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04A211F-06F6-4B6C-A00E-A83D6AE9D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2EC0C-00BD-4EC5-9BCA-2A54EB5C5F82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22AAB2-7D05-4331-B019-00F85EEBA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063A59-7DFA-4B7C-AF20-3A780BF2E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3CE8-6933-4302-BEA2-A23A35A6FA86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20254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D91A05D-C21A-43C1-A3E1-A107CF45715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E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7DA79CD-36C1-4FF6-98A5-ABCF92427F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IE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72505-0863-4EEF-8B1B-04BE91DD8D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EE9F09-4DB4-4705-AC23-0D9779B58C33}" type="datetimeFigureOut">
              <a:rPr lang="en-IE"/>
              <a:pPr>
                <a:defRPr/>
              </a:pPr>
              <a:t>07/10/2022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6F2B2-3CA8-4DA5-927D-ECCE66849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E4965-B3D0-409C-B1CB-E6187E737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AD3B6A8-6C96-4A72-AE87-D4B993100344}" type="slidenum">
              <a:rPr lang="en-IE" altLang="en-US"/>
              <a:pPr>
                <a:defRPr/>
              </a:pPr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C7618FA-9449-425F-8477-E0A88CEA9B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691" y="1752600"/>
            <a:ext cx="9144000" cy="3023586"/>
          </a:xfrm>
        </p:spPr>
        <p:txBody>
          <a:bodyPr/>
          <a:lstStyle/>
          <a:p>
            <a:pPr eaLnBrk="1" hangingPunct="1"/>
            <a:br>
              <a:rPr lang="en-IE" altLang="en-US" b="1" dirty="0"/>
            </a:br>
            <a:br>
              <a:rPr lang="en-IE" altLang="en-US" b="1" dirty="0"/>
            </a:br>
            <a:br>
              <a:rPr lang="en-IE" altLang="en-US" b="1" dirty="0"/>
            </a:br>
            <a:br>
              <a:rPr lang="en-IE" altLang="en-US" b="1" dirty="0"/>
            </a:br>
            <a:r>
              <a:rPr lang="en-IE" altLang="en-US" b="1" dirty="0"/>
              <a:t> </a:t>
            </a:r>
            <a:br>
              <a:rPr lang="en-IE" altLang="en-US" b="1" dirty="0"/>
            </a:br>
            <a:r>
              <a:rPr lang="en-IE" altLang="en-US" b="1" dirty="0">
                <a:solidFill>
                  <a:srgbClr val="0000CC"/>
                </a:solidFill>
              </a:rPr>
              <a:t>Local Property Tax</a:t>
            </a:r>
            <a:br>
              <a:rPr lang="en-IE" altLang="en-US" b="1" dirty="0">
                <a:solidFill>
                  <a:srgbClr val="0000CC"/>
                </a:solidFill>
              </a:rPr>
            </a:br>
            <a:r>
              <a:rPr lang="en-IE" altLang="en-US" sz="4800" b="1" dirty="0">
                <a:solidFill>
                  <a:srgbClr val="0000CC"/>
                </a:solidFill>
              </a:rPr>
              <a:t>Local Adjustment factor</a:t>
            </a:r>
            <a:br>
              <a:rPr lang="en-IE" altLang="en-US" b="1" dirty="0"/>
            </a:br>
            <a:br>
              <a:rPr lang="en-IE" altLang="en-US" b="1" dirty="0"/>
            </a:br>
            <a:r>
              <a:rPr lang="en-IE" altLang="en-US" sz="2400" b="1" dirty="0">
                <a:solidFill>
                  <a:srgbClr val="0000CC"/>
                </a:solidFill>
              </a:rPr>
              <a:t>Monday 10th October 2022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8280F4A7-1985-40CB-8968-1A24B7FE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38"/>
            <a:ext cx="10515600" cy="1968500"/>
          </a:xfrm>
        </p:spPr>
        <p:txBody>
          <a:bodyPr/>
          <a:lstStyle/>
          <a:p>
            <a:pPr eaLnBrk="1" hangingPunct="1"/>
            <a:r>
              <a:rPr lang="en-IE" altLang="en-US" sz="3200" b="1"/>
              <a:t>Matters to which a local authority must have regard when considering an LPT Adjustment factor variation in accordance with S20 Finance Local Property Tax Act 2012 (as amended):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ADB63A3C-D2DF-45CA-97B7-67523F71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3288"/>
            <a:ext cx="10515600" cy="4524375"/>
          </a:xfrm>
        </p:spPr>
        <p:txBody>
          <a:bodyPr/>
          <a:lstStyle/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Estimate of income &amp; expenditure </a:t>
            </a:r>
            <a:r>
              <a:rPr lang="en-IE" altLang="en-US" dirty="0"/>
              <a:t>in the period for which the varied rate will have effect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Financial position </a:t>
            </a:r>
            <a:r>
              <a:rPr lang="en-IE" altLang="en-US" dirty="0"/>
              <a:t>of the local authority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Financial effect </a:t>
            </a:r>
            <a:r>
              <a:rPr lang="en-IE" altLang="en-US" dirty="0"/>
              <a:t>of the varied rate</a:t>
            </a:r>
          </a:p>
          <a:p>
            <a:pPr eaLnBrk="1" hangingPunct="1">
              <a:defRPr/>
            </a:pPr>
            <a:r>
              <a:rPr lang="en-IE" altLang="en-US" b="1" dirty="0">
                <a:solidFill>
                  <a:srgbClr val="0000FF"/>
                </a:solidFill>
              </a:rPr>
              <a:t>Feedback</a:t>
            </a:r>
            <a:r>
              <a:rPr lang="en-IE" altLang="en-US" b="1" dirty="0"/>
              <a:t> from </a:t>
            </a:r>
            <a:r>
              <a:rPr lang="en-IE" altLang="en-US" dirty="0"/>
              <a:t>the LPT </a:t>
            </a:r>
            <a:r>
              <a:rPr lang="en-IE" altLang="en-US" b="1" dirty="0"/>
              <a:t>public consultation </a:t>
            </a:r>
            <a:r>
              <a:rPr lang="en-IE" altLang="en-US" dirty="0"/>
              <a:t>process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br>
              <a:rPr lang="en-IE" altLang="en-US" i="1" dirty="0"/>
            </a:br>
            <a:r>
              <a:rPr lang="en-IE" altLang="en-US" i="1" dirty="0"/>
              <a:t>S.20 allows members to vary the basic rate by a maximum of + / - 15%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IE" altLang="en-US" dirty="0"/>
              <a:t>The basic rate is adjusted from the 1st November onward for period determined by members</a:t>
            </a:r>
          </a:p>
          <a:p>
            <a:pPr eaLnBrk="1" hangingPunct="1">
              <a:defRPr/>
            </a:pPr>
            <a:endParaRPr lang="en-IE" alt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B9F89F0-CF8F-4B00-A73C-CE2D0DC9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altLang="en-US" sz="2800" b="1" dirty="0">
                <a:solidFill>
                  <a:srgbClr val="000000"/>
                </a:solidFill>
              </a:rPr>
              <a:t>(1) Estimate of Income &amp; Expenditure - Schedule 1 of Local Property Tax (Local Adjustment Factor) Regulations 2022</a:t>
            </a:r>
            <a:endParaRPr lang="en-IE" altLang="en-US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548D5B-E06C-F97E-C3C2-2D9F804A97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70840" y="1527766"/>
            <a:ext cx="7945821" cy="5265012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1F74A3A4-FCFF-4000-AE18-1191BBE3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-38100"/>
            <a:ext cx="11403013" cy="871538"/>
          </a:xfrm>
        </p:spPr>
        <p:txBody>
          <a:bodyPr/>
          <a:lstStyle/>
          <a:p>
            <a:pPr eaLnBrk="1" hangingPunct="1"/>
            <a:r>
              <a:rPr lang="en-IE" altLang="en-US" sz="2800" b="1" dirty="0"/>
              <a:t>(2) Financial Position - Schedule 2 of Local Property Tax (Local Adjustment Factor) Regulations 2022</a:t>
            </a:r>
            <a:endParaRPr lang="en-IE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A53187-B342-9825-F3B7-4BE8AC5B6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271" y="1265934"/>
            <a:ext cx="6441622" cy="5264557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2">
            <a:extLst>
              <a:ext uri="{FF2B5EF4-FFF2-40B4-BE49-F238E27FC236}">
                <a16:creationId xmlns:a16="http://schemas.microsoft.com/office/drawing/2014/main" id="{52977AF4-180E-49B9-B4DA-0C0A6569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38" y="130175"/>
            <a:ext cx="10855325" cy="838200"/>
          </a:xfrm>
        </p:spPr>
        <p:txBody>
          <a:bodyPr/>
          <a:lstStyle/>
          <a:p>
            <a:pPr eaLnBrk="1" hangingPunct="1"/>
            <a:r>
              <a:rPr lang="en-IE" altLang="en-US" b="1" dirty="0"/>
              <a:t>(3) Impact on Local Funding if 2023 LPT is varied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0AA2EBC-AD36-0EF1-E863-DAF308085D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394358"/>
              </p:ext>
            </p:extLst>
          </p:nvPr>
        </p:nvGraphicFramePr>
        <p:xfrm>
          <a:off x="1507666" y="1249137"/>
          <a:ext cx="8958947" cy="5135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216736" imgH="3232325" progId="Excel.Sheet.12">
                  <p:embed/>
                </p:oleObj>
              </mc:Choice>
              <mc:Fallback>
                <p:oleObj name="Worksheet" r:id="rId3" imgW="6216736" imgH="32323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07666" y="1249137"/>
                        <a:ext cx="8958947" cy="51353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42C9B57-FB83-45E2-BFF1-F3726C5E3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75" y="-106363"/>
            <a:ext cx="10515600" cy="1325563"/>
          </a:xfrm>
        </p:spPr>
        <p:txBody>
          <a:bodyPr/>
          <a:lstStyle/>
          <a:p>
            <a:r>
              <a:rPr lang="en-IE" altLang="en-US" b="1" dirty="0"/>
              <a:t>(4) LPT Public Consultation</a:t>
            </a:r>
            <a:r>
              <a:rPr lang="en-IE" altLang="en-US" dirty="0"/>
              <a:t>:</a:t>
            </a:r>
            <a:endParaRPr lang="en-IE" altLang="en-US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31CF67-DE23-44EE-9322-0DD019E31932}"/>
              </a:ext>
            </a:extLst>
          </p:cNvPr>
          <p:cNvSpPr/>
          <p:nvPr/>
        </p:nvSpPr>
        <p:spPr>
          <a:xfrm>
            <a:off x="341313" y="854075"/>
            <a:ext cx="11314112" cy="581697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IE" sz="3200" dirty="0">
                <a:solidFill>
                  <a:srgbClr val="000000"/>
                </a:solidFill>
                <a:latin typeface="Arial" panose="020B0604020202020204" pitchFamily="34" charset="0"/>
              </a:rPr>
              <a:t>Public consultation from July 6th to August 12th</a:t>
            </a:r>
          </a:p>
          <a:p>
            <a:pPr>
              <a:defRPr/>
            </a:pPr>
            <a:endParaRPr lang="en-IE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IE" sz="3200" u="sng" dirty="0">
                <a:solidFill>
                  <a:srgbClr val="000000"/>
                </a:solidFill>
                <a:latin typeface="Arial" panose="020B0604020202020204" pitchFamily="34" charset="0"/>
              </a:rPr>
              <a:t>Notice placed in: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Irish times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Council website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/>
              <a:t>Members net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IE" sz="3200" dirty="0"/>
          </a:p>
          <a:p>
            <a:pPr>
              <a:defRPr/>
            </a:pPr>
            <a:r>
              <a:rPr lang="en-IE" sz="32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Alerts were posted on: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>
                <a:latin typeface="+mn-lt"/>
              </a:rPr>
              <a:t>Twitter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E" sz="3200" dirty="0">
                <a:latin typeface="+mn-lt"/>
              </a:rPr>
              <a:t>Facebook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IE" sz="2400" dirty="0">
              <a:latin typeface="+mn-lt"/>
            </a:endParaRPr>
          </a:p>
          <a:p>
            <a:pPr>
              <a:defRPr/>
            </a:pPr>
            <a:endParaRPr lang="en-IE" sz="2800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082A-D6D3-7C50-FE77-CB463BD1B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646"/>
            <a:ext cx="10515600" cy="1325563"/>
          </a:xfrm>
        </p:spPr>
        <p:txBody>
          <a:bodyPr/>
          <a:lstStyle/>
          <a:p>
            <a:r>
              <a:rPr lang="en-IE" altLang="en-US" b="1" dirty="0"/>
              <a:t>(5) LPT Public Consultation Response</a:t>
            </a:r>
            <a:r>
              <a:rPr lang="en-IE" altLang="en-US" dirty="0"/>
              <a:t>: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9C7B2F-505A-42BB-CA7F-22AE6F38D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2461"/>
              </p:ext>
            </p:extLst>
          </p:nvPr>
        </p:nvGraphicFramePr>
        <p:xfrm>
          <a:off x="2530929" y="2269671"/>
          <a:ext cx="7053941" cy="3976005"/>
        </p:xfrm>
        <a:graphic>
          <a:graphicData uri="http://schemas.openxmlformats.org/drawingml/2006/table">
            <a:tbl>
              <a:tblPr firstRow="1" firstCol="1" bandRow="1"/>
              <a:tblGrid>
                <a:gridCol w="842890">
                  <a:extLst>
                    <a:ext uri="{9D8B030D-6E8A-4147-A177-3AD203B41FA5}">
                      <a16:colId xmlns:a16="http://schemas.microsoft.com/office/drawing/2014/main" val="4081147622"/>
                    </a:ext>
                  </a:extLst>
                </a:gridCol>
                <a:gridCol w="1242386">
                  <a:extLst>
                    <a:ext uri="{9D8B030D-6E8A-4147-A177-3AD203B41FA5}">
                      <a16:colId xmlns:a16="http://schemas.microsoft.com/office/drawing/2014/main" val="695742454"/>
                    </a:ext>
                  </a:extLst>
                </a:gridCol>
                <a:gridCol w="1892992">
                  <a:extLst>
                    <a:ext uri="{9D8B030D-6E8A-4147-A177-3AD203B41FA5}">
                      <a16:colId xmlns:a16="http://schemas.microsoft.com/office/drawing/2014/main" val="3715290272"/>
                    </a:ext>
                  </a:extLst>
                </a:gridCol>
                <a:gridCol w="1120342">
                  <a:extLst>
                    <a:ext uri="{9D8B030D-6E8A-4147-A177-3AD203B41FA5}">
                      <a16:colId xmlns:a16="http://schemas.microsoft.com/office/drawing/2014/main" val="1599077826"/>
                    </a:ext>
                  </a:extLst>
                </a:gridCol>
                <a:gridCol w="1955331">
                  <a:extLst>
                    <a:ext uri="{9D8B030D-6E8A-4147-A177-3AD203B41FA5}">
                      <a16:colId xmlns:a16="http://schemas.microsoft.com/office/drawing/2014/main" val="2516255606"/>
                    </a:ext>
                  </a:extLst>
                </a:gridCol>
              </a:tblGrid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Ref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Received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Method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Location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b="1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Submission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E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735495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LPT01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Online Portal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Lucan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644266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Online Portal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Lucan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825998"/>
                  </a:ext>
                </a:extLst>
              </a:tr>
              <a:tr h="377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LPT03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Online Portal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Adamstown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442253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LPT04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Online Portal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Lucan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665265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LPT05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29.07.22</a:t>
                      </a:r>
                      <a:endParaRPr lang="en-IE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Online Portal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Lucan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Reduction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04470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LPT06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06.07.22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by 15%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908814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LPT07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by 15%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099666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Verdana" panose="020B0604030504040204" pitchFamily="34" charset="0"/>
                        </a:rPr>
                        <a:t>LPT08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173304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LPT09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/ Eliminate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474074"/>
                  </a:ext>
                </a:extLst>
              </a:tr>
              <a:tr h="3644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LPT10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by 15%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221728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LPT11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950798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Increase by 15%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2292508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LPT13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29.07.22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Remain or Increase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341444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LPT14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02.08.22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Reduce by 10%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757945"/>
                  </a:ext>
                </a:extLst>
              </a:tr>
              <a:tr h="2309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LPT15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10.08.22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Email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E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Increase by 15%</a:t>
                      </a:r>
                      <a:endParaRPr lang="en-IE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37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111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3645</TotalTime>
  <Words>325</Words>
  <Application>Microsoft Office PowerPoint</Application>
  <PresentationFormat>Widescreen</PresentationFormat>
  <Paragraphs>109</Paragraphs>
  <Slides>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Microsoft Excel Worksheet</vt:lpstr>
      <vt:lpstr>      Local Property Tax Local Adjustment factor  Monday 10th October 2022</vt:lpstr>
      <vt:lpstr>Matters to which a local authority must have regard when considering an LPT Adjustment factor variation in accordance with S20 Finance Local Property Tax Act 2012 (as amended):</vt:lpstr>
      <vt:lpstr>(1) Estimate of Income &amp; Expenditure - Schedule 1 of Local Property Tax (Local Adjustment Factor) Regulations 2022</vt:lpstr>
      <vt:lpstr>(2) Financial Position - Schedule 2 of Local Property Tax (Local Adjustment Factor) Regulations 2022</vt:lpstr>
      <vt:lpstr>(3) Impact on Local Funding if 2023 LPT is varied</vt:lpstr>
      <vt:lpstr>(4) LPT Public Consultation:</vt:lpstr>
      <vt:lpstr>(5) LPT Public Consultation Response: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2015</dc:title>
  <dc:creator>Clodagh Henehan</dc:creator>
  <cp:lastModifiedBy>Ronan Fitzgerald</cp:lastModifiedBy>
  <cp:revision>200</cp:revision>
  <cp:lastPrinted>2021-07-05T09:33:00Z</cp:lastPrinted>
  <dcterms:created xsi:type="dcterms:W3CDTF">2014-07-01T11:48:58Z</dcterms:created>
  <dcterms:modified xsi:type="dcterms:W3CDTF">2022-10-07T11:51:26Z</dcterms:modified>
</cp:coreProperties>
</file>