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7" r:id="rId7"/>
    <p:sldId id="259" r:id="rId8"/>
    <p:sldId id="260" r:id="rId9"/>
    <p:sldId id="264" r:id="rId10"/>
    <p:sldId id="266"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51A3-5939-8CE6-E718-53F54B098B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8F0F74A-9E68-5710-BAD0-E4BFDC622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5617E57F-7A35-0E8A-A202-D984B09947A9}"/>
              </a:ext>
            </a:extLst>
          </p:cNvPr>
          <p:cNvSpPr>
            <a:spLocks noGrp="1"/>
          </p:cNvSpPr>
          <p:nvPr>
            <p:ph type="dt" sz="half" idx="10"/>
          </p:nvPr>
        </p:nvSpPr>
        <p:spPr/>
        <p:txBody>
          <a:bodyPr/>
          <a:lstStyle/>
          <a:p>
            <a:fld id="{778FD3C4-550E-4530-ABE1-6837DF1DF896}" type="datetimeFigureOut">
              <a:rPr lang="en-IE" smtClean="0"/>
              <a:t>27/09/2022</a:t>
            </a:fld>
            <a:endParaRPr lang="en-IE"/>
          </a:p>
        </p:txBody>
      </p:sp>
      <p:sp>
        <p:nvSpPr>
          <p:cNvPr id="5" name="Footer Placeholder 4">
            <a:extLst>
              <a:ext uri="{FF2B5EF4-FFF2-40B4-BE49-F238E27FC236}">
                <a16:creationId xmlns:a16="http://schemas.microsoft.com/office/drawing/2014/main" id="{EB1C9A17-E997-BA7E-B94C-8405F71CFFB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7621FB5-B27F-78BD-C6BA-772370BE8793}"/>
              </a:ext>
            </a:extLst>
          </p:cNvPr>
          <p:cNvSpPr>
            <a:spLocks noGrp="1"/>
          </p:cNvSpPr>
          <p:nvPr>
            <p:ph type="sldNum" sz="quarter" idx="12"/>
          </p:nvPr>
        </p:nvSpPr>
        <p:spPr/>
        <p:txBody>
          <a:bodyPr/>
          <a:lstStyle/>
          <a:p>
            <a:fld id="{905583F9-41A1-4B2B-97A7-48DB2EBF7153}" type="slidenum">
              <a:rPr lang="en-IE" smtClean="0"/>
              <a:t>‹#›</a:t>
            </a:fld>
            <a:endParaRPr lang="en-IE"/>
          </a:p>
        </p:txBody>
      </p:sp>
    </p:spTree>
    <p:extLst>
      <p:ext uri="{BB962C8B-B14F-4D97-AF65-F5344CB8AC3E}">
        <p14:creationId xmlns:p14="http://schemas.microsoft.com/office/powerpoint/2010/main" val="293326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FB809-DDAD-45B1-C411-B6AD5993D7EB}"/>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E0E09A9-E155-7CB8-B51D-9AC044633A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3787887-3EF1-2944-3A78-B7803D8C8EFB}"/>
              </a:ext>
            </a:extLst>
          </p:cNvPr>
          <p:cNvSpPr>
            <a:spLocks noGrp="1"/>
          </p:cNvSpPr>
          <p:nvPr>
            <p:ph type="dt" sz="half" idx="10"/>
          </p:nvPr>
        </p:nvSpPr>
        <p:spPr/>
        <p:txBody>
          <a:bodyPr/>
          <a:lstStyle/>
          <a:p>
            <a:fld id="{778FD3C4-550E-4530-ABE1-6837DF1DF896}" type="datetimeFigureOut">
              <a:rPr lang="en-IE" smtClean="0"/>
              <a:t>27/09/2022</a:t>
            </a:fld>
            <a:endParaRPr lang="en-IE"/>
          </a:p>
        </p:txBody>
      </p:sp>
      <p:sp>
        <p:nvSpPr>
          <p:cNvPr id="5" name="Footer Placeholder 4">
            <a:extLst>
              <a:ext uri="{FF2B5EF4-FFF2-40B4-BE49-F238E27FC236}">
                <a16:creationId xmlns:a16="http://schemas.microsoft.com/office/drawing/2014/main" id="{CAE0CEC6-9BD5-D702-0F3D-274764C3B64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613D3EE-E671-1238-0905-59A860287A59}"/>
              </a:ext>
            </a:extLst>
          </p:cNvPr>
          <p:cNvSpPr>
            <a:spLocks noGrp="1"/>
          </p:cNvSpPr>
          <p:nvPr>
            <p:ph type="sldNum" sz="quarter" idx="12"/>
          </p:nvPr>
        </p:nvSpPr>
        <p:spPr/>
        <p:txBody>
          <a:bodyPr/>
          <a:lstStyle/>
          <a:p>
            <a:fld id="{905583F9-41A1-4B2B-97A7-48DB2EBF7153}" type="slidenum">
              <a:rPr lang="en-IE" smtClean="0"/>
              <a:t>‹#›</a:t>
            </a:fld>
            <a:endParaRPr lang="en-IE"/>
          </a:p>
        </p:txBody>
      </p:sp>
    </p:spTree>
    <p:extLst>
      <p:ext uri="{BB962C8B-B14F-4D97-AF65-F5344CB8AC3E}">
        <p14:creationId xmlns:p14="http://schemas.microsoft.com/office/powerpoint/2010/main" val="401733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C1564F-47B5-1C6D-FC92-322A1BAF18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2979118-BFF9-0135-C43F-966E47F236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AE93EAA-ED12-862C-7B3E-B6906E79F64A}"/>
              </a:ext>
            </a:extLst>
          </p:cNvPr>
          <p:cNvSpPr>
            <a:spLocks noGrp="1"/>
          </p:cNvSpPr>
          <p:nvPr>
            <p:ph type="dt" sz="half" idx="10"/>
          </p:nvPr>
        </p:nvSpPr>
        <p:spPr/>
        <p:txBody>
          <a:bodyPr/>
          <a:lstStyle/>
          <a:p>
            <a:fld id="{778FD3C4-550E-4530-ABE1-6837DF1DF896}" type="datetimeFigureOut">
              <a:rPr lang="en-IE" smtClean="0"/>
              <a:t>27/09/2022</a:t>
            </a:fld>
            <a:endParaRPr lang="en-IE"/>
          </a:p>
        </p:txBody>
      </p:sp>
      <p:sp>
        <p:nvSpPr>
          <p:cNvPr id="5" name="Footer Placeholder 4">
            <a:extLst>
              <a:ext uri="{FF2B5EF4-FFF2-40B4-BE49-F238E27FC236}">
                <a16:creationId xmlns:a16="http://schemas.microsoft.com/office/drawing/2014/main" id="{F3A302D9-6054-ACD1-8DC9-D95C9F2326C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6137A1B-7090-9D9E-C3DF-FAA8A58A005E}"/>
              </a:ext>
            </a:extLst>
          </p:cNvPr>
          <p:cNvSpPr>
            <a:spLocks noGrp="1"/>
          </p:cNvSpPr>
          <p:nvPr>
            <p:ph type="sldNum" sz="quarter" idx="12"/>
          </p:nvPr>
        </p:nvSpPr>
        <p:spPr/>
        <p:txBody>
          <a:bodyPr/>
          <a:lstStyle/>
          <a:p>
            <a:fld id="{905583F9-41A1-4B2B-97A7-48DB2EBF7153}" type="slidenum">
              <a:rPr lang="en-IE" smtClean="0"/>
              <a:t>‹#›</a:t>
            </a:fld>
            <a:endParaRPr lang="en-IE"/>
          </a:p>
        </p:txBody>
      </p:sp>
    </p:spTree>
    <p:extLst>
      <p:ext uri="{BB962C8B-B14F-4D97-AF65-F5344CB8AC3E}">
        <p14:creationId xmlns:p14="http://schemas.microsoft.com/office/powerpoint/2010/main" val="180321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469F-7686-6E8A-048C-6F8CE4D129E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67E16E1-A10B-1C12-5A74-04F35DC038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87587B2-356A-FFAF-B6A8-BFB7ECBD3CFB}"/>
              </a:ext>
            </a:extLst>
          </p:cNvPr>
          <p:cNvSpPr>
            <a:spLocks noGrp="1"/>
          </p:cNvSpPr>
          <p:nvPr>
            <p:ph type="dt" sz="half" idx="10"/>
          </p:nvPr>
        </p:nvSpPr>
        <p:spPr/>
        <p:txBody>
          <a:bodyPr/>
          <a:lstStyle/>
          <a:p>
            <a:fld id="{778FD3C4-550E-4530-ABE1-6837DF1DF896}" type="datetimeFigureOut">
              <a:rPr lang="en-IE" smtClean="0"/>
              <a:t>27/09/2022</a:t>
            </a:fld>
            <a:endParaRPr lang="en-IE"/>
          </a:p>
        </p:txBody>
      </p:sp>
      <p:sp>
        <p:nvSpPr>
          <p:cNvPr id="5" name="Footer Placeholder 4">
            <a:extLst>
              <a:ext uri="{FF2B5EF4-FFF2-40B4-BE49-F238E27FC236}">
                <a16:creationId xmlns:a16="http://schemas.microsoft.com/office/drawing/2014/main" id="{05B35566-E265-09E9-6FB4-031CB3DB8A9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8ED20D8-9E00-0313-A95F-6970EBBEACF7}"/>
              </a:ext>
            </a:extLst>
          </p:cNvPr>
          <p:cNvSpPr>
            <a:spLocks noGrp="1"/>
          </p:cNvSpPr>
          <p:nvPr>
            <p:ph type="sldNum" sz="quarter" idx="12"/>
          </p:nvPr>
        </p:nvSpPr>
        <p:spPr/>
        <p:txBody>
          <a:bodyPr/>
          <a:lstStyle/>
          <a:p>
            <a:fld id="{905583F9-41A1-4B2B-97A7-48DB2EBF7153}" type="slidenum">
              <a:rPr lang="en-IE" smtClean="0"/>
              <a:t>‹#›</a:t>
            </a:fld>
            <a:endParaRPr lang="en-IE"/>
          </a:p>
        </p:txBody>
      </p:sp>
    </p:spTree>
    <p:extLst>
      <p:ext uri="{BB962C8B-B14F-4D97-AF65-F5344CB8AC3E}">
        <p14:creationId xmlns:p14="http://schemas.microsoft.com/office/powerpoint/2010/main" val="408699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C3E8-0395-3514-6507-DA090D1D7F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FC58795-34B2-C9D5-0B4F-CC85C7EED7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C7E424-A00E-B72C-7A2C-C90F4F09640D}"/>
              </a:ext>
            </a:extLst>
          </p:cNvPr>
          <p:cNvSpPr>
            <a:spLocks noGrp="1"/>
          </p:cNvSpPr>
          <p:nvPr>
            <p:ph type="dt" sz="half" idx="10"/>
          </p:nvPr>
        </p:nvSpPr>
        <p:spPr/>
        <p:txBody>
          <a:bodyPr/>
          <a:lstStyle/>
          <a:p>
            <a:fld id="{778FD3C4-550E-4530-ABE1-6837DF1DF896}" type="datetimeFigureOut">
              <a:rPr lang="en-IE" smtClean="0"/>
              <a:t>27/09/2022</a:t>
            </a:fld>
            <a:endParaRPr lang="en-IE"/>
          </a:p>
        </p:txBody>
      </p:sp>
      <p:sp>
        <p:nvSpPr>
          <p:cNvPr id="5" name="Footer Placeholder 4">
            <a:extLst>
              <a:ext uri="{FF2B5EF4-FFF2-40B4-BE49-F238E27FC236}">
                <a16:creationId xmlns:a16="http://schemas.microsoft.com/office/drawing/2014/main" id="{82D29D80-09C8-EA19-DCDB-8B16856EA54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F9F50C8-1C95-0371-C545-15E78587B357}"/>
              </a:ext>
            </a:extLst>
          </p:cNvPr>
          <p:cNvSpPr>
            <a:spLocks noGrp="1"/>
          </p:cNvSpPr>
          <p:nvPr>
            <p:ph type="sldNum" sz="quarter" idx="12"/>
          </p:nvPr>
        </p:nvSpPr>
        <p:spPr/>
        <p:txBody>
          <a:bodyPr/>
          <a:lstStyle/>
          <a:p>
            <a:fld id="{905583F9-41A1-4B2B-97A7-48DB2EBF7153}" type="slidenum">
              <a:rPr lang="en-IE" smtClean="0"/>
              <a:t>‹#›</a:t>
            </a:fld>
            <a:endParaRPr lang="en-IE"/>
          </a:p>
        </p:txBody>
      </p:sp>
    </p:spTree>
    <p:extLst>
      <p:ext uri="{BB962C8B-B14F-4D97-AF65-F5344CB8AC3E}">
        <p14:creationId xmlns:p14="http://schemas.microsoft.com/office/powerpoint/2010/main" val="230702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4C26D-C8FE-50F0-908D-6BBE615982B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137EE9E-4AF4-B093-64E6-664A58603D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0CA193CD-DC5A-049F-06F5-DCF91F4BF8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CD212E89-7BF3-4A9B-B88A-0CBD20B2599C}"/>
              </a:ext>
            </a:extLst>
          </p:cNvPr>
          <p:cNvSpPr>
            <a:spLocks noGrp="1"/>
          </p:cNvSpPr>
          <p:nvPr>
            <p:ph type="dt" sz="half" idx="10"/>
          </p:nvPr>
        </p:nvSpPr>
        <p:spPr/>
        <p:txBody>
          <a:bodyPr/>
          <a:lstStyle/>
          <a:p>
            <a:fld id="{778FD3C4-550E-4530-ABE1-6837DF1DF896}" type="datetimeFigureOut">
              <a:rPr lang="en-IE" smtClean="0"/>
              <a:t>27/09/2022</a:t>
            </a:fld>
            <a:endParaRPr lang="en-IE"/>
          </a:p>
        </p:txBody>
      </p:sp>
      <p:sp>
        <p:nvSpPr>
          <p:cNvPr id="6" name="Footer Placeholder 5">
            <a:extLst>
              <a:ext uri="{FF2B5EF4-FFF2-40B4-BE49-F238E27FC236}">
                <a16:creationId xmlns:a16="http://schemas.microsoft.com/office/drawing/2014/main" id="{EF73C599-2180-1A1D-8231-5A75FD50CE5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31CBF88-8C21-6455-D1CE-6F563D39E539}"/>
              </a:ext>
            </a:extLst>
          </p:cNvPr>
          <p:cNvSpPr>
            <a:spLocks noGrp="1"/>
          </p:cNvSpPr>
          <p:nvPr>
            <p:ph type="sldNum" sz="quarter" idx="12"/>
          </p:nvPr>
        </p:nvSpPr>
        <p:spPr/>
        <p:txBody>
          <a:bodyPr/>
          <a:lstStyle/>
          <a:p>
            <a:fld id="{905583F9-41A1-4B2B-97A7-48DB2EBF7153}" type="slidenum">
              <a:rPr lang="en-IE" smtClean="0"/>
              <a:t>‹#›</a:t>
            </a:fld>
            <a:endParaRPr lang="en-IE"/>
          </a:p>
        </p:txBody>
      </p:sp>
    </p:spTree>
    <p:extLst>
      <p:ext uri="{BB962C8B-B14F-4D97-AF65-F5344CB8AC3E}">
        <p14:creationId xmlns:p14="http://schemas.microsoft.com/office/powerpoint/2010/main" val="1705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866C-3071-A391-7AE0-583BBE04A89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53829FC-8AF1-AF13-5BAA-C48054D811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0A1245-5612-A988-BDD0-1E002BC54D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DD20DB1-82AF-DB81-0D50-9D7BECF8E7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5C5659-0DD5-9D75-80D8-DBDEAE2FA4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FE99A14-6ED8-68F9-747A-9B4D12331633}"/>
              </a:ext>
            </a:extLst>
          </p:cNvPr>
          <p:cNvSpPr>
            <a:spLocks noGrp="1"/>
          </p:cNvSpPr>
          <p:nvPr>
            <p:ph type="dt" sz="half" idx="10"/>
          </p:nvPr>
        </p:nvSpPr>
        <p:spPr/>
        <p:txBody>
          <a:bodyPr/>
          <a:lstStyle/>
          <a:p>
            <a:fld id="{778FD3C4-550E-4530-ABE1-6837DF1DF896}" type="datetimeFigureOut">
              <a:rPr lang="en-IE" smtClean="0"/>
              <a:t>27/09/2022</a:t>
            </a:fld>
            <a:endParaRPr lang="en-IE"/>
          </a:p>
        </p:txBody>
      </p:sp>
      <p:sp>
        <p:nvSpPr>
          <p:cNvPr id="8" name="Footer Placeholder 7">
            <a:extLst>
              <a:ext uri="{FF2B5EF4-FFF2-40B4-BE49-F238E27FC236}">
                <a16:creationId xmlns:a16="http://schemas.microsoft.com/office/drawing/2014/main" id="{EC02F54D-DC13-C854-9B1B-15CD4FE931AB}"/>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3286830-80B2-BD00-6DB3-2EFB00EB3337}"/>
              </a:ext>
            </a:extLst>
          </p:cNvPr>
          <p:cNvSpPr>
            <a:spLocks noGrp="1"/>
          </p:cNvSpPr>
          <p:nvPr>
            <p:ph type="sldNum" sz="quarter" idx="12"/>
          </p:nvPr>
        </p:nvSpPr>
        <p:spPr/>
        <p:txBody>
          <a:bodyPr/>
          <a:lstStyle/>
          <a:p>
            <a:fld id="{905583F9-41A1-4B2B-97A7-48DB2EBF7153}" type="slidenum">
              <a:rPr lang="en-IE" smtClean="0"/>
              <a:t>‹#›</a:t>
            </a:fld>
            <a:endParaRPr lang="en-IE"/>
          </a:p>
        </p:txBody>
      </p:sp>
    </p:spTree>
    <p:extLst>
      <p:ext uri="{BB962C8B-B14F-4D97-AF65-F5344CB8AC3E}">
        <p14:creationId xmlns:p14="http://schemas.microsoft.com/office/powerpoint/2010/main" val="359601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26F24-A579-B710-A00F-702BF52B4C88}"/>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9C55534E-75BE-61BE-CEA8-22EECA0B1EF0}"/>
              </a:ext>
            </a:extLst>
          </p:cNvPr>
          <p:cNvSpPr>
            <a:spLocks noGrp="1"/>
          </p:cNvSpPr>
          <p:nvPr>
            <p:ph type="dt" sz="half" idx="10"/>
          </p:nvPr>
        </p:nvSpPr>
        <p:spPr/>
        <p:txBody>
          <a:bodyPr/>
          <a:lstStyle/>
          <a:p>
            <a:fld id="{778FD3C4-550E-4530-ABE1-6837DF1DF896}" type="datetimeFigureOut">
              <a:rPr lang="en-IE" smtClean="0"/>
              <a:t>27/09/2022</a:t>
            </a:fld>
            <a:endParaRPr lang="en-IE"/>
          </a:p>
        </p:txBody>
      </p:sp>
      <p:sp>
        <p:nvSpPr>
          <p:cNvPr id="4" name="Footer Placeholder 3">
            <a:extLst>
              <a:ext uri="{FF2B5EF4-FFF2-40B4-BE49-F238E27FC236}">
                <a16:creationId xmlns:a16="http://schemas.microsoft.com/office/drawing/2014/main" id="{AE1D07CB-9759-29EA-FF14-722C95E80BB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912B012-0577-F515-872D-85EE277A564A}"/>
              </a:ext>
            </a:extLst>
          </p:cNvPr>
          <p:cNvSpPr>
            <a:spLocks noGrp="1"/>
          </p:cNvSpPr>
          <p:nvPr>
            <p:ph type="sldNum" sz="quarter" idx="12"/>
          </p:nvPr>
        </p:nvSpPr>
        <p:spPr/>
        <p:txBody>
          <a:bodyPr/>
          <a:lstStyle/>
          <a:p>
            <a:fld id="{905583F9-41A1-4B2B-97A7-48DB2EBF7153}" type="slidenum">
              <a:rPr lang="en-IE" smtClean="0"/>
              <a:t>‹#›</a:t>
            </a:fld>
            <a:endParaRPr lang="en-IE"/>
          </a:p>
        </p:txBody>
      </p:sp>
    </p:spTree>
    <p:extLst>
      <p:ext uri="{BB962C8B-B14F-4D97-AF65-F5344CB8AC3E}">
        <p14:creationId xmlns:p14="http://schemas.microsoft.com/office/powerpoint/2010/main" val="386192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3BE69D-F36C-9125-0D82-8809C8F71FFC}"/>
              </a:ext>
            </a:extLst>
          </p:cNvPr>
          <p:cNvSpPr>
            <a:spLocks noGrp="1"/>
          </p:cNvSpPr>
          <p:nvPr>
            <p:ph type="dt" sz="half" idx="10"/>
          </p:nvPr>
        </p:nvSpPr>
        <p:spPr/>
        <p:txBody>
          <a:bodyPr/>
          <a:lstStyle/>
          <a:p>
            <a:fld id="{778FD3C4-550E-4530-ABE1-6837DF1DF896}" type="datetimeFigureOut">
              <a:rPr lang="en-IE" smtClean="0"/>
              <a:t>27/09/2022</a:t>
            </a:fld>
            <a:endParaRPr lang="en-IE"/>
          </a:p>
        </p:txBody>
      </p:sp>
      <p:sp>
        <p:nvSpPr>
          <p:cNvPr id="3" name="Footer Placeholder 2">
            <a:extLst>
              <a:ext uri="{FF2B5EF4-FFF2-40B4-BE49-F238E27FC236}">
                <a16:creationId xmlns:a16="http://schemas.microsoft.com/office/drawing/2014/main" id="{03ECF555-0F7A-E803-C1DF-C04FDF0376B6}"/>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AC395295-1FBD-376E-B2F0-9C750285A30D}"/>
              </a:ext>
            </a:extLst>
          </p:cNvPr>
          <p:cNvSpPr>
            <a:spLocks noGrp="1"/>
          </p:cNvSpPr>
          <p:nvPr>
            <p:ph type="sldNum" sz="quarter" idx="12"/>
          </p:nvPr>
        </p:nvSpPr>
        <p:spPr/>
        <p:txBody>
          <a:bodyPr/>
          <a:lstStyle/>
          <a:p>
            <a:fld id="{905583F9-41A1-4B2B-97A7-48DB2EBF7153}" type="slidenum">
              <a:rPr lang="en-IE" smtClean="0"/>
              <a:t>‹#›</a:t>
            </a:fld>
            <a:endParaRPr lang="en-IE"/>
          </a:p>
        </p:txBody>
      </p:sp>
    </p:spTree>
    <p:extLst>
      <p:ext uri="{BB962C8B-B14F-4D97-AF65-F5344CB8AC3E}">
        <p14:creationId xmlns:p14="http://schemas.microsoft.com/office/powerpoint/2010/main" val="7480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189F3-127C-0BF7-70EC-B301BAE86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96D8FC4-5B37-119B-8815-61EDDEC55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D9F23D2-6580-264E-4ADF-1C604ADC3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6E8225-A774-5A97-944D-AA79291CD57E}"/>
              </a:ext>
            </a:extLst>
          </p:cNvPr>
          <p:cNvSpPr>
            <a:spLocks noGrp="1"/>
          </p:cNvSpPr>
          <p:nvPr>
            <p:ph type="dt" sz="half" idx="10"/>
          </p:nvPr>
        </p:nvSpPr>
        <p:spPr/>
        <p:txBody>
          <a:bodyPr/>
          <a:lstStyle/>
          <a:p>
            <a:fld id="{778FD3C4-550E-4530-ABE1-6837DF1DF896}" type="datetimeFigureOut">
              <a:rPr lang="en-IE" smtClean="0"/>
              <a:t>27/09/2022</a:t>
            </a:fld>
            <a:endParaRPr lang="en-IE"/>
          </a:p>
        </p:txBody>
      </p:sp>
      <p:sp>
        <p:nvSpPr>
          <p:cNvPr id="6" name="Footer Placeholder 5">
            <a:extLst>
              <a:ext uri="{FF2B5EF4-FFF2-40B4-BE49-F238E27FC236}">
                <a16:creationId xmlns:a16="http://schemas.microsoft.com/office/drawing/2014/main" id="{3F84943A-AEE4-1270-A300-EB3DC89E115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246A535-9C01-9A06-FF60-A9C7B57549A0}"/>
              </a:ext>
            </a:extLst>
          </p:cNvPr>
          <p:cNvSpPr>
            <a:spLocks noGrp="1"/>
          </p:cNvSpPr>
          <p:nvPr>
            <p:ph type="sldNum" sz="quarter" idx="12"/>
          </p:nvPr>
        </p:nvSpPr>
        <p:spPr/>
        <p:txBody>
          <a:bodyPr/>
          <a:lstStyle/>
          <a:p>
            <a:fld id="{905583F9-41A1-4B2B-97A7-48DB2EBF7153}" type="slidenum">
              <a:rPr lang="en-IE" smtClean="0"/>
              <a:t>‹#›</a:t>
            </a:fld>
            <a:endParaRPr lang="en-IE"/>
          </a:p>
        </p:txBody>
      </p:sp>
    </p:spTree>
    <p:extLst>
      <p:ext uri="{BB962C8B-B14F-4D97-AF65-F5344CB8AC3E}">
        <p14:creationId xmlns:p14="http://schemas.microsoft.com/office/powerpoint/2010/main" val="227997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B170-E6C2-A22D-463A-7B954E0E6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6787DF09-AF1C-0B3E-0ED5-ECE7CB6DD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76D914E-45E7-4283-5091-FEA59D785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7238B-83D4-B05D-B607-6C3B90171FE8}"/>
              </a:ext>
            </a:extLst>
          </p:cNvPr>
          <p:cNvSpPr>
            <a:spLocks noGrp="1"/>
          </p:cNvSpPr>
          <p:nvPr>
            <p:ph type="dt" sz="half" idx="10"/>
          </p:nvPr>
        </p:nvSpPr>
        <p:spPr/>
        <p:txBody>
          <a:bodyPr/>
          <a:lstStyle/>
          <a:p>
            <a:fld id="{778FD3C4-550E-4530-ABE1-6837DF1DF896}" type="datetimeFigureOut">
              <a:rPr lang="en-IE" smtClean="0"/>
              <a:t>27/09/2022</a:t>
            </a:fld>
            <a:endParaRPr lang="en-IE"/>
          </a:p>
        </p:txBody>
      </p:sp>
      <p:sp>
        <p:nvSpPr>
          <p:cNvPr id="6" name="Footer Placeholder 5">
            <a:extLst>
              <a:ext uri="{FF2B5EF4-FFF2-40B4-BE49-F238E27FC236}">
                <a16:creationId xmlns:a16="http://schemas.microsoft.com/office/drawing/2014/main" id="{5C65F47C-78E2-DFDA-E33A-4EB6A9C1CE6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F244BB3-D3F0-4963-0D1E-51A619ECC355}"/>
              </a:ext>
            </a:extLst>
          </p:cNvPr>
          <p:cNvSpPr>
            <a:spLocks noGrp="1"/>
          </p:cNvSpPr>
          <p:nvPr>
            <p:ph type="sldNum" sz="quarter" idx="12"/>
          </p:nvPr>
        </p:nvSpPr>
        <p:spPr/>
        <p:txBody>
          <a:bodyPr/>
          <a:lstStyle/>
          <a:p>
            <a:fld id="{905583F9-41A1-4B2B-97A7-48DB2EBF7153}" type="slidenum">
              <a:rPr lang="en-IE" smtClean="0"/>
              <a:t>‹#›</a:t>
            </a:fld>
            <a:endParaRPr lang="en-IE"/>
          </a:p>
        </p:txBody>
      </p:sp>
    </p:spTree>
    <p:extLst>
      <p:ext uri="{BB962C8B-B14F-4D97-AF65-F5344CB8AC3E}">
        <p14:creationId xmlns:p14="http://schemas.microsoft.com/office/powerpoint/2010/main" val="211605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713B2D-8D50-2F93-AEC8-6D5321FB14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1B2512E-4445-9D62-71CE-DDE75D70DF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653EA05-CF4D-3CAB-5630-4699CB8206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FD3C4-550E-4530-ABE1-6837DF1DF896}" type="datetimeFigureOut">
              <a:rPr lang="en-IE" smtClean="0"/>
              <a:t>27/09/2022</a:t>
            </a:fld>
            <a:endParaRPr lang="en-IE"/>
          </a:p>
        </p:txBody>
      </p:sp>
      <p:sp>
        <p:nvSpPr>
          <p:cNvPr id="5" name="Footer Placeholder 4">
            <a:extLst>
              <a:ext uri="{FF2B5EF4-FFF2-40B4-BE49-F238E27FC236}">
                <a16:creationId xmlns:a16="http://schemas.microsoft.com/office/drawing/2014/main" id="{5122FB1C-CBED-6624-8CAD-C56E7F238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9178C3C-6814-5584-1876-52C289751F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583F9-41A1-4B2B-97A7-48DB2EBF7153}" type="slidenum">
              <a:rPr lang="en-IE" smtClean="0"/>
              <a:t>‹#›</a:t>
            </a:fld>
            <a:endParaRPr lang="en-IE"/>
          </a:p>
        </p:txBody>
      </p:sp>
    </p:spTree>
    <p:extLst>
      <p:ext uri="{BB962C8B-B14F-4D97-AF65-F5344CB8AC3E}">
        <p14:creationId xmlns:p14="http://schemas.microsoft.com/office/powerpoint/2010/main" val="2814971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75CDB-88D4-AD1E-926A-979FAA17B4CF}"/>
              </a:ext>
            </a:extLst>
          </p:cNvPr>
          <p:cNvSpPr>
            <a:spLocks noGrp="1"/>
          </p:cNvSpPr>
          <p:nvPr>
            <p:ph type="ctrTitle"/>
          </p:nvPr>
        </p:nvSpPr>
        <p:spPr>
          <a:xfrm>
            <a:off x="7180028" y="3376123"/>
            <a:ext cx="4515147" cy="1529232"/>
          </a:xfrm>
        </p:spPr>
        <p:txBody>
          <a:bodyPr>
            <a:normAutofit/>
          </a:bodyPr>
          <a:lstStyle/>
          <a:p>
            <a:pPr algn="r"/>
            <a:r>
              <a:rPr lang="en-GB" sz="4400" b="1" dirty="0">
                <a:solidFill>
                  <a:schemeClr val="tx2"/>
                </a:solidFill>
              </a:rPr>
              <a:t>Draft Ministerial Direction</a:t>
            </a:r>
            <a:endParaRPr lang="en-IE" sz="4400" b="1" dirty="0">
              <a:solidFill>
                <a:schemeClr val="tx2"/>
              </a:solidFill>
            </a:endParaRPr>
          </a:p>
        </p:txBody>
      </p:sp>
      <p:sp>
        <p:nvSpPr>
          <p:cNvPr id="3" name="Subtitle 2">
            <a:extLst>
              <a:ext uri="{FF2B5EF4-FFF2-40B4-BE49-F238E27FC236}">
                <a16:creationId xmlns:a16="http://schemas.microsoft.com/office/drawing/2014/main" id="{F24A96C8-9878-E830-7DCD-46EB8535A58D}"/>
              </a:ext>
            </a:extLst>
          </p:cNvPr>
          <p:cNvSpPr>
            <a:spLocks noGrp="1"/>
          </p:cNvSpPr>
          <p:nvPr>
            <p:ph type="subTitle" idx="1"/>
          </p:nvPr>
        </p:nvSpPr>
        <p:spPr>
          <a:xfrm>
            <a:off x="6862354" y="4905355"/>
            <a:ext cx="4832822" cy="1153699"/>
          </a:xfrm>
        </p:spPr>
        <p:txBody>
          <a:bodyPr>
            <a:normAutofit/>
          </a:bodyPr>
          <a:lstStyle/>
          <a:p>
            <a:pPr algn="r"/>
            <a:r>
              <a:rPr lang="en-IE" b="1" dirty="0"/>
              <a:t>SPC Briefing </a:t>
            </a:r>
            <a:r>
              <a:rPr lang="en-IE" dirty="0"/>
              <a:t>29</a:t>
            </a:r>
            <a:r>
              <a:rPr lang="en-IE" baseline="30000" dirty="0"/>
              <a:t>th</a:t>
            </a:r>
            <a:r>
              <a:rPr lang="en-IE" dirty="0"/>
              <a:t> Sept 2022</a:t>
            </a:r>
          </a:p>
        </p:txBody>
      </p:sp>
      <p:pic>
        <p:nvPicPr>
          <p:cNvPr id="5" name="Picture 4" descr="A picture containing logo">
            <a:extLst>
              <a:ext uri="{FF2B5EF4-FFF2-40B4-BE49-F238E27FC236}">
                <a16:creationId xmlns:a16="http://schemas.microsoft.com/office/drawing/2014/main" id="{44BEFD55-F685-3F02-93AF-FF179367F7B2}"/>
              </a:ext>
            </a:extLst>
          </p:cNvPr>
          <p:cNvPicPr>
            <a:picLocks noChangeAspect="1"/>
          </p:cNvPicPr>
          <p:nvPr/>
        </p:nvPicPr>
        <p:blipFill rotWithShape="1">
          <a:blip r:embed="rId2">
            <a:extLst>
              <a:ext uri="{28A0092B-C50C-407E-A947-70E740481C1C}">
                <a14:useLocalDpi xmlns:a14="http://schemas.microsoft.com/office/drawing/2010/main" val="0"/>
              </a:ext>
            </a:extLst>
          </a:blip>
          <a:srcRect t="9577" r="-1" b="32909"/>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Tree>
    <p:extLst>
      <p:ext uri="{BB962C8B-B14F-4D97-AF65-F5344CB8AC3E}">
        <p14:creationId xmlns:p14="http://schemas.microsoft.com/office/powerpoint/2010/main" val="125589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4003-FAF9-6EB7-C35C-55AC90C47B18}"/>
              </a:ext>
            </a:extLst>
          </p:cNvPr>
          <p:cNvSpPr>
            <a:spLocks noGrp="1"/>
          </p:cNvSpPr>
          <p:nvPr>
            <p:ph type="title"/>
          </p:nvPr>
        </p:nvSpPr>
        <p:spPr>
          <a:xfrm>
            <a:off x="520867" y="108057"/>
            <a:ext cx="6405539" cy="674976"/>
          </a:xfrm>
        </p:spPr>
        <p:txBody>
          <a:bodyPr>
            <a:normAutofit fontScale="90000"/>
          </a:bodyPr>
          <a:lstStyle/>
          <a:p>
            <a:r>
              <a:rPr lang="en-GB" sz="3600" b="1" dirty="0">
                <a:solidFill>
                  <a:schemeClr val="tx2"/>
                </a:solidFill>
              </a:rPr>
              <a:t>Quick Review – Where we are now</a:t>
            </a:r>
            <a:endParaRPr lang="en-IE" sz="3600" b="1" dirty="0">
              <a:solidFill>
                <a:schemeClr val="tx2"/>
              </a:solidFill>
            </a:endParaRPr>
          </a:p>
        </p:txBody>
      </p:sp>
      <p:pic>
        <p:nvPicPr>
          <p:cNvPr id="5" name="Content Placeholder 4" descr="A picture containing logo&#10;&#10;Description automatically generated">
            <a:extLst>
              <a:ext uri="{FF2B5EF4-FFF2-40B4-BE49-F238E27FC236}">
                <a16:creationId xmlns:a16="http://schemas.microsoft.com/office/drawing/2014/main" id="{7412EC83-5777-187D-6AC1-594744BE47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168" y="5938982"/>
            <a:ext cx="761003" cy="819872"/>
          </a:xfrm>
        </p:spPr>
      </p:pic>
      <p:pic>
        <p:nvPicPr>
          <p:cNvPr id="6" name="Picture 5">
            <a:extLst>
              <a:ext uri="{FF2B5EF4-FFF2-40B4-BE49-F238E27FC236}">
                <a16:creationId xmlns:a16="http://schemas.microsoft.com/office/drawing/2014/main" id="{631E07DA-8C9C-74FC-C07A-4B1BB529B40E}"/>
              </a:ext>
            </a:extLst>
          </p:cNvPr>
          <p:cNvPicPr>
            <a:picLocks noChangeAspect="1"/>
          </p:cNvPicPr>
          <p:nvPr/>
        </p:nvPicPr>
        <p:blipFill>
          <a:blip r:embed="rId3"/>
          <a:stretch>
            <a:fillRect/>
          </a:stretch>
        </p:blipFill>
        <p:spPr>
          <a:xfrm>
            <a:off x="1422112" y="5938982"/>
            <a:ext cx="1777503" cy="674976"/>
          </a:xfrm>
          <a:prstGeom prst="rect">
            <a:avLst/>
          </a:prstGeom>
        </p:spPr>
      </p:pic>
      <p:sp>
        <p:nvSpPr>
          <p:cNvPr id="7" name="TextBox 6">
            <a:extLst>
              <a:ext uri="{FF2B5EF4-FFF2-40B4-BE49-F238E27FC236}">
                <a16:creationId xmlns:a16="http://schemas.microsoft.com/office/drawing/2014/main" id="{ADB01567-798D-E69D-EA75-D5B6845C64A0}"/>
              </a:ext>
            </a:extLst>
          </p:cNvPr>
          <p:cNvSpPr txBox="1"/>
          <p:nvPr/>
        </p:nvSpPr>
        <p:spPr>
          <a:xfrm>
            <a:off x="491650" y="972655"/>
            <a:ext cx="8556556" cy="4216539"/>
          </a:xfrm>
          <a:prstGeom prst="rect">
            <a:avLst/>
          </a:prstGeom>
          <a:noFill/>
        </p:spPr>
        <p:txBody>
          <a:bodyPr wrap="square" rtlCol="0">
            <a:spAutoFit/>
          </a:bodyPr>
          <a:lstStyle/>
          <a:p>
            <a:pPr marL="285750" indent="-285750">
              <a:spcBef>
                <a:spcPts val="600"/>
              </a:spcBef>
              <a:spcAft>
                <a:spcPts val="1200"/>
              </a:spcAft>
              <a:buFont typeface="Arial" panose="020B0604020202020204" pitchFamily="34" charset="0"/>
              <a:buChar char="•"/>
            </a:pPr>
            <a:r>
              <a:rPr lang="en-IE" dirty="0">
                <a:latin typeface="Calibri" panose="020F0502020204030204" pitchFamily="34" charset="0"/>
                <a:ea typeface="Calibri" panose="020F0502020204030204" pitchFamily="34" charset="0"/>
                <a:cs typeface="Times New Roman" panose="02020603050405020304" pitchFamily="18" charset="0"/>
              </a:rPr>
              <a:t>South Dublin County Development Plan 2022-2028 made 22</a:t>
            </a:r>
            <a:r>
              <a:rPr lang="en-IE" baseline="30000" dirty="0">
                <a:latin typeface="Calibri" panose="020F0502020204030204" pitchFamily="34" charset="0"/>
                <a:ea typeface="Calibri" panose="020F0502020204030204" pitchFamily="34" charset="0"/>
                <a:cs typeface="Times New Roman" panose="02020603050405020304" pitchFamily="18" charset="0"/>
              </a:rPr>
              <a:t>nd</a:t>
            </a:r>
            <a:r>
              <a:rPr lang="en-IE" dirty="0">
                <a:latin typeface="Calibri" panose="020F0502020204030204" pitchFamily="34" charset="0"/>
                <a:ea typeface="Calibri" panose="020F0502020204030204" pitchFamily="34" charset="0"/>
                <a:cs typeface="Times New Roman" panose="02020603050405020304" pitchFamily="18" charset="0"/>
              </a:rPr>
              <a:t> June 2022</a:t>
            </a:r>
          </a:p>
          <a:p>
            <a:pPr marL="285750" indent="-285750">
              <a:spcBef>
                <a:spcPts val="600"/>
              </a:spcBef>
              <a:spcAft>
                <a:spcPts val="1200"/>
              </a:spcAft>
              <a:buFont typeface="Arial" panose="020B0604020202020204" pitchFamily="34" charset="0"/>
              <a:buChar char="•"/>
            </a:pPr>
            <a:r>
              <a:rPr lang="en-IE" dirty="0">
                <a:latin typeface="Calibri" panose="020F0502020204030204" pitchFamily="34" charset="0"/>
                <a:ea typeface="Calibri" panose="020F0502020204030204" pitchFamily="34" charset="0"/>
                <a:cs typeface="Times New Roman" panose="02020603050405020304" pitchFamily="18" charset="0"/>
              </a:rPr>
              <a:t>Council receives draft Ministerial Direction 28</a:t>
            </a:r>
            <a:r>
              <a:rPr lang="en-IE" baseline="30000" dirty="0">
                <a:latin typeface="Calibri" panose="020F0502020204030204" pitchFamily="34" charset="0"/>
                <a:ea typeface="Calibri" panose="020F0502020204030204" pitchFamily="34" charset="0"/>
                <a:cs typeface="Times New Roman" panose="02020603050405020304" pitchFamily="18" charset="0"/>
              </a:rPr>
              <a:t>th</a:t>
            </a:r>
            <a:r>
              <a:rPr lang="en-IE" dirty="0">
                <a:latin typeface="Calibri" panose="020F0502020204030204" pitchFamily="34" charset="0"/>
                <a:ea typeface="Calibri" panose="020F0502020204030204" pitchFamily="34" charset="0"/>
                <a:cs typeface="Times New Roman" panose="02020603050405020304" pitchFamily="18" charset="0"/>
              </a:rPr>
              <a:t> July 2022</a:t>
            </a:r>
          </a:p>
          <a:p>
            <a:pPr marL="285750" indent="-285750">
              <a:spcBef>
                <a:spcPts val="600"/>
              </a:spcBef>
              <a:spcAft>
                <a:spcPts val="1200"/>
              </a:spcAft>
              <a:buFont typeface="Arial" panose="020B0604020202020204" pitchFamily="34" charset="0"/>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The Plan came into effect on 3</a:t>
            </a:r>
            <a:r>
              <a:rPr lang="en-IE" sz="18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IE" sz="1800" dirty="0">
                <a:effectLst/>
                <a:latin typeface="Calibri" panose="020F0502020204030204" pitchFamily="34" charset="0"/>
                <a:ea typeface="Calibri" panose="020F0502020204030204" pitchFamily="34" charset="0"/>
                <a:cs typeface="Times New Roman" panose="02020603050405020304" pitchFamily="18" charset="0"/>
              </a:rPr>
              <a:t> August with the exception of those </a:t>
            </a:r>
            <a:r>
              <a:rPr lang="en-IE" dirty="0">
                <a:latin typeface="Calibri" panose="020F0502020204030204" pitchFamily="34" charset="0"/>
                <a:ea typeface="Calibri" panose="020F0502020204030204" pitchFamily="34" charset="0"/>
                <a:cs typeface="Times New Roman" panose="02020603050405020304" pitchFamily="18" charset="0"/>
              </a:rPr>
              <a:t>matters raised in the Ministerial Direction</a:t>
            </a:r>
          </a:p>
          <a:p>
            <a:pPr marL="285750" indent="-285750">
              <a:spcBef>
                <a:spcPts val="600"/>
              </a:spcBef>
              <a:spcAft>
                <a:spcPts val="1200"/>
              </a:spcAft>
              <a:buFont typeface="Arial" panose="020B0604020202020204" pitchFamily="34" charset="0"/>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Public consultation on the draft Direction 10-23 August (Cllrs had from the date of receipt of the draft direction to the closing of public consultation to make submissions to the OPR, as set out in emails)</a:t>
            </a:r>
          </a:p>
          <a:p>
            <a:pPr marL="285750" indent="-285750">
              <a:spcBef>
                <a:spcPts val="600"/>
              </a:spcBef>
              <a:spcAft>
                <a:spcPts val="1200"/>
              </a:spcAft>
              <a:buFont typeface="Arial" panose="020B0604020202020204" pitchFamily="34" charset="0"/>
              <a:buChar char="•"/>
            </a:pPr>
            <a:r>
              <a:rPr lang="en-IE" dirty="0">
                <a:latin typeface="Calibri" panose="020F0502020204030204" pitchFamily="34" charset="0"/>
                <a:ea typeface="Calibri" panose="020F0502020204030204" pitchFamily="34" charset="0"/>
                <a:cs typeface="Times New Roman" panose="02020603050405020304" pitchFamily="18" charset="0"/>
              </a:rPr>
              <a:t>CE issued a report on 19</a:t>
            </a:r>
            <a:r>
              <a:rPr lang="en-IE" baseline="30000" dirty="0">
                <a:latin typeface="Calibri" panose="020F0502020204030204" pitchFamily="34" charset="0"/>
                <a:ea typeface="Calibri" panose="020F0502020204030204" pitchFamily="34" charset="0"/>
                <a:cs typeface="Times New Roman" panose="02020603050405020304" pitchFamily="18" charset="0"/>
              </a:rPr>
              <a:t>th</a:t>
            </a:r>
            <a:r>
              <a:rPr lang="en-IE" dirty="0">
                <a:latin typeface="Calibri" panose="020F0502020204030204" pitchFamily="34" charset="0"/>
                <a:ea typeface="Calibri" panose="020F0502020204030204" pitchFamily="34" charset="0"/>
                <a:cs typeface="Times New Roman" panose="02020603050405020304" pitchFamily="18" charset="0"/>
              </a:rPr>
              <a:t> September to the OPR on the submissions and how best to give effect to the direction within 4 weeks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9" name="TextBox 8">
            <a:extLst>
              <a:ext uri="{FF2B5EF4-FFF2-40B4-BE49-F238E27FC236}">
                <a16:creationId xmlns:a16="http://schemas.microsoft.com/office/drawing/2014/main" id="{A773F01D-2079-DE02-47CC-38635D423CF3}"/>
              </a:ext>
            </a:extLst>
          </p:cNvPr>
          <p:cNvSpPr txBox="1"/>
          <p:nvPr/>
        </p:nvSpPr>
        <p:spPr>
          <a:xfrm>
            <a:off x="9972942" y="6245497"/>
            <a:ext cx="2811015" cy="369332"/>
          </a:xfrm>
          <a:prstGeom prst="rect">
            <a:avLst/>
          </a:prstGeom>
          <a:noFill/>
        </p:spPr>
        <p:txBody>
          <a:bodyPr wrap="square" rtlCol="0">
            <a:spAutoFit/>
          </a:bodyPr>
          <a:lstStyle/>
          <a:p>
            <a:r>
              <a:rPr lang="en-GB" dirty="0">
                <a:solidFill>
                  <a:schemeClr val="bg2">
                    <a:lumMod val="50000"/>
                  </a:schemeClr>
                </a:solidFill>
              </a:rPr>
              <a:t>29th September 2022</a:t>
            </a:r>
            <a:endParaRPr lang="en-IE" dirty="0">
              <a:solidFill>
                <a:schemeClr val="bg2">
                  <a:lumMod val="50000"/>
                </a:schemeClr>
              </a:solidFill>
            </a:endParaRPr>
          </a:p>
        </p:txBody>
      </p:sp>
    </p:spTree>
    <p:extLst>
      <p:ext uri="{BB962C8B-B14F-4D97-AF65-F5344CB8AC3E}">
        <p14:creationId xmlns:p14="http://schemas.microsoft.com/office/powerpoint/2010/main" val="326100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4003-FAF9-6EB7-C35C-55AC90C47B18}"/>
              </a:ext>
            </a:extLst>
          </p:cNvPr>
          <p:cNvSpPr>
            <a:spLocks noGrp="1"/>
          </p:cNvSpPr>
          <p:nvPr>
            <p:ph type="title"/>
          </p:nvPr>
        </p:nvSpPr>
        <p:spPr>
          <a:xfrm>
            <a:off x="651669" y="292098"/>
            <a:ext cx="5377602" cy="674976"/>
          </a:xfrm>
        </p:spPr>
        <p:txBody>
          <a:bodyPr>
            <a:normAutofit/>
          </a:bodyPr>
          <a:lstStyle/>
          <a:p>
            <a:r>
              <a:rPr lang="en-GB" sz="3600" b="1" dirty="0">
                <a:solidFill>
                  <a:schemeClr val="tx2"/>
                </a:solidFill>
              </a:rPr>
              <a:t>Draft Ministerial Direction</a:t>
            </a:r>
            <a:endParaRPr lang="en-IE" sz="3600" b="1" dirty="0">
              <a:solidFill>
                <a:schemeClr val="tx2"/>
              </a:solidFill>
            </a:endParaRPr>
          </a:p>
        </p:txBody>
      </p:sp>
      <p:pic>
        <p:nvPicPr>
          <p:cNvPr id="5" name="Content Placeholder 4" descr="A picture containing logo&#10;&#10;Description automatically generated">
            <a:extLst>
              <a:ext uri="{FF2B5EF4-FFF2-40B4-BE49-F238E27FC236}">
                <a16:creationId xmlns:a16="http://schemas.microsoft.com/office/drawing/2014/main" id="{7412EC83-5777-187D-6AC1-594744BE47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168" y="5938982"/>
            <a:ext cx="761003" cy="819872"/>
          </a:xfrm>
        </p:spPr>
      </p:pic>
      <p:pic>
        <p:nvPicPr>
          <p:cNvPr id="6" name="Picture 5">
            <a:extLst>
              <a:ext uri="{FF2B5EF4-FFF2-40B4-BE49-F238E27FC236}">
                <a16:creationId xmlns:a16="http://schemas.microsoft.com/office/drawing/2014/main" id="{631E07DA-8C9C-74FC-C07A-4B1BB529B40E}"/>
              </a:ext>
            </a:extLst>
          </p:cNvPr>
          <p:cNvPicPr>
            <a:picLocks noChangeAspect="1"/>
          </p:cNvPicPr>
          <p:nvPr/>
        </p:nvPicPr>
        <p:blipFill>
          <a:blip r:embed="rId3"/>
          <a:stretch>
            <a:fillRect/>
          </a:stretch>
        </p:blipFill>
        <p:spPr>
          <a:xfrm>
            <a:off x="1422112" y="5938982"/>
            <a:ext cx="1777503" cy="674976"/>
          </a:xfrm>
          <a:prstGeom prst="rect">
            <a:avLst/>
          </a:prstGeom>
        </p:spPr>
      </p:pic>
      <p:sp>
        <p:nvSpPr>
          <p:cNvPr id="7" name="TextBox 6">
            <a:extLst>
              <a:ext uri="{FF2B5EF4-FFF2-40B4-BE49-F238E27FC236}">
                <a16:creationId xmlns:a16="http://schemas.microsoft.com/office/drawing/2014/main" id="{ADB01567-798D-E69D-EA75-D5B6845C64A0}"/>
              </a:ext>
            </a:extLst>
          </p:cNvPr>
          <p:cNvSpPr txBox="1"/>
          <p:nvPr/>
        </p:nvSpPr>
        <p:spPr>
          <a:xfrm>
            <a:off x="898185" y="1208604"/>
            <a:ext cx="6614445" cy="4247317"/>
          </a:xfrm>
          <a:prstGeom prst="rect">
            <a:avLst/>
          </a:prstGeom>
          <a:noFill/>
        </p:spPr>
        <p:txBody>
          <a:bodyPr wrap="square" rtlCol="0">
            <a:spAutoFit/>
          </a:bodyPr>
          <a:lstStyle/>
          <a:p>
            <a:r>
              <a:rPr lang="en-GB" dirty="0"/>
              <a:t>The Planning Authority has been directed to take the following steps: </a:t>
            </a:r>
          </a:p>
          <a:p>
            <a:endParaRPr lang="en-GB" dirty="0"/>
          </a:p>
          <a:p>
            <a:pPr marL="342900" indent="-342900">
              <a:buAutoNum type="alphaLcParenR"/>
            </a:pPr>
            <a:r>
              <a:rPr lang="en-GB" sz="1800" dirty="0">
                <a:effectLst/>
                <a:latin typeface="Calibri" panose="020F0502020204030204" pitchFamily="34" charset="0"/>
                <a:ea typeface="Calibri" panose="020F0502020204030204" pitchFamily="34" charset="0"/>
                <a:cs typeface="Times New Roman" panose="02020603050405020304" pitchFamily="18" charset="0"/>
              </a:rPr>
              <a:t>Omit the Enterprise and Employment zoning and the specific local objective which requires site-specific flood alleviation measures introduced as Material Amendments 2.20 and 9.4 from the lands to the north and east of the existing Greenogue Business Park and retain the Rural RU zoning objective.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b) Amend the land use zoning objectives in tables 13.4, 13.8 and 13.10 to reinstate data centre use class as an ‘open for consideration’ use class in the REGEN, Enterprise &amp; Employment (EE) and Major Retail Centre (MRC) zoning objectives. </a:t>
            </a:r>
          </a:p>
          <a:p>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pic>
        <p:nvPicPr>
          <p:cNvPr id="8" name="Picture 7" descr="A picture containing text, map&#10;&#10;Description automatically generated">
            <a:extLst>
              <a:ext uri="{FF2B5EF4-FFF2-40B4-BE49-F238E27FC236}">
                <a16:creationId xmlns:a16="http://schemas.microsoft.com/office/drawing/2014/main" id="{B52858C4-BFC9-9A2B-769A-9552C13D73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1302884"/>
            <a:ext cx="2991779" cy="1866465"/>
          </a:xfrm>
          <a:prstGeom prst="rect">
            <a:avLst/>
          </a:prstGeom>
          <a:noFill/>
          <a:ln w="12700">
            <a:solidFill>
              <a:schemeClr val="tx1"/>
            </a:solidFill>
          </a:ln>
        </p:spPr>
      </p:pic>
      <p:sp>
        <p:nvSpPr>
          <p:cNvPr id="9" name="TextBox 8">
            <a:extLst>
              <a:ext uri="{FF2B5EF4-FFF2-40B4-BE49-F238E27FC236}">
                <a16:creationId xmlns:a16="http://schemas.microsoft.com/office/drawing/2014/main" id="{A773F01D-2079-DE02-47CC-38635D423CF3}"/>
              </a:ext>
            </a:extLst>
          </p:cNvPr>
          <p:cNvSpPr txBox="1"/>
          <p:nvPr/>
        </p:nvSpPr>
        <p:spPr>
          <a:xfrm>
            <a:off x="9972942" y="6345168"/>
            <a:ext cx="2811015" cy="307777"/>
          </a:xfrm>
          <a:prstGeom prst="rect">
            <a:avLst/>
          </a:prstGeom>
          <a:noFill/>
        </p:spPr>
        <p:txBody>
          <a:bodyPr wrap="square" rtlCol="0">
            <a:spAutoFit/>
          </a:bodyPr>
          <a:lstStyle/>
          <a:p>
            <a:r>
              <a:rPr lang="en-GB" sz="1400" dirty="0">
                <a:solidFill>
                  <a:schemeClr val="bg2">
                    <a:lumMod val="50000"/>
                  </a:schemeClr>
                </a:solidFill>
              </a:rPr>
              <a:t>29</a:t>
            </a:r>
            <a:r>
              <a:rPr lang="en-GB" sz="1400" baseline="30000" dirty="0">
                <a:solidFill>
                  <a:schemeClr val="bg2">
                    <a:lumMod val="50000"/>
                  </a:schemeClr>
                </a:solidFill>
              </a:rPr>
              <a:t>th</a:t>
            </a:r>
            <a:r>
              <a:rPr lang="en-GB" sz="1400" dirty="0">
                <a:solidFill>
                  <a:schemeClr val="bg2">
                    <a:lumMod val="50000"/>
                  </a:schemeClr>
                </a:solidFill>
              </a:rPr>
              <a:t> September 2022</a:t>
            </a:r>
            <a:endParaRPr lang="en-IE" sz="1400" dirty="0">
              <a:solidFill>
                <a:schemeClr val="bg2">
                  <a:lumMod val="50000"/>
                </a:schemeClr>
              </a:solidFill>
            </a:endParaRPr>
          </a:p>
        </p:txBody>
      </p:sp>
      <p:pic>
        <p:nvPicPr>
          <p:cNvPr id="4" name="Picture 3">
            <a:extLst>
              <a:ext uri="{FF2B5EF4-FFF2-40B4-BE49-F238E27FC236}">
                <a16:creationId xmlns:a16="http://schemas.microsoft.com/office/drawing/2014/main" id="{18477C73-CA26-F08F-72EA-96E4E9FE1738}"/>
              </a:ext>
            </a:extLst>
          </p:cNvPr>
          <p:cNvPicPr>
            <a:picLocks noChangeAspect="1"/>
          </p:cNvPicPr>
          <p:nvPr/>
        </p:nvPicPr>
        <p:blipFill>
          <a:blip r:embed="rId5"/>
          <a:stretch>
            <a:fillRect/>
          </a:stretch>
        </p:blipFill>
        <p:spPr>
          <a:xfrm>
            <a:off x="8229600" y="3260131"/>
            <a:ext cx="2974061" cy="3088787"/>
          </a:xfrm>
          <a:prstGeom prst="rect">
            <a:avLst/>
          </a:prstGeom>
        </p:spPr>
      </p:pic>
    </p:spTree>
    <p:extLst>
      <p:ext uri="{BB962C8B-B14F-4D97-AF65-F5344CB8AC3E}">
        <p14:creationId xmlns:p14="http://schemas.microsoft.com/office/powerpoint/2010/main" val="127301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4003-FAF9-6EB7-C35C-55AC90C47B18}"/>
              </a:ext>
            </a:extLst>
          </p:cNvPr>
          <p:cNvSpPr>
            <a:spLocks noGrp="1"/>
          </p:cNvSpPr>
          <p:nvPr>
            <p:ph type="title"/>
          </p:nvPr>
        </p:nvSpPr>
        <p:spPr>
          <a:xfrm>
            <a:off x="125889" y="244043"/>
            <a:ext cx="8216921" cy="674976"/>
          </a:xfrm>
        </p:spPr>
        <p:txBody>
          <a:bodyPr>
            <a:normAutofit fontScale="90000"/>
          </a:bodyPr>
          <a:lstStyle/>
          <a:p>
            <a:r>
              <a:rPr lang="en-GB" sz="3600" b="1" dirty="0">
                <a:solidFill>
                  <a:schemeClr val="tx2"/>
                </a:solidFill>
              </a:rPr>
              <a:t>CE Report: Requirements and Table of Contents</a:t>
            </a:r>
            <a:endParaRPr lang="en-IE" sz="3600" b="1" dirty="0">
              <a:solidFill>
                <a:schemeClr val="tx2"/>
              </a:solidFill>
            </a:endParaRPr>
          </a:p>
        </p:txBody>
      </p:sp>
      <p:pic>
        <p:nvPicPr>
          <p:cNvPr id="5" name="Content Placeholder 4" descr="A picture containing logo&#10;&#10;Description automatically generated">
            <a:extLst>
              <a:ext uri="{FF2B5EF4-FFF2-40B4-BE49-F238E27FC236}">
                <a16:creationId xmlns:a16="http://schemas.microsoft.com/office/drawing/2014/main" id="{7412EC83-5777-187D-6AC1-594744BE47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168" y="5938982"/>
            <a:ext cx="761003" cy="819872"/>
          </a:xfrm>
        </p:spPr>
      </p:pic>
      <p:pic>
        <p:nvPicPr>
          <p:cNvPr id="6" name="Picture 5">
            <a:extLst>
              <a:ext uri="{FF2B5EF4-FFF2-40B4-BE49-F238E27FC236}">
                <a16:creationId xmlns:a16="http://schemas.microsoft.com/office/drawing/2014/main" id="{631E07DA-8C9C-74FC-C07A-4B1BB529B40E}"/>
              </a:ext>
            </a:extLst>
          </p:cNvPr>
          <p:cNvPicPr>
            <a:picLocks noChangeAspect="1"/>
          </p:cNvPicPr>
          <p:nvPr/>
        </p:nvPicPr>
        <p:blipFill>
          <a:blip r:embed="rId4"/>
          <a:stretch>
            <a:fillRect/>
          </a:stretch>
        </p:blipFill>
        <p:spPr>
          <a:xfrm>
            <a:off x="1422112" y="5938982"/>
            <a:ext cx="1777503" cy="674976"/>
          </a:xfrm>
          <a:prstGeom prst="rect">
            <a:avLst/>
          </a:prstGeom>
        </p:spPr>
      </p:pic>
      <p:sp>
        <p:nvSpPr>
          <p:cNvPr id="4" name="TextBox 3">
            <a:extLst>
              <a:ext uri="{FF2B5EF4-FFF2-40B4-BE49-F238E27FC236}">
                <a16:creationId xmlns:a16="http://schemas.microsoft.com/office/drawing/2014/main" id="{E8650D6B-30DA-55DE-97F4-4F2AAF383774}"/>
              </a:ext>
            </a:extLst>
          </p:cNvPr>
          <p:cNvSpPr txBox="1"/>
          <p:nvPr/>
        </p:nvSpPr>
        <p:spPr>
          <a:xfrm>
            <a:off x="9972942" y="6245497"/>
            <a:ext cx="2811015" cy="369332"/>
          </a:xfrm>
          <a:prstGeom prst="rect">
            <a:avLst/>
          </a:prstGeom>
          <a:noFill/>
        </p:spPr>
        <p:txBody>
          <a:bodyPr wrap="square" rtlCol="0">
            <a:spAutoFit/>
          </a:bodyPr>
          <a:lstStyle/>
          <a:p>
            <a:r>
              <a:rPr lang="en-GB" dirty="0">
                <a:solidFill>
                  <a:schemeClr val="bg2">
                    <a:lumMod val="50000"/>
                  </a:schemeClr>
                </a:solidFill>
              </a:rPr>
              <a:t>29</a:t>
            </a:r>
            <a:r>
              <a:rPr lang="en-GB" baseline="30000" dirty="0">
                <a:solidFill>
                  <a:schemeClr val="bg2">
                    <a:lumMod val="50000"/>
                  </a:schemeClr>
                </a:solidFill>
              </a:rPr>
              <a:t>th</a:t>
            </a:r>
            <a:r>
              <a:rPr lang="en-GB" dirty="0">
                <a:solidFill>
                  <a:schemeClr val="bg2">
                    <a:lumMod val="50000"/>
                  </a:schemeClr>
                </a:solidFill>
              </a:rPr>
              <a:t> September 2022</a:t>
            </a:r>
            <a:endParaRPr lang="en-IE" dirty="0">
              <a:solidFill>
                <a:schemeClr val="bg2">
                  <a:lumMod val="50000"/>
                </a:schemeClr>
              </a:solidFill>
            </a:endParaRPr>
          </a:p>
        </p:txBody>
      </p:sp>
      <p:graphicFrame>
        <p:nvGraphicFramePr>
          <p:cNvPr id="3" name="Table 2">
            <a:extLst>
              <a:ext uri="{FF2B5EF4-FFF2-40B4-BE49-F238E27FC236}">
                <a16:creationId xmlns:a16="http://schemas.microsoft.com/office/drawing/2014/main" id="{28AC62B6-679D-BB88-EC03-86E9D69C157E}"/>
              </a:ext>
            </a:extLst>
          </p:cNvPr>
          <p:cNvGraphicFramePr>
            <a:graphicFrameLocks noGrp="1"/>
          </p:cNvGraphicFramePr>
          <p:nvPr>
            <p:extLst>
              <p:ext uri="{D42A27DB-BD31-4B8C-83A1-F6EECF244321}">
                <p14:modId xmlns:p14="http://schemas.microsoft.com/office/powerpoint/2010/main" val="2510531232"/>
              </p:ext>
            </p:extLst>
          </p:nvPr>
        </p:nvGraphicFramePr>
        <p:xfrm>
          <a:off x="327945" y="1132681"/>
          <a:ext cx="4138212" cy="4592638"/>
        </p:xfrm>
        <a:graphic>
          <a:graphicData uri="http://schemas.openxmlformats.org/drawingml/2006/table">
            <a:tbl>
              <a:tblPr firstRow="1" firstCol="1" bandRow="1"/>
              <a:tblGrid>
                <a:gridCol w="4138212">
                  <a:extLst>
                    <a:ext uri="{9D8B030D-6E8A-4147-A177-3AD203B41FA5}">
                      <a16:colId xmlns:a16="http://schemas.microsoft.com/office/drawing/2014/main" val="981292175"/>
                    </a:ext>
                  </a:extLst>
                </a:gridCol>
              </a:tblGrid>
              <a:tr h="4000121">
                <a:tc>
                  <a:txBody>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report is required to:</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GB" sz="1800" dirty="0">
                          <a:effectLst/>
                          <a:latin typeface="Calibri" panose="020F0502020204030204" pitchFamily="34" charset="0"/>
                          <a:ea typeface="Calibri" panose="020F0502020204030204" pitchFamily="34" charset="0"/>
                          <a:cs typeface="Times New Roman" panose="02020603050405020304" pitchFamily="18" charset="0"/>
                        </a:rPr>
                        <a:t>summarise the views of any person who made submissions or observations to the planning authority,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GB" sz="1800" dirty="0">
                          <a:effectLst/>
                          <a:latin typeface="Calibri" panose="020F0502020204030204" pitchFamily="34" charset="0"/>
                          <a:ea typeface="Calibri" panose="020F0502020204030204" pitchFamily="34" charset="0"/>
                          <a:cs typeface="Times New Roman" panose="02020603050405020304" pitchFamily="18" charset="0"/>
                        </a:rPr>
                        <a:t>summarise the views of and recommendations (if any) made by the Elected Members of the planning authority,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GB" sz="1800" dirty="0">
                          <a:effectLst/>
                          <a:latin typeface="Calibri" panose="020F0502020204030204" pitchFamily="34" charset="0"/>
                          <a:ea typeface="Calibri" panose="020F0502020204030204" pitchFamily="34" charset="0"/>
                          <a:cs typeface="Times New Roman" panose="02020603050405020304" pitchFamily="18" charset="0"/>
                        </a:rPr>
                        <a:t>summarise the views of and recommendations (if any) made by the regional assembly,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GB" sz="1800" dirty="0">
                          <a:effectLst/>
                          <a:latin typeface="Calibri" panose="020F0502020204030204" pitchFamily="34" charset="0"/>
                          <a:ea typeface="Calibri" panose="020F0502020204030204" pitchFamily="34" charset="0"/>
                          <a:cs typeface="Times New Roman" panose="02020603050405020304" pitchFamily="18" charset="0"/>
                        </a:rPr>
                        <a:t>make recommendations in relation to the best manner in which to give effect to the draft direction.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2620376"/>
                  </a:ext>
                </a:extLst>
              </a:tr>
            </a:tbl>
          </a:graphicData>
        </a:graphic>
      </p:graphicFrame>
      <p:pic>
        <p:nvPicPr>
          <p:cNvPr id="9" name="Picture 8">
            <a:extLst>
              <a:ext uri="{FF2B5EF4-FFF2-40B4-BE49-F238E27FC236}">
                <a16:creationId xmlns:a16="http://schemas.microsoft.com/office/drawing/2014/main" id="{67C42635-4816-CEE1-E7D4-F5F053AB3E5F}"/>
              </a:ext>
            </a:extLst>
          </p:cNvPr>
          <p:cNvPicPr>
            <a:picLocks noChangeAspect="1"/>
          </p:cNvPicPr>
          <p:nvPr/>
        </p:nvPicPr>
        <p:blipFill>
          <a:blip r:embed="rId5"/>
          <a:stretch>
            <a:fillRect/>
          </a:stretch>
        </p:blipFill>
        <p:spPr>
          <a:xfrm>
            <a:off x="6012662" y="1132681"/>
            <a:ext cx="4782217" cy="4610743"/>
          </a:xfrm>
          <a:prstGeom prst="rect">
            <a:avLst/>
          </a:prstGeom>
          <a:ln w="12700">
            <a:solidFill>
              <a:schemeClr val="tx1"/>
            </a:solidFill>
          </a:ln>
        </p:spPr>
      </p:pic>
    </p:spTree>
    <p:extLst>
      <p:ext uri="{BB962C8B-B14F-4D97-AF65-F5344CB8AC3E}">
        <p14:creationId xmlns:p14="http://schemas.microsoft.com/office/powerpoint/2010/main" val="19837334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4003-FAF9-6EB7-C35C-55AC90C47B18}"/>
              </a:ext>
            </a:extLst>
          </p:cNvPr>
          <p:cNvSpPr>
            <a:spLocks noGrp="1"/>
          </p:cNvSpPr>
          <p:nvPr>
            <p:ph type="title"/>
          </p:nvPr>
        </p:nvSpPr>
        <p:spPr>
          <a:xfrm>
            <a:off x="404563" y="244042"/>
            <a:ext cx="6374301" cy="674976"/>
          </a:xfrm>
        </p:spPr>
        <p:txBody>
          <a:bodyPr>
            <a:normAutofit/>
          </a:bodyPr>
          <a:lstStyle/>
          <a:p>
            <a:r>
              <a:rPr lang="en-GB" sz="3600" b="1" dirty="0">
                <a:solidFill>
                  <a:schemeClr val="tx2"/>
                </a:solidFill>
              </a:rPr>
              <a:t>Submissions</a:t>
            </a:r>
            <a:endParaRPr lang="en-IE" sz="3600" b="1" dirty="0">
              <a:solidFill>
                <a:schemeClr val="tx2"/>
              </a:solidFill>
            </a:endParaRPr>
          </a:p>
        </p:txBody>
      </p:sp>
      <p:pic>
        <p:nvPicPr>
          <p:cNvPr id="5" name="Content Placeholder 4" descr="A picture containing logo&#10;&#10;Description automatically generated">
            <a:extLst>
              <a:ext uri="{FF2B5EF4-FFF2-40B4-BE49-F238E27FC236}">
                <a16:creationId xmlns:a16="http://schemas.microsoft.com/office/drawing/2014/main" id="{7412EC83-5777-187D-6AC1-594744BE47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168" y="5938982"/>
            <a:ext cx="761003" cy="819872"/>
          </a:xfrm>
        </p:spPr>
      </p:pic>
      <p:pic>
        <p:nvPicPr>
          <p:cNvPr id="6" name="Picture 5">
            <a:extLst>
              <a:ext uri="{FF2B5EF4-FFF2-40B4-BE49-F238E27FC236}">
                <a16:creationId xmlns:a16="http://schemas.microsoft.com/office/drawing/2014/main" id="{631E07DA-8C9C-74FC-C07A-4B1BB529B40E}"/>
              </a:ext>
            </a:extLst>
          </p:cNvPr>
          <p:cNvPicPr>
            <a:picLocks noChangeAspect="1"/>
          </p:cNvPicPr>
          <p:nvPr/>
        </p:nvPicPr>
        <p:blipFill>
          <a:blip r:embed="rId3"/>
          <a:stretch>
            <a:fillRect/>
          </a:stretch>
        </p:blipFill>
        <p:spPr>
          <a:xfrm>
            <a:off x="1422112" y="5938982"/>
            <a:ext cx="1777503" cy="674976"/>
          </a:xfrm>
          <a:prstGeom prst="rect">
            <a:avLst/>
          </a:prstGeom>
        </p:spPr>
      </p:pic>
      <p:sp>
        <p:nvSpPr>
          <p:cNvPr id="4" name="TextBox 3">
            <a:extLst>
              <a:ext uri="{FF2B5EF4-FFF2-40B4-BE49-F238E27FC236}">
                <a16:creationId xmlns:a16="http://schemas.microsoft.com/office/drawing/2014/main" id="{E8650D6B-30DA-55DE-97F4-4F2AAF383774}"/>
              </a:ext>
            </a:extLst>
          </p:cNvPr>
          <p:cNvSpPr txBox="1"/>
          <p:nvPr/>
        </p:nvSpPr>
        <p:spPr>
          <a:xfrm>
            <a:off x="9972942" y="6245497"/>
            <a:ext cx="2811015" cy="369332"/>
          </a:xfrm>
          <a:prstGeom prst="rect">
            <a:avLst/>
          </a:prstGeom>
          <a:noFill/>
        </p:spPr>
        <p:txBody>
          <a:bodyPr wrap="square" rtlCol="0">
            <a:spAutoFit/>
          </a:bodyPr>
          <a:lstStyle/>
          <a:p>
            <a:r>
              <a:rPr lang="en-GB" dirty="0">
                <a:solidFill>
                  <a:schemeClr val="bg2">
                    <a:lumMod val="50000"/>
                  </a:schemeClr>
                </a:solidFill>
              </a:rPr>
              <a:t>29</a:t>
            </a:r>
            <a:r>
              <a:rPr lang="en-GB" baseline="30000" dirty="0">
                <a:solidFill>
                  <a:schemeClr val="bg2">
                    <a:lumMod val="50000"/>
                  </a:schemeClr>
                </a:solidFill>
              </a:rPr>
              <a:t>th</a:t>
            </a:r>
            <a:r>
              <a:rPr lang="en-GB" dirty="0">
                <a:solidFill>
                  <a:schemeClr val="bg2">
                    <a:lumMod val="50000"/>
                  </a:schemeClr>
                </a:solidFill>
              </a:rPr>
              <a:t> September 2022</a:t>
            </a:r>
            <a:endParaRPr lang="en-IE" dirty="0">
              <a:solidFill>
                <a:schemeClr val="bg2">
                  <a:lumMod val="50000"/>
                </a:schemeClr>
              </a:solidFill>
            </a:endParaRPr>
          </a:p>
        </p:txBody>
      </p:sp>
      <p:sp>
        <p:nvSpPr>
          <p:cNvPr id="9" name="TextBox 8">
            <a:extLst>
              <a:ext uri="{FF2B5EF4-FFF2-40B4-BE49-F238E27FC236}">
                <a16:creationId xmlns:a16="http://schemas.microsoft.com/office/drawing/2014/main" id="{40F2F174-0140-1F5D-51A3-862C85233A42}"/>
              </a:ext>
            </a:extLst>
          </p:cNvPr>
          <p:cNvSpPr txBox="1"/>
          <p:nvPr/>
        </p:nvSpPr>
        <p:spPr>
          <a:xfrm>
            <a:off x="566057" y="1288869"/>
            <a:ext cx="9936480" cy="2369880"/>
          </a:xfrm>
          <a:prstGeom prst="rect">
            <a:avLst/>
          </a:prstGeom>
          <a:noFill/>
        </p:spPr>
        <p:txBody>
          <a:bodyPr wrap="square" rtlCol="0">
            <a:spAutoFit/>
          </a:bodyPr>
          <a:lstStyle/>
          <a:p>
            <a:pPr marL="285750" indent="-285750">
              <a:spcBef>
                <a:spcPts val="600"/>
              </a:spcBef>
              <a:spcAft>
                <a:spcPts val="12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 total of 27 submissions were received during the display period. </a:t>
            </a:r>
          </a:p>
          <a:p>
            <a:pPr marL="285750" indent="-285750">
              <a:spcBef>
                <a:spcPts val="600"/>
              </a:spcBef>
              <a:spcAft>
                <a:spcPts val="12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relation 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Greenogue</a:t>
            </a:r>
            <a:r>
              <a:rPr lang="en-GB" sz="1800" dirty="0">
                <a:effectLst/>
                <a:latin typeface="Calibri" panose="020F0502020204030204" pitchFamily="34" charset="0"/>
                <a:ea typeface="Calibri" panose="020F0502020204030204" pitchFamily="34" charset="0"/>
                <a:cs typeface="Times New Roman" panose="02020603050405020304" pitchFamily="18" charset="0"/>
              </a:rPr>
              <a:t> 14 submissions were submitted with 3 supporting the Minister’s direction and 11 against the Minister’s direction on the matter. </a:t>
            </a:r>
          </a:p>
          <a:p>
            <a:pPr marL="285750" indent="-285750">
              <a:spcBef>
                <a:spcPts val="600"/>
              </a:spcBef>
              <a:spcAft>
                <a:spcPts val="12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relation to Data Centres, 12 submissions were received in total with 6 supporting the Minister’s Direction and 6 against the Minister’s Direction on the matter.</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graphicFrame>
        <p:nvGraphicFramePr>
          <p:cNvPr id="11" name="Table 10">
            <a:extLst>
              <a:ext uri="{FF2B5EF4-FFF2-40B4-BE49-F238E27FC236}">
                <a16:creationId xmlns:a16="http://schemas.microsoft.com/office/drawing/2014/main" id="{F1FD16F8-E5C7-C022-3248-5AD652A6C5A5}"/>
              </a:ext>
            </a:extLst>
          </p:cNvPr>
          <p:cNvGraphicFramePr>
            <a:graphicFrameLocks noGrp="1"/>
          </p:cNvGraphicFramePr>
          <p:nvPr>
            <p:extLst>
              <p:ext uri="{D42A27DB-BD31-4B8C-83A1-F6EECF244321}">
                <p14:modId xmlns:p14="http://schemas.microsoft.com/office/powerpoint/2010/main" val="2744222400"/>
              </p:ext>
            </p:extLst>
          </p:nvPr>
        </p:nvGraphicFramePr>
        <p:xfrm>
          <a:off x="1741714" y="3866606"/>
          <a:ext cx="6879771" cy="1550125"/>
        </p:xfrm>
        <a:graphic>
          <a:graphicData uri="http://schemas.openxmlformats.org/drawingml/2006/table">
            <a:tbl>
              <a:tblPr firstRow="1" firstCol="1" bandRow="1">
                <a:tableStyleId>{5C22544A-7EE6-4342-B048-85BDC9FD1C3A}</a:tableStyleId>
              </a:tblPr>
              <a:tblGrid>
                <a:gridCol w="2023641">
                  <a:extLst>
                    <a:ext uri="{9D8B030D-6E8A-4147-A177-3AD203B41FA5}">
                      <a16:colId xmlns:a16="http://schemas.microsoft.com/office/drawing/2014/main" val="4258766288"/>
                    </a:ext>
                  </a:extLst>
                </a:gridCol>
                <a:gridCol w="1710786">
                  <a:extLst>
                    <a:ext uri="{9D8B030D-6E8A-4147-A177-3AD203B41FA5}">
                      <a16:colId xmlns:a16="http://schemas.microsoft.com/office/drawing/2014/main" val="3838757372"/>
                    </a:ext>
                  </a:extLst>
                </a:gridCol>
                <a:gridCol w="1572672">
                  <a:extLst>
                    <a:ext uri="{9D8B030D-6E8A-4147-A177-3AD203B41FA5}">
                      <a16:colId xmlns:a16="http://schemas.microsoft.com/office/drawing/2014/main" val="1082310344"/>
                    </a:ext>
                  </a:extLst>
                </a:gridCol>
                <a:gridCol w="1572672">
                  <a:extLst>
                    <a:ext uri="{9D8B030D-6E8A-4147-A177-3AD203B41FA5}">
                      <a16:colId xmlns:a16="http://schemas.microsoft.com/office/drawing/2014/main" val="1111878029"/>
                    </a:ext>
                  </a:extLst>
                </a:gridCol>
              </a:tblGrid>
              <a:tr h="310025">
                <a:tc>
                  <a:txBody>
                    <a:bodyPr/>
                    <a:lstStyle/>
                    <a:p>
                      <a:pPr>
                        <a:lnSpc>
                          <a:spcPct val="107000"/>
                        </a:lnSpc>
                        <a:spcAft>
                          <a:spcPts val="800"/>
                        </a:spcAft>
                      </a:pPr>
                      <a:r>
                        <a:rPr lang="en-GB" sz="1100">
                          <a:effectLst/>
                        </a:rPr>
                        <a:t>Submission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No.</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For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Against</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1045395"/>
                  </a:ext>
                </a:extLst>
              </a:tr>
              <a:tr h="310025">
                <a:tc>
                  <a:txBody>
                    <a:bodyPr/>
                    <a:lstStyle/>
                    <a:p>
                      <a:pPr>
                        <a:lnSpc>
                          <a:spcPct val="107000"/>
                        </a:lnSpc>
                        <a:spcAft>
                          <a:spcPts val="800"/>
                        </a:spcAft>
                      </a:pPr>
                      <a:r>
                        <a:rPr lang="en-GB" sz="1100">
                          <a:effectLst/>
                        </a:rPr>
                        <a:t>Greenogue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5443357"/>
                  </a:ext>
                </a:extLst>
              </a:tr>
              <a:tr h="310025">
                <a:tc>
                  <a:txBody>
                    <a:bodyPr/>
                    <a:lstStyle/>
                    <a:p>
                      <a:pPr>
                        <a:lnSpc>
                          <a:spcPct val="107000"/>
                        </a:lnSpc>
                        <a:spcAft>
                          <a:spcPts val="800"/>
                        </a:spcAft>
                      </a:pPr>
                      <a:r>
                        <a:rPr lang="en-GB" sz="1100">
                          <a:effectLst/>
                        </a:rPr>
                        <a:t>Data Centres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483072"/>
                  </a:ext>
                </a:extLst>
              </a:tr>
              <a:tr h="310025">
                <a:tc>
                  <a:txBody>
                    <a:bodyPr/>
                    <a:lstStyle/>
                    <a:p>
                      <a:pPr>
                        <a:lnSpc>
                          <a:spcPct val="107000"/>
                        </a:lnSpc>
                        <a:spcAft>
                          <a:spcPts val="800"/>
                        </a:spcAft>
                      </a:pPr>
                      <a:r>
                        <a:rPr lang="en-GB" sz="1100">
                          <a:effectLst/>
                        </a:rPr>
                        <a:t>Both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 (Greenogue)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 (Data Centres)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6627109"/>
                  </a:ext>
                </a:extLst>
              </a:tr>
              <a:tr h="310025">
                <a:tc>
                  <a:txBody>
                    <a:bodyPr/>
                    <a:lstStyle/>
                    <a:p>
                      <a:pPr>
                        <a:lnSpc>
                          <a:spcPct val="107000"/>
                        </a:lnSpc>
                        <a:spcAft>
                          <a:spcPts val="800"/>
                        </a:spcAft>
                      </a:pPr>
                      <a:r>
                        <a:rPr lang="en-GB" sz="1100">
                          <a:effectLst/>
                        </a:rPr>
                        <a:t>Total</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17</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0648370"/>
                  </a:ext>
                </a:extLst>
              </a:tr>
            </a:tbl>
          </a:graphicData>
        </a:graphic>
      </p:graphicFrame>
    </p:spTree>
    <p:extLst>
      <p:ext uri="{BB962C8B-B14F-4D97-AF65-F5344CB8AC3E}">
        <p14:creationId xmlns:p14="http://schemas.microsoft.com/office/powerpoint/2010/main" val="322736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4003-FAF9-6EB7-C35C-55AC90C47B18}"/>
              </a:ext>
            </a:extLst>
          </p:cNvPr>
          <p:cNvSpPr>
            <a:spLocks noGrp="1"/>
          </p:cNvSpPr>
          <p:nvPr>
            <p:ph type="title"/>
          </p:nvPr>
        </p:nvSpPr>
        <p:spPr>
          <a:xfrm>
            <a:off x="426720" y="846058"/>
            <a:ext cx="10668000" cy="674976"/>
          </a:xfrm>
        </p:spPr>
        <p:txBody>
          <a:bodyPr>
            <a:normAutofit fontScale="90000"/>
          </a:bodyPr>
          <a:lstStyle/>
          <a:p>
            <a:r>
              <a:rPr lang="en-GB" sz="3600" b="1" dirty="0">
                <a:solidFill>
                  <a:schemeClr val="tx2"/>
                </a:solidFill>
              </a:rPr>
              <a:t>CE Recommendation to give best effect to the Draft Direction</a:t>
            </a:r>
            <a:br>
              <a:rPr lang="en-GB" sz="3600" b="1" dirty="0">
                <a:solidFill>
                  <a:schemeClr val="tx2"/>
                </a:solidFill>
              </a:rPr>
            </a:br>
            <a:br>
              <a:rPr lang="en-GB" sz="3600" b="1" dirty="0">
                <a:solidFill>
                  <a:schemeClr val="tx2"/>
                </a:solidFill>
              </a:rPr>
            </a:br>
            <a:r>
              <a:rPr lang="en-GB" sz="3100" b="1" dirty="0" err="1">
                <a:solidFill>
                  <a:schemeClr val="tx2"/>
                </a:solidFill>
              </a:rPr>
              <a:t>Greenogue</a:t>
            </a:r>
            <a:br>
              <a:rPr lang="en-GB" sz="3600" b="1" dirty="0">
                <a:solidFill>
                  <a:schemeClr val="tx2"/>
                </a:solidFill>
              </a:rPr>
            </a:br>
            <a:endParaRPr lang="en-IE" sz="3600" b="1" dirty="0">
              <a:solidFill>
                <a:schemeClr val="tx2"/>
              </a:solidFill>
            </a:endParaRPr>
          </a:p>
        </p:txBody>
      </p:sp>
      <p:pic>
        <p:nvPicPr>
          <p:cNvPr id="5" name="Content Placeholder 4" descr="A picture containing logo&#10;&#10;Description automatically generated">
            <a:extLst>
              <a:ext uri="{FF2B5EF4-FFF2-40B4-BE49-F238E27FC236}">
                <a16:creationId xmlns:a16="http://schemas.microsoft.com/office/drawing/2014/main" id="{7412EC83-5777-187D-6AC1-594744BE47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168" y="5938982"/>
            <a:ext cx="761003" cy="819872"/>
          </a:xfrm>
        </p:spPr>
      </p:pic>
      <p:pic>
        <p:nvPicPr>
          <p:cNvPr id="6" name="Picture 5">
            <a:extLst>
              <a:ext uri="{FF2B5EF4-FFF2-40B4-BE49-F238E27FC236}">
                <a16:creationId xmlns:a16="http://schemas.microsoft.com/office/drawing/2014/main" id="{631E07DA-8C9C-74FC-C07A-4B1BB529B40E}"/>
              </a:ext>
            </a:extLst>
          </p:cNvPr>
          <p:cNvPicPr>
            <a:picLocks noChangeAspect="1"/>
          </p:cNvPicPr>
          <p:nvPr/>
        </p:nvPicPr>
        <p:blipFill>
          <a:blip r:embed="rId3"/>
          <a:stretch>
            <a:fillRect/>
          </a:stretch>
        </p:blipFill>
        <p:spPr>
          <a:xfrm>
            <a:off x="1422112" y="5938982"/>
            <a:ext cx="1777503" cy="674976"/>
          </a:xfrm>
          <a:prstGeom prst="rect">
            <a:avLst/>
          </a:prstGeom>
        </p:spPr>
      </p:pic>
      <p:sp>
        <p:nvSpPr>
          <p:cNvPr id="4" name="TextBox 3">
            <a:extLst>
              <a:ext uri="{FF2B5EF4-FFF2-40B4-BE49-F238E27FC236}">
                <a16:creationId xmlns:a16="http://schemas.microsoft.com/office/drawing/2014/main" id="{E8650D6B-30DA-55DE-97F4-4F2AAF383774}"/>
              </a:ext>
            </a:extLst>
          </p:cNvPr>
          <p:cNvSpPr txBox="1"/>
          <p:nvPr/>
        </p:nvSpPr>
        <p:spPr>
          <a:xfrm>
            <a:off x="10001517" y="6244626"/>
            <a:ext cx="2811015" cy="369332"/>
          </a:xfrm>
          <a:prstGeom prst="rect">
            <a:avLst/>
          </a:prstGeom>
          <a:noFill/>
        </p:spPr>
        <p:txBody>
          <a:bodyPr wrap="square" rtlCol="0">
            <a:spAutoFit/>
          </a:bodyPr>
          <a:lstStyle/>
          <a:p>
            <a:r>
              <a:rPr lang="en-GB" dirty="0">
                <a:solidFill>
                  <a:schemeClr val="bg2">
                    <a:lumMod val="50000"/>
                  </a:schemeClr>
                </a:solidFill>
              </a:rPr>
              <a:t>29</a:t>
            </a:r>
            <a:r>
              <a:rPr lang="en-GB" baseline="30000" dirty="0">
                <a:solidFill>
                  <a:schemeClr val="bg2">
                    <a:lumMod val="50000"/>
                  </a:schemeClr>
                </a:solidFill>
              </a:rPr>
              <a:t>th</a:t>
            </a:r>
            <a:r>
              <a:rPr lang="en-GB" dirty="0">
                <a:solidFill>
                  <a:schemeClr val="bg2">
                    <a:lumMod val="50000"/>
                  </a:schemeClr>
                </a:solidFill>
              </a:rPr>
              <a:t> September 2022</a:t>
            </a:r>
            <a:endParaRPr lang="en-IE" dirty="0">
              <a:solidFill>
                <a:schemeClr val="bg2">
                  <a:lumMod val="50000"/>
                </a:schemeClr>
              </a:solidFill>
            </a:endParaRPr>
          </a:p>
        </p:txBody>
      </p:sp>
      <p:graphicFrame>
        <p:nvGraphicFramePr>
          <p:cNvPr id="7" name="Table 6">
            <a:extLst>
              <a:ext uri="{FF2B5EF4-FFF2-40B4-BE49-F238E27FC236}">
                <a16:creationId xmlns:a16="http://schemas.microsoft.com/office/drawing/2014/main" id="{918946B4-1DF2-244D-6EC8-26A360B16015}"/>
              </a:ext>
            </a:extLst>
          </p:cNvPr>
          <p:cNvGraphicFramePr>
            <a:graphicFrameLocks noGrp="1"/>
          </p:cNvGraphicFramePr>
          <p:nvPr>
            <p:extLst>
              <p:ext uri="{D42A27DB-BD31-4B8C-83A1-F6EECF244321}">
                <p14:modId xmlns:p14="http://schemas.microsoft.com/office/powerpoint/2010/main" val="3859056476"/>
              </p:ext>
            </p:extLst>
          </p:nvPr>
        </p:nvGraphicFramePr>
        <p:xfrm>
          <a:off x="231194" y="1955352"/>
          <a:ext cx="11268162" cy="3114993"/>
        </p:xfrm>
        <a:graphic>
          <a:graphicData uri="http://schemas.openxmlformats.org/drawingml/2006/table">
            <a:tbl>
              <a:tblPr firstRow="1" firstCol="1" bandRow="1"/>
              <a:tblGrid>
                <a:gridCol w="11268162">
                  <a:extLst>
                    <a:ext uri="{9D8B030D-6E8A-4147-A177-3AD203B41FA5}">
                      <a16:colId xmlns:a16="http://schemas.microsoft.com/office/drawing/2014/main" val="391812146"/>
                    </a:ext>
                  </a:extLst>
                </a:gridCol>
              </a:tblGrid>
              <a:tr h="597625">
                <a:tc>
                  <a:txBody>
                    <a:bodyPr/>
                    <a:lstStyle/>
                    <a:p>
                      <a:pPr>
                        <a:lnSpc>
                          <a:spcPct val="107000"/>
                        </a:lnSpc>
                        <a:spcAft>
                          <a:spcPts val="800"/>
                        </a:spcAft>
                      </a:pPr>
                      <a:r>
                        <a:rPr lang="en-GB"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Draft Direction</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UcParenR"/>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Omit the Enterprise and Employment zoning and the specific local objective which requires site-specific flood alleviation measures introduced as Material Amendments 2.20 and 9.4 from the lands to the north and east of the existing Greenogue Business Park and retain the Rural RU zoning objective.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691083876"/>
                  </a:ext>
                </a:extLst>
              </a:tr>
              <a:tr h="197167">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Chief Executive’s recommendation in order to give best effect to the draft Ministerial order</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2130332"/>
                  </a:ext>
                </a:extLst>
              </a:tr>
              <a:tr h="0">
                <a:tc>
                  <a:txBody>
                    <a:bodyPr/>
                    <a:lstStyle/>
                    <a:p>
                      <a:pPr>
                        <a:lnSpc>
                          <a:spcPct val="107000"/>
                        </a:lnSpc>
                        <a:spcAft>
                          <a:spcPts val="800"/>
                        </a:spcAft>
                      </a:pPr>
                      <a:r>
                        <a:rPr lang="en-GB" sz="1100" b="1" dirty="0">
                          <a:effectLst/>
                          <a:latin typeface="+mn-lt"/>
                          <a:ea typeface="Calibri" panose="020F0502020204030204" pitchFamily="34" charset="0"/>
                          <a:cs typeface="Times New Roman" panose="02020603050405020304" pitchFamily="18" charset="0"/>
                        </a:rPr>
                        <a:t> </a:t>
                      </a:r>
                      <a:r>
                        <a:rPr lang="en-GB" sz="1100" b="0" i="0" kern="1200" dirty="0">
                          <a:solidFill>
                            <a:schemeClr val="tx1"/>
                          </a:solidFill>
                          <a:effectLst/>
                          <a:latin typeface="+mn-lt"/>
                          <a:ea typeface="+mn-ea"/>
                          <a:cs typeface="+mn-cs"/>
                        </a:rPr>
                        <a:t>The DRAFT DIRECTION IN THE MATTER OF SECTION 31 OF THE PLANNING AND DEVELOPMENT ACT 2000 (as amended) South Dublin County Development Plan 2022-2028 is very clear in its requirements. It states that “The Planning Authority is hereby directed to take the following steps: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0" i="0" kern="1200" dirty="0">
                          <a:solidFill>
                            <a:schemeClr val="tx1"/>
                          </a:solidFill>
                          <a:effectLst/>
                          <a:latin typeface="+mn-lt"/>
                          <a:ea typeface="+mn-ea"/>
                          <a:cs typeface="+mn-cs"/>
                        </a:rPr>
                        <a:t>”a)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Omit the Enterprise and Employment zoning and the specific local objective which requires site-specific flood alleviation measures introduced as Material Amendments 2.20 and 9.4 from the lands to the north and east of the existing Greenogue Business Park and retain the Rural RU zoning objective. </a:t>
                      </a:r>
                      <a:endParaRPr lang="en-I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264145"/>
                  </a:ext>
                </a:extLst>
              </a:tr>
              <a:tr h="197167">
                <a:tc>
                  <a:txBody>
                    <a:bodyPr/>
                    <a:lstStyle/>
                    <a:p>
                      <a:pPr>
                        <a:lnSpc>
                          <a:spcPct val="107000"/>
                        </a:lnSpc>
                        <a:spcAft>
                          <a:spcPts val="800"/>
                        </a:spcAft>
                      </a:pPr>
                      <a:r>
                        <a:rPr lang="en-GB" sz="1100" b="0" i="0" kern="1200" dirty="0">
                          <a:solidFill>
                            <a:schemeClr val="tx1"/>
                          </a:solidFill>
                          <a:effectLst/>
                          <a:latin typeface="+mn-lt"/>
                          <a:ea typeface="+mn-ea"/>
                          <a:cs typeface="+mn-cs"/>
                        </a:rPr>
                        <a:t>Recommendation on the best manner in which to give effect to the Draft Direction</a:t>
                      </a:r>
                    </a:p>
                    <a:p>
                      <a:pPr>
                        <a:lnSpc>
                          <a:spcPct val="107000"/>
                        </a:lnSpc>
                        <a:spcAft>
                          <a:spcPts val="800"/>
                        </a:spcAft>
                      </a:pPr>
                      <a:r>
                        <a:rPr lang="en-GB" sz="1100" b="0" i="0" kern="1200" dirty="0">
                          <a:solidFill>
                            <a:schemeClr val="tx1"/>
                          </a:solidFill>
                          <a:effectLst/>
                          <a:latin typeface="+mn-lt"/>
                          <a:ea typeface="+mn-ea"/>
                          <a:cs typeface="+mn-cs"/>
                        </a:rPr>
                        <a:t>Delete the following provisions from the adopted Development Plan:</a:t>
                      </a:r>
                    </a:p>
                    <a:p>
                      <a:pPr marL="285750" indent="-285750">
                        <a:lnSpc>
                          <a:spcPct val="107000"/>
                        </a:lnSpc>
                        <a:spcAft>
                          <a:spcPts val="800"/>
                        </a:spcAft>
                        <a:buAutoNum type="romanLcParenR"/>
                      </a:pPr>
                      <a:r>
                        <a:rPr lang="en-GB" sz="1100" b="0" i="0" kern="1200" dirty="0">
                          <a:solidFill>
                            <a:schemeClr val="tx1"/>
                          </a:solidFill>
                          <a:effectLst/>
                          <a:latin typeface="+mn-lt"/>
                          <a:ea typeface="+mn-ea"/>
                          <a:cs typeface="+mn-cs"/>
                        </a:rPr>
                        <a:t>Omit the Enterprise and Employment zoning from the lands to the north and east of the existing Greenogue Business Park and retain the Rural RU zoning objective.</a:t>
                      </a:r>
                    </a:p>
                    <a:p>
                      <a:pPr marL="285750" indent="-285750">
                        <a:lnSpc>
                          <a:spcPct val="107000"/>
                        </a:lnSpc>
                        <a:spcAft>
                          <a:spcPts val="800"/>
                        </a:spcAft>
                        <a:buAutoNum type="romanLcParenR"/>
                      </a:pPr>
                      <a:r>
                        <a:rPr lang="en-GB" sz="1100" b="0" i="0" kern="1200" dirty="0">
                          <a:solidFill>
                            <a:schemeClr val="tx1"/>
                          </a:solidFill>
                          <a:effectLst/>
                          <a:latin typeface="+mn-lt"/>
                          <a:ea typeface="+mn-ea"/>
                          <a:cs typeface="+mn-cs"/>
                        </a:rPr>
                        <a:t>Omit the specific local objective (SLO) which reads as follows:</a:t>
                      </a:r>
                    </a:p>
                    <a:p>
                      <a:pPr marL="0" indent="0">
                        <a:lnSpc>
                          <a:spcPct val="107000"/>
                        </a:lnSpc>
                        <a:spcAft>
                          <a:spcPts val="800"/>
                        </a:spcAft>
                        <a:buNone/>
                      </a:pPr>
                      <a:r>
                        <a:rPr lang="en-GB" sz="1100" b="1" i="1" kern="1200" dirty="0">
                          <a:solidFill>
                            <a:schemeClr val="tx1"/>
                          </a:solidFill>
                          <a:effectLst/>
                          <a:latin typeface="+mn-lt"/>
                          <a:ea typeface="+mn-ea"/>
                          <a:cs typeface="+mn-cs"/>
                        </a:rPr>
                        <a:t>Specific Local Objective ‘EDE5 SLO3’:</a:t>
                      </a:r>
                      <a:r>
                        <a:rPr lang="en-GB" sz="1100" i="1" kern="1200" dirty="0">
                          <a:solidFill>
                            <a:schemeClr val="tx1"/>
                          </a:solidFill>
                          <a:effectLst/>
                          <a:latin typeface="+mn-lt"/>
                          <a:ea typeface="+mn-ea"/>
                          <a:cs typeface="+mn-cs"/>
                        </a:rPr>
                        <a:t> To ensure development on lands within Greenogue Business Park will be subject to site specific flood alleviation measures forming part of any future planning application for these lands. </a:t>
                      </a:r>
                      <a:endParaRPr lang="en-GB" sz="1100" b="0" i="1"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797396"/>
                  </a:ext>
                </a:extLst>
              </a:tr>
            </a:tbl>
          </a:graphicData>
        </a:graphic>
      </p:graphicFrame>
    </p:spTree>
    <p:extLst>
      <p:ext uri="{BB962C8B-B14F-4D97-AF65-F5344CB8AC3E}">
        <p14:creationId xmlns:p14="http://schemas.microsoft.com/office/powerpoint/2010/main" val="36396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4003-FAF9-6EB7-C35C-55AC90C47B18}"/>
              </a:ext>
            </a:extLst>
          </p:cNvPr>
          <p:cNvSpPr>
            <a:spLocks noGrp="1"/>
          </p:cNvSpPr>
          <p:nvPr>
            <p:ph type="title"/>
          </p:nvPr>
        </p:nvSpPr>
        <p:spPr>
          <a:xfrm>
            <a:off x="193938" y="575181"/>
            <a:ext cx="10180320" cy="674976"/>
          </a:xfrm>
        </p:spPr>
        <p:txBody>
          <a:bodyPr>
            <a:normAutofit fontScale="90000"/>
          </a:bodyPr>
          <a:lstStyle/>
          <a:p>
            <a:r>
              <a:rPr lang="en-GB" sz="3600" b="1" dirty="0">
                <a:solidFill>
                  <a:schemeClr val="tx2"/>
                </a:solidFill>
              </a:rPr>
              <a:t>CE Recommendation to give best effect to the Draft Direction</a:t>
            </a:r>
            <a:br>
              <a:rPr lang="en-GB" sz="3600" b="1" dirty="0">
                <a:solidFill>
                  <a:schemeClr val="tx2"/>
                </a:solidFill>
              </a:rPr>
            </a:br>
            <a:br>
              <a:rPr lang="en-GB" sz="3600" b="1" dirty="0">
                <a:solidFill>
                  <a:schemeClr val="tx2"/>
                </a:solidFill>
              </a:rPr>
            </a:br>
            <a:r>
              <a:rPr lang="en-GB" sz="3100" b="1" dirty="0">
                <a:solidFill>
                  <a:schemeClr val="tx2"/>
                </a:solidFill>
              </a:rPr>
              <a:t>Data Centres</a:t>
            </a:r>
            <a:endParaRPr lang="en-IE" sz="3100" b="1" dirty="0">
              <a:solidFill>
                <a:schemeClr val="tx2"/>
              </a:solidFill>
            </a:endParaRPr>
          </a:p>
        </p:txBody>
      </p:sp>
      <p:pic>
        <p:nvPicPr>
          <p:cNvPr id="5" name="Content Placeholder 4" descr="A picture containing logo&#10;&#10;Description automatically generated">
            <a:extLst>
              <a:ext uri="{FF2B5EF4-FFF2-40B4-BE49-F238E27FC236}">
                <a16:creationId xmlns:a16="http://schemas.microsoft.com/office/drawing/2014/main" id="{7412EC83-5777-187D-6AC1-594744BE47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168" y="5938982"/>
            <a:ext cx="761003" cy="819872"/>
          </a:xfrm>
        </p:spPr>
      </p:pic>
      <p:pic>
        <p:nvPicPr>
          <p:cNvPr id="6" name="Picture 5">
            <a:extLst>
              <a:ext uri="{FF2B5EF4-FFF2-40B4-BE49-F238E27FC236}">
                <a16:creationId xmlns:a16="http://schemas.microsoft.com/office/drawing/2014/main" id="{631E07DA-8C9C-74FC-C07A-4B1BB529B40E}"/>
              </a:ext>
            </a:extLst>
          </p:cNvPr>
          <p:cNvPicPr>
            <a:picLocks noChangeAspect="1"/>
          </p:cNvPicPr>
          <p:nvPr/>
        </p:nvPicPr>
        <p:blipFill>
          <a:blip r:embed="rId3"/>
          <a:stretch>
            <a:fillRect/>
          </a:stretch>
        </p:blipFill>
        <p:spPr>
          <a:xfrm>
            <a:off x="1422112" y="5938982"/>
            <a:ext cx="1777503" cy="674976"/>
          </a:xfrm>
          <a:prstGeom prst="rect">
            <a:avLst/>
          </a:prstGeom>
        </p:spPr>
      </p:pic>
      <p:sp>
        <p:nvSpPr>
          <p:cNvPr id="4" name="TextBox 3">
            <a:extLst>
              <a:ext uri="{FF2B5EF4-FFF2-40B4-BE49-F238E27FC236}">
                <a16:creationId xmlns:a16="http://schemas.microsoft.com/office/drawing/2014/main" id="{E8650D6B-30DA-55DE-97F4-4F2AAF383774}"/>
              </a:ext>
            </a:extLst>
          </p:cNvPr>
          <p:cNvSpPr txBox="1"/>
          <p:nvPr/>
        </p:nvSpPr>
        <p:spPr>
          <a:xfrm>
            <a:off x="9972942" y="6245497"/>
            <a:ext cx="2811015" cy="369332"/>
          </a:xfrm>
          <a:prstGeom prst="rect">
            <a:avLst/>
          </a:prstGeom>
          <a:noFill/>
        </p:spPr>
        <p:txBody>
          <a:bodyPr wrap="square" rtlCol="0">
            <a:spAutoFit/>
          </a:bodyPr>
          <a:lstStyle/>
          <a:p>
            <a:r>
              <a:rPr lang="en-GB" dirty="0">
                <a:solidFill>
                  <a:schemeClr val="bg2">
                    <a:lumMod val="50000"/>
                  </a:schemeClr>
                </a:solidFill>
              </a:rPr>
              <a:t>29</a:t>
            </a:r>
            <a:r>
              <a:rPr lang="en-GB" baseline="30000" dirty="0">
                <a:solidFill>
                  <a:schemeClr val="bg2">
                    <a:lumMod val="50000"/>
                  </a:schemeClr>
                </a:solidFill>
              </a:rPr>
              <a:t>th</a:t>
            </a:r>
            <a:r>
              <a:rPr lang="en-GB" dirty="0">
                <a:solidFill>
                  <a:schemeClr val="bg2">
                    <a:lumMod val="50000"/>
                  </a:schemeClr>
                </a:solidFill>
              </a:rPr>
              <a:t> September 2022</a:t>
            </a:r>
            <a:endParaRPr lang="en-IE" dirty="0">
              <a:solidFill>
                <a:schemeClr val="bg2">
                  <a:lumMod val="50000"/>
                </a:schemeClr>
              </a:solidFill>
            </a:endParaRPr>
          </a:p>
        </p:txBody>
      </p:sp>
      <p:graphicFrame>
        <p:nvGraphicFramePr>
          <p:cNvPr id="8" name="Table 7">
            <a:extLst>
              <a:ext uri="{FF2B5EF4-FFF2-40B4-BE49-F238E27FC236}">
                <a16:creationId xmlns:a16="http://schemas.microsoft.com/office/drawing/2014/main" id="{BD9512F7-17AC-BA7A-863D-380AEF33BC59}"/>
              </a:ext>
            </a:extLst>
          </p:cNvPr>
          <p:cNvGraphicFramePr>
            <a:graphicFrameLocks noGrp="1"/>
          </p:cNvGraphicFramePr>
          <p:nvPr>
            <p:extLst>
              <p:ext uri="{D42A27DB-BD31-4B8C-83A1-F6EECF244321}">
                <p14:modId xmlns:p14="http://schemas.microsoft.com/office/powerpoint/2010/main" val="1592112463"/>
              </p:ext>
            </p:extLst>
          </p:nvPr>
        </p:nvGraphicFramePr>
        <p:xfrm>
          <a:off x="193938" y="1587646"/>
          <a:ext cx="11804124" cy="4126399"/>
        </p:xfrm>
        <a:graphic>
          <a:graphicData uri="http://schemas.openxmlformats.org/drawingml/2006/table">
            <a:tbl>
              <a:tblPr firstRow="1" firstCol="1" bandRow="1"/>
              <a:tblGrid>
                <a:gridCol w="11804124">
                  <a:extLst>
                    <a:ext uri="{9D8B030D-6E8A-4147-A177-3AD203B41FA5}">
                      <a16:colId xmlns:a16="http://schemas.microsoft.com/office/drawing/2014/main" val="14191689"/>
                    </a:ext>
                  </a:extLst>
                </a:gridCol>
              </a:tblGrid>
              <a:tr h="657917">
                <a:tc>
                  <a:txBody>
                    <a:bodyPr/>
                    <a:lstStyle/>
                    <a:p>
                      <a:pPr>
                        <a:lnSpc>
                          <a:spcPct val="107000"/>
                        </a:lnSpc>
                        <a:spcAft>
                          <a:spcPts val="800"/>
                        </a:spcAft>
                      </a:pPr>
                      <a:r>
                        <a:rPr lang="en-GB" sz="9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Draft Direction</a:t>
                      </a:r>
                      <a:endParaRPr lang="en-IE" sz="9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Font typeface="+mj-lt"/>
                        <a:buNone/>
                      </a:pPr>
                      <a:r>
                        <a:rPr lang="en-GB"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 Amend the land use zoning objectives in tables 13.4, 13.8 and 13.10 to reinstate data centre use class as an ‘open for consideration’ use class in the REGEN, Enterprise &amp; Employment (EE) and Major Retail Centre (MRC) zoning objectives.</a:t>
                      </a:r>
                      <a:endParaRPr lang="en-I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70" marR="58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426637392"/>
                  </a:ext>
                </a:extLst>
              </a:tr>
              <a:tr h="139051">
                <a:tc>
                  <a:txBody>
                    <a:bodyPr/>
                    <a:lstStyle/>
                    <a:p>
                      <a:pPr>
                        <a:lnSpc>
                          <a:spcPct val="107000"/>
                        </a:lnSpc>
                        <a:spcAft>
                          <a:spcPts val="8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Chief Executive’s recommendation in order to give best effect to the draft Ministerial order</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8670" marR="58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351996"/>
                  </a:ext>
                </a:extLst>
              </a:tr>
              <a:tr h="1176783">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The DRAFT DIRECTION IN THE MATTER OF SECTION 31 OF THE PLANNING AND DEVELOPMENT ACT 2000 (as amended) South Dublin County Development Plan 2022-2028 is very clear in its requirements. It states that “The Planning Authority is hereby directed to take the following steps:</a:t>
                      </a:r>
                      <a:endParaRPr lang="en-I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”a) Amend the land use zoning objectives in tables 13.4, 13.8 and 13.10 to reinstate data centre use class as an ‘open for consideration’ use class in the REGEN, Enterprise &amp; Employment (EE) and Major Retail Centre (MRC) zoning objectives.</a:t>
                      </a:r>
                      <a:endParaRPr lang="en-I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70" marR="58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0838"/>
                  </a:ext>
                </a:extLst>
              </a:tr>
              <a:tr h="2151427">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Recommendation on the best manner in which to give effect to the Draft Direction</a:t>
                      </a:r>
                      <a:endParaRPr lang="en-I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Delete the following provisions from the adopted Development Plan:</a:t>
                      </a:r>
                      <a:endParaRPr lang="en-I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9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mj-lt"/>
                        <a:buAutoNum type="romanLcParenR"/>
                      </a:pPr>
                      <a:r>
                        <a:rPr lang="en-IE" sz="900" dirty="0">
                          <a:effectLst/>
                          <a:latin typeface="Calibri" panose="020F0502020204030204" pitchFamily="34" charset="0"/>
                          <a:ea typeface="Calibri" panose="020F0502020204030204" pitchFamily="34" charset="0"/>
                          <a:cs typeface="Times New Roman" panose="02020603050405020304" pitchFamily="18" charset="0"/>
                        </a:rPr>
                        <a:t>Reinstate Data Centres use class as an ‘open for consideration’ use class from ‘not permitted’ in table 12.4.</a:t>
                      </a:r>
                    </a:p>
                    <a:p>
                      <a:pPr marL="342900" lvl="0" indent="-342900">
                        <a:lnSpc>
                          <a:spcPct val="107000"/>
                        </a:lnSpc>
                        <a:buFont typeface="+mj-lt"/>
                        <a:buAutoNum type="romanLcParenR"/>
                      </a:pPr>
                      <a:r>
                        <a:rPr lang="en-IE" sz="900" dirty="0">
                          <a:effectLst/>
                          <a:latin typeface="Calibri" panose="020F0502020204030204" pitchFamily="34" charset="0"/>
                          <a:ea typeface="Calibri" panose="020F0502020204030204" pitchFamily="34" charset="0"/>
                          <a:cs typeface="Times New Roman" panose="02020603050405020304" pitchFamily="18" charset="0"/>
                        </a:rPr>
                        <a:t>Reinstate Data Centres use class as an ‘open for consideration’ use class from ‘not permitted’ in table 12.8.</a:t>
                      </a:r>
                    </a:p>
                    <a:p>
                      <a:pPr marL="342900" lvl="0" indent="-342900">
                        <a:lnSpc>
                          <a:spcPct val="107000"/>
                        </a:lnSpc>
                        <a:spcAft>
                          <a:spcPts val="800"/>
                        </a:spcAft>
                        <a:buFont typeface="+mj-lt"/>
                        <a:buAutoNum type="romanLcParenR"/>
                      </a:pPr>
                      <a:r>
                        <a:rPr lang="en-IE" sz="900" dirty="0">
                          <a:effectLst/>
                          <a:latin typeface="Calibri" panose="020F0502020204030204" pitchFamily="34" charset="0"/>
                          <a:ea typeface="Calibri" panose="020F0502020204030204" pitchFamily="34" charset="0"/>
                          <a:cs typeface="Times New Roman" panose="02020603050405020304" pitchFamily="18" charset="0"/>
                        </a:rPr>
                        <a:t>Reinstate Data Centres use class as an ‘open for consideration’ use class from ‘not permitted’ in table 12.10.</a:t>
                      </a:r>
                    </a:p>
                    <a:p>
                      <a:pPr>
                        <a:lnSpc>
                          <a:spcPct val="107000"/>
                        </a:lnSpc>
                        <a:spcAft>
                          <a:spcPts val="800"/>
                        </a:spcAft>
                      </a:pPr>
                      <a:r>
                        <a:rPr lang="en-GB" sz="9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Calibri" panose="020F0502020204030204" pitchFamily="34" charset="0"/>
                          <a:ea typeface="Calibri" panose="020F0502020204030204" pitchFamily="34" charset="0"/>
                          <a:cs typeface="Times New Roman" panose="02020603050405020304" pitchFamily="18" charset="0"/>
                        </a:rPr>
                        <a:t>Note: For reference, tables 13.4, 13.8 and 13.10 are numbered in the adopted Development Plan as 12.4, 12.8 and 12.10.</a:t>
                      </a:r>
                      <a:endParaRPr lang="en-I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70" marR="58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111984"/>
                  </a:ext>
                </a:extLst>
              </a:tr>
            </a:tbl>
          </a:graphicData>
        </a:graphic>
      </p:graphicFrame>
    </p:spTree>
    <p:extLst>
      <p:ext uri="{BB962C8B-B14F-4D97-AF65-F5344CB8AC3E}">
        <p14:creationId xmlns:p14="http://schemas.microsoft.com/office/powerpoint/2010/main" val="138286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4003-FAF9-6EB7-C35C-55AC90C47B18}"/>
              </a:ext>
            </a:extLst>
          </p:cNvPr>
          <p:cNvSpPr>
            <a:spLocks noGrp="1"/>
          </p:cNvSpPr>
          <p:nvPr>
            <p:ph type="title"/>
          </p:nvPr>
        </p:nvSpPr>
        <p:spPr>
          <a:xfrm>
            <a:off x="635604" y="160751"/>
            <a:ext cx="5377602" cy="674976"/>
          </a:xfrm>
        </p:spPr>
        <p:txBody>
          <a:bodyPr>
            <a:normAutofit/>
          </a:bodyPr>
          <a:lstStyle/>
          <a:p>
            <a:r>
              <a:rPr lang="en-GB" sz="3600" b="1" dirty="0">
                <a:solidFill>
                  <a:schemeClr val="tx2"/>
                </a:solidFill>
              </a:rPr>
              <a:t>Next Steps</a:t>
            </a:r>
            <a:endParaRPr lang="en-IE" sz="3600" b="1" dirty="0">
              <a:solidFill>
                <a:schemeClr val="tx2"/>
              </a:solidFill>
            </a:endParaRPr>
          </a:p>
        </p:txBody>
      </p:sp>
      <p:pic>
        <p:nvPicPr>
          <p:cNvPr id="5" name="Content Placeholder 4" descr="A picture containing logo&#10;&#10;Description automatically generated">
            <a:extLst>
              <a:ext uri="{FF2B5EF4-FFF2-40B4-BE49-F238E27FC236}">
                <a16:creationId xmlns:a16="http://schemas.microsoft.com/office/drawing/2014/main" id="{7412EC83-5777-187D-6AC1-594744BE47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103" y="6038128"/>
            <a:ext cx="761003" cy="819872"/>
          </a:xfrm>
        </p:spPr>
      </p:pic>
      <p:pic>
        <p:nvPicPr>
          <p:cNvPr id="6" name="Picture 5">
            <a:extLst>
              <a:ext uri="{FF2B5EF4-FFF2-40B4-BE49-F238E27FC236}">
                <a16:creationId xmlns:a16="http://schemas.microsoft.com/office/drawing/2014/main" id="{631E07DA-8C9C-74FC-C07A-4B1BB529B40E}"/>
              </a:ext>
            </a:extLst>
          </p:cNvPr>
          <p:cNvPicPr>
            <a:picLocks noChangeAspect="1"/>
          </p:cNvPicPr>
          <p:nvPr/>
        </p:nvPicPr>
        <p:blipFill>
          <a:blip r:embed="rId3"/>
          <a:stretch>
            <a:fillRect/>
          </a:stretch>
        </p:blipFill>
        <p:spPr>
          <a:xfrm>
            <a:off x="1412173" y="6110576"/>
            <a:ext cx="1777503" cy="674976"/>
          </a:xfrm>
          <a:prstGeom prst="rect">
            <a:avLst/>
          </a:prstGeom>
        </p:spPr>
      </p:pic>
      <p:sp>
        <p:nvSpPr>
          <p:cNvPr id="4" name="TextBox 3">
            <a:extLst>
              <a:ext uri="{FF2B5EF4-FFF2-40B4-BE49-F238E27FC236}">
                <a16:creationId xmlns:a16="http://schemas.microsoft.com/office/drawing/2014/main" id="{BF66FD5C-65D2-0CFB-142E-F67042E844F2}"/>
              </a:ext>
            </a:extLst>
          </p:cNvPr>
          <p:cNvSpPr txBox="1"/>
          <p:nvPr/>
        </p:nvSpPr>
        <p:spPr>
          <a:xfrm>
            <a:off x="9972942" y="6245497"/>
            <a:ext cx="2811015" cy="369332"/>
          </a:xfrm>
          <a:prstGeom prst="rect">
            <a:avLst/>
          </a:prstGeom>
          <a:noFill/>
        </p:spPr>
        <p:txBody>
          <a:bodyPr wrap="square" rtlCol="0">
            <a:spAutoFit/>
          </a:bodyPr>
          <a:lstStyle/>
          <a:p>
            <a:r>
              <a:rPr lang="en-GB" dirty="0">
                <a:solidFill>
                  <a:schemeClr val="bg2">
                    <a:lumMod val="50000"/>
                  </a:schemeClr>
                </a:solidFill>
              </a:rPr>
              <a:t>29</a:t>
            </a:r>
            <a:r>
              <a:rPr lang="en-GB" baseline="30000" dirty="0">
                <a:solidFill>
                  <a:schemeClr val="bg2">
                    <a:lumMod val="50000"/>
                  </a:schemeClr>
                </a:solidFill>
              </a:rPr>
              <a:t>th</a:t>
            </a:r>
            <a:r>
              <a:rPr lang="en-GB" dirty="0">
                <a:solidFill>
                  <a:schemeClr val="bg2">
                    <a:lumMod val="50000"/>
                  </a:schemeClr>
                </a:solidFill>
              </a:rPr>
              <a:t> September 2022</a:t>
            </a:r>
            <a:endParaRPr lang="en-IE" dirty="0">
              <a:solidFill>
                <a:schemeClr val="bg2">
                  <a:lumMod val="50000"/>
                </a:schemeClr>
              </a:solidFill>
            </a:endParaRPr>
          </a:p>
        </p:txBody>
      </p:sp>
      <p:sp>
        <p:nvSpPr>
          <p:cNvPr id="7" name="TextBox 6">
            <a:extLst>
              <a:ext uri="{FF2B5EF4-FFF2-40B4-BE49-F238E27FC236}">
                <a16:creationId xmlns:a16="http://schemas.microsoft.com/office/drawing/2014/main" id="{DF722B3C-00E4-AE59-0F89-A60317D57B14}"/>
              </a:ext>
            </a:extLst>
          </p:cNvPr>
          <p:cNvSpPr txBox="1"/>
          <p:nvPr/>
        </p:nvSpPr>
        <p:spPr>
          <a:xfrm>
            <a:off x="255103" y="946768"/>
            <a:ext cx="11665729" cy="5333063"/>
          </a:xfrm>
          <a:prstGeom prst="rect">
            <a:avLst/>
          </a:prstGeom>
          <a:noFill/>
        </p:spPr>
        <p:txBody>
          <a:bodyPr wrap="square">
            <a:spAutoFit/>
          </a:bodyPr>
          <a:lstStyle/>
          <a:p>
            <a:pPr marL="285750" indent="-285750">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Chief Executive’s report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wasprepared</a:t>
            </a:r>
            <a:r>
              <a:rPr lang="en-GB" sz="1600" dirty="0">
                <a:effectLst/>
                <a:latin typeface="Calibri" panose="020F0502020204030204" pitchFamily="34" charset="0"/>
                <a:ea typeface="Calibri" panose="020F0502020204030204" pitchFamily="34" charset="0"/>
                <a:cs typeface="Times New Roman" panose="02020603050405020304" pitchFamily="18" charset="0"/>
              </a:rPr>
              <a:t> in accordance with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Section 31(8) </a:t>
            </a:r>
            <a:r>
              <a:rPr lang="en-GB" sz="1600" dirty="0">
                <a:effectLst/>
                <a:latin typeface="Calibri" panose="020F0502020204030204" pitchFamily="34" charset="0"/>
                <a:ea typeface="Calibri" panose="020F0502020204030204" pitchFamily="34" charset="0"/>
                <a:cs typeface="Times New Roman" panose="02020603050405020304" pitchFamily="18" charset="0"/>
              </a:rPr>
              <a:t>of the Planning and Development Act 2000 (as amended)</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dirty="0">
              <a:latin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Section 31(AN) </a:t>
            </a:r>
            <a:r>
              <a:rPr lang="en-GB" sz="1600" dirty="0">
                <a:effectLst/>
                <a:latin typeface="Calibri" panose="020F0502020204030204" pitchFamily="34" charset="0"/>
                <a:ea typeface="Calibri" panose="020F0502020204030204" pitchFamily="34" charset="0"/>
                <a:cs typeface="Times New Roman" panose="02020603050405020304" pitchFamily="18" charset="0"/>
              </a:rPr>
              <a:t>sets out that on receipt of the Chief Executive’s report, the Office of The Planning Regulator: </a:t>
            </a:r>
          </a:p>
          <a:p>
            <a:pPr marL="80645" marR="387985" algn="just" hangingPunct="0">
              <a:lnSpc>
                <a:spcPct val="110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‘shall</a:t>
            </a:r>
            <a:r>
              <a:rPr lang="en-GB" sz="1100" spc="290" dirty="0">
                <a:effectLst/>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consider</a:t>
            </a:r>
            <a:r>
              <a:rPr lang="en-GB" sz="1100" spc="300" dirty="0">
                <a:effectLst/>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the</a:t>
            </a:r>
            <a:r>
              <a:rPr lang="en-GB" sz="1100" spc="300" dirty="0">
                <a:effectLst/>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report</a:t>
            </a:r>
            <a:r>
              <a:rPr lang="en-GB" sz="1100" spc="300" dirty="0">
                <a:effectLst/>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of</a:t>
            </a:r>
            <a:r>
              <a:rPr lang="en-GB" sz="1100" spc="290" dirty="0">
                <a:effectLst/>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the</a:t>
            </a:r>
            <a:r>
              <a:rPr lang="en-GB" sz="1100" spc="300" dirty="0">
                <a:effectLst/>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chief</a:t>
            </a:r>
            <a:r>
              <a:rPr lang="en-GB" sz="1100" spc="290" dirty="0">
                <a:effectLst/>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executive</a:t>
            </a:r>
            <a:r>
              <a:rPr lang="en-GB" sz="1100" spc="290" dirty="0">
                <a:effectLst/>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on</a:t>
            </a:r>
            <a:r>
              <a:rPr lang="en-GB" sz="1100" spc="290" dirty="0">
                <a:effectLst/>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the submissions, together</a:t>
            </a:r>
            <a:r>
              <a:rPr lang="en-GB" sz="1100" spc="45" dirty="0">
                <a:effectLst/>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with</a:t>
            </a:r>
            <a:r>
              <a:rPr lang="en-GB" sz="1100" spc="45" dirty="0">
                <a:effectLst/>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any submission</a:t>
            </a:r>
            <a:r>
              <a:rPr lang="en-GB" sz="1100" spc="45" dirty="0">
                <a:effectLst/>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made</a:t>
            </a:r>
            <a:r>
              <a:rPr lang="en-GB" sz="1100" spc="45" dirty="0">
                <a:effectLst/>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under</a:t>
            </a:r>
            <a:r>
              <a:rPr lang="en-GB" sz="1100" spc="45" dirty="0">
                <a:effectLst/>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section</a:t>
            </a:r>
            <a:r>
              <a:rPr lang="en-GB" sz="1100" spc="45" dirty="0">
                <a:effectLst/>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31(10), and shall, no later than 3 weeks after receipt of that report—</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391160" lvl="0" indent="-342900" hangingPunct="0">
              <a:lnSpc>
                <a:spcPct val="110000"/>
              </a:lnSpc>
              <a:spcBef>
                <a:spcPts val="660"/>
              </a:spcBef>
              <a:spcAft>
                <a:spcPts val="800"/>
              </a:spcAft>
              <a:buSzPts val="1100"/>
              <a:buFont typeface="+mj-lt"/>
              <a:buAutoNum type="alphaLcParenBoth"/>
            </a:pPr>
            <a:r>
              <a:rPr lang="en-GB" sz="1100" dirty="0">
                <a:effectLst/>
                <a:latin typeface="Times New Roman" panose="02020603050405020304" pitchFamily="18" charset="0"/>
                <a:ea typeface="Calibri" panose="020F0502020204030204" pitchFamily="34" charset="0"/>
                <a:cs typeface="Calibri" panose="020F0502020204030204" pitchFamily="34" charset="0"/>
              </a:rPr>
              <a:t>recommend to the Minister that he or she issue the direction with or without minor amendments, or</a:t>
            </a:r>
            <a:endParaRPr lang="en-IE"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hangingPunct="0">
              <a:lnSpc>
                <a:spcPct val="107000"/>
              </a:lnSpc>
              <a:spcAft>
                <a:spcPts val="800"/>
              </a:spcAft>
              <a:buSzPts val="1100"/>
              <a:buFont typeface="+mj-lt"/>
              <a:buAutoNum type="alphaLcParenBoth"/>
            </a:pPr>
            <a:r>
              <a:rPr lang="en-GB" sz="1100" dirty="0">
                <a:effectLst/>
                <a:latin typeface="Times New Roman" panose="02020603050405020304" pitchFamily="18" charset="0"/>
                <a:ea typeface="Calibri" panose="020F0502020204030204" pitchFamily="34" charset="0"/>
                <a:cs typeface="Calibri" panose="020F0502020204030204" pitchFamily="34" charset="0"/>
              </a:rPr>
              <a:t>for stated reasons, where the Office is of the opinion that—</a:t>
            </a:r>
            <a:endParaRPr lang="en-IE"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hangingPunct="0">
              <a:lnSpc>
                <a:spcPct val="107000"/>
              </a:lnSpc>
              <a:spcAft>
                <a:spcPts val="800"/>
              </a:spcAft>
              <a:buSzPts val="1100"/>
              <a:buFont typeface="+mj-lt"/>
              <a:buAutoNum type="romanLcParenBoth"/>
            </a:pPr>
            <a:r>
              <a:rPr lang="en-GB" sz="1100" dirty="0">
                <a:effectLst/>
                <a:latin typeface="Times New Roman" panose="02020603050405020304" pitchFamily="18" charset="0"/>
                <a:ea typeface="Calibri" panose="020F0502020204030204" pitchFamily="34" charset="0"/>
                <a:cs typeface="Calibri" panose="020F0502020204030204" pitchFamily="34" charset="0"/>
              </a:rPr>
              <a:t>a material amendment to the draft direction may be required,</a:t>
            </a:r>
            <a:endParaRPr lang="en-IE"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391160" lvl="1" indent="-285750" hangingPunct="0">
              <a:lnSpc>
                <a:spcPct val="110000"/>
              </a:lnSpc>
              <a:spcBef>
                <a:spcPts val="290"/>
              </a:spcBef>
              <a:spcAft>
                <a:spcPts val="800"/>
              </a:spcAft>
              <a:buSzPts val="1100"/>
              <a:buFont typeface="+mj-lt"/>
              <a:buAutoNum type="romanLcParenBoth"/>
            </a:pPr>
            <a:r>
              <a:rPr lang="en-GB" sz="1100" dirty="0">
                <a:effectLst/>
                <a:latin typeface="Times New Roman" panose="02020603050405020304" pitchFamily="18" charset="0"/>
                <a:ea typeface="Calibri" panose="020F0502020204030204" pitchFamily="34" charset="0"/>
                <a:cs typeface="Calibri" panose="020F0502020204030204" pitchFamily="34" charset="0"/>
              </a:rPr>
              <a:t>further</a:t>
            </a:r>
            <a:r>
              <a:rPr lang="en-GB" sz="1100" spc="170" dirty="0">
                <a:effectLst/>
                <a:latin typeface="Times New Roman" panose="02020603050405020304" pitchFamily="18" charset="0"/>
                <a:ea typeface="Calibri" panose="020F0502020204030204" pitchFamily="34" charset="0"/>
                <a:cs typeface="Calibri" panose="020F0502020204030204" pitchFamily="34" charset="0"/>
              </a:rPr>
              <a:t> </a:t>
            </a:r>
            <a:r>
              <a:rPr lang="en-GB" sz="1100" dirty="0">
                <a:effectLst/>
                <a:latin typeface="Times New Roman" panose="02020603050405020304" pitchFamily="18" charset="0"/>
                <a:ea typeface="Calibri" panose="020F0502020204030204" pitchFamily="34" charset="0"/>
                <a:cs typeface="Calibri" panose="020F0502020204030204" pitchFamily="34" charset="0"/>
              </a:rPr>
              <a:t>investigation</a:t>
            </a:r>
            <a:r>
              <a:rPr lang="en-GB" sz="1100" spc="185" dirty="0">
                <a:effectLst/>
                <a:latin typeface="Times New Roman" panose="02020603050405020304" pitchFamily="18" charset="0"/>
                <a:ea typeface="Calibri" panose="020F0502020204030204" pitchFamily="34" charset="0"/>
                <a:cs typeface="Calibri" panose="020F0502020204030204" pitchFamily="34" charset="0"/>
              </a:rPr>
              <a:t> </a:t>
            </a:r>
            <a:r>
              <a:rPr lang="en-GB" sz="1100" dirty="0">
                <a:effectLst/>
                <a:latin typeface="Times New Roman" panose="02020603050405020304" pitchFamily="18" charset="0"/>
                <a:ea typeface="Calibri" panose="020F0502020204030204" pitchFamily="34" charset="0"/>
                <a:cs typeface="Calibri" panose="020F0502020204030204" pitchFamily="34" charset="0"/>
              </a:rPr>
              <a:t>is</a:t>
            </a:r>
            <a:r>
              <a:rPr lang="en-GB" sz="1100" spc="170" dirty="0">
                <a:effectLst/>
                <a:latin typeface="Times New Roman" panose="02020603050405020304" pitchFamily="18" charset="0"/>
                <a:ea typeface="Calibri" panose="020F0502020204030204" pitchFamily="34" charset="0"/>
                <a:cs typeface="Calibri" panose="020F0502020204030204" pitchFamily="34" charset="0"/>
              </a:rPr>
              <a:t> </a:t>
            </a:r>
            <a:r>
              <a:rPr lang="en-GB" sz="1100" dirty="0">
                <a:effectLst/>
                <a:latin typeface="Times New Roman" panose="02020603050405020304" pitchFamily="18" charset="0"/>
                <a:ea typeface="Calibri" panose="020F0502020204030204" pitchFamily="34" charset="0"/>
                <a:cs typeface="Calibri" panose="020F0502020204030204" pitchFamily="34" charset="0"/>
              </a:rPr>
              <a:t>necessary</a:t>
            </a:r>
            <a:r>
              <a:rPr lang="en-GB" sz="1100" spc="145" dirty="0">
                <a:effectLst/>
                <a:latin typeface="Times New Roman" panose="02020603050405020304" pitchFamily="18" charset="0"/>
                <a:ea typeface="Calibri" panose="020F0502020204030204" pitchFamily="34" charset="0"/>
                <a:cs typeface="Calibri" panose="020F0502020204030204" pitchFamily="34" charset="0"/>
              </a:rPr>
              <a:t> </a:t>
            </a:r>
            <a:r>
              <a:rPr lang="en-GB" sz="1100" dirty="0">
                <a:effectLst/>
                <a:latin typeface="Times New Roman" panose="02020603050405020304" pitchFamily="18" charset="0"/>
                <a:ea typeface="Calibri" panose="020F0502020204030204" pitchFamily="34" charset="0"/>
                <a:cs typeface="Calibri" panose="020F0502020204030204" pitchFamily="34" charset="0"/>
              </a:rPr>
              <a:t>in</a:t>
            </a:r>
            <a:r>
              <a:rPr lang="en-GB" sz="1100" spc="170" dirty="0">
                <a:effectLst/>
                <a:latin typeface="Times New Roman" panose="02020603050405020304" pitchFamily="18" charset="0"/>
                <a:ea typeface="Calibri" panose="020F0502020204030204" pitchFamily="34" charset="0"/>
                <a:cs typeface="Calibri" panose="020F0502020204030204" pitchFamily="34" charset="0"/>
              </a:rPr>
              <a:t> </a:t>
            </a:r>
            <a:r>
              <a:rPr lang="en-GB" sz="1100" dirty="0">
                <a:effectLst/>
                <a:latin typeface="Times New Roman" panose="02020603050405020304" pitchFamily="18" charset="0"/>
                <a:ea typeface="Calibri" panose="020F0502020204030204" pitchFamily="34" charset="0"/>
                <a:cs typeface="Calibri" panose="020F0502020204030204" pitchFamily="34" charset="0"/>
              </a:rPr>
              <a:t>order</a:t>
            </a:r>
            <a:r>
              <a:rPr lang="en-GB" sz="1100" spc="170" dirty="0">
                <a:effectLst/>
                <a:latin typeface="Times New Roman" panose="02020603050405020304" pitchFamily="18" charset="0"/>
                <a:ea typeface="Calibri" panose="020F0502020204030204" pitchFamily="34" charset="0"/>
                <a:cs typeface="Calibri" panose="020F0502020204030204" pitchFamily="34" charset="0"/>
              </a:rPr>
              <a:t> </a:t>
            </a:r>
            <a:r>
              <a:rPr lang="en-GB" sz="1100" dirty="0">
                <a:effectLst/>
                <a:latin typeface="Times New Roman" panose="02020603050405020304" pitchFamily="18" charset="0"/>
                <a:ea typeface="Calibri" panose="020F0502020204030204" pitchFamily="34" charset="0"/>
                <a:cs typeface="Calibri" panose="020F0502020204030204" pitchFamily="34" charset="0"/>
              </a:rPr>
              <a:t>to</a:t>
            </a:r>
            <a:r>
              <a:rPr lang="en-GB" sz="1100" spc="185" dirty="0">
                <a:effectLst/>
                <a:latin typeface="Times New Roman" panose="02020603050405020304" pitchFamily="18" charset="0"/>
                <a:ea typeface="Calibri" panose="020F0502020204030204" pitchFamily="34" charset="0"/>
                <a:cs typeface="Calibri" panose="020F0502020204030204" pitchFamily="34" charset="0"/>
              </a:rPr>
              <a:t> </a:t>
            </a:r>
            <a:r>
              <a:rPr lang="en-GB" sz="1100" dirty="0">
                <a:effectLst/>
                <a:latin typeface="Times New Roman" panose="02020603050405020304" pitchFamily="18" charset="0"/>
                <a:ea typeface="Calibri" panose="020F0502020204030204" pitchFamily="34" charset="0"/>
                <a:cs typeface="Calibri" panose="020F0502020204030204" pitchFamily="34" charset="0"/>
              </a:rPr>
              <a:t>clarify</a:t>
            </a:r>
            <a:r>
              <a:rPr lang="en-GB" sz="1100" spc="145" dirty="0">
                <a:effectLst/>
                <a:latin typeface="Times New Roman" panose="02020603050405020304" pitchFamily="18" charset="0"/>
                <a:ea typeface="Calibri" panose="020F0502020204030204" pitchFamily="34" charset="0"/>
                <a:cs typeface="Calibri" panose="020F0502020204030204" pitchFamily="34" charset="0"/>
              </a:rPr>
              <a:t> </a:t>
            </a:r>
            <a:r>
              <a:rPr lang="en-GB" sz="1100" dirty="0">
                <a:effectLst/>
                <a:latin typeface="Times New Roman" panose="02020603050405020304" pitchFamily="18" charset="0"/>
                <a:ea typeface="Calibri" panose="020F0502020204030204" pitchFamily="34" charset="0"/>
                <a:cs typeface="Calibri" panose="020F0502020204030204" pitchFamily="34" charset="0"/>
              </a:rPr>
              <a:t>any</a:t>
            </a:r>
            <a:r>
              <a:rPr lang="en-GB" sz="1100" spc="145" dirty="0">
                <a:effectLst/>
                <a:latin typeface="Times New Roman" panose="02020603050405020304" pitchFamily="18" charset="0"/>
                <a:ea typeface="Calibri" panose="020F0502020204030204" pitchFamily="34" charset="0"/>
                <a:cs typeface="Calibri" panose="020F0502020204030204" pitchFamily="34" charset="0"/>
              </a:rPr>
              <a:t> </a:t>
            </a:r>
            <a:r>
              <a:rPr lang="en-GB" sz="1100" dirty="0">
                <a:effectLst/>
                <a:latin typeface="Times New Roman" panose="02020603050405020304" pitchFamily="18" charset="0"/>
                <a:ea typeface="Calibri" panose="020F0502020204030204" pitchFamily="34" charset="0"/>
                <a:cs typeface="Calibri" panose="020F0502020204030204" pitchFamily="34" charset="0"/>
              </a:rPr>
              <a:t>aspect of the report furnished or submissions made, or</a:t>
            </a:r>
            <a:endParaRPr lang="en-IE"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391160" lvl="1" indent="-285750" hangingPunct="0">
              <a:lnSpc>
                <a:spcPct val="110000"/>
              </a:lnSpc>
              <a:spcBef>
                <a:spcPts val="290"/>
              </a:spcBef>
              <a:spcAft>
                <a:spcPts val="800"/>
              </a:spcAft>
              <a:buSzPts val="1100"/>
              <a:buFont typeface="+mj-lt"/>
              <a:buAutoNum type="romanLcParenBoth"/>
            </a:pPr>
            <a:r>
              <a:rPr lang="en-GB" sz="1100" dirty="0">
                <a:effectLst/>
                <a:latin typeface="Times New Roman" panose="02020603050405020304" pitchFamily="18" charset="0"/>
                <a:ea typeface="Calibri" panose="020F0502020204030204" pitchFamily="34" charset="0"/>
                <a:cs typeface="Calibri" panose="020F0502020204030204" pitchFamily="34" charset="0"/>
              </a:rPr>
              <a:t>it is necessary for any reason, </a:t>
            </a:r>
            <a:endParaRPr lang="en-IE"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94945" marR="391160" hangingPunct="0">
              <a:lnSpc>
                <a:spcPct val="110000"/>
              </a:lnSpc>
              <a:spcBef>
                <a:spcPts val="290"/>
              </a:spcBef>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appoint a person to be an inspector.’</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If the Minister agrees with the Recommendation, then he shall issue the Direction (6 week deadline) with or without minor amendments. </a:t>
            </a:r>
          </a:p>
          <a:p>
            <a:pPr marL="171450" indent="-171450" algn="just">
              <a:lnSpc>
                <a:spcPct val="107000"/>
              </a:lnSpc>
              <a:spcAft>
                <a:spcPts val="80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If (b) comes into play, following a report from the inspector (if required) the OPR recommends to the Minister to issue or not issue the direction.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Pursuant to Section 31(17) of the Act, the direction issued by the Minister is deemed to have immediate effect and its terms are considered to be incorporated into the Plan, or, if appropriate, to constitute the plan.</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67188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E78D55DBC40644A48DEE8D539DD01D" ma:contentTypeVersion="2" ma:contentTypeDescription="Create a new document." ma:contentTypeScope="" ma:versionID="6a33cac4f9408b5aa7052bab172cbf4a">
  <xsd:schema xmlns:xsd="http://www.w3.org/2001/XMLSchema" xmlns:xs="http://www.w3.org/2001/XMLSchema" xmlns:p="http://schemas.microsoft.com/office/2006/metadata/properties" xmlns:ns2="680c67e0-bef9-4b6e-bd67-1de1a05cb13c" targetNamespace="http://schemas.microsoft.com/office/2006/metadata/properties" ma:root="true" ma:fieldsID="80439b6f101a0e50082d21c22df961bc" ns2:_="">
    <xsd:import namespace="680c67e0-bef9-4b6e-bd67-1de1a05cb13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0c67e0-bef9-4b6e-bd67-1de1a05cb1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ED3751-E4EC-46A3-97D7-46C7E8CCC07B}">
  <ds:schemaRefs>
    <ds:schemaRef ds:uri="http://schemas.microsoft.com/sharepoint/v3/contenttype/forms"/>
  </ds:schemaRefs>
</ds:datastoreItem>
</file>

<file path=customXml/itemProps2.xml><?xml version="1.0" encoding="utf-8"?>
<ds:datastoreItem xmlns:ds="http://schemas.openxmlformats.org/officeDocument/2006/customXml" ds:itemID="{753F53F5-F019-4371-9F8A-CABB43357879}">
  <ds:schemaRefs>
    <ds:schemaRef ds:uri="http://schemas.microsoft.com/office/2006/documentManagement/types"/>
    <ds:schemaRef ds:uri="http://purl.org/dc/dcmitype/"/>
    <ds:schemaRef ds:uri="http://purl.org/dc/elements/1.1/"/>
    <ds:schemaRef ds:uri="http://www.w3.org/XML/1998/namespace"/>
    <ds:schemaRef ds:uri="680c67e0-bef9-4b6e-bd67-1de1a05cb13c"/>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257934B4-2A19-4076-A9BD-5A1A108783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0c67e0-bef9-4b6e-bd67-1de1a05cb1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719</TotalTime>
  <Words>1262</Words>
  <Application>Microsoft Office PowerPoint</Application>
  <PresentationFormat>Widescreen</PresentationFormat>
  <Paragraphs>93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Draft Ministerial Direction</vt:lpstr>
      <vt:lpstr>Quick Review – Where we are now</vt:lpstr>
      <vt:lpstr>Draft Ministerial Direction</vt:lpstr>
      <vt:lpstr>CE Report: Requirements and Table of Contents</vt:lpstr>
      <vt:lpstr>Submissions</vt:lpstr>
      <vt:lpstr>CE Recommendation to give best effect to the Draft Direction  Greenogue </vt:lpstr>
      <vt:lpstr>CE Recommendation to give best effect to the Draft Direction  Data Centres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Ministerial Direction Presentation</dc:title>
  <dc:creator>Ben Duignan</dc:creator>
  <cp:lastModifiedBy>Hazel Craigie</cp:lastModifiedBy>
  <cp:revision>12</cp:revision>
  <dcterms:created xsi:type="dcterms:W3CDTF">2022-09-02T10:58:29Z</dcterms:created>
  <dcterms:modified xsi:type="dcterms:W3CDTF">2022-09-27T08:51:41Z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0x01010070E78D55DBC40644A48DEE8D539DD01D</vt:lpwstr>
  </property>
</Properties>
</file>