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2.xml" ContentType="application/inkml+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0" r:id="rId1"/>
  </p:sldMasterIdLst>
  <p:notesMasterIdLst>
    <p:notesMasterId r:id="rId12"/>
  </p:notesMasterIdLst>
  <p:sldIdLst>
    <p:sldId id="256" r:id="rId2"/>
    <p:sldId id="257" r:id="rId3"/>
    <p:sldId id="267" r:id="rId4"/>
    <p:sldId id="270" r:id="rId5"/>
    <p:sldId id="271" r:id="rId6"/>
    <p:sldId id="269" r:id="rId7"/>
    <p:sldId id="258" r:id="rId8"/>
    <p:sldId id="272" r:id="rId9"/>
    <p:sldId id="259" r:id="rId10"/>
    <p:sldId id="268"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3792" autoAdjust="0"/>
  </p:normalViewPr>
  <p:slideViewPr>
    <p:cSldViewPr snapToGrid="0">
      <p:cViewPr varScale="1">
        <p:scale>
          <a:sx n="103" d="100"/>
          <a:sy n="103" d="100"/>
        </p:scale>
        <p:origin x="82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20A7A1-C2ED-44BE-AE70-CB7B584ACAD8}"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0234ADB5-3280-46AD-B7CE-0E01EBDDAC4E}">
      <dgm:prSet/>
      <dgm:spPr/>
      <dgm:t>
        <a:bodyPr/>
        <a:lstStyle/>
        <a:p>
          <a:r>
            <a:rPr lang="en-IE"/>
            <a:t>Clondalkin is an important and growing settlement within South Dublin</a:t>
          </a:r>
          <a:endParaRPr lang="en-US"/>
        </a:p>
      </dgm:t>
    </dgm:pt>
    <dgm:pt modelId="{9333C5EE-7A65-4ED8-A93C-E85E42AA42DE}" type="parTrans" cxnId="{0BADB990-BDF4-4DD1-BDB5-FA03E15422CB}">
      <dgm:prSet/>
      <dgm:spPr/>
      <dgm:t>
        <a:bodyPr/>
        <a:lstStyle/>
        <a:p>
          <a:endParaRPr lang="en-US"/>
        </a:p>
      </dgm:t>
    </dgm:pt>
    <dgm:pt modelId="{5CF96B64-FA89-4F8C-A5B4-C8882481A30C}" type="sibTrans" cxnId="{0BADB990-BDF4-4DD1-BDB5-FA03E15422CB}">
      <dgm:prSet/>
      <dgm:spPr/>
      <dgm:t>
        <a:bodyPr/>
        <a:lstStyle/>
        <a:p>
          <a:endParaRPr lang="en-US"/>
        </a:p>
      </dgm:t>
    </dgm:pt>
    <dgm:pt modelId="{760C0D04-2000-4E5A-8FE8-907D53E78C7C}">
      <dgm:prSet/>
      <dgm:spPr/>
      <dgm:t>
        <a:bodyPr/>
        <a:lstStyle/>
        <a:p>
          <a:r>
            <a:rPr lang="en-IE"/>
            <a:t>It sits within the Dublin City and Suburbs area within the Regional Spatial and Economic Strategy</a:t>
          </a:r>
          <a:endParaRPr lang="en-US"/>
        </a:p>
      </dgm:t>
    </dgm:pt>
    <dgm:pt modelId="{3C48BCB7-35CA-486B-8090-9771F7482B8B}" type="parTrans" cxnId="{88EB17CC-C05D-4B34-9328-F49DFE250F09}">
      <dgm:prSet/>
      <dgm:spPr/>
      <dgm:t>
        <a:bodyPr/>
        <a:lstStyle/>
        <a:p>
          <a:endParaRPr lang="en-US"/>
        </a:p>
      </dgm:t>
    </dgm:pt>
    <dgm:pt modelId="{BC7BE617-5891-4123-8060-278D503DB5CE}" type="sibTrans" cxnId="{88EB17CC-C05D-4B34-9328-F49DFE250F09}">
      <dgm:prSet/>
      <dgm:spPr/>
      <dgm:t>
        <a:bodyPr/>
        <a:lstStyle/>
        <a:p>
          <a:endParaRPr lang="en-US"/>
        </a:p>
      </dgm:t>
    </dgm:pt>
    <dgm:pt modelId="{58BDA4AD-CAE0-43EF-A55C-F9CBA07B105F}">
      <dgm:prSet/>
      <dgm:spPr/>
      <dgm:t>
        <a:bodyPr/>
        <a:lstStyle/>
        <a:p>
          <a:r>
            <a:rPr lang="en-IE"/>
            <a:t>There are sites which have potential for further housing development to help meet identified targets up to 2028 and beyond</a:t>
          </a:r>
          <a:endParaRPr lang="en-US"/>
        </a:p>
      </dgm:t>
    </dgm:pt>
    <dgm:pt modelId="{6174C7B1-029A-44E1-B4C9-CBA7A74ACD06}" type="parTrans" cxnId="{6EAA8FA2-F92A-4FF8-8BDC-7F79BB8CAC58}">
      <dgm:prSet/>
      <dgm:spPr/>
      <dgm:t>
        <a:bodyPr/>
        <a:lstStyle/>
        <a:p>
          <a:endParaRPr lang="en-US"/>
        </a:p>
      </dgm:t>
    </dgm:pt>
    <dgm:pt modelId="{96504A06-5E74-4EA9-A19A-AC16C162B724}" type="sibTrans" cxnId="{6EAA8FA2-F92A-4FF8-8BDC-7F79BB8CAC58}">
      <dgm:prSet/>
      <dgm:spPr/>
      <dgm:t>
        <a:bodyPr/>
        <a:lstStyle/>
        <a:p>
          <a:endParaRPr lang="en-US"/>
        </a:p>
      </dgm:t>
    </dgm:pt>
    <dgm:pt modelId="{F25554DD-4286-4CA3-AE91-50FBA967E381}">
      <dgm:prSet/>
      <dgm:spPr/>
      <dgm:t>
        <a:bodyPr/>
        <a:lstStyle/>
        <a:p>
          <a:r>
            <a:rPr lang="en-IE"/>
            <a:t>It will provide for a review of social infrastructure needs to meet population growth and the different age profiles</a:t>
          </a:r>
          <a:endParaRPr lang="en-US"/>
        </a:p>
      </dgm:t>
    </dgm:pt>
    <dgm:pt modelId="{1D1F59CD-2CAD-4A0C-AD11-40D4E8C2D16E}" type="parTrans" cxnId="{6FD879F8-016E-403E-97CD-7904A3C80746}">
      <dgm:prSet/>
      <dgm:spPr/>
      <dgm:t>
        <a:bodyPr/>
        <a:lstStyle/>
        <a:p>
          <a:endParaRPr lang="en-US"/>
        </a:p>
      </dgm:t>
    </dgm:pt>
    <dgm:pt modelId="{AA5418D6-D44B-4469-A10E-1EE65C0B32C3}" type="sibTrans" cxnId="{6FD879F8-016E-403E-97CD-7904A3C80746}">
      <dgm:prSet/>
      <dgm:spPr/>
      <dgm:t>
        <a:bodyPr/>
        <a:lstStyle/>
        <a:p>
          <a:endParaRPr lang="en-US"/>
        </a:p>
      </dgm:t>
    </dgm:pt>
    <dgm:pt modelId="{BEC2E8FE-D282-40E1-9F5A-8D6995A1E30F}">
      <dgm:prSet/>
      <dgm:spPr/>
      <dgm:t>
        <a:bodyPr/>
        <a:lstStyle/>
        <a:p>
          <a:r>
            <a:rPr lang="en-IE"/>
            <a:t>There are opportunities to improve movement within and around the centre and wider area </a:t>
          </a:r>
          <a:endParaRPr lang="en-US"/>
        </a:p>
      </dgm:t>
    </dgm:pt>
    <dgm:pt modelId="{56AA28EB-6992-4A54-9D5D-7A6B963DE637}" type="parTrans" cxnId="{7D6B1849-8C10-4BD0-A79F-35708D4BB9CB}">
      <dgm:prSet/>
      <dgm:spPr/>
      <dgm:t>
        <a:bodyPr/>
        <a:lstStyle/>
        <a:p>
          <a:endParaRPr lang="en-US"/>
        </a:p>
      </dgm:t>
    </dgm:pt>
    <dgm:pt modelId="{10CCAB3E-D33C-44B2-AEF0-8ABA5DBE2714}" type="sibTrans" cxnId="{7D6B1849-8C10-4BD0-A79F-35708D4BB9CB}">
      <dgm:prSet/>
      <dgm:spPr/>
      <dgm:t>
        <a:bodyPr/>
        <a:lstStyle/>
        <a:p>
          <a:endParaRPr lang="en-US"/>
        </a:p>
      </dgm:t>
    </dgm:pt>
    <dgm:pt modelId="{7FD11F26-4388-4A08-8683-3E41461F5F7D}">
      <dgm:prSet/>
      <dgm:spPr/>
      <dgm:t>
        <a:bodyPr/>
        <a:lstStyle/>
        <a:p>
          <a:r>
            <a:rPr lang="en-IE" dirty="0"/>
            <a:t>It has an historic context through its medieval urban form which  will inform placemaking and urban design</a:t>
          </a:r>
          <a:endParaRPr lang="en-US" dirty="0"/>
        </a:p>
      </dgm:t>
    </dgm:pt>
    <dgm:pt modelId="{05329703-69F7-40AD-90E2-46406ADF4482}" type="parTrans" cxnId="{EF16E9ED-8444-4053-AED9-2D7964DCA857}">
      <dgm:prSet/>
      <dgm:spPr/>
      <dgm:t>
        <a:bodyPr/>
        <a:lstStyle/>
        <a:p>
          <a:endParaRPr lang="en-US"/>
        </a:p>
      </dgm:t>
    </dgm:pt>
    <dgm:pt modelId="{7AB6CD23-4C09-4BDB-A064-E7A019EA0061}" type="sibTrans" cxnId="{EF16E9ED-8444-4053-AED9-2D7964DCA857}">
      <dgm:prSet/>
      <dgm:spPr/>
      <dgm:t>
        <a:bodyPr/>
        <a:lstStyle/>
        <a:p>
          <a:endParaRPr lang="en-US"/>
        </a:p>
      </dgm:t>
    </dgm:pt>
    <dgm:pt modelId="{10843D32-9299-4306-82D8-F38BBB6D39AB}">
      <dgm:prSet/>
      <dgm:spPr/>
      <dgm:t>
        <a:bodyPr/>
        <a:lstStyle/>
        <a:p>
          <a:r>
            <a:rPr lang="en-IE"/>
            <a:t>It has opportunities to improve green infrastructure and create/ improve linkages </a:t>
          </a:r>
          <a:endParaRPr lang="en-US"/>
        </a:p>
      </dgm:t>
    </dgm:pt>
    <dgm:pt modelId="{1001E7AB-8698-4004-A4FC-C27490B464CD}" type="parTrans" cxnId="{A720C527-F2E3-4D00-B362-9BF68F159307}">
      <dgm:prSet/>
      <dgm:spPr/>
      <dgm:t>
        <a:bodyPr/>
        <a:lstStyle/>
        <a:p>
          <a:endParaRPr lang="en-US"/>
        </a:p>
      </dgm:t>
    </dgm:pt>
    <dgm:pt modelId="{EF994C2A-AF5A-446D-8005-27FB3E7059CF}" type="sibTrans" cxnId="{A720C527-F2E3-4D00-B362-9BF68F159307}">
      <dgm:prSet/>
      <dgm:spPr/>
      <dgm:t>
        <a:bodyPr/>
        <a:lstStyle/>
        <a:p>
          <a:endParaRPr lang="en-US"/>
        </a:p>
      </dgm:t>
    </dgm:pt>
    <dgm:pt modelId="{CE4F4408-163F-43F5-B84E-4E30350A4E4B}">
      <dgm:prSet/>
      <dgm:spPr/>
      <dgm:t>
        <a:bodyPr/>
        <a:lstStyle/>
        <a:p>
          <a:r>
            <a:rPr lang="en-IE"/>
            <a:t>There are opportunities to implement policies and objectives to combat climate change</a:t>
          </a:r>
          <a:endParaRPr lang="en-US"/>
        </a:p>
      </dgm:t>
    </dgm:pt>
    <dgm:pt modelId="{02B71323-1014-4642-823D-D6B97445CE45}" type="parTrans" cxnId="{2350FD3D-7B26-46BD-9156-586B65595318}">
      <dgm:prSet/>
      <dgm:spPr/>
      <dgm:t>
        <a:bodyPr/>
        <a:lstStyle/>
        <a:p>
          <a:endParaRPr lang="en-US"/>
        </a:p>
      </dgm:t>
    </dgm:pt>
    <dgm:pt modelId="{C591C86F-9C4A-44E5-ACB3-E9727B4BB910}" type="sibTrans" cxnId="{2350FD3D-7B26-46BD-9156-586B65595318}">
      <dgm:prSet/>
      <dgm:spPr/>
      <dgm:t>
        <a:bodyPr/>
        <a:lstStyle/>
        <a:p>
          <a:endParaRPr lang="en-US"/>
        </a:p>
      </dgm:t>
    </dgm:pt>
    <dgm:pt modelId="{419B32A9-1DBF-40BC-BA72-84F9080A7985}" type="pres">
      <dgm:prSet presAssocID="{5220A7A1-C2ED-44BE-AE70-CB7B584ACAD8}" presName="diagram" presStyleCnt="0">
        <dgm:presLayoutVars>
          <dgm:dir/>
          <dgm:resizeHandles val="exact"/>
        </dgm:presLayoutVars>
      </dgm:prSet>
      <dgm:spPr/>
    </dgm:pt>
    <dgm:pt modelId="{5A8BE679-4D4F-4C8E-8DED-90D8DBF22B62}" type="pres">
      <dgm:prSet presAssocID="{0234ADB5-3280-46AD-B7CE-0E01EBDDAC4E}" presName="node" presStyleLbl="node1" presStyleIdx="0" presStyleCnt="8">
        <dgm:presLayoutVars>
          <dgm:bulletEnabled val="1"/>
        </dgm:presLayoutVars>
      </dgm:prSet>
      <dgm:spPr/>
    </dgm:pt>
    <dgm:pt modelId="{51A673F1-DC6B-4CBE-B22E-481A2CAA2089}" type="pres">
      <dgm:prSet presAssocID="{5CF96B64-FA89-4F8C-A5B4-C8882481A30C}" presName="sibTrans" presStyleCnt="0"/>
      <dgm:spPr/>
    </dgm:pt>
    <dgm:pt modelId="{9EF99AC8-0FCA-4405-B575-F52E1F96FBFB}" type="pres">
      <dgm:prSet presAssocID="{760C0D04-2000-4E5A-8FE8-907D53E78C7C}" presName="node" presStyleLbl="node1" presStyleIdx="1" presStyleCnt="8">
        <dgm:presLayoutVars>
          <dgm:bulletEnabled val="1"/>
        </dgm:presLayoutVars>
      </dgm:prSet>
      <dgm:spPr/>
    </dgm:pt>
    <dgm:pt modelId="{A3C1CD98-FB1F-4B9C-9D76-63A1D88D71F3}" type="pres">
      <dgm:prSet presAssocID="{BC7BE617-5891-4123-8060-278D503DB5CE}" presName="sibTrans" presStyleCnt="0"/>
      <dgm:spPr/>
    </dgm:pt>
    <dgm:pt modelId="{AC2F7433-EE1E-4772-B870-A39D48FBC387}" type="pres">
      <dgm:prSet presAssocID="{58BDA4AD-CAE0-43EF-A55C-F9CBA07B105F}" presName="node" presStyleLbl="node1" presStyleIdx="2" presStyleCnt="8">
        <dgm:presLayoutVars>
          <dgm:bulletEnabled val="1"/>
        </dgm:presLayoutVars>
      </dgm:prSet>
      <dgm:spPr/>
    </dgm:pt>
    <dgm:pt modelId="{45EB2183-5A8D-4B08-AF81-D268418F58DE}" type="pres">
      <dgm:prSet presAssocID="{96504A06-5E74-4EA9-A19A-AC16C162B724}" presName="sibTrans" presStyleCnt="0"/>
      <dgm:spPr/>
    </dgm:pt>
    <dgm:pt modelId="{AAB642B4-A381-4104-9E75-BBB6BCA39EF8}" type="pres">
      <dgm:prSet presAssocID="{F25554DD-4286-4CA3-AE91-50FBA967E381}" presName="node" presStyleLbl="node1" presStyleIdx="3" presStyleCnt="8">
        <dgm:presLayoutVars>
          <dgm:bulletEnabled val="1"/>
        </dgm:presLayoutVars>
      </dgm:prSet>
      <dgm:spPr/>
    </dgm:pt>
    <dgm:pt modelId="{B06A1305-3B50-452C-8C30-49B50CEC35A5}" type="pres">
      <dgm:prSet presAssocID="{AA5418D6-D44B-4469-A10E-1EE65C0B32C3}" presName="sibTrans" presStyleCnt="0"/>
      <dgm:spPr/>
    </dgm:pt>
    <dgm:pt modelId="{F93AA46C-A92C-4F60-B122-BF2B81A26A55}" type="pres">
      <dgm:prSet presAssocID="{BEC2E8FE-D282-40E1-9F5A-8D6995A1E30F}" presName="node" presStyleLbl="node1" presStyleIdx="4" presStyleCnt="8">
        <dgm:presLayoutVars>
          <dgm:bulletEnabled val="1"/>
        </dgm:presLayoutVars>
      </dgm:prSet>
      <dgm:spPr/>
    </dgm:pt>
    <dgm:pt modelId="{1FEB2A23-65D7-481A-B0AF-BEE4F18D3E5E}" type="pres">
      <dgm:prSet presAssocID="{10CCAB3E-D33C-44B2-AEF0-8ABA5DBE2714}" presName="sibTrans" presStyleCnt="0"/>
      <dgm:spPr/>
    </dgm:pt>
    <dgm:pt modelId="{79BE6BA0-338D-4547-A791-363AA0DFE004}" type="pres">
      <dgm:prSet presAssocID="{7FD11F26-4388-4A08-8683-3E41461F5F7D}" presName="node" presStyleLbl="node1" presStyleIdx="5" presStyleCnt="8">
        <dgm:presLayoutVars>
          <dgm:bulletEnabled val="1"/>
        </dgm:presLayoutVars>
      </dgm:prSet>
      <dgm:spPr/>
    </dgm:pt>
    <dgm:pt modelId="{DE8F53B8-C84E-428C-A271-BBC6E94AC362}" type="pres">
      <dgm:prSet presAssocID="{7AB6CD23-4C09-4BDB-A064-E7A019EA0061}" presName="sibTrans" presStyleCnt="0"/>
      <dgm:spPr/>
    </dgm:pt>
    <dgm:pt modelId="{B9449B88-942B-4DE6-B55D-53245F58503D}" type="pres">
      <dgm:prSet presAssocID="{10843D32-9299-4306-82D8-F38BBB6D39AB}" presName="node" presStyleLbl="node1" presStyleIdx="6" presStyleCnt="8">
        <dgm:presLayoutVars>
          <dgm:bulletEnabled val="1"/>
        </dgm:presLayoutVars>
      </dgm:prSet>
      <dgm:spPr/>
    </dgm:pt>
    <dgm:pt modelId="{3F6B4C7C-CCBE-4C00-AEB2-24612424A073}" type="pres">
      <dgm:prSet presAssocID="{EF994C2A-AF5A-446D-8005-27FB3E7059CF}" presName="sibTrans" presStyleCnt="0"/>
      <dgm:spPr/>
    </dgm:pt>
    <dgm:pt modelId="{C9E49D4B-438B-42CA-892A-7AB6F96E1EB8}" type="pres">
      <dgm:prSet presAssocID="{CE4F4408-163F-43F5-B84E-4E30350A4E4B}" presName="node" presStyleLbl="node1" presStyleIdx="7" presStyleCnt="8">
        <dgm:presLayoutVars>
          <dgm:bulletEnabled val="1"/>
        </dgm:presLayoutVars>
      </dgm:prSet>
      <dgm:spPr/>
    </dgm:pt>
  </dgm:ptLst>
  <dgm:cxnLst>
    <dgm:cxn modelId="{A720C527-F2E3-4D00-B362-9BF68F159307}" srcId="{5220A7A1-C2ED-44BE-AE70-CB7B584ACAD8}" destId="{10843D32-9299-4306-82D8-F38BBB6D39AB}" srcOrd="6" destOrd="0" parTransId="{1001E7AB-8698-4004-A4FC-C27490B464CD}" sibTransId="{EF994C2A-AF5A-446D-8005-27FB3E7059CF}"/>
    <dgm:cxn modelId="{2350FD3D-7B26-46BD-9156-586B65595318}" srcId="{5220A7A1-C2ED-44BE-AE70-CB7B584ACAD8}" destId="{CE4F4408-163F-43F5-B84E-4E30350A4E4B}" srcOrd="7" destOrd="0" parTransId="{02B71323-1014-4642-823D-D6B97445CE45}" sibTransId="{C591C86F-9C4A-44E5-ACB3-E9727B4BB910}"/>
    <dgm:cxn modelId="{C3BFA967-8501-4773-8925-E8B93E31EBE0}" type="presOf" srcId="{0234ADB5-3280-46AD-B7CE-0E01EBDDAC4E}" destId="{5A8BE679-4D4F-4C8E-8DED-90D8DBF22B62}" srcOrd="0" destOrd="0" presId="urn:microsoft.com/office/officeart/2005/8/layout/default"/>
    <dgm:cxn modelId="{7D6B1849-8C10-4BD0-A79F-35708D4BB9CB}" srcId="{5220A7A1-C2ED-44BE-AE70-CB7B584ACAD8}" destId="{BEC2E8FE-D282-40E1-9F5A-8D6995A1E30F}" srcOrd="4" destOrd="0" parTransId="{56AA28EB-6992-4A54-9D5D-7A6B963DE637}" sibTransId="{10CCAB3E-D33C-44B2-AEF0-8ABA5DBE2714}"/>
    <dgm:cxn modelId="{2BCD1452-8CDD-445A-AA58-9B0A0A8673F8}" type="presOf" srcId="{CE4F4408-163F-43F5-B84E-4E30350A4E4B}" destId="{C9E49D4B-438B-42CA-892A-7AB6F96E1EB8}" srcOrd="0" destOrd="0" presId="urn:microsoft.com/office/officeart/2005/8/layout/default"/>
    <dgm:cxn modelId="{B882685A-0DCC-4017-A433-A3D8AE40E38D}" type="presOf" srcId="{10843D32-9299-4306-82D8-F38BBB6D39AB}" destId="{B9449B88-942B-4DE6-B55D-53245F58503D}" srcOrd="0" destOrd="0" presId="urn:microsoft.com/office/officeart/2005/8/layout/default"/>
    <dgm:cxn modelId="{F6AED082-7ACC-4398-8B62-2A6D097F10BD}" type="presOf" srcId="{5220A7A1-C2ED-44BE-AE70-CB7B584ACAD8}" destId="{419B32A9-1DBF-40BC-BA72-84F9080A7985}" srcOrd="0" destOrd="0" presId="urn:microsoft.com/office/officeart/2005/8/layout/default"/>
    <dgm:cxn modelId="{0BADB990-BDF4-4DD1-BDB5-FA03E15422CB}" srcId="{5220A7A1-C2ED-44BE-AE70-CB7B584ACAD8}" destId="{0234ADB5-3280-46AD-B7CE-0E01EBDDAC4E}" srcOrd="0" destOrd="0" parTransId="{9333C5EE-7A65-4ED8-A93C-E85E42AA42DE}" sibTransId="{5CF96B64-FA89-4F8C-A5B4-C8882481A30C}"/>
    <dgm:cxn modelId="{8377DA95-A4A7-43EF-B8F4-4859EF84265C}" type="presOf" srcId="{7FD11F26-4388-4A08-8683-3E41461F5F7D}" destId="{79BE6BA0-338D-4547-A791-363AA0DFE004}" srcOrd="0" destOrd="0" presId="urn:microsoft.com/office/officeart/2005/8/layout/default"/>
    <dgm:cxn modelId="{6EAA8FA2-F92A-4FF8-8BDC-7F79BB8CAC58}" srcId="{5220A7A1-C2ED-44BE-AE70-CB7B584ACAD8}" destId="{58BDA4AD-CAE0-43EF-A55C-F9CBA07B105F}" srcOrd="2" destOrd="0" parTransId="{6174C7B1-029A-44E1-B4C9-CBA7A74ACD06}" sibTransId="{96504A06-5E74-4EA9-A19A-AC16C162B724}"/>
    <dgm:cxn modelId="{7522A3B8-366B-4140-9597-99B61CEAFF97}" type="presOf" srcId="{BEC2E8FE-D282-40E1-9F5A-8D6995A1E30F}" destId="{F93AA46C-A92C-4F60-B122-BF2B81A26A55}" srcOrd="0" destOrd="0" presId="urn:microsoft.com/office/officeart/2005/8/layout/default"/>
    <dgm:cxn modelId="{98816CBA-8A4C-41CA-9B0C-E6006EFD4D4A}" type="presOf" srcId="{F25554DD-4286-4CA3-AE91-50FBA967E381}" destId="{AAB642B4-A381-4104-9E75-BBB6BCA39EF8}" srcOrd="0" destOrd="0" presId="urn:microsoft.com/office/officeart/2005/8/layout/default"/>
    <dgm:cxn modelId="{88EB17CC-C05D-4B34-9328-F49DFE250F09}" srcId="{5220A7A1-C2ED-44BE-AE70-CB7B584ACAD8}" destId="{760C0D04-2000-4E5A-8FE8-907D53E78C7C}" srcOrd="1" destOrd="0" parTransId="{3C48BCB7-35CA-486B-8090-9771F7482B8B}" sibTransId="{BC7BE617-5891-4123-8060-278D503DB5CE}"/>
    <dgm:cxn modelId="{C7FE82D9-A610-4AF4-A072-EFD3F917E333}" type="presOf" srcId="{58BDA4AD-CAE0-43EF-A55C-F9CBA07B105F}" destId="{AC2F7433-EE1E-4772-B870-A39D48FBC387}" srcOrd="0" destOrd="0" presId="urn:microsoft.com/office/officeart/2005/8/layout/default"/>
    <dgm:cxn modelId="{EF16E9ED-8444-4053-AED9-2D7964DCA857}" srcId="{5220A7A1-C2ED-44BE-AE70-CB7B584ACAD8}" destId="{7FD11F26-4388-4A08-8683-3E41461F5F7D}" srcOrd="5" destOrd="0" parTransId="{05329703-69F7-40AD-90E2-46406ADF4482}" sibTransId="{7AB6CD23-4C09-4BDB-A064-E7A019EA0061}"/>
    <dgm:cxn modelId="{6FD879F8-016E-403E-97CD-7904A3C80746}" srcId="{5220A7A1-C2ED-44BE-AE70-CB7B584ACAD8}" destId="{F25554DD-4286-4CA3-AE91-50FBA967E381}" srcOrd="3" destOrd="0" parTransId="{1D1F59CD-2CAD-4A0C-AD11-40D4E8C2D16E}" sibTransId="{AA5418D6-D44B-4469-A10E-1EE65C0B32C3}"/>
    <dgm:cxn modelId="{B88B54FE-0D31-437A-83E6-C6F3D5EA0610}" type="presOf" srcId="{760C0D04-2000-4E5A-8FE8-907D53E78C7C}" destId="{9EF99AC8-0FCA-4405-B575-F52E1F96FBFB}" srcOrd="0" destOrd="0" presId="urn:microsoft.com/office/officeart/2005/8/layout/default"/>
    <dgm:cxn modelId="{7B6E5892-1CDD-4B58-90E7-13BB35664647}" type="presParOf" srcId="{419B32A9-1DBF-40BC-BA72-84F9080A7985}" destId="{5A8BE679-4D4F-4C8E-8DED-90D8DBF22B62}" srcOrd="0" destOrd="0" presId="urn:microsoft.com/office/officeart/2005/8/layout/default"/>
    <dgm:cxn modelId="{CB81B4D9-501B-49BC-8136-BF798DC6E3BB}" type="presParOf" srcId="{419B32A9-1DBF-40BC-BA72-84F9080A7985}" destId="{51A673F1-DC6B-4CBE-B22E-481A2CAA2089}" srcOrd="1" destOrd="0" presId="urn:microsoft.com/office/officeart/2005/8/layout/default"/>
    <dgm:cxn modelId="{11F5B573-A26B-4BB0-B483-530095F150EE}" type="presParOf" srcId="{419B32A9-1DBF-40BC-BA72-84F9080A7985}" destId="{9EF99AC8-0FCA-4405-B575-F52E1F96FBFB}" srcOrd="2" destOrd="0" presId="urn:microsoft.com/office/officeart/2005/8/layout/default"/>
    <dgm:cxn modelId="{62411F5F-F132-442A-A830-AEE884F315B1}" type="presParOf" srcId="{419B32A9-1DBF-40BC-BA72-84F9080A7985}" destId="{A3C1CD98-FB1F-4B9C-9D76-63A1D88D71F3}" srcOrd="3" destOrd="0" presId="urn:microsoft.com/office/officeart/2005/8/layout/default"/>
    <dgm:cxn modelId="{E88FF04A-384B-4A3A-80F5-0D629CE3DDC4}" type="presParOf" srcId="{419B32A9-1DBF-40BC-BA72-84F9080A7985}" destId="{AC2F7433-EE1E-4772-B870-A39D48FBC387}" srcOrd="4" destOrd="0" presId="urn:microsoft.com/office/officeart/2005/8/layout/default"/>
    <dgm:cxn modelId="{96F62F74-5BA1-4595-B808-25C821DA1CD6}" type="presParOf" srcId="{419B32A9-1DBF-40BC-BA72-84F9080A7985}" destId="{45EB2183-5A8D-4B08-AF81-D268418F58DE}" srcOrd="5" destOrd="0" presId="urn:microsoft.com/office/officeart/2005/8/layout/default"/>
    <dgm:cxn modelId="{1FDECA59-9DF5-476A-B8B2-C18B9B7257A8}" type="presParOf" srcId="{419B32A9-1DBF-40BC-BA72-84F9080A7985}" destId="{AAB642B4-A381-4104-9E75-BBB6BCA39EF8}" srcOrd="6" destOrd="0" presId="urn:microsoft.com/office/officeart/2005/8/layout/default"/>
    <dgm:cxn modelId="{C4D5DF37-A5AB-4E27-851E-AB580F93C0D3}" type="presParOf" srcId="{419B32A9-1DBF-40BC-BA72-84F9080A7985}" destId="{B06A1305-3B50-452C-8C30-49B50CEC35A5}" srcOrd="7" destOrd="0" presId="urn:microsoft.com/office/officeart/2005/8/layout/default"/>
    <dgm:cxn modelId="{C73FC710-A64E-486B-8BC4-688B36F11221}" type="presParOf" srcId="{419B32A9-1DBF-40BC-BA72-84F9080A7985}" destId="{F93AA46C-A92C-4F60-B122-BF2B81A26A55}" srcOrd="8" destOrd="0" presId="urn:microsoft.com/office/officeart/2005/8/layout/default"/>
    <dgm:cxn modelId="{AACD784A-253F-48BC-80D2-72C1C657A5A6}" type="presParOf" srcId="{419B32A9-1DBF-40BC-BA72-84F9080A7985}" destId="{1FEB2A23-65D7-481A-B0AF-BEE4F18D3E5E}" srcOrd="9" destOrd="0" presId="urn:microsoft.com/office/officeart/2005/8/layout/default"/>
    <dgm:cxn modelId="{59E47B15-91E4-4A48-B367-0C291297B22D}" type="presParOf" srcId="{419B32A9-1DBF-40BC-BA72-84F9080A7985}" destId="{79BE6BA0-338D-4547-A791-363AA0DFE004}" srcOrd="10" destOrd="0" presId="urn:microsoft.com/office/officeart/2005/8/layout/default"/>
    <dgm:cxn modelId="{CA2A3F62-B0CF-4718-944D-37C6AA7451B8}" type="presParOf" srcId="{419B32A9-1DBF-40BC-BA72-84F9080A7985}" destId="{DE8F53B8-C84E-428C-A271-BBC6E94AC362}" srcOrd="11" destOrd="0" presId="urn:microsoft.com/office/officeart/2005/8/layout/default"/>
    <dgm:cxn modelId="{E0C988F0-3A7D-4ECB-BA08-3E04AA13ED59}" type="presParOf" srcId="{419B32A9-1DBF-40BC-BA72-84F9080A7985}" destId="{B9449B88-942B-4DE6-B55D-53245F58503D}" srcOrd="12" destOrd="0" presId="urn:microsoft.com/office/officeart/2005/8/layout/default"/>
    <dgm:cxn modelId="{4616D2AD-246B-4B6C-9D72-438EC5AA2B06}" type="presParOf" srcId="{419B32A9-1DBF-40BC-BA72-84F9080A7985}" destId="{3F6B4C7C-CCBE-4C00-AEB2-24612424A073}" srcOrd="13" destOrd="0" presId="urn:microsoft.com/office/officeart/2005/8/layout/default"/>
    <dgm:cxn modelId="{0F6B7E76-3F30-4C32-A491-E7DC05216690}" type="presParOf" srcId="{419B32A9-1DBF-40BC-BA72-84F9080A7985}" destId="{C9E49D4B-438B-42CA-892A-7AB6F96E1EB8}"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8BE679-4D4F-4C8E-8DED-90D8DBF22B62}">
      <dsp:nvSpPr>
        <dsp:cNvPr id="0" name=""/>
        <dsp:cNvSpPr/>
      </dsp:nvSpPr>
      <dsp:spPr>
        <a:xfrm>
          <a:off x="3080" y="537819"/>
          <a:ext cx="2444055" cy="146643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E" sz="1600" kern="1200"/>
            <a:t>Clondalkin is an important and growing settlement within South Dublin</a:t>
          </a:r>
          <a:endParaRPr lang="en-US" sz="1600" kern="1200"/>
        </a:p>
      </dsp:txBody>
      <dsp:txXfrm>
        <a:off x="3080" y="537819"/>
        <a:ext cx="2444055" cy="1466433"/>
      </dsp:txXfrm>
    </dsp:sp>
    <dsp:sp modelId="{9EF99AC8-0FCA-4405-B575-F52E1F96FBFB}">
      <dsp:nvSpPr>
        <dsp:cNvPr id="0" name=""/>
        <dsp:cNvSpPr/>
      </dsp:nvSpPr>
      <dsp:spPr>
        <a:xfrm>
          <a:off x="2691541" y="537819"/>
          <a:ext cx="2444055" cy="1466433"/>
        </a:xfrm>
        <a:prstGeom prst="rect">
          <a:avLst/>
        </a:prstGeom>
        <a:solidFill>
          <a:schemeClr val="accent2">
            <a:hueOff val="-349936"/>
            <a:satOff val="-1616"/>
            <a:lumOff val="-33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E" sz="1600" kern="1200"/>
            <a:t>It sits within the Dublin City and Suburbs area within the Regional Spatial and Economic Strategy</a:t>
          </a:r>
          <a:endParaRPr lang="en-US" sz="1600" kern="1200"/>
        </a:p>
      </dsp:txBody>
      <dsp:txXfrm>
        <a:off x="2691541" y="537819"/>
        <a:ext cx="2444055" cy="1466433"/>
      </dsp:txXfrm>
    </dsp:sp>
    <dsp:sp modelId="{AC2F7433-EE1E-4772-B870-A39D48FBC387}">
      <dsp:nvSpPr>
        <dsp:cNvPr id="0" name=""/>
        <dsp:cNvSpPr/>
      </dsp:nvSpPr>
      <dsp:spPr>
        <a:xfrm>
          <a:off x="5380002" y="537819"/>
          <a:ext cx="2444055" cy="1466433"/>
        </a:xfrm>
        <a:prstGeom prst="rect">
          <a:avLst/>
        </a:prstGeom>
        <a:solidFill>
          <a:schemeClr val="accent2">
            <a:hueOff val="-699872"/>
            <a:satOff val="-3233"/>
            <a:lumOff val="-67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E" sz="1600" kern="1200"/>
            <a:t>There are sites which have potential for further housing development to help meet identified targets up to 2028 and beyond</a:t>
          </a:r>
          <a:endParaRPr lang="en-US" sz="1600" kern="1200"/>
        </a:p>
      </dsp:txBody>
      <dsp:txXfrm>
        <a:off x="5380002" y="537819"/>
        <a:ext cx="2444055" cy="1466433"/>
      </dsp:txXfrm>
    </dsp:sp>
    <dsp:sp modelId="{AAB642B4-A381-4104-9E75-BBB6BCA39EF8}">
      <dsp:nvSpPr>
        <dsp:cNvPr id="0" name=""/>
        <dsp:cNvSpPr/>
      </dsp:nvSpPr>
      <dsp:spPr>
        <a:xfrm>
          <a:off x="8068463" y="537819"/>
          <a:ext cx="2444055" cy="1466433"/>
        </a:xfrm>
        <a:prstGeom prst="rect">
          <a:avLst/>
        </a:prstGeom>
        <a:solidFill>
          <a:schemeClr val="accent2">
            <a:hueOff val="-1049807"/>
            <a:satOff val="-4849"/>
            <a:lumOff val="-100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E" sz="1600" kern="1200"/>
            <a:t>It will provide for a review of social infrastructure needs to meet population growth and the different age profiles</a:t>
          </a:r>
          <a:endParaRPr lang="en-US" sz="1600" kern="1200"/>
        </a:p>
      </dsp:txBody>
      <dsp:txXfrm>
        <a:off x="8068463" y="537819"/>
        <a:ext cx="2444055" cy="1466433"/>
      </dsp:txXfrm>
    </dsp:sp>
    <dsp:sp modelId="{F93AA46C-A92C-4F60-B122-BF2B81A26A55}">
      <dsp:nvSpPr>
        <dsp:cNvPr id="0" name=""/>
        <dsp:cNvSpPr/>
      </dsp:nvSpPr>
      <dsp:spPr>
        <a:xfrm>
          <a:off x="3080" y="2248658"/>
          <a:ext cx="2444055" cy="1466433"/>
        </a:xfrm>
        <a:prstGeom prst="rect">
          <a:avLst/>
        </a:prstGeom>
        <a:solidFill>
          <a:schemeClr val="accent2">
            <a:hueOff val="-1399743"/>
            <a:satOff val="-6465"/>
            <a:lumOff val="-134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E" sz="1600" kern="1200"/>
            <a:t>There are opportunities to improve movement within and around the centre and wider area </a:t>
          </a:r>
          <a:endParaRPr lang="en-US" sz="1600" kern="1200"/>
        </a:p>
      </dsp:txBody>
      <dsp:txXfrm>
        <a:off x="3080" y="2248658"/>
        <a:ext cx="2444055" cy="1466433"/>
      </dsp:txXfrm>
    </dsp:sp>
    <dsp:sp modelId="{79BE6BA0-338D-4547-A791-363AA0DFE004}">
      <dsp:nvSpPr>
        <dsp:cNvPr id="0" name=""/>
        <dsp:cNvSpPr/>
      </dsp:nvSpPr>
      <dsp:spPr>
        <a:xfrm>
          <a:off x="2691541" y="2248658"/>
          <a:ext cx="2444055" cy="1466433"/>
        </a:xfrm>
        <a:prstGeom prst="rect">
          <a:avLst/>
        </a:prstGeom>
        <a:solidFill>
          <a:schemeClr val="accent2">
            <a:hueOff val="-1749679"/>
            <a:satOff val="-8081"/>
            <a:lumOff val="-16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E" sz="1600" kern="1200" dirty="0"/>
            <a:t>It has an historic context through its medieval urban form which  will inform placemaking and urban design</a:t>
          </a:r>
          <a:endParaRPr lang="en-US" sz="1600" kern="1200" dirty="0"/>
        </a:p>
      </dsp:txBody>
      <dsp:txXfrm>
        <a:off x="2691541" y="2248658"/>
        <a:ext cx="2444055" cy="1466433"/>
      </dsp:txXfrm>
    </dsp:sp>
    <dsp:sp modelId="{B9449B88-942B-4DE6-B55D-53245F58503D}">
      <dsp:nvSpPr>
        <dsp:cNvPr id="0" name=""/>
        <dsp:cNvSpPr/>
      </dsp:nvSpPr>
      <dsp:spPr>
        <a:xfrm>
          <a:off x="5380002" y="2248658"/>
          <a:ext cx="2444055" cy="1466433"/>
        </a:xfrm>
        <a:prstGeom prst="rect">
          <a:avLst/>
        </a:prstGeom>
        <a:solidFill>
          <a:schemeClr val="accent2">
            <a:hueOff val="-2099615"/>
            <a:satOff val="-9698"/>
            <a:lumOff val="-201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E" sz="1600" kern="1200"/>
            <a:t>It has opportunities to improve green infrastructure and create/ improve linkages </a:t>
          </a:r>
          <a:endParaRPr lang="en-US" sz="1600" kern="1200"/>
        </a:p>
      </dsp:txBody>
      <dsp:txXfrm>
        <a:off x="5380002" y="2248658"/>
        <a:ext cx="2444055" cy="1466433"/>
      </dsp:txXfrm>
    </dsp:sp>
    <dsp:sp modelId="{C9E49D4B-438B-42CA-892A-7AB6F96E1EB8}">
      <dsp:nvSpPr>
        <dsp:cNvPr id="0" name=""/>
        <dsp:cNvSpPr/>
      </dsp:nvSpPr>
      <dsp:spPr>
        <a:xfrm>
          <a:off x="8068463" y="2248658"/>
          <a:ext cx="2444055" cy="1466433"/>
        </a:xfrm>
        <a:prstGeom prst="rect">
          <a:avLst/>
        </a:prstGeom>
        <a:solidFill>
          <a:schemeClr val="accent2">
            <a:hueOff val="-2449550"/>
            <a:satOff val="-11314"/>
            <a:lumOff val="-235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E" sz="1600" kern="1200"/>
            <a:t>There are opportunities to implement policies and objectives to combat climate change</a:t>
          </a:r>
          <a:endParaRPr lang="en-US" sz="1600" kern="1200"/>
        </a:p>
      </dsp:txBody>
      <dsp:txXfrm>
        <a:off x="8068463" y="2248658"/>
        <a:ext cx="2444055" cy="146643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26T14:49:31.543"/>
    </inkml:context>
    <inkml:brush xml:id="br0">
      <inkml:brushProperty name="width" value="0.1" units="cm"/>
      <inkml:brushProperty name="height" value="0.1" units="cm"/>
      <inkml:brushProperty name="color" value="#FFFFFF"/>
    </inkml:brush>
  </inkml:definitions>
  <inkml:trace contextRef="#ctx0" brushRef="#br0">1 0 128,'0'6'0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26T16:18:25.832"/>
    </inkml:context>
    <inkml:brush xml:id="br0">
      <inkml:brushProperty name="width" value="0.1" units="cm"/>
      <inkml:brushProperty name="height" value="0.1" units="cm"/>
      <inkml:brushProperty name="color" value="#FFFFFF"/>
    </inkml:brush>
  </inkml:definitions>
  <inkml:trace contextRef="#ctx0" brushRef="#br0">1 0 128,'0'6'0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A1E84C-1882-4526-A61D-0507D6E4B907}" type="datetimeFigureOut">
              <a:rPr lang="en-IE" smtClean="0"/>
              <a:t>27/09/2022</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8DE89D-5B72-405C-B394-632D2725CB38}" type="slidenum">
              <a:rPr lang="en-IE" smtClean="0"/>
              <a:t>‹#›</a:t>
            </a:fld>
            <a:endParaRPr lang="en-IE"/>
          </a:p>
        </p:txBody>
      </p:sp>
    </p:spTree>
    <p:extLst>
      <p:ext uri="{BB962C8B-B14F-4D97-AF65-F5344CB8AC3E}">
        <p14:creationId xmlns:p14="http://schemas.microsoft.com/office/powerpoint/2010/main" val="20371103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Built Heritage Investment Schemes - </a:t>
            </a:r>
            <a:r>
              <a:rPr lang="en-GB" b="0" i="0" dirty="0">
                <a:solidFill>
                  <a:srgbClr val="424242"/>
                </a:solidFill>
                <a:effectLst/>
                <a:latin typeface="Open Sans" panose="020B0606030504020204" pitchFamily="34" charset="0"/>
              </a:rPr>
              <a:t>grant scheme to support the repair and conservation and repair of privately owned properties that are protected under the Planning and Development Act 2000</a:t>
            </a:r>
          </a:p>
          <a:p>
            <a:r>
              <a:rPr lang="en-GB" b="0" i="0" dirty="0">
                <a:solidFill>
                  <a:srgbClr val="424242"/>
                </a:solidFill>
                <a:effectLst/>
                <a:latin typeface="Open Sans" panose="020B0606030504020204" pitchFamily="34" charset="0"/>
              </a:rPr>
              <a:t>Historic Structures Fund - assists with works to safeguard historic structures in urgent need of repair to help prevent the loss or deterioration of Ireland’s architectural heritage</a:t>
            </a:r>
            <a:endParaRPr lang="en-IE" dirty="0"/>
          </a:p>
        </p:txBody>
      </p:sp>
      <p:sp>
        <p:nvSpPr>
          <p:cNvPr id="4" name="Slide Number Placeholder 3"/>
          <p:cNvSpPr>
            <a:spLocks noGrp="1"/>
          </p:cNvSpPr>
          <p:nvPr>
            <p:ph type="sldNum" sz="quarter" idx="5"/>
          </p:nvPr>
        </p:nvSpPr>
        <p:spPr/>
        <p:txBody>
          <a:bodyPr/>
          <a:lstStyle/>
          <a:p>
            <a:fld id="{C98DE89D-5B72-405C-B394-632D2725CB38}" type="slidenum">
              <a:rPr lang="en-IE" smtClean="0"/>
              <a:t>9</a:t>
            </a:fld>
            <a:endParaRPr lang="en-IE"/>
          </a:p>
        </p:txBody>
      </p:sp>
    </p:spTree>
    <p:extLst>
      <p:ext uri="{BB962C8B-B14F-4D97-AF65-F5344CB8AC3E}">
        <p14:creationId xmlns:p14="http://schemas.microsoft.com/office/powerpoint/2010/main" val="30440843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id="{DA381740-063A-41A4-836D-85D14980EEF0}"/>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4EF9DF8-704A-44AE-8850-307DDACC9387}"/>
              </a:ext>
            </a:extLst>
          </p:cNvPr>
          <p:cNvSpPr>
            <a:spLocks noGrp="1"/>
          </p:cNvSpPr>
          <p:nvPr>
            <p:ph type="ctrTitle"/>
          </p:nvPr>
        </p:nvSpPr>
        <p:spPr>
          <a:xfrm>
            <a:off x="841248" y="448056"/>
            <a:ext cx="10515600" cy="4069080"/>
          </a:xfrm>
        </p:spPr>
        <p:txBody>
          <a:bodyPr anchor="b">
            <a:noAutofit/>
          </a:bodyPr>
          <a:lstStyle>
            <a:lvl1pPr algn="l">
              <a:defRPr sz="9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CC72E09-06F3-48B9-9B95-DE15EC98017B}"/>
              </a:ext>
            </a:extLst>
          </p:cNvPr>
          <p:cNvSpPr>
            <a:spLocks noGrp="1"/>
          </p:cNvSpPr>
          <p:nvPr>
            <p:ph type="subTitle" idx="1"/>
          </p:nvPr>
        </p:nvSpPr>
        <p:spPr>
          <a:xfrm>
            <a:off x="841248" y="4983480"/>
            <a:ext cx="10515600" cy="112471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11CD474-E5E1-4D01-97F6-0C9FC09332C0}"/>
              </a:ext>
            </a:extLst>
          </p:cNvPr>
          <p:cNvSpPr>
            <a:spLocks noGrp="1"/>
          </p:cNvSpPr>
          <p:nvPr>
            <p:ph type="dt" sz="half" idx="10"/>
          </p:nvPr>
        </p:nvSpPr>
        <p:spPr/>
        <p:txBody>
          <a:bodyPr/>
          <a:lstStyle/>
          <a:p>
            <a:fld id="{72345051-2045-45DA-935E-2E3CA1A69ADC}" type="datetimeFigureOut">
              <a:rPr lang="en-US" smtClean="0"/>
              <a:t>9/27/2022</a:t>
            </a:fld>
            <a:endParaRPr lang="en-US" dirty="0"/>
          </a:p>
        </p:txBody>
      </p:sp>
      <p:sp>
        <p:nvSpPr>
          <p:cNvPr id="5" name="Footer Placeholder 4">
            <a:extLst>
              <a:ext uri="{FF2B5EF4-FFF2-40B4-BE49-F238E27FC236}">
                <a16:creationId xmlns:a16="http://schemas.microsoft.com/office/drawing/2014/main"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786C7-DD8D-492F-9A9A-A7B3EBE27FE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931492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7CF8D-FF51-4FD8-B968-A2C850734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61A953-02EA-491B-A215-AF8420D74D3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4084D1E-BC98-44E4-8D2C-89CCDC293331}"/>
              </a:ext>
            </a:extLst>
          </p:cNvPr>
          <p:cNvSpPr>
            <a:spLocks noGrp="1"/>
          </p:cNvSpPr>
          <p:nvPr>
            <p:ph type="dt" sz="half" idx="10"/>
          </p:nvPr>
        </p:nvSpPr>
        <p:spPr/>
        <p:txBody>
          <a:bodyPr/>
          <a:lstStyle/>
          <a:p>
            <a:fld id="{72345051-2045-45DA-935E-2E3CA1A69ADC}" type="datetimeFigureOut">
              <a:rPr lang="en-US" smtClean="0"/>
              <a:t>9/27/2022</a:t>
            </a:fld>
            <a:endParaRPr lang="en-US"/>
          </a:p>
        </p:txBody>
      </p:sp>
      <p:sp>
        <p:nvSpPr>
          <p:cNvPr id="5" name="Footer Placeholder 4">
            <a:extLst>
              <a:ext uri="{FF2B5EF4-FFF2-40B4-BE49-F238E27FC236}">
                <a16:creationId xmlns:a16="http://schemas.microsoft.com/office/drawing/2014/main" id="{513019EB-9C2B-4833-B72A-147694159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6E764-5688-45F5-94ED-A7357D2F568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149138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0E3CB6-3025-40BF-A04B-A7B0CB4C0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DD5CB3-8B24-48C7-89D3-8DCAD36A45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50BC931-E2BF-4C1D-91AA-89F82F8268B2}"/>
              </a:ext>
            </a:extLst>
          </p:cNvPr>
          <p:cNvSpPr>
            <a:spLocks noGrp="1"/>
          </p:cNvSpPr>
          <p:nvPr>
            <p:ph type="dt" sz="half" idx="10"/>
          </p:nvPr>
        </p:nvSpPr>
        <p:spPr/>
        <p:txBody>
          <a:bodyPr/>
          <a:lstStyle/>
          <a:p>
            <a:fld id="{72345051-2045-45DA-935E-2E3CA1A69ADC}" type="datetimeFigureOut">
              <a:rPr lang="en-US" smtClean="0"/>
              <a:t>9/27/2022</a:t>
            </a:fld>
            <a:endParaRPr lang="en-US"/>
          </a:p>
        </p:txBody>
      </p:sp>
      <p:sp>
        <p:nvSpPr>
          <p:cNvPr id="5" name="Footer Placeholder 4">
            <a:extLst>
              <a:ext uri="{FF2B5EF4-FFF2-40B4-BE49-F238E27FC236}">
                <a16:creationId xmlns:a16="http://schemas.microsoft.com/office/drawing/2014/main" id="{7548A135-AEE9-4483-957E-3D143318D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DEFD4-A052-46B3-B2AE-F3091D8A2F7B}"/>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077669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38200" y="1929384"/>
            <a:ext cx="10515600" cy="4251960"/>
          </a:xfrm>
        </p:spPr>
        <p:txBody>
          <a:bodyPr>
            <a:normAutofit/>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9/27/2022</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82073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18C0-6540-400C-BB51-353D5FD5CB00}"/>
              </a:ext>
            </a:extLst>
          </p:cNvPr>
          <p:cNvSpPr>
            <a:spLocks noGrp="1"/>
          </p:cNvSpPr>
          <p:nvPr>
            <p:ph type="title"/>
          </p:nvPr>
        </p:nvSpPr>
        <p:spPr>
          <a:xfrm>
            <a:off x="841248" y="448056"/>
            <a:ext cx="10515600" cy="4069080"/>
          </a:xfrm>
        </p:spPr>
        <p:txBody>
          <a:bodyPr anchor="b">
            <a:normAutofit/>
          </a:bodyPr>
          <a:lstStyle>
            <a:lvl1pPr>
              <a:defRPr sz="8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A81CD69-43B3-4FF7-AA41-30C36C957E65}"/>
              </a:ext>
            </a:extLst>
          </p:cNvPr>
          <p:cNvSpPr>
            <a:spLocks noGrp="1"/>
          </p:cNvSpPr>
          <p:nvPr>
            <p:ph type="body" idx="1"/>
          </p:nvPr>
        </p:nvSpPr>
        <p:spPr>
          <a:xfrm>
            <a:off x="841248" y="4983480"/>
            <a:ext cx="10515600" cy="1124712"/>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BF300D-5CBE-47E9-A193-E23C8314D0EA}"/>
              </a:ext>
            </a:extLst>
          </p:cNvPr>
          <p:cNvSpPr>
            <a:spLocks noGrp="1"/>
          </p:cNvSpPr>
          <p:nvPr>
            <p:ph type="dt" sz="half" idx="10"/>
          </p:nvPr>
        </p:nvSpPr>
        <p:spPr/>
        <p:txBody>
          <a:bodyPr/>
          <a:lstStyle/>
          <a:p>
            <a:fld id="{72345051-2045-45DA-935E-2E3CA1A69ADC}" type="datetimeFigureOut">
              <a:rPr lang="en-US" smtClean="0"/>
              <a:t>9/27/2022</a:t>
            </a:fld>
            <a:endParaRPr lang="en-US"/>
          </a:p>
        </p:txBody>
      </p:sp>
      <p:sp>
        <p:nvSpPr>
          <p:cNvPr id="5" name="Footer Placeholder 4">
            <a:extLst>
              <a:ext uri="{FF2B5EF4-FFF2-40B4-BE49-F238E27FC236}">
                <a16:creationId xmlns:a16="http://schemas.microsoft.com/office/drawing/2014/main" id="{56E7DF3F-C51A-4DB1-9FCE-E3E0D8E92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69CF4-FAAB-44EF-A2A5-8352B4AA384F}"/>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7" name="Rectangle 6" descr="Tag=AccentColor&#10;Flavor=Light&#10;Target=FillAndLine">
            <a:extLst>
              <a:ext uri="{FF2B5EF4-FFF2-40B4-BE49-F238E27FC236}">
                <a16:creationId xmlns:a16="http://schemas.microsoft.com/office/drawing/2014/main" id="{417A8947-4521-4FE1-8E44-27363435CE1B}"/>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8021745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E264-531D-49C1-A8AF-2B4C1D218F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B9A1B8-2F1B-46AA-858A-CFFF5AF7CEB0}"/>
              </a:ext>
            </a:extLst>
          </p:cNvPr>
          <p:cNvSpPr>
            <a:spLocks noGrp="1"/>
          </p:cNvSpPr>
          <p:nvPr>
            <p:ph sz="half" idx="1"/>
          </p:nvPr>
        </p:nvSpPr>
        <p:spPr>
          <a:xfrm>
            <a:off x="838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E6B9631-18C0-43BD-8AF3-9137D6D4C234}"/>
              </a:ext>
            </a:extLst>
          </p:cNvPr>
          <p:cNvSpPr>
            <a:spLocks noGrp="1"/>
          </p:cNvSpPr>
          <p:nvPr>
            <p:ph sz="half" idx="2"/>
          </p:nvPr>
        </p:nvSpPr>
        <p:spPr>
          <a:xfrm>
            <a:off x="6172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E9032FCA-14C6-4497-9C27-3F58062442CE}"/>
              </a:ext>
            </a:extLst>
          </p:cNvPr>
          <p:cNvSpPr>
            <a:spLocks noGrp="1"/>
          </p:cNvSpPr>
          <p:nvPr>
            <p:ph type="dt" sz="half" idx="10"/>
          </p:nvPr>
        </p:nvSpPr>
        <p:spPr/>
        <p:txBody>
          <a:bodyPr/>
          <a:lstStyle/>
          <a:p>
            <a:fld id="{72345051-2045-45DA-935E-2E3CA1A69ADC}" type="datetimeFigureOut">
              <a:rPr lang="en-US" smtClean="0"/>
              <a:t>9/27/2022</a:t>
            </a:fld>
            <a:endParaRPr lang="en-US"/>
          </a:p>
        </p:txBody>
      </p:sp>
      <p:sp>
        <p:nvSpPr>
          <p:cNvPr id="6" name="Footer Placeholder 5">
            <a:extLst>
              <a:ext uri="{FF2B5EF4-FFF2-40B4-BE49-F238E27FC236}">
                <a16:creationId xmlns:a16="http://schemas.microsoft.com/office/drawing/2014/main" id="{961E5057-693B-4E10-958E-0ABE79FEC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CECB1-0A35-4C10-9D3D-FE4404283011}"/>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9" name="Rectangle 8" descr="Tag=AccentColor&#10;Flavor=Light&#10;Target=FillAndLine">
            <a:extLst>
              <a:ext uri="{FF2B5EF4-FFF2-40B4-BE49-F238E27FC236}">
                <a16:creationId xmlns:a16="http://schemas.microsoft.com/office/drawing/2014/main" id="{2FAAC677-2D37-4F63-9C4B-711A2988EE0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158155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p:nvPr>
        </p:nvSpPr>
        <p:spPr>
          <a:xfrm>
            <a:off x="839788" y="1938528"/>
            <a:ext cx="5157787"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839788" y="2926080"/>
            <a:ext cx="5157787"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p:nvPr>
        </p:nvSpPr>
        <p:spPr>
          <a:xfrm>
            <a:off x="6172200" y="1938528"/>
            <a:ext cx="5183188"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6172200" y="2926080"/>
            <a:ext cx="5183188"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fld id="{72345051-2045-45DA-935E-2E3CA1A69ADC}" type="datetimeFigureOut">
              <a:rPr lang="en-US" smtClean="0"/>
              <a:t>9/27/2022</a:t>
            </a:fld>
            <a:endParaRPr lang="en-US"/>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11" name="Rectangle 10" descr="Tag=AccentColor&#10;Flavor=Light&#10;Target=FillAndLine">
            <a:extLst>
              <a:ext uri="{FF2B5EF4-FFF2-40B4-BE49-F238E27FC236}">
                <a16:creationId xmlns:a16="http://schemas.microsoft.com/office/drawing/2014/main" id="{F634C457-AEBF-47D7-9200-BAD05D138B1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778174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9AC0-40CD-4451-BF00-5E2FC7B7451B}"/>
              </a:ext>
            </a:extLst>
          </p:cNvPr>
          <p:cNvSpPr>
            <a:spLocks noGrp="1"/>
          </p:cNvSpPr>
          <p:nvPr>
            <p:ph type="title"/>
          </p:nvPr>
        </p:nvSpPr>
        <p:spPr>
          <a:xfrm>
            <a:off x="2203704" y="1728216"/>
            <a:ext cx="7781544" cy="3392424"/>
          </a:xfrm>
        </p:spPr>
        <p:txBody>
          <a:bodyPr>
            <a:normAutofit/>
          </a:bodyPr>
          <a:lstStyle>
            <a:lvl1pPr algn="ctr">
              <a:defRPr sz="78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C6FD9A32-9C83-452B-BC69-CC6E95D3C93C}"/>
              </a:ext>
            </a:extLst>
          </p:cNvPr>
          <p:cNvSpPr>
            <a:spLocks noGrp="1"/>
          </p:cNvSpPr>
          <p:nvPr>
            <p:ph type="dt" sz="half" idx="10"/>
          </p:nvPr>
        </p:nvSpPr>
        <p:spPr/>
        <p:txBody>
          <a:bodyPr/>
          <a:lstStyle/>
          <a:p>
            <a:fld id="{72345051-2045-45DA-935E-2E3CA1A69ADC}" type="datetimeFigureOut">
              <a:rPr lang="en-US" smtClean="0"/>
              <a:t>9/27/2022</a:t>
            </a:fld>
            <a:endParaRPr lang="en-US"/>
          </a:p>
        </p:txBody>
      </p:sp>
      <p:sp>
        <p:nvSpPr>
          <p:cNvPr id="4" name="Footer Placeholder 3">
            <a:extLst>
              <a:ext uri="{FF2B5EF4-FFF2-40B4-BE49-F238E27FC236}">
                <a16:creationId xmlns:a16="http://schemas.microsoft.com/office/drawing/2014/main" id="{6B87B83E-E23E-42DE-876D-F55908A97D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1C03A8-D428-4010-B413-13B1E992262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6" name="Rectangle 6" descr="Tag=AccentColor&#10;Flavor=Light&#10;Target=FillAndLine">
            <a:extLst>
              <a:ext uri="{FF2B5EF4-FFF2-40B4-BE49-F238E27FC236}">
                <a16:creationId xmlns:a16="http://schemas.microsoft.com/office/drawing/2014/main" id="{17F03060-85EC-4182-8C18-C6EE0D373E4B}"/>
              </a:ext>
            </a:extLst>
          </p:cNvPr>
          <p:cNvSpPr/>
          <p:nvPr/>
        </p:nvSpPr>
        <p:spPr>
          <a:xfrm>
            <a:off x="3974206" y="5126892"/>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818225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2816A0-77C4-4A3F-87BD-A7321E3C84D2}"/>
              </a:ext>
            </a:extLst>
          </p:cNvPr>
          <p:cNvSpPr>
            <a:spLocks noGrp="1"/>
          </p:cNvSpPr>
          <p:nvPr>
            <p:ph type="dt" sz="half" idx="10"/>
          </p:nvPr>
        </p:nvSpPr>
        <p:spPr/>
        <p:txBody>
          <a:bodyPr/>
          <a:lstStyle/>
          <a:p>
            <a:fld id="{72345051-2045-45DA-935E-2E3CA1A69ADC}" type="datetimeFigureOut">
              <a:rPr lang="en-US" smtClean="0"/>
              <a:t>9/27/2022</a:t>
            </a:fld>
            <a:endParaRPr lang="en-US"/>
          </a:p>
        </p:txBody>
      </p:sp>
      <p:sp>
        <p:nvSpPr>
          <p:cNvPr id="3" name="Footer Placeholder 2">
            <a:extLst>
              <a:ext uri="{FF2B5EF4-FFF2-40B4-BE49-F238E27FC236}">
                <a16:creationId xmlns:a16="http://schemas.microsoft.com/office/drawing/2014/main" id="{A5FC3464-F026-4C77-9441-55ECA5054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7D9257-BADE-4D0B-AF0B-D09FE95FA078}"/>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179168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C48E-F751-45A2-9010-208B81EDBE69}"/>
              </a:ext>
            </a:extLst>
          </p:cNvPr>
          <p:cNvSpPr>
            <a:spLocks noGrp="1"/>
          </p:cNvSpPr>
          <p:nvPr>
            <p:ph type="title"/>
          </p:nvPr>
        </p:nvSpPr>
        <p:spPr>
          <a:xfrm>
            <a:off x="839788" y="457200"/>
            <a:ext cx="3932237" cy="3429000"/>
          </a:xfrm>
        </p:spPr>
        <p:txBody>
          <a:bodyPr anchor="b">
            <a:normAutofit/>
          </a:bodyPr>
          <a:lstStyle>
            <a:lvl1pPr>
              <a:defRPr sz="6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9D501F6-8430-4758-8636-74D68E990EC3}"/>
              </a:ext>
            </a:extLst>
          </p:cNvPr>
          <p:cNvSpPr>
            <a:spLocks noGrp="1"/>
          </p:cNvSpPr>
          <p:nvPr>
            <p:ph idx="1"/>
          </p:nvPr>
        </p:nvSpPr>
        <p:spPr>
          <a:xfrm>
            <a:off x="5303520" y="548640"/>
            <a:ext cx="6053328" cy="5431536"/>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E79DC39-A29C-494C-98B6-999746C5F38A}"/>
              </a:ext>
            </a:extLst>
          </p:cNvPr>
          <p:cNvSpPr>
            <a:spLocks noGrp="1"/>
          </p:cNvSpPr>
          <p:nvPr>
            <p:ph type="body" sz="half" idx="2"/>
          </p:nvPr>
        </p:nvSpPr>
        <p:spPr>
          <a:xfrm>
            <a:off x="839788" y="3977640"/>
            <a:ext cx="3932237"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84C988-A6DB-469A-B8AA-31866F36E83D}"/>
              </a:ext>
            </a:extLst>
          </p:cNvPr>
          <p:cNvSpPr>
            <a:spLocks noGrp="1"/>
          </p:cNvSpPr>
          <p:nvPr>
            <p:ph type="dt" sz="half" idx="10"/>
          </p:nvPr>
        </p:nvSpPr>
        <p:spPr/>
        <p:txBody>
          <a:bodyPr/>
          <a:lstStyle/>
          <a:p>
            <a:fld id="{72345051-2045-45DA-935E-2E3CA1A69ADC}" type="datetimeFigureOut">
              <a:rPr lang="en-US" smtClean="0"/>
              <a:t>9/27/2022</a:t>
            </a:fld>
            <a:endParaRPr lang="en-US"/>
          </a:p>
        </p:txBody>
      </p:sp>
      <p:sp>
        <p:nvSpPr>
          <p:cNvPr id="6" name="Footer Placeholder 5">
            <a:extLst>
              <a:ext uri="{FF2B5EF4-FFF2-40B4-BE49-F238E27FC236}">
                <a16:creationId xmlns:a16="http://schemas.microsoft.com/office/drawing/2014/main" id="{02BC39C3-81EB-4828-9AD3-2F1FAC521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59376C-9810-49A5-BC9A-4E6A02175273}"/>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B9F96F3A-E64D-4401-B02C-BCD5CAA97CFF}"/>
              </a:ext>
            </a:extLst>
          </p:cNvPr>
          <p:cNvSpPr/>
          <p:nvPr/>
        </p:nvSpPr>
        <p:spPr>
          <a:xfrm rot="5400000">
            <a:off x="2797492"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724567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7704-80BD-41B0-8395-41618EC3AFBC}"/>
              </a:ext>
            </a:extLst>
          </p:cNvPr>
          <p:cNvSpPr>
            <a:spLocks noGrp="1"/>
          </p:cNvSpPr>
          <p:nvPr>
            <p:ph type="title"/>
          </p:nvPr>
        </p:nvSpPr>
        <p:spPr>
          <a:xfrm>
            <a:off x="839788" y="457200"/>
            <a:ext cx="3931920" cy="3429000"/>
          </a:xfrm>
        </p:spPr>
        <p:txBody>
          <a:bodyPr anchor="b">
            <a:normAutofit/>
          </a:bodyPr>
          <a:lstStyle>
            <a:lvl1pPr>
              <a:defRPr sz="6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14DA4032-EC66-4974-BD30-898B60E4B562}"/>
              </a:ext>
            </a:extLst>
          </p:cNvPr>
          <p:cNvSpPr>
            <a:spLocks noGrp="1"/>
          </p:cNvSpPr>
          <p:nvPr>
            <p:ph type="pic" idx="1"/>
          </p:nvPr>
        </p:nvSpPr>
        <p:spPr>
          <a:xfrm>
            <a:off x="5303520" y="548640"/>
            <a:ext cx="6053328" cy="5431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21802D0-5574-4631-BA49-92362F8E40DC}"/>
              </a:ext>
            </a:extLst>
          </p:cNvPr>
          <p:cNvSpPr>
            <a:spLocks noGrp="1"/>
          </p:cNvSpPr>
          <p:nvPr>
            <p:ph type="body" sz="half" idx="2"/>
          </p:nvPr>
        </p:nvSpPr>
        <p:spPr>
          <a:xfrm>
            <a:off x="839788" y="3977640"/>
            <a:ext cx="3931920"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2C2F5B-DDDD-4E64-94A9-99E46F4B06A0}"/>
              </a:ext>
            </a:extLst>
          </p:cNvPr>
          <p:cNvSpPr>
            <a:spLocks noGrp="1"/>
          </p:cNvSpPr>
          <p:nvPr>
            <p:ph type="dt" sz="half" idx="10"/>
          </p:nvPr>
        </p:nvSpPr>
        <p:spPr/>
        <p:txBody>
          <a:bodyPr/>
          <a:lstStyle/>
          <a:p>
            <a:fld id="{72345051-2045-45DA-935E-2E3CA1A69ADC}" type="datetimeFigureOut">
              <a:rPr lang="en-US" smtClean="0"/>
              <a:t>9/27/2022</a:t>
            </a:fld>
            <a:endParaRPr lang="en-US"/>
          </a:p>
        </p:txBody>
      </p:sp>
      <p:sp>
        <p:nvSpPr>
          <p:cNvPr id="6" name="Footer Placeholder 5">
            <a:extLst>
              <a:ext uri="{FF2B5EF4-FFF2-40B4-BE49-F238E27FC236}">
                <a16:creationId xmlns:a16="http://schemas.microsoft.com/office/drawing/2014/main" id="{D4FA8D36-8865-48E7-8249-ED729A5F7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0F98C3-0B62-4361-8408-A01F70807CDB}"/>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FE511AB6-FEAF-4549-BA88-0764BD10B63D}"/>
              </a:ext>
            </a:extLst>
          </p:cNvPr>
          <p:cNvSpPr/>
          <p:nvPr/>
        </p:nvSpPr>
        <p:spPr>
          <a:xfrm rot="5400000">
            <a:off x="2798064"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54191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345051-2045-45DA-935E-2E3CA1A69ADC}" type="datetimeFigureOut">
              <a:rPr lang="en-US" smtClean="0"/>
              <a:t>9/27/2022</a:t>
            </a:fld>
            <a:endParaRPr lang="en-US" dirty="0"/>
          </a:p>
        </p:txBody>
      </p:sp>
      <p:sp>
        <p:nvSpPr>
          <p:cNvPr id="5" name="Footer Placeholder 4">
            <a:extLst>
              <a:ext uri="{FF2B5EF4-FFF2-40B4-BE49-F238E27FC236}">
                <a16:creationId xmlns:a16="http://schemas.microsoft.com/office/drawing/2014/main"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7CD31F4-64FA-4BA0-9498-67783267A8C8}" type="slidenum">
              <a:rPr lang="en-US" smtClean="0"/>
              <a:t>‹#›</a:t>
            </a:fld>
            <a:endParaRPr lang="en-US" dirty="0"/>
          </a:p>
        </p:txBody>
      </p:sp>
    </p:spTree>
    <p:extLst>
      <p:ext uri="{BB962C8B-B14F-4D97-AF65-F5344CB8AC3E}">
        <p14:creationId xmlns:p14="http://schemas.microsoft.com/office/powerpoint/2010/main" val="40653063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100000"/>
        </a:lnSpc>
        <a:spcBef>
          <a:spcPct val="0"/>
        </a:spcBef>
        <a:buNone/>
        <a:defRPr sz="5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ustomXml" Target="../ink/ink1.xm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ustomXml" Target="../ink/ink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3245F62-CCC4-49E4-B95B-EA6C1E7905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74E42A-DAFA-41EA-D5FD-825A6668C2A2}"/>
              </a:ext>
            </a:extLst>
          </p:cNvPr>
          <p:cNvSpPr>
            <a:spLocks noGrp="1"/>
          </p:cNvSpPr>
          <p:nvPr>
            <p:ph type="ctrTitle"/>
          </p:nvPr>
        </p:nvSpPr>
        <p:spPr>
          <a:xfrm>
            <a:off x="751897" y="3176504"/>
            <a:ext cx="10909640" cy="1687814"/>
          </a:xfrm>
        </p:spPr>
        <p:txBody>
          <a:bodyPr anchor="b">
            <a:normAutofit/>
          </a:bodyPr>
          <a:lstStyle/>
          <a:p>
            <a:pPr algn="ctr"/>
            <a:r>
              <a:rPr lang="en-GB" sz="10000" dirty="0"/>
              <a:t>Clondalkin – Local Area Plan</a:t>
            </a:r>
          </a:p>
        </p:txBody>
      </p:sp>
      <p:sp>
        <p:nvSpPr>
          <p:cNvPr id="3" name="Subtitle 2">
            <a:extLst>
              <a:ext uri="{FF2B5EF4-FFF2-40B4-BE49-F238E27FC236}">
                <a16:creationId xmlns:a16="http://schemas.microsoft.com/office/drawing/2014/main" id="{BEC3A518-038D-FAEF-9A44-4EC515C6021F}"/>
              </a:ext>
            </a:extLst>
          </p:cNvPr>
          <p:cNvSpPr>
            <a:spLocks noGrp="1"/>
          </p:cNvSpPr>
          <p:nvPr>
            <p:ph type="subTitle" idx="1"/>
          </p:nvPr>
        </p:nvSpPr>
        <p:spPr>
          <a:xfrm>
            <a:off x="638881" y="5660607"/>
            <a:ext cx="10909643" cy="552659"/>
          </a:xfrm>
        </p:spPr>
        <p:txBody>
          <a:bodyPr anchor="t">
            <a:normAutofit/>
          </a:bodyPr>
          <a:lstStyle/>
          <a:p>
            <a:pPr algn="ctr"/>
            <a:r>
              <a:rPr lang="en-GB" sz="2400"/>
              <a:t>SPC Meeting 29</a:t>
            </a:r>
            <a:r>
              <a:rPr lang="en-GB" sz="2400" baseline="30000"/>
              <a:t>th</a:t>
            </a:r>
            <a:r>
              <a:rPr lang="en-GB" sz="2400"/>
              <a:t> September 2022</a:t>
            </a:r>
          </a:p>
        </p:txBody>
      </p:sp>
      <p:pic>
        <p:nvPicPr>
          <p:cNvPr id="4" name="Picture 3">
            <a:extLst>
              <a:ext uri="{FF2B5EF4-FFF2-40B4-BE49-F238E27FC236}">
                <a16:creationId xmlns:a16="http://schemas.microsoft.com/office/drawing/2014/main" id="{534E2D76-A449-BDA6-A7D4-BD83FAF1AF76}"/>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340805" y="695414"/>
            <a:ext cx="5505794" cy="1794632"/>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p:spPr>
      </p:pic>
      <p:sp>
        <p:nvSpPr>
          <p:cNvPr id="11" name="Rectangle 6">
            <a:extLst>
              <a:ext uri="{FF2B5EF4-FFF2-40B4-BE49-F238E27FC236}">
                <a16:creationId xmlns:a16="http://schemas.microsoft.com/office/drawing/2014/main" id="{E6C0DD6B-6AA3-448F-9B99-8386295BC1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5509052"/>
            <a:ext cx="4572000" cy="27432"/>
          </a:xfrm>
          <a:custGeom>
            <a:avLst/>
            <a:gdLst>
              <a:gd name="connsiteX0" fmla="*/ 0 w 4572000"/>
              <a:gd name="connsiteY0" fmla="*/ 0 h 27432"/>
              <a:gd name="connsiteX1" fmla="*/ 607423 w 4572000"/>
              <a:gd name="connsiteY1" fmla="*/ 0 h 27432"/>
              <a:gd name="connsiteX2" fmla="*/ 1123406 w 4572000"/>
              <a:gd name="connsiteY2" fmla="*/ 0 h 27432"/>
              <a:gd name="connsiteX3" fmla="*/ 1685109 w 4572000"/>
              <a:gd name="connsiteY3" fmla="*/ 0 h 27432"/>
              <a:gd name="connsiteX4" fmla="*/ 2383971 w 4572000"/>
              <a:gd name="connsiteY4" fmla="*/ 0 h 27432"/>
              <a:gd name="connsiteX5" fmla="*/ 2991394 w 4572000"/>
              <a:gd name="connsiteY5" fmla="*/ 0 h 27432"/>
              <a:gd name="connsiteX6" fmla="*/ 3553097 w 4572000"/>
              <a:gd name="connsiteY6" fmla="*/ 0 h 27432"/>
              <a:gd name="connsiteX7" fmla="*/ 4572000 w 4572000"/>
              <a:gd name="connsiteY7" fmla="*/ 0 h 27432"/>
              <a:gd name="connsiteX8" fmla="*/ 4572000 w 4572000"/>
              <a:gd name="connsiteY8" fmla="*/ 27432 h 27432"/>
              <a:gd name="connsiteX9" fmla="*/ 3918857 w 4572000"/>
              <a:gd name="connsiteY9" fmla="*/ 27432 h 27432"/>
              <a:gd name="connsiteX10" fmla="*/ 3357154 w 4572000"/>
              <a:gd name="connsiteY10" fmla="*/ 27432 h 27432"/>
              <a:gd name="connsiteX11" fmla="*/ 2612571 w 4572000"/>
              <a:gd name="connsiteY11" fmla="*/ 27432 h 27432"/>
              <a:gd name="connsiteX12" fmla="*/ 2005149 w 4572000"/>
              <a:gd name="connsiteY12" fmla="*/ 27432 h 27432"/>
              <a:gd name="connsiteX13" fmla="*/ 1489166 w 4572000"/>
              <a:gd name="connsiteY13" fmla="*/ 27432 h 27432"/>
              <a:gd name="connsiteX14" fmla="*/ 790303 w 4572000"/>
              <a:gd name="connsiteY14" fmla="*/ 27432 h 27432"/>
              <a:gd name="connsiteX15" fmla="*/ 0 w 4572000"/>
              <a:gd name="connsiteY15" fmla="*/ 27432 h 27432"/>
              <a:gd name="connsiteX16" fmla="*/ 0 w 457200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27432" fill="none" extrusionOk="0">
                <a:moveTo>
                  <a:pt x="0" y="0"/>
                </a:moveTo>
                <a:cubicBezTo>
                  <a:pt x="150397" y="-23421"/>
                  <a:pt x="474161" y="9174"/>
                  <a:pt x="607423" y="0"/>
                </a:cubicBezTo>
                <a:cubicBezTo>
                  <a:pt x="740685" y="-9174"/>
                  <a:pt x="868821" y="-4258"/>
                  <a:pt x="1123406" y="0"/>
                </a:cubicBezTo>
                <a:cubicBezTo>
                  <a:pt x="1377991" y="4258"/>
                  <a:pt x="1567664" y="-12410"/>
                  <a:pt x="1685109" y="0"/>
                </a:cubicBezTo>
                <a:cubicBezTo>
                  <a:pt x="1802554" y="12410"/>
                  <a:pt x="2193086" y="-14353"/>
                  <a:pt x="2383971" y="0"/>
                </a:cubicBezTo>
                <a:cubicBezTo>
                  <a:pt x="2574856" y="14353"/>
                  <a:pt x="2697477" y="-26142"/>
                  <a:pt x="2991394" y="0"/>
                </a:cubicBezTo>
                <a:cubicBezTo>
                  <a:pt x="3285311" y="26142"/>
                  <a:pt x="3423667" y="26544"/>
                  <a:pt x="3553097" y="0"/>
                </a:cubicBezTo>
                <a:cubicBezTo>
                  <a:pt x="3682527" y="-26544"/>
                  <a:pt x="4344147" y="50350"/>
                  <a:pt x="4572000" y="0"/>
                </a:cubicBezTo>
                <a:cubicBezTo>
                  <a:pt x="4571027" y="8304"/>
                  <a:pt x="4571522" y="21512"/>
                  <a:pt x="4572000" y="27432"/>
                </a:cubicBezTo>
                <a:cubicBezTo>
                  <a:pt x="4438349" y="5490"/>
                  <a:pt x="4090129" y="31231"/>
                  <a:pt x="3918857" y="27432"/>
                </a:cubicBezTo>
                <a:cubicBezTo>
                  <a:pt x="3747585" y="23633"/>
                  <a:pt x="3498826" y="6883"/>
                  <a:pt x="3357154" y="27432"/>
                </a:cubicBezTo>
                <a:cubicBezTo>
                  <a:pt x="3215482" y="47981"/>
                  <a:pt x="2784289" y="56849"/>
                  <a:pt x="2612571" y="27432"/>
                </a:cubicBezTo>
                <a:cubicBezTo>
                  <a:pt x="2440853" y="-1985"/>
                  <a:pt x="2261292" y="25951"/>
                  <a:pt x="2005149" y="27432"/>
                </a:cubicBezTo>
                <a:cubicBezTo>
                  <a:pt x="1749006" y="28913"/>
                  <a:pt x="1700078" y="34342"/>
                  <a:pt x="1489166" y="27432"/>
                </a:cubicBezTo>
                <a:cubicBezTo>
                  <a:pt x="1278254" y="20522"/>
                  <a:pt x="1077188" y="56916"/>
                  <a:pt x="790303" y="27432"/>
                </a:cubicBezTo>
                <a:cubicBezTo>
                  <a:pt x="503418" y="-2052"/>
                  <a:pt x="359168" y="57044"/>
                  <a:pt x="0" y="27432"/>
                </a:cubicBezTo>
                <a:cubicBezTo>
                  <a:pt x="-1048" y="14992"/>
                  <a:pt x="-1120" y="7447"/>
                  <a:pt x="0" y="0"/>
                </a:cubicBezTo>
                <a:close/>
              </a:path>
              <a:path w="4572000" h="27432" stroke="0" extrusionOk="0">
                <a:moveTo>
                  <a:pt x="0" y="0"/>
                </a:moveTo>
                <a:cubicBezTo>
                  <a:pt x="155698" y="6780"/>
                  <a:pt x="465972" y="13197"/>
                  <a:pt x="607423" y="0"/>
                </a:cubicBezTo>
                <a:cubicBezTo>
                  <a:pt x="748874" y="-13197"/>
                  <a:pt x="1014133" y="22994"/>
                  <a:pt x="1123406" y="0"/>
                </a:cubicBezTo>
                <a:cubicBezTo>
                  <a:pt x="1232679" y="-22994"/>
                  <a:pt x="1639431" y="-2997"/>
                  <a:pt x="1867989" y="0"/>
                </a:cubicBezTo>
                <a:cubicBezTo>
                  <a:pt x="2096547" y="2997"/>
                  <a:pt x="2265668" y="29557"/>
                  <a:pt x="2475411" y="0"/>
                </a:cubicBezTo>
                <a:cubicBezTo>
                  <a:pt x="2685154" y="-29557"/>
                  <a:pt x="2951491" y="73"/>
                  <a:pt x="3082834" y="0"/>
                </a:cubicBezTo>
                <a:cubicBezTo>
                  <a:pt x="3214177" y="-73"/>
                  <a:pt x="3641000" y="-33478"/>
                  <a:pt x="3827417" y="0"/>
                </a:cubicBezTo>
                <a:cubicBezTo>
                  <a:pt x="4013834" y="33478"/>
                  <a:pt x="4345917" y="14255"/>
                  <a:pt x="4572000" y="0"/>
                </a:cubicBezTo>
                <a:cubicBezTo>
                  <a:pt x="4572485" y="9333"/>
                  <a:pt x="4573278" y="19699"/>
                  <a:pt x="4572000" y="27432"/>
                </a:cubicBezTo>
                <a:cubicBezTo>
                  <a:pt x="4318030" y="43025"/>
                  <a:pt x="4161104" y="34314"/>
                  <a:pt x="4010297" y="27432"/>
                </a:cubicBezTo>
                <a:cubicBezTo>
                  <a:pt x="3859490" y="20550"/>
                  <a:pt x="3592529" y="6613"/>
                  <a:pt x="3357154" y="27432"/>
                </a:cubicBezTo>
                <a:cubicBezTo>
                  <a:pt x="3121779" y="48251"/>
                  <a:pt x="2884285" y="3780"/>
                  <a:pt x="2704011" y="27432"/>
                </a:cubicBezTo>
                <a:cubicBezTo>
                  <a:pt x="2523737" y="51084"/>
                  <a:pt x="2295944" y="32081"/>
                  <a:pt x="2096589" y="27432"/>
                </a:cubicBezTo>
                <a:cubicBezTo>
                  <a:pt x="1897234" y="22783"/>
                  <a:pt x="1623782" y="52518"/>
                  <a:pt x="1352006" y="27432"/>
                </a:cubicBezTo>
                <a:cubicBezTo>
                  <a:pt x="1080230" y="2346"/>
                  <a:pt x="869959" y="12864"/>
                  <a:pt x="607423" y="27432"/>
                </a:cubicBezTo>
                <a:cubicBezTo>
                  <a:pt x="344887" y="42000"/>
                  <a:pt x="188100" y="40051"/>
                  <a:pt x="0" y="27432"/>
                </a:cubicBezTo>
                <a:cubicBezTo>
                  <a:pt x="211" y="18145"/>
                  <a:pt x="120" y="6480"/>
                  <a:pt x="0" y="0"/>
                </a:cubicBezTo>
                <a:close/>
              </a:path>
            </a:pathLst>
          </a:custGeom>
          <a:solidFill>
            <a:srgbClr val="F55524"/>
          </a:solidFill>
          <a:ln w="38100" cap="rnd">
            <a:solidFill>
              <a:srgbClr val="F55524"/>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ate Placeholder 26">
            <a:extLst>
              <a:ext uri="{FF2B5EF4-FFF2-40B4-BE49-F238E27FC236}">
                <a16:creationId xmlns:a16="http://schemas.microsoft.com/office/drawing/2014/main" id="{F28B82B1-E269-4325-A665-6CFE5DEE5DE5}"/>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6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15" name="Footer Placeholder 27">
            <a:extLst>
              <a:ext uri="{FF2B5EF4-FFF2-40B4-BE49-F238E27FC236}">
                <a16:creationId xmlns:a16="http://schemas.microsoft.com/office/drawing/2014/main" id="{7C700527-76FD-4DF4-A597-6F5E089CA0C2}"/>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6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17" name="Slide Number Placeholder 28">
            <a:extLst>
              <a:ext uri="{FF2B5EF4-FFF2-40B4-BE49-F238E27FC236}">
                <a16:creationId xmlns:a16="http://schemas.microsoft.com/office/drawing/2014/main" id="{B5EA49A9-01EB-4D60-A392-7DC9B625D67D}"/>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6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Tree>
    <p:extLst>
      <p:ext uri="{BB962C8B-B14F-4D97-AF65-F5344CB8AC3E}">
        <p14:creationId xmlns:p14="http://schemas.microsoft.com/office/powerpoint/2010/main" val="517623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58" name="Rectangle 57">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AD6307-1F5E-BC07-B4AD-4C02868C208A}"/>
              </a:ext>
            </a:extLst>
          </p:cNvPr>
          <p:cNvSpPr>
            <a:spLocks noGrp="1"/>
          </p:cNvSpPr>
          <p:nvPr>
            <p:ph type="title"/>
          </p:nvPr>
        </p:nvSpPr>
        <p:spPr>
          <a:xfrm>
            <a:off x="576072" y="238539"/>
            <a:ext cx="11018520" cy="1434415"/>
          </a:xfrm>
        </p:spPr>
        <p:txBody>
          <a:bodyPr vert="horz" lIns="91440" tIns="45720" rIns="91440" bIns="45720" rtlCol="0" anchor="b">
            <a:normAutofit/>
          </a:bodyPr>
          <a:lstStyle/>
          <a:p>
            <a:r>
              <a:rPr lang="en-US" sz="7200" dirty="0"/>
              <a:t>Clondalkin LAP</a:t>
            </a:r>
          </a:p>
        </p:txBody>
      </p:sp>
      <p:sp>
        <p:nvSpPr>
          <p:cNvPr id="60"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6072" y="1817073"/>
            <a:ext cx="11018520" cy="18288"/>
          </a:xfrm>
          <a:custGeom>
            <a:avLst/>
            <a:gdLst>
              <a:gd name="connsiteX0" fmla="*/ 0 w 11018520"/>
              <a:gd name="connsiteY0" fmla="*/ 0 h 18288"/>
              <a:gd name="connsiteX1" fmla="*/ 468287 w 11018520"/>
              <a:gd name="connsiteY1" fmla="*/ 0 h 18288"/>
              <a:gd name="connsiteX2" fmla="*/ 1156945 w 11018520"/>
              <a:gd name="connsiteY2" fmla="*/ 0 h 18288"/>
              <a:gd name="connsiteX3" fmla="*/ 1955787 w 11018520"/>
              <a:gd name="connsiteY3" fmla="*/ 0 h 18288"/>
              <a:gd name="connsiteX4" fmla="*/ 2313889 w 11018520"/>
              <a:gd name="connsiteY4" fmla="*/ 0 h 18288"/>
              <a:gd name="connsiteX5" fmla="*/ 2671991 w 11018520"/>
              <a:gd name="connsiteY5" fmla="*/ 0 h 18288"/>
              <a:gd name="connsiteX6" fmla="*/ 3581019 w 11018520"/>
              <a:gd name="connsiteY6" fmla="*/ 0 h 18288"/>
              <a:gd name="connsiteX7" fmla="*/ 4269677 w 11018520"/>
              <a:gd name="connsiteY7" fmla="*/ 0 h 18288"/>
              <a:gd name="connsiteX8" fmla="*/ 4627778 w 11018520"/>
              <a:gd name="connsiteY8" fmla="*/ 0 h 18288"/>
              <a:gd name="connsiteX9" fmla="*/ 5316436 w 11018520"/>
              <a:gd name="connsiteY9" fmla="*/ 0 h 18288"/>
              <a:gd name="connsiteX10" fmla="*/ 6225464 w 11018520"/>
              <a:gd name="connsiteY10" fmla="*/ 0 h 18288"/>
              <a:gd name="connsiteX11" fmla="*/ 6803936 w 11018520"/>
              <a:gd name="connsiteY11" fmla="*/ 0 h 18288"/>
              <a:gd name="connsiteX12" fmla="*/ 7382408 w 11018520"/>
              <a:gd name="connsiteY12" fmla="*/ 0 h 18288"/>
              <a:gd name="connsiteX13" fmla="*/ 8071066 w 11018520"/>
              <a:gd name="connsiteY13" fmla="*/ 0 h 18288"/>
              <a:gd name="connsiteX14" fmla="*/ 8869909 w 11018520"/>
              <a:gd name="connsiteY14" fmla="*/ 0 h 18288"/>
              <a:gd name="connsiteX15" fmla="*/ 9668751 w 11018520"/>
              <a:gd name="connsiteY15" fmla="*/ 0 h 18288"/>
              <a:gd name="connsiteX16" fmla="*/ 11018520 w 11018520"/>
              <a:gd name="connsiteY16" fmla="*/ 0 h 18288"/>
              <a:gd name="connsiteX17" fmla="*/ 11018520 w 11018520"/>
              <a:gd name="connsiteY17" fmla="*/ 18288 h 18288"/>
              <a:gd name="connsiteX18" fmla="*/ 10550233 w 11018520"/>
              <a:gd name="connsiteY18" fmla="*/ 18288 h 18288"/>
              <a:gd name="connsiteX19" fmla="*/ 9641205 w 11018520"/>
              <a:gd name="connsiteY19" fmla="*/ 18288 h 18288"/>
              <a:gd name="connsiteX20" fmla="*/ 8952548 w 11018520"/>
              <a:gd name="connsiteY20" fmla="*/ 18288 h 18288"/>
              <a:gd name="connsiteX21" fmla="*/ 8594446 w 11018520"/>
              <a:gd name="connsiteY21" fmla="*/ 18288 h 18288"/>
              <a:gd name="connsiteX22" fmla="*/ 7905788 w 11018520"/>
              <a:gd name="connsiteY22" fmla="*/ 18288 h 18288"/>
              <a:gd name="connsiteX23" fmla="*/ 7327316 w 11018520"/>
              <a:gd name="connsiteY23" fmla="*/ 18288 h 18288"/>
              <a:gd name="connsiteX24" fmla="*/ 6748844 w 11018520"/>
              <a:gd name="connsiteY24" fmla="*/ 18288 h 18288"/>
              <a:gd name="connsiteX25" fmla="*/ 6170371 w 11018520"/>
              <a:gd name="connsiteY25" fmla="*/ 18288 h 18288"/>
              <a:gd name="connsiteX26" fmla="*/ 5591899 w 11018520"/>
              <a:gd name="connsiteY26" fmla="*/ 18288 h 18288"/>
              <a:gd name="connsiteX27" fmla="*/ 4793056 w 11018520"/>
              <a:gd name="connsiteY27" fmla="*/ 18288 h 18288"/>
              <a:gd name="connsiteX28" fmla="*/ 4104399 w 11018520"/>
              <a:gd name="connsiteY28" fmla="*/ 18288 h 18288"/>
              <a:gd name="connsiteX29" fmla="*/ 3746297 w 11018520"/>
              <a:gd name="connsiteY29" fmla="*/ 18288 h 18288"/>
              <a:gd name="connsiteX30" fmla="*/ 3167825 w 11018520"/>
              <a:gd name="connsiteY30" fmla="*/ 18288 h 18288"/>
              <a:gd name="connsiteX31" fmla="*/ 2368982 w 11018520"/>
              <a:gd name="connsiteY31" fmla="*/ 18288 h 18288"/>
              <a:gd name="connsiteX32" fmla="*/ 1900695 w 11018520"/>
              <a:gd name="connsiteY32" fmla="*/ 18288 h 18288"/>
              <a:gd name="connsiteX33" fmla="*/ 991667 w 11018520"/>
              <a:gd name="connsiteY33" fmla="*/ 18288 h 18288"/>
              <a:gd name="connsiteX34" fmla="*/ 0 w 11018520"/>
              <a:gd name="connsiteY34" fmla="*/ 18288 h 18288"/>
              <a:gd name="connsiteX35" fmla="*/ 0 w 11018520"/>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018520" h="18288" fill="none" extrusionOk="0">
                <a:moveTo>
                  <a:pt x="0" y="0"/>
                </a:moveTo>
                <a:cubicBezTo>
                  <a:pt x="176840" y="19448"/>
                  <a:pt x="369510" y="1686"/>
                  <a:pt x="468287" y="0"/>
                </a:cubicBezTo>
                <a:cubicBezTo>
                  <a:pt x="567064" y="-1686"/>
                  <a:pt x="844925" y="28710"/>
                  <a:pt x="1156945" y="0"/>
                </a:cubicBezTo>
                <a:cubicBezTo>
                  <a:pt x="1468965" y="-28710"/>
                  <a:pt x="1755775" y="35306"/>
                  <a:pt x="1955787" y="0"/>
                </a:cubicBezTo>
                <a:cubicBezTo>
                  <a:pt x="2155799" y="-35306"/>
                  <a:pt x="2224532" y="-16632"/>
                  <a:pt x="2313889" y="0"/>
                </a:cubicBezTo>
                <a:cubicBezTo>
                  <a:pt x="2403246" y="16632"/>
                  <a:pt x="2494050" y="6083"/>
                  <a:pt x="2671991" y="0"/>
                </a:cubicBezTo>
                <a:cubicBezTo>
                  <a:pt x="2849932" y="-6083"/>
                  <a:pt x="3354152" y="34614"/>
                  <a:pt x="3581019" y="0"/>
                </a:cubicBezTo>
                <a:cubicBezTo>
                  <a:pt x="3807886" y="-34614"/>
                  <a:pt x="4022451" y="14254"/>
                  <a:pt x="4269677" y="0"/>
                </a:cubicBezTo>
                <a:cubicBezTo>
                  <a:pt x="4516903" y="-14254"/>
                  <a:pt x="4514495" y="-13291"/>
                  <a:pt x="4627778" y="0"/>
                </a:cubicBezTo>
                <a:cubicBezTo>
                  <a:pt x="4741061" y="13291"/>
                  <a:pt x="5120758" y="-22660"/>
                  <a:pt x="5316436" y="0"/>
                </a:cubicBezTo>
                <a:cubicBezTo>
                  <a:pt x="5512114" y="22660"/>
                  <a:pt x="5812155" y="-9513"/>
                  <a:pt x="6225464" y="0"/>
                </a:cubicBezTo>
                <a:cubicBezTo>
                  <a:pt x="6638773" y="9513"/>
                  <a:pt x="6545417" y="2479"/>
                  <a:pt x="6803936" y="0"/>
                </a:cubicBezTo>
                <a:cubicBezTo>
                  <a:pt x="7062455" y="-2479"/>
                  <a:pt x="7245098" y="-20209"/>
                  <a:pt x="7382408" y="0"/>
                </a:cubicBezTo>
                <a:cubicBezTo>
                  <a:pt x="7519718" y="20209"/>
                  <a:pt x="7801947" y="19736"/>
                  <a:pt x="8071066" y="0"/>
                </a:cubicBezTo>
                <a:cubicBezTo>
                  <a:pt x="8340185" y="-19736"/>
                  <a:pt x="8495312" y="-6666"/>
                  <a:pt x="8869909" y="0"/>
                </a:cubicBezTo>
                <a:cubicBezTo>
                  <a:pt x="9244506" y="6666"/>
                  <a:pt x="9501461" y="-13745"/>
                  <a:pt x="9668751" y="0"/>
                </a:cubicBezTo>
                <a:cubicBezTo>
                  <a:pt x="9836041" y="13745"/>
                  <a:pt x="10607605" y="14143"/>
                  <a:pt x="11018520" y="0"/>
                </a:cubicBezTo>
                <a:cubicBezTo>
                  <a:pt x="11019166" y="4451"/>
                  <a:pt x="11019010" y="9226"/>
                  <a:pt x="11018520" y="18288"/>
                </a:cubicBezTo>
                <a:cubicBezTo>
                  <a:pt x="10834966" y="15274"/>
                  <a:pt x="10754561" y="35250"/>
                  <a:pt x="10550233" y="18288"/>
                </a:cubicBezTo>
                <a:cubicBezTo>
                  <a:pt x="10345905" y="1326"/>
                  <a:pt x="9906342" y="45884"/>
                  <a:pt x="9641205" y="18288"/>
                </a:cubicBezTo>
                <a:cubicBezTo>
                  <a:pt x="9376068" y="-9308"/>
                  <a:pt x="9177188" y="43988"/>
                  <a:pt x="8952548" y="18288"/>
                </a:cubicBezTo>
                <a:cubicBezTo>
                  <a:pt x="8727908" y="-7412"/>
                  <a:pt x="8707007" y="3271"/>
                  <a:pt x="8594446" y="18288"/>
                </a:cubicBezTo>
                <a:cubicBezTo>
                  <a:pt x="8481885" y="33305"/>
                  <a:pt x="8175004" y="35109"/>
                  <a:pt x="7905788" y="18288"/>
                </a:cubicBezTo>
                <a:cubicBezTo>
                  <a:pt x="7636572" y="1467"/>
                  <a:pt x="7535638" y="7399"/>
                  <a:pt x="7327316" y="18288"/>
                </a:cubicBezTo>
                <a:cubicBezTo>
                  <a:pt x="7118994" y="29177"/>
                  <a:pt x="6978247" y="47205"/>
                  <a:pt x="6748844" y="18288"/>
                </a:cubicBezTo>
                <a:cubicBezTo>
                  <a:pt x="6519441" y="-10629"/>
                  <a:pt x="6459241" y="43308"/>
                  <a:pt x="6170371" y="18288"/>
                </a:cubicBezTo>
                <a:cubicBezTo>
                  <a:pt x="5881501" y="-6732"/>
                  <a:pt x="5736201" y="35971"/>
                  <a:pt x="5591899" y="18288"/>
                </a:cubicBezTo>
                <a:cubicBezTo>
                  <a:pt x="5447597" y="605"/>
                  <a:pt x="4990303" y="20409"/>
                  <a:pt x="4793056" y="18288"/>
                </a:cubicBezTo>
                <a:cubicBezTo>
                  <a:pt x="4595809" y="16167"/>
                  <a:pt x="4271723" y="2909"/>
                  <a:pt x="4104399" y="18288"/>
                </a:cubicBezTo>
                <a:cubicBezTo>
                  <a:pt x="3937075" y="33667"/>
                  <a:pt x="3923235" y="10730"/>
                  <a:pt x="3746297" y="18288"/>
                </a:cubicBezTo>
                <a:cubicBezTo>
                  <a:pt x="3569359" y="25846"/>
                  <a:pt x="3351081" y="24702"/>
                  <a:pt x="3167825" y="18288"/>
                </a:cubicBezTo>
                <a:cubicBezTo>
                  <a:pt x="2984569" y="11874"/>
                  <a:pt x="2708033" y="13293"/>
                  <a:pt x="2368982" y="18288"/>
                </a:cubicBezTo>
                <a:cubicBezTo>
                  <a:pt x="2029931" y="23283"/>
                  <a:pt x="2009060" y="37671"/>
                  <a:pt x="1900695" y="18288"/>
                </a:cubicBezTo>
                <a:cubicBezTo>
                  <a:pt x="1792330" y="-1095"/>
                  <a:pt x="1183178" y="9337"/>
                  <a:pt x="991667" y="18288"/>
                </a:cubicBezTo>
                <a:cubicBezTo>
                  <a:pt x="800156" y="27239"/>
                  <a:pt x="375690" y="34110"/>
                  <a:pt x="0" y="18288"/>
                </a:cubicBezTo>
                <a:cubicBezTo>
                  <a:pt x="-213" y="9468"/>
                  <a:pt x="187" y="4459"/>
                  <a:pt x="0" y="0"/>
                </a:cubicBezTo>
                <a:close/>
              </a:path>
              <a:path w="11018520" h="18288" stroke="0" extrusionOk="0">
                <a:moveTo>
                  <a:pt x="0" y="0"/>
                </a:moveTo>
                <a:cubicBezTo>
                  <a:pt x="266588" y="-23405"/>
                  <a:pt x="350503" y="-27031"/>
                  <a:pt x="578472" y="0"/>
                </a:cubicBezTo>
                <a:cubicBezTo>
                  <a:pt x="806441" y="27031"/>
                  <a:pt x="803976" y="13604"/>
                  <a:pt x="936574" y="0"/>
                </a:cubicBezTo>
                <a:cubicBezTo>
                  <a:pt x="1069172" y="-13604"/>
                  <a:pt x="1661335" y="-31902"/>
                  <a:pt x="1845602" y="0"/>
                </a:cubicBezTo>
                <a:cubicBezTo>
                  <a:pt x="2029869" y="31902"/>
                  <a:pt x="2273452" y="17005"/>
                  <a:pt x="2424074" y="0"/>
                </a:cubicBezTo>
                <a:cubicBezTo>
                  <a:pt x="2574696" y="-17005"/>
                  <a:pt x="2790864" y="-28133"/>
                  <a:pt x="3002547" y="0"/>
                </a:cubicBezTo>
                <a:cubicBezTo>
                  <a:pt x="3214230" y="28133"/>
                  <a:pt x="3605033" y="-14934"/>
                  <a:pt x="3911575" y="0"/>
                </a:cubicBezTo>
                <a:cubicBezTo>
                  <a:pt x="4218117" y="14934"/>
                  <a:pt x="4198004" y="3604"/>
                  <a:pt x="4379862" y="0"/>
                </a:cubicBezTo>
                <a:cubicBezTo>
                  <a:pt x="4561720" y="-3604"/>
                  <a:pt x="4941151" y="-37368"/>
                  <a:pt x="5288890" y="0"/>
                </a:cubicBezTo>
                <a:cubicBezTo>
                  <a:pt x="5636629" y="37368"/>
                  <a:pt x="6011513" y="-33898"/>
                  <a:pt x="6197918" y="0"/>
                </a:cubicBezTo>
                <a:cubicBezTo>
                  <a:pt x="6384323" y="33898"/>
                  <a:pt x="6555799" y="11241"/>
                  <a:pt x="6886575" y="0"/>
                </a:cubicBezTo>
                <a:cubicBezTo>
                  <a:pt x="7217351" y="-11241"/>
                  <a:pt x="7604472" y="-44614"/>
                  <a:pt x="7795603" y="0"/>
                </a:cubicBezTo>
                <a:cubicBezTo>
                  <a:pt x="7986734" y="44614"/>
                  <a:pt x="8098870" y="-11086"/>
                  <a:pt x="8374075" y="0"/>
                </a:cubicBezTo>
                <a:cubicBezTo>
                  <a:pt x="8649280" y="11086"/>
                  <a:pt x="8701749" y="-25020"/>
                  <a:pt x="8952548" y="0"/>
                </a:cubicBezTo>
                <a:cubicBezTo>
                  <a:pt x="9203347" y="25020"/>
                  <a:pt x="9519297" y="4274"/>
                  <a:pt x="9751390" y="0"/>
                </a:cubicBezTo>
                <a:cubicBezTo>
                  <a:pt x="9983483" y="-4274"/>
                  <a:pt x="10169881" y="16480"/>
                  <a:pt x="10329863" y="0"/>
                </a:cubicBezTo>
                <a:cubicBezTo>
                  <a:pt x="10489845" y="-16480"/>
                  <a:pt x="10750941" y="-9727"/>
                  <a:pt x="11018520" y="0"/>
                </a:cubicBezTo>
                <a:cubicBezTo>
                  <a:pt x="11018113" y="8690"/>
                  <a:pt x="11018366" y="14141"/>
                  <a:pt x="11018520" y="18288"/>
                </a:cubicBezTo>
                <a:cubicBezTo>
                  <a:pt x="10841176" y="-3597"/>
                  <a:pt x="10399304" y="41504"/>
                  <a:pt x="10219677" y="18288"/>
                </a:cubicBezTo>
                <a:cubicBezTo>
                  <a:pt x="10040050" y="-4928"/>
                  <a:pt x="10030762" y="16144"/>
                  <a:pt x="9861575" y="18288"/>
                </a:cubicBezTo>
                <a:cubicBezTo>
                  <a:pt x="9692388" y="20432"/>
                  <a:pt x="9529439" y="40380"/>
                  <a:pt x="9393288" y="18288"/>
                </a:cubicBezTo>
                <a:cubicBezTo>
                  <a:pt x="9257137" y="-3804"/>
                  <a:pt x="8825003" y="25592"/>
                  <a:pt x="8484260" y="18288"/>
                </a:cubicBezTo>
                <a:cubicBezTo>
                  <a:pt x="8143517" y="10984"/>
                  <a:pt x="8082894" y="45968"/>
                  <a:pt x="7795603" y="18288"/>
                </a:cubicBezTo>
                <a:cubicBezTo>
                  <a:pt x="7508312" y="-9392"/>
                  <a:pt x="7466074" y="19486"/>
                  <a:pt x="7327316" y="18288"/>
                </a:cubicBezTo>
                <a:cubicBezTo>
                  <a:pt x="7188558" y="17090"/>
                  <a:pt x="6869645" y="4657"/>
                  <a:pt x="6638658" y="18288"/>
                </a:cubicBezTo>
                <a:cubicBezTo>
                  <a:pt x="6407671" y="31919"/>
                  <a:pt x="6359238" y="35967"/>
                  <a:pt x="6280556" y="18288"/>
                </a:cubicBezTo>
                <a:cubicBezTo>
                  <a:pt x="6201874" y="609"/>
                  <a:pt x="6041216" y="22404"/>
                  <a:pt x="5922455" y="18288"/>
                </a:cubicBezTo>
                <a:cubicBezTo>
                  <a:pt x="5803694" y="14172"/>
                  <a:pt x="5555521" y="48848"/>
                  <a:pt x="5233797" y="18288"/>
                </a:cubicBezTo>
                <a:cubicBezTo>
                  <a:pt x="4912073" y="-12272"/>
                  <a:pt x="4986440" y="-2740"/>
                  <a:pt x="4765510" y="18288"/>
                </a:cubicBezTo>
                <a:cubicBezTo>
                  <a:pt x="4544580" y="39316"/>
                  <a:pt x="4177715" y="18248"/>
                  <a:pt x="3966667" y="18288"/>
                </a:cubicBezTo>
                <a:cubicBezTo>
                  <a:pt x="3755619" y="18328"/>
                  <a:pt x="3664519" y="22387"/>
                  <a:pt x="3498380" y="18288"/>
                </a:cubicBezTo>
                <a:cubicBezTo>
                  <a:pt x="3332241" y="14189"/>
                  <a:pt x="3065858" y="-7524"/>
                  <a:pt x="2699537" y="18288"/>
                </a:cubicBezTo>
                <a:cubicBezTo>
                  <a:pt x="2333216" y="44100"/>
                  <a:pt x="2505666" y="4650"/>
                  <a:pt x="2341436" y="18288"/>
                </a:cubicBezTo>
                <a:cubicBezTo>
                  <a:pt x="2177206" y="31926"/>
                  <a:pt x="1790164" y="19880"/>
                  <a:pt x="1542593" y="18288"/>
                </a:cubicBezTo>
                <a:cubicBezTo>
                  <a:pt x="1295022" y="16696"/>
                  <a:pt x="1218012" y="39325"/>
                  <a:pt x="1074306" y="18288"/>
                </a:cubicBezTo>
                <a:cubicBezTo>
                  <a:pt x="930600" y="-2749"/>
                  <a:pt x="797266" y="24589"/>
                  <a:pt x="716204" y="18288"/>
                </a:cubicBezTo>
                <a:cubicBezTo>
                  <a:pt x="635142" y="11987"/>
                  <a:pt x="344503" y="41396"/>
                  <a:pt x="0" y="18288"/>
                </a:cubicBezTo>
                <a:cubicBezTo>
                  <a:pt x="-53" y="11301"/>
                  <a:pt x="-649" y="7756"/>
                  <a:pt x="0" y="0"/>
                </a:cubicBezTo>
                <a:close/>
              </a:path>
            </a:pathLst>
          </a:custGeom>
          <a:solidFill>
            <a:srgbClr val="6392C7"/>
          </a:solidFill>
          <a:ln w="38100" cap="rnd">
            <a:solidFill>
              <a:srgbClr val="6392C7"/>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3BD7B1BE-51AE-7E6B-FDA1-F46B088BA0C2}"/>
              </a:ext>
            </a:extLst>
          </p:cNvPr>
          <p:cNvSpPr>
            <a:spLocks noGrp="1"/>
          </p:cNvSpPr>
          <p:nvPr>
            <p:ph type="body" sz="half" idx="2"/>
          </p:nvPr>
        </p:nvSpPr>
        <p:spPr>
          <a:xfrm>
            <a:off x="572493" y="2071316"/>
            <a:ext cx="6713552" cy="4119172"/>
          </a:xfrm>
        </p:spPr>
        <p:txBody>
          <a:bodyPr vert="horz" lIns="91440" tIns="45720" rIns="91440" bIns="45720" rtlCol="0" anchor="t">
            <a:normAutofit fontScale="77500" lnSpcReduction="20000"/>
          </a:bodyPr>
          <a:lstStyle/>
          <a:p>
            <a:pPr indent="-228600">
              <a:spcAft>
                <a:spcPts val="800"/>
              </a:spcAft>
              <a:buFont typeface="Arial" panose="020B0604020202020204" pitchFamily="34" charset="0"/>
              <a:buChar char="•"/>
            </a:pPr>
            <a:r>
              <a:rPr lang="en-US" sz="3000" dirty="0">
                <a:effectLst/>
                <a:latin typeface="Calibri" panose="020F0502020204030204" pitchFamily="34" charset="0"/>
                <a:cs typeface="Calibri" panose="020F0502020204030204" pitchFamily="34" charset="0"/>
              </a:rPr>
              <a:t>Will respond to objectives in the adopted County Development Plan</a:t>
            </a:r>
            <a:endParaRPr lang="en-US" sz="3000" dirty="0">
              <a:latin typeface="Calibri" panose="020F0502020204030204" pitchFamily="34" charset="0"/>
              <a:cs typeface="Calibri" panose="020F0502020204030204" pitchFamily="34" charset="0"/>
            </a:endParaRPr>
          </a:p>
          <a:p>
            <a:pPr indent="-228600">
              <a:spcAft>
                <a:spcPts val="800"/>
              </a:spcAft>
              <a:buFont typeface="Arial" panose="020B0604020202020204" pitchFamily="34" charset="0"/>
              <a:buChar char="•"/>
            </a:pPr>
            <a:r>
              <a:rPr lang="en-US" sz="3000" dirty="0">
                <a:latin typeface="Calibri" panose="020F0502020204030204" pitchFamily="34" charset="0"/>
                <a:cs typeface="Calibri" panose="020F0502020204030204" pitchFamily="34" charset="0"/>
              </a:rPr>
              <a:t>Will ensure that Cllrs, the SPC and ACM are kept informed and can inform the draft plan through the consultation and preparatory process</a:t>
            </a:r>
            <a:endParaRPr lang="en-US" sz="3000" dirty="0">
              <a:effectLst/>
              <a:latin typeface="Calibri" panose="020F0502020204030204" pitchFamily="34" charset="0"/>
              <a:cs typeface="Calibri" panose="020F0502020204030204" pitchFamily="34" charset="0"/>
            </a:endParaRPr>
          </a:p>
          <a:p>
            <a:pPr indent="-228600">
              <a:spcAft>
                <a:spcPts val="800"/>
              </a:spcAft>
              <a:buFont typeface="Arial" panose="020B0604020202020204" pitchFamily="34" charset="0"/>
              <a:buChar char="•"/>
            </a:pPr>
            <a:r>
              <a:rPr lang="en-US" sz="3000" dirty="0">
                <a:effectLst/>
                <a:latin typeface="Calibri" panose="020F0502020204030204" pitchFamily="34" charset="0"/>
                <a:cs typeface="Calibri" panose="020F0502020204030204" pitchFamily="34" charset="0"/>
              </a:rPr>
              <a:t>Will involve the local community and stakeholders through a consultation strategy involving public consultation</a:t>
            </a:r>
          </a:p>
          <a:p>
            <a:pPr indent="-228600">
              <a:spcAft>
                <a:spcPts val="800"/>
              </a:spcAft>
              <a:buFont typeface="Arial" panose="020B0604020202020204" pitchFamily="34" charset="0"/>
              <a:buChar char="•"/>
            </a:pPr>
            <a:r>
              <a:rPr lang="en-US" sz="3000" dirty="0">
                <a:latin typeface="Calibri" panose="020F0502020204030204" pitchFamily="34" charset="0"/>
                <a:cs typeface="Calibri" panose="020F0502020204030204" pitchFamily="34" charset="0"/>
              </a:rPr>
              <a:t>Will examine funding models for identified capital projects</a:t>
            </a:r>
            <a:endParaRPr lang="en-US" sz="3000" dirty="0">
              <a:effectLst/>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F98C588B-663A-6CE7-96EC-3B3A5EB537A0}"/>
              </a:ext>
            </a:extLst>
          </p:cNvPr>
          <p:cNvPicPr>
            <a:picLocks noChangeAspect="1"/>
          </p:cNvPicPr>
          <p:nvPr/>
        </p:nvPicPr>
        <p:blipFill rotWithShape="1">
          <a:blip r:embed="rId2"/>
          <a:srcRect l="16429" r="34988" b="1"/>
          <a:stretch/>
        </p:blipFill>
        <p:spPr>
          <a:xfrm>
            <a:off x="7675658" y="2093976"/>
            <a:ext cx="3941064" cy="4096512"/>
          </a:xfrm>
          <a:prstGeom prst="rect">
            <a:avLst/>
          </a:prstGeom>
        </p:spPr>
      </p:pic>
    </p:spTree>
    <p:extLst>
      <p:ext uri="{BB962C8B-B14F-4D97-AF65-F5344CB8AC3E}">
        <p14:creationId xmlns:p14="http://schemas.microsoft.com/office/powerpoint/2010/main" val="27592548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59" name="Rectangle 52">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1EFA87-5780-BFFB-1B21-2F3774F0157E}"/>
              </a:ext>
            </a:extLst>
          </p:cNvPr>
          <p:cNvSpPr>
            <a:spLocks noGrp="1"/>
          </p:cNvSpPr>
          <p:nvPr>
            <p:ph type="title"/>
          </p:nvPr>
        </p:nvSpPr>
        <p:spPr>
          <a:xfrm>
            <a:off x="630936" y="640080"/>
            <a:ext cx="4818888" cy="1481328"/>
          </a:xfrm>
        </p:spPr>
        <p:txBody>
          <a:bodyPr vert="horz" lIns="91440" tIns="45720" rIns="91440" bIns="45720" rtlCol="0" anchor="b">
            <a:normAutofit/>
          </a:bodyPr>
          <a:lstStyle/>
          <a:p>
            <a:pPr>
              <a:lnSpc>
                <a:spcPct val="90000"/>
              </a:lnSpc>
            </a:pPr>
            <a:r>
              <a:rPr lang="en-US" sz="4800" dirty="0">
                <a:solidFill>
                  <a:schemeClr val="accent1"/>
                </a:solidFill>
              </a:rPr>
              <a:t>County development Plan Context</a:t>
            </a:r>
          </a:p>
        </p:txBody>
      </p:sp>
      <p:sp>
        <p:nvSpPr>
          <p:cNvPr id="60"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0936" y="2386584"/>
            <a:ext cx="4114800" cy="18288"/>
          </a:xfrm>
          <a:custGeom>
            <a:avLst/>
            <a:gdLst>
              <a:gd name="connsiteX0" fmla="*/ 0 w 4114800"/>
              <a:gd name="connsiteY0" fmla="*/ 0 h 18288"/>
              <a:gd name="connsiteX1" fmla="*/ 768096 w 4114800"/>
              <a:gd name="connsiteY1" fmla="*/ 0 h 18288"/>
              <a:gd name="connsiteX2" fmla="*/ 1495044 w 4114800"/>
              <a:gd name="connsiteY2" fmla="*/ 0 h 18288"/>
              <a:gd name="connsiteX3" fmla="*/ 2221992 w 4114800"/>
              <a:gd name="connsiteY3" fmla="*/ 0 h 18288"/>
              <a:gd name="connsiteX4" fmla="*/ 2784348 w 4114800"/>
              <a:gd name="connsiteY4" fmla="*/ 0 h 18288"/>
              <a:gd name="connsiteX5" fmla="*/ 3387852 w 4114800"/>
              <a:gd name="connsiteY5" fmla="*/ 0 h 18288"/>
              <a:gd name="connsiteX6" fmla="*/ 4114800 w 4114800"/>
              <a:gd name="connsiteY6" fmla="*/ 0 h 18288"/>
              <a:gd name="connsiteX7" fmla="*/ 4114800 w 4114800"/>
              <a:gd name="connsiteY7" fmla="*/ 18288 h 18288"/>
              <a:gd name="connsiteX8" fmla="*/ 3429000 w 4114800"/>
              <a:gd name="connsiteY8" fmla="*/ 18288 h 18288"/>
              <a:gd name="connsiteX9" fmla="*/ 2866644 w 4114800"/>
              <a:gd name="connsiteY9" fmla="*/ 18288 h 18288"/>
              <a:gd name="connsiteX10" fmla="*/ 2304288 w 4114800"/>
              <a:gd name="connsiteY10" fmla="*/ 18288 h 18288"/>
              <a:gd name="connsiteX11" fmla="*/ 1577340 w 4114800"/>
              <a:gd name="connsiteY11" fmla="*/ 18288 h 18288"/>
              <a:gd name="connsiteX12" fmla="*/ 973836 w 4114800"/>
              <a:gd name="connsiteY12" fmla="*/ 18288 h 18288"/>
              <a:gd name="connsiteX13" fmla="*/ 0 w 4114800"/>
              <a:gd name="connsiteY13" fmla="*/ 18288 h 18288"/>
              <a:gd name="connsiteX14" fmla="*/ 0 w 4114800"/>
              <a:gd name="connsiteY1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14800" h="18288" fill="none" extrusionOk="0">
                <a:moveTo>
                  <a:pt x="0" y="0"/>
                </a:moveTo>
                <a:cubicBezTo>
                  <a:pt x="338280" y="-26110"/>
                  <a:pt x="483942" y="6555"/>
                  <a:pt x="768096" y="0"/>
                </a:cubicBezTo>
                <a:cubicBezTo>
                  <a:pt x="1052250" y="-6555"/>
                  <a:pt x="1331484" y="24616"/>
                  <a:pt x="1495044" y="0"/>
                </a:cubicBezTo>
                <a:cubicBezTo>
                  <a:pt x="1658604" y="-24616"/>
                  <a:pt x="2056661" y="-33562"/>
                  <a:pt x="2221992" y="0"/>
                </a:cubicBezTo>
                <a:cubicBezTo>
                  <a:pt x="2387323" y="33562"/>
                  <a:pt x="2629463" y="-20094"/>
                  <a:pt x="2784348" y="0"/>
                </a:cubicBezTo>
                <a:cubicBezTo>
                  <a:pt x="2939233" y="20094"/>
                  <a:pt x="3151981" y="1524"/>
                  <a:pt x="3387852" y="0"/>
                </a:cubicBezTo>
                <a:cubicBezTo>
                  <a:pt x="3623723" y="-1524"/>
                  <a:pt x="3882724" y="26165"/>
                  <a:pt x="4114800" y="0"/>
                </a:cubicBezTo>
                <a:cubicBezTo>
                  <a:pt x="4114300" y="8855"/>
                  <a:pt x="4114909" y="14521"/>
                  <a:pt x="4114800" y="18288"/>
                </a:cubicBezTo>
                <a:cubicBezTo>
                  <a:pt x="3910038" y="37744"/>
                  <a:pt x="3683432" y="-3969"/>
                  <a:pt x="3429000" y="18288"/>
                </a:cubicBezTo>
                <a:cubicBezTo>
                  <a:pt x="3174568" y="40545"/>
                  <a:pt x="3085815" y="44166"/>
                  <a:pt x="2866644" y="18288"/>
                </a:cubicBezTo>
                <a:cubicBezTo>
                  <a:pt x="2647473" y="-7590"/>
                  <a:pt x="2580474" y="31338"/>
                  <a:pt x="2304288" y="18288"/>
                </a:cubicBezTo>
                <a:cubicBezTo>
                  <a:pt x="2028102" y="5238"/>
                  <a:pt x="1863008" y="-2001"/>
                  <a:pt x="1577340" y="18288"/>
                </a:cubicBezTo>
                <a:cubicBezTo>
                  <a:pt x="1291672" y="38577"/>
                  <a:pt x="1243931" y="9893"/>
                  <a:pt x="973836" y="18288"/>
                </a:cubicBezTo>
                <a:cubicBezTo>
                  <a:pt x="703741" y="26683"/>
                  <a:pt x="317656" y="-5910"/>
                  <a:pt x="0" y="18288"/>
                </a:cubicBezTo>
                <a:cubicBezTo>
                  <a:pt x="683" y="12014"/>
                  <a:pt x="724" y="5908"/>
                  <a:pt x="0" y="0"/>
                </a:cubicBezTo>
                <a:close/>
              </a:path>
              <a:path w="4114800" h="18288" stroke="0"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13902" y="7180"/>
                  <a:pt x="4114969" y="13790"/>
                  <a:pt x="4114800" y="18288"/>
                </a:cubicBezTo>
                <a:cubicBezTo>
                  <a:pt x="3968901" y="8593"/>
                  <a:pt x="3623428" y="17559"/>
                  <a:pt x="3429000" y="18288"/>
                </a:cubicBezTo>
                <a:cubicBezTo>
                  <a:pt x="3234572" y="19017"/>
                  <a:pt x="3085079" y="41804"/>
                  <a:pt x="2866644" y="18288"/>
                </a:cubicBezTo>
                <a:cubicBezTo>
                  <a:pt x="2648209" y="-5228"/>
                  <a:pt x="2451737" y="24580"/>
                  <a:pt x="2180844" y="18288"/>
                </a:cubicBezTo>
                <a:cubicBezTo>
                  <a:pt x="1909951" y="11996"/>
                  <a:pt x="1681589" y="12244"/>
                  <a:pt x="1495044" y="18288"/>
                </a:cubicBezTo>
                <a:cubicBezTo>
                  <a:pt x="1308499" y="24332"/>
                  <a:pt x="1136614" y="21789"/>
                  <a:pt x="850392" y="18288"/>
                </a:cubicBezTo>
                <a:cubicBezTo>
                  <a:pt x="564170" y="14787"/>
                  <a:pt x="210636" y="54701"/>
                  <a:pt x="0" y="18288"/>
                </a:cubicBezTo>
                <a:cubicBezTo>
                  <a:pt x="571" y="10093"/>
                  <a:pt x="-125" y="8407"/>
                  <a:pt x="0" y="0"/>
                </a:cubicBezTo>
                <a:close/>
              </a:path>
            </a:pathLst>
          </a:custGeom>
          <a:solidFill>
            <a:srgbClr val="08C8E1"/>
          </a:solidFill>
          <a:ln w="38100" cap="rnd">
            <a:solidFill>
              <a:srgbClr val="08C8E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081AFCD1-865D-BA74-B062-3C453197FDA0}"/>
              </a:ext>
            </a:extLst>
          </p:cNvPr>
          <p:cNvSpPr>
            <a:spLocks noGrp="1"/>
          </p:cNvSpPr>
          <p:nvPr>
            <p:ph type="body" sz="half" idx="2"/>
          </p:nvPr>
        </p:nvSpPr>
        <p:spPr>
          <a:xfrm>
            <a:off x="630936" y="2660904"/>
            <a:ext cx="5964726" cy="4107886"/>
          </a:xfrm>
        </p:spPr>
        <p:txBody>
          <a:bodyPr vert="horz" lIns="91440" tIns="45720" rIns="91440" bIns="45720" rtlCol="0" anchor="t">
            <a:normAutofit fontScale="92500" lnSpcReduction="20000"/>
          </a:bodyPr>
          <a:lstStyle/>
          <a:p>
            <a:pPr>
              <a:lnSpc>
                <a:spcPct val="100000"/>
              </a:lnSpc>
              <a:spcBef>
                <a:spcPts val="300"/>
              </a:spcBef>
              <a:spcAft>
                <a:spcPts val="800"/>
              </a:spcAft>
            </a:pPr>
            <a:r>
              <a:rPr lang="en-US" sz="2000" b="1" dirty="0">
                <a:effectLst/>
                <a:latin typeface="Arial" panose="020B0604020202020204" pitchFamily="34" charset="0"/>
                <a:cs typeface="Arial" panose="020B0604020202020204" pitchFamily="34" charset="0"/>
              </a:rPr>
              <a:t>Objectives: QDP14 -  3  and EDE4 - 14</a:t>
            </a:r>
          </a:p>
          <a:p>
            <a:pPr>
              <a:lnSpc>
                <a:spcPct val="100000"/>
              </a:lnSpc>
              <a:spcBef>
                <a:spcPts val="300"/>
              </a:spcBef>
              <a:spcAft>
                <a:spcPts val="800"/>
              </a:spcAft>
            </a:pPr>
            <a:r>
              <a:rPr lang="en-US" sz="2000" b="1" i="1" dirty="0">
                <a:effectLst/>
                <a:cs typeface="Calibri" panose="020F0502020204030204" pitchFamily="34" charset="0"/>
              </a:rPr>
              <a:t>“</a:t>
            </a:r>
            <a:r>
              <a:rPr lang="en-US" sz="2000" dirty="0">
                <a:effectLst/>
                <a:latin typeface="Calibri" panose="020F0502020204030204" pitchFamily="34" charset="0"/>
                <a:cs typeface="Calibri" panose="020F0502020204030204" pitchFamily="34" charset="0"/>
              </a:rPr>
              <a:t>To prepare a LAP for Clondalkin, the extent of the boundary to be defined, which will be guided by the Local Area Plans Guidelines for Planning Authorities, 2013 (Department of the Environment, Community and Local Government) or any superseding guidelines and which will incorporate:</a:t>
            </a:r>
          </a:p>
          <a:p>
            <a:pPr marL="342900" lvl="0" indent="-228600">
              <a:lnSpc>
                <a:spcPct val="100000"/>
              </a:lnSpc>
              <a:spcBef>
                <a:spcPts val="300"/>
              </a:spcBef>
              <a:buFont typeface="Arial" panose="020B0604020202020204" pitchFamily="34" charset="0"/>
              <a:buChar char="•"/>
            </a:pPr>
            <a:r>
              <a:rPr lang="en-US" sz="2000" dirty="0">
                <a:effectLst/>
                <a:latin typeface="Calibri" panose="020F0502020204030204" pitchFamily="34" charset="0"/>
                <a:cs typeface="Calibri" panose="020F0502020204030204" pitchFamily="34" charset="0"/>
              </a:rPr>
              <a:t>A vision for the development of Clondalkin</a:t>
            </a:r>
          </a:p>
          <a:p>
            <a:pPr marL="342900" lvl="0" indent="-228600">
              <a:lnSpc>
                <a:spcPct val="100000"/>
              </a:lnSpc>
              <a:spcBef>
                <a:spcPts val="300"/>
              </a:spcBef>
              <a:buFont typeface="Arial" panose="020B0604020202020204" pitchFamily="34" charset="0"/>
              <a:buChar char="•"/>
            </a:pPr>
            <a:r>
              <a:rPr lang="en-US" sz="2000" dirty="0">
                <a:effectLst/>
                <a:latin typeface="Calibri" panose="020F0502020204030204" pitchFamily="34" charset="0"/>
                <a:cs typeface="Calibri" panose="020F0502020204030204" pitchFamily="34" charset="0"/>
              </a:rPr>
              <a:t>Wider urban design principles</a:t>
            </a:r>
          </a:p>
          <a:p>
            <a:pPr marL="342900" lvl="0" indent="-228600">
              <a:lnSpc>
                <a:spcPct val="100000"/>
              </a:lnSpc>
              <a:spcBef>
                <a:spcPts val="300"/>
              </a:spcBef>
              <a:buFont typeface="Arial" panose="020B0604020202020204" pitchFamily="34" charset="0"/>
              <a:buChar char="•"/>
            </a:pPr>
            <a:r>
              <a:rPr lang="en-US" sz="2000" dirty="0">
                <a:effectLst/>
                <a:latin typeface="Calibri" panose="020F0502020204030204" pitchFamily="34" charset="0"/>
                <a:cs typeface="Calibri" panose="020F0502020204030204" pitchFamily="34" charset="0"/>
              </a:rPr>
              <a:t>Framework plans for larger infill sites</a:t>
            </a:r>
          </a:p>
          <a:p>
            <a:pPr marL="342900" lvl="0" indent="-228600">
              <a:lnSpc>
                <a:spcPct val="100000"/>
              </a:lnSpc>
              <a:spcBef>
                <a:spcPts val="300"/>
              </a:spcBef>
              <a:buFont typeface="Arial" panose="020B0604020202020204" pitchFamily="34" charset="0"/>
              <a:buChar char="•"/>
            </a:pPr>
            <a:r>
              <a:rPr lang="en-US" sz="2000" dirty="0">
                <a:effectLst/>
                <a:latin typeface="Calibri" panose="020F0502020204030204" pitchFamily="34" charset="0"/>
                <a:cs typeface="Calibri" panose="020F0502020204030204" pitchFamily="34" charset="0"/>
              </a:rPr>
              <a:t>A Conservation Plan </a:t>
            </a:r>
          </a:p>
          <a:p>
            <a:pPr marL="342900" lvl="0" indent="-228600">
              <a:lnSpc>
                <a:spcPct val="100000"/>
              </a:lnSpc>
              <a:spcBef>
                <a:spcPts val="300"/>
              </a:spcBef>
              <a:buFont typeface="Arial" panose="020B0604020202020204" pitchFamily="34" charset="0"/>
              <a:buChar char="•"/>
            </a:pPr>
            <a:r>
              <a:rPr lang="en-US" sz="2000" dirty="0">
                <a:effectLst/>
                <a:latin typeface="Calibri" panose="020F0502020204030204" pitchFamily="34" charset="0"/>
                <a:cs typeface="Calibri" panose="020F0502020204030204" pitchFamily="34" charset="0"/>
              </a:rPr>
              <a:t>A local Green Infrastructure strategy derived from the County GI Strategy </a:t>
            </a:r>
          </a:p>
          <a:p>
            <a:pPr marL="342900" lvl="0" indent="-228600">
              <a:lnSpc>
                <a:spcPct val="100000"/>
              </a:lnSpc>
              <a:spcBef>
                <a:spcPts val="300"/>
              </a:spcBef>
              <a:spcAft>
                <a:spcPts val="800"/>
              </a:spcAft>
              <a:buFont typeface="Arial" panose="020B0604020202020204" pitchFamily="34" charset="0"/>
              <a:buChar char="•"/>
            </a:pPr>
            <a:r>
              <a:rPr lang="en-US" sz="2000" dirty="0">
                <a:effectLst/>
                <a:latin typeface="Calibri" panose="020F0502020204030204" pitchFamily="34" charset="0"/>
                <a:cs typeface="Calibri" panose="020F0502020204030204" pitchFamily="34" charset="0"/>
              </a:rPr>
              <a:t>Transport movement study.”                                                                                               </a:t>
            </a:r>
          </a:p>
          <a:p>
            <a:pPr marL="342900" lvl="0" indent="-228600">
              <a:lnSpc>
                <a:spcPct val="100000"/>
              </a:lnSpc>
              <a:spcBef>
                <a:spcPts val="300"/>
              </a:spcBef>
              <a:spcAft>
                <a:spcPts val="800"/>
              </a:spcAft>
              <a:buFont typeface="Arial" panose="020B0604020202020204" pitchFamily="34" charset="0"/>
              <a:buChar char="•"/>
            </a:pPr>
            <a:endParaRPr lang="en-US" sz="1500" b="1" dirty="0"/>
          </a:p>
          <a:p>
            <a:pPr indent="-228600">
              <a:lnSpc>
                <a:spcPct val="100000"/>
              </a:lnSpc>
              <a:buFont typeface="Arial" panose="020B0604020202020204" pitchFamily="34" charset="0"/>
              <a:buChar char="•"/>
            </a:pPr>
            <a:endParaRPr lang="en-US" sz="1500" dirty="0"/>
          </a:p>
        </p:txBody>
      </p:sp>
      <mc:AlternateContent xmlns:mc="http://schemas.openxmlformats.org/markup-compatibility/2006" xmlns:p14="http://schemas.microsoft.com/office/powerpoint/2010/main">
        <mc:Choice Requires="p14">
          <p:contentPart p14:bwMode="auto" r:id="rId2">
            <p14:nvContentPartPr>
              <p14:cNvPr id="57" name="Ink 56">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5755403" y="1971579"/>
              <a:ext cx="360" cy="2160"/>
            </p14:xfrm>
          </p:contentPart>
        </mc:Choice>
        <mc:Fallback xmlns="">
          <p:pic>
            <p:nvPicPr>
              <p:cNvPr id="57" name="Ink 56">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3"/>
              <a:stretch>
                <a:fillRect/>
              </a:stretch>
            </p:blipFill>
            <p:spPr>
              <a:xfrm>
                <a:off x="5737403" y="1956150"/>
                <a:ext cx="36000" cy="32709"/>
              </a:xfrm>
              <a:prstGeom prst="rect">
                <a:avLst/>
              </a:prstGeom>
            </p:spPr>
          </p:pic>
        </mc:Fallback>
      </mc:AlternateContent>
      <p:pic>
        <p:nvPicPr>
          <p:cNvPr id="6" name="Content Placeholder 5">
            <a:extLst>
              <a:ext uri="{FF2B5EF4-FFF2-40B4-BE49-F238E27FC236}">
                <a16:creationId xmlns:a16="http://schemas.microsoft.com/office/drawing/2014/main" id="{644C6B68-4153-BC16-80A2-D31B7E6479A1}"/>
              </a:ext>
            </a:extLst>
          </p:cNvPr>
          <p:cNvPicPr>
            <a:picLocks noGrp="1" noChangeAspect="1"/>
          </p:cNvPicPr>
          <p:nvPr>
            <p:ph idx="1"/>
          </p:nvPr>
        </p:nvPicPr>
        <p:blipFill>
          <a:blip r:embed="rId4"/>
          <a:stretch>
            <a:fillRect/>
          </a:stretch>
        </p:blipFill>
        <p:spPr>
          <a:xfrm>
            <a:off x="7226598" y="857794"/>
            <a:ext cx="3862652" cy="5577840"/>
          </a:xfrm>
          <a:prstGeom prst="rect">
            <a:avLst/>
          </a:prstGeom>
          <a:ln w="12700">
            <a:solidFill>
              <a:srgbClr val="00B0F0"/>
            </a:solidFill>
          </a:ln>
        </p:spPr>
      </p:pic>
    </p:spTree>
    <p:extLst>
      <p:ext uri="{BB962C8B-B14F-4D97-AF65-F5344CB8AC3E}">
        <p14:creationId xmlns:p14="http://schemas.microsoft.com/office/powerpoint/2010/main" val="3937623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79" name="Rectangle 78">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AD6307-1F5E-BC07-B4AD-4C02868C208A}"/>
              </a:ext>
            </a:extLst>
          </p:cNvPr>
          <p:cNvSpPr>
            <a:spLocks noGrp="1"/>
          </p:cNvSpPr>
          <p:nvPr>
            <p:ph type="title"/>
          </p:nvPr>
        </p:nvSpPr>
        <p:spPr>
          <a:xfrm>
            <a:off x="638881" y="759978"/>
            <a:ext cx="10909640" cy="1065836"/>
          </a:xfrm>
        </p:spPr>
        <p:txBody>
          <a:bodyPr vert="horz" lIns="91440" tIns="45720" rIns="91440" bIns="45720" rtlCol="0" anchor="ctr">
            <a:normAutofit/>
          </a:bodyPr>
          <a:lstStyle/>
          <a:p>
            <a:pPr algn="ctr"/>
            <a:r>
              <a:rPr lang="en-US" dirty="0">
                <a:solidFill>
                  <a:schemeClr val="accent1"/>
                </a:solidFill>
              </a:rPr>
              <a:t>requirements of local area plans</a:t>
            </a:r>
          </a:p>
        </p:txBody>
      </p:sp>
      <p:sp>
        <p:nvSpPr>
          <p:cNvPr id="81" name="Rectangle 6">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27432"/>
          </a:xfrm>
          <a:custGeom>
            <a:avLst/>
            <a:gdLst>
              <a:gd name="connsiteX0" fmla="*/ 0 w 3291840"/>
              <a:gd name="connsiteY0" fmla="*/ 0 h 27432"/>
              <a:gd name="connsiteX1" fmla="*/ 625450 w 3291840"/>
              <a:gd name="connsiteY1" fmla="*/ 0 h 27432"/>
              <a:gd name="connsiteX2" fmla="*/ 1283818 w 3291840"/>
              <a:gd name="connsiteY2" fmla="*/ 0 h 27432"/>
              <a:gd name="connsiteX3" fmla="*/ 1975104 w 3291840"/>
              <a:gd name="connsiteY3" fmla="*/ 0 h 27432"/>
              <a:gd name="connsiteX4" fmla="*/ 2666390 w 3291840"/>
              <a:gd name="connsiteY4" fmla="*/ 0 h 27432"/>
              <a:gd name="connsiteX5" fmla="*/ 3291840 w 3291840"/>
              <a:gd name="connsiteY5" fmla="*/ 0 h 27432"/>
              <a:gd name="connsiteX6" fmla="*/ 3291840 w 3291840"/>
              <a:gd name="connsiteY6" fmla="*/ 27432 h 27432"/>
              <a:gd name="connsiteX7" fmla="*/ 2567635 w 3291840"/>
              <a:gd name="connsiteY7" fmla="*/ 27432 h 27432"/>
              <a:gd name="connsiteX8" fmla="*/ 1843430 w 3291840"/>
              <a:gd name="connsiteY8" fmla="*/ 27432 h 27432"/>
              <a:gd name="connsiteX9" fmla="*/ 1185062 w 3291840"/>
              <a:gd name="connsiteY9" fmla="*/ 27432 h 27432"/>
              <a:gd name="connsiteX10" fmla="*/ 0 w 3291840"/>
              <a:gd name="connsiteY10" fmla="*/ 27432 h 27432"/>
              <a:gd name="connsiteX11" fmla="*/ 0 w 3291840"/>
              <a:gd name="connsiteY11"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1840" h="27432" fill="none" extrusionOk="0">
                <a:moveTo>
                  <a:pt x="0" y="0"/>
                </a:moveTo>
                <a:cubicBezTo>
                  <a:pt x="173613" y="5552"/>
                  <a:pt x="489242" y="1770"/>
                  <a:pt x="625450" y="0"/>
                </a:cubicBezTo>
                <a:cubicBezTo>
                  <a:pt x="761658" y="-1770"/>
                  <a:pt x="1015131" y="32079"/>
                  <a:pt x="1283818" y="0"/>
                </a:cubicBezTo>
                <a:cubicBezTo>
                  <a:pt x="1552505" y="-32079"/>
                  <a:pt x="1752773" y="10771"/>
                  <a:pt x="1975104" y="0"/>
                </a:cubicBezTo>
                <a:cubicBezTo>
                  <a:pt x="2197435" y="-10771"/>
                  <a:pt x="2433070" y="21341"/>
                  <a:pt x="2666390" y="0"/>
                </a:cubicBezTo>
                <a:cubicBezTo>
                  <a:pt x="2899710" y="-21341"/>
                  <a:pt x="3028437" y="16612"/>
                  <a:pt x="3291840" y="0"/>
                </a:cubicBezTo>
                <a:cubicBezTo>
                  <a:pt x="3290674" y="7395"/>
                  <a:pt x="3291885" y="21864"/>
                  <a:pt x="3291840" y="27432"/>
                </a:cubicBezTo>
                <a:cubicBezTo>
                  <a:pt x="3043276" y="47012"/>
                  <a:pt x="2921041" y="-3764"/>
                  <a:pt x="2567635" y="27432"/>
                </a:cubicBezTo>
                <a:cubicBezTo>
                  <a:pt x="2214230" y="58628"/>
                  <a:pt x="2189623" y="-3875"/>
                  <a:pt x="1843430" y="27432"/>
                </a:cubicBezTo>
                <a:cubicBezTo>
                  <a:pt x="1497237" y="58739"/>
                  <a:pt x="1492584" y="38324"/>
                  <a:pt x="1185062" y="27432"/>
                </a:cubicBezTo>
                <a:cubicBezTo>
                  <a:pt x="877540" y="16540"/>
                  <a:pt x="313238" y="55587"/>
                  <a:pt x="0" y="27432"/>
                </a:cubicBezTo>
                <a:cubicBezTo>
                  <a:pt x="-503" y="20663"/>
                  <a:pt x="1168" y="5855"/>
                  <a:pt x="0" y="0"/>
                </a:cubicBezTo>
                <a:close/>
              </a:path>
              <a:path w="3291840" h="27432" stroke="0" extrusionOk="0">
                <a:moveTo>
                  <a:pt x="0" y="0"/>
                </a:moveTo>
                <a:cubicBezTo>
                  <a:pt x="281971" y="23935"/>
                  <a:pt x="485873" y="-14021"/>
                  <a:pt x="625450" y="0"/>
                </a:cubicBezTo>
                <a:cubicBezTo>
                  <a:pt x="765027" y="14021"/>
                  <a:pt x="1048900" y="27914"/>
                  <a:pt x="1185062" y="0"/>
                </a:cubicBezTo>
                <a:cubicBezTo>
                  <a:pt x="1321224" y="-27914"/>
                  <a:pt x="1648252" y="-3988"/>
                  <a:pt x="1909267" y="0"/>
                </a:cubicBezTo>
                <a:cubicBezTo>
                  <a:pt x="2170282" y="3988"/>
                  <a:pt x="2301957" y="25891"/>
                  <a:pt x="2534717" y="0"/>
                </a:cubicBezTo>
                <a:cubicBezTo>
                  <a:pt x="2767477" y="-25891"/>
                  <a:pt x="3078800" y="21500"/>
                  <a:pt x="3291840" y="0"/>
                </a:cubicBezTo>
                <a:cubicBezTo>
                  <a:pt x="3292033" y="12649"/>
                  <a:pt x="3290852" y="17989"/>
                  <a:pt x="3291840" y="27432"/>
                </a:cubicBezTo>
                <a:cubicBezTo>
                  <a:pt x="3120474" y="24858"/>
                  <a:pt x="2816568" y="13777"/>
                  <a:pt x="2633472" y="27432"/>
                </a:cubicBezTo>
                <a:cubicBezTo>
                  <a:pt x="2450376" y="41087"/>
                  <a:pt x="2160769" y="46494"/>
                  <a:pt x="1909267" y="27432"/>
                </a:cubicBezTo>
                <a:cubicBezTo>
                  <a:pt x="1657765" y="8370"/>
                  <a:pt x="1623992" y="18792"/>
                  <a:pt x="1349654" y="27432"/>
                </a:cubicBezTo>
                <a:cubicBezTo>
                  <a:pt x="1075316" y="36072"/>
                  <a:pt x="833426" y="43325"/>
                  <a:pt x="691286" y="27432"/>
                </a:cubicBezTo>
                <a:cubicBezTo>
                  <a:pt x="549146" y="11539"/>
                  <a:pt x="342011" y="33345"/>
                  <a:pt x="0" y="27432"/>
                </a:cubicBezTo>
                <a:cubicBezTo>
                  <a:pt x="1300" y="19678"/>
                  <a:pt x="-86" y="12044"/>
                  <a:pt x="0" y="0"/>
                </a:cubicBezTo>
                <a:close/>
              </a:path>
            </a:pathLst>
          </a:custGeom>
          <a:solidFill>
            <a:srgbClr val="4088DA"/>
          </a:solidFill>
          <a:ln w="38100" cap="rnd">
            <a:solidFill>
              <a:srgbClr val="4088DA"/>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Map&#10;&#10;Description automatically generated with low confidence">
            <a:extLst>
              <a:ext uri="{FF2B5EF4-FFF2-40B4-BE49-F238E27FC236}">
                <a16:creationId xmlns:a16="http://schemas.microsoft.com/office/drawing/2014/main" id="{5648B8CF-7FE5-5C16-2253-0883C2D5E58F}"/>
              </a:ext>
            </a:extLst>
          </p:cNvPr>
          <p:cNvPicPr>
            <a:picLocks noChangeAspect="1"/>
          </p:cNvPicPr>
          <p:nvPr/>
        </p:nvPicPr>
        <p:blipFill>
          <a:blip r:embed="rId2"/>
          <a:stretch>
            <a:fillRect/>
          </a:stretch>
        </p:blipFill>
        <p:spPr>
          <a:xfrm>
            <a:off x="894421" y="2336236"/>
            <a:ext cx="2794909" cy="3895344"/>
          </a:xfrm>
          <a:prstGeom prst="rect">
            <a:avLst/>
          </a:prstGeom>
        </p:spPr>
      </p:pic>
      <p:pic>
        <p:nvPicPr>
          <p:cNvPr id="5" name="Picture 4" descr="Text, letter&#10;&#10;Description automatically generated">
            <a:extLst>
              <a:ext uri="{FF2B5EF4-FFF2-40B4-BE49-F238E27FC236}">
                <a16:creationId xmlns:a16="http://schemas.microsoft.com/office/drawing/2014/main" id="{61EBF648-3EDB-D1AF-A58F-2FD0160FBB01}"/>
              </a:ext>
            </a:extLst>
          </p:cNvPr>
          <p:cNvPicPr>
            <a:picLocks noChangeAspect="1"/>
          </p:cNvPicPr>
          <p:nvPr/>
        </p:nvPicPr>
        <p:blipFill>
          <a:blip r:embed="rId3"/>
          <a:stretch>
            <a:fillRect/>
          </a:stretch>
        </p:blipFill>
        <p:spPr>
          <a:xfrm>
            <a:off x="4583751" y="2585792"/>
            <a:ext cx="7275945" cy="3318246"/>
          </a:xfrm>
          <a:prstGeom prst="rect">
            <a:avLst/>
          </a:prstGeom>
        </p:spPr>
      </p:pic>
    </p:spTree>
    <p:extLst>
      <p:ext uri="{BB962C8B-B14F-4D97-AF65-F5344CB8AC3E}">
        <p14:creationId xmlns:p14="http://schemas.microsoft.com/office/powerpoint/2010/main" val="1542623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1" name="Rectangle 10">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B0DBBD92-C736-2AD7-5005-987EB326C6CF}"/>
              </a:ext>
            </a:extLst>
          </p:cNvPr>
          <p:cNvSpPr txBox="1"/>
          <p:nvPr/>
        </p:nvSpPr>
        <p:spPr>
          <a:xfrm>
            <a:off x="838200" y="365125"/>
            <a:ext cx="10515600" cy="132556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5600">
                <a:solidFill>
                  <a:schemeClr val="accent1"/>
                </a:solidFill>
                <a:latin typeface="+mj-lt"/>
                <a:ea typeface="+mj-ea"/>
                <a:cs typeface="+mj-cs"/>
              </a:rPr>
              <a:t>Why Prepare a Local Area Plan for Clondalkin?</a:t>
            </a:r>
          </a:p>
        </p:txBody>
      </p:sp>
      <p:graphicFrame>
        <p:nvGraphicFramePr>
          <p:cNvPr id="5" name="TextBox 2">
            <a:extLst>
              <a:ext uri="{FF2B5EF4-FFF2-40B4-BE49-F238E27FC236}">
                <a16:creationId xmlns:a16="http://schemas.microsoft.com/office/drawing/2014/main" id="{2E1287F2-54F8-7606-9118-363B13D2F64F}"/>
              </a:ext>
            </a:extLst>
          </p:cNvPr>
          <p:cNvGraphicFramePr/>
          <p:nvPr>
            <p:extLst>
              <p:ext uri="{D42A27DB-BD31-4B8C-83A1-F6EECF244321}">
                <p14:modId xmlns:p14="http://schemas.microsoft.com/office/powerpoint/2010/main" val="2147061024"/>
              </p:ext>
            </p:extLst>
          </p:nvPr>
        </p:nvGraphicFramePr>
        <p:xfrm>
          <a:off x="838200" y="1928813"/>
          <a:ext cx="10515600" cy="4252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3010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63" name="Rectangle 62">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E7E91DE-FFC3-8589-5E95-208058215A5F}"/>
              </a:ext>
            </a:extLst>
          </p:cNvPr>
          <p:cNvPicPr>
            <a:picLocks noChangeAspect="1"/>
          </p:cNvPicPr>
          <p:nvPr/>
        </p:nvPicPr>
        <p:blipFill rotWithShape="1">
          <a:blip r:embed="rId2">
            <a:alphaModFix/>
          </a:blip>
          <a:srcRect l="4024"/>
          <a:stretch/>
        </p:blipFill>
        <p:spPr>
          <a:xfrm>
            <a:off x="20" y="10"/>
            <a:ext cx="12188931" cy="6857990"/>
          </a:xfrm>
          <a:prstGeom prst="rect">
            <a:avLst/>
          </a:prstGeom>
        </p:spPr>
      </p:pic>
      <p:sp>
        <p:nvSpPr>
          <p:cNvPr id="65" name="Rectangle 64">
            <a:extLst>
              <a:ext uri="{FF2B5EF4-FFF2-40B4-BE49-F238E27FC236}">
                <a16:creationId xmlns:a16="http://schemas.microsoft.com/office/drawing/2014/main" id="{8F51725E-A483-43B2-A6F2-C44F502FE0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37549"/>
            <a:ext cx="12191999" cy="5058137"/>
          </a:xfrm>
          <a:prstGeom prst="rect">
            <a:avLst/>
          </a:prstGeom>
          <a:gradFill flip="none" rotWithShape="1">
            <a:gsLst>
              <a:gs pos="50000">
                <a:schemeClr val="tx1">
                  <a:alpha val="30000"/>
                </a:schemeClr>
              </a:gs>
              <a:gs pos="80000">
                <a:schemeClr val="tx1">
                  <a:alpha val="15000"/>
                </a:schemeClr>
              </a:gs>
              <a:gs pos="0">
                <a:schemeClr val="tx1">
                  <a:alpha val="0"/>
                </a:schemeClr>
              </a:gs>
              <a:gs pos="20000">
                <a:schemeClr val="tx1">
                  <a:alpha val="15000"/>
                </a:schemeClr>
              </a:gs>
              <a:gs pos="10000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72ACC64-DB1B-8E95-3859-1CA98B324421}"/>
              </a:ext>
            </a:extLst>
          </p:cNvPr>
          <p:cNvSpPr txBox="1"/>
          <p:nvPr/>
        </p:nvSpPr>
        <p:spPr>
          <a:xfrm>
            <a:off x="1524000" y="1122363"/>
            <a:ext cx="9144000" cy="3063240"/>
          </a:xfrm>
          <a:prstGeom prst="rect">
            <a:avLst/>
          </a:prstGeom>
        </p:spPr>
        <p:txBody>
          <a:bodyPr vert="horz" lIns="91440" tIns="45720" rIns="91440" bIns="45720" rtlCol="0" anchor="b">
            <a:normAutofit/>
          </a:bodyPr>
          <a:lstStyle/>
          <a:p>
            <a:pPr algn="ctr">
              <a:spcBef>
                <a:spcPct val="0"/>
              </a:spcBef>
              <a:spcAft>
                <a:spcPts val="600"/>
              </a:spcAft>
            </a:pPr>
            <a:r>
              <a:rPr lang="en-US" sz="10800" dirty="0">
                <a:solidFill>
                  <a:schemeClr val="bg1"/>
                </a:solidFill>
                <a:latin typeface="+mj-lt"/>
                <a:ea typeface="+mj-ea"/>
                <a:cs typeface="+mj-cs"/>
              </a:rPr>
              <a:t>Boundary of LAP??? </a:t>
            </a:r>
          </a:p>
        </p:txBody>
      </p:sp>
      <p:sp>
        <p:nvSpPr>
          <p:cNvPr id="67" name="Rectangle 6">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36862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425581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1" name="Rectangle 10">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2255080-65B9-D356-98B1-6022CEC37662}"/>
              </a:ext>
            </a:extLst>
          </p:cNvPr>
          <p:cNvSpPr txBox="1"/>
          <p:nvPr/>
        </p:nvSpPr>
        <p:spPr>
          <a:xfrm>
            <a:off x="638882" y="639193"/>
            <a:ext cx="3571810" cy="3573516"/>
          </a:xfrm>
          <a:prstGeom prst="rect">
            <a:avLst/>
          </a:prstGeom>
        </p:spPr>
        <p:txBody>
          <a:bodyPr vert="horz" lIns="91440" tIns="45720" rIns="91440" bIns="45720" rtlCol="0" anchor="b">
            <a:normAutofit/>
          </a:bodyPr>
          <a:lstStyle/>
          <a:p>
            <a:pPr>
              <a:spcBef>
                <a:spcPct val="0"/>
              </a:spcBef>
              <a:spcAft>
                <a:spcPts val="600"/>
              </a:spcAft>
            </a:pPr>
            <a:r>
              <a:rPr lang="en-US" sz="5800" dirty="0">
                <a:latin typeface="+mj-lt"/>
                <a:ea typeface="+mj-ea"/>
                <a:cs typeface="+mj-cs"/>
              </a:rPr>
              <a:t>Provisional Timeframe </a:t>
            </a:r>
          </a:p>
        </p:txBody>
      </p:sp>
      <p:sp>
        <p:nvSpPr>
          <p:cNvPr id="13"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27432"/>
          </a:xfrm>
          <a:custGeom>
            <a:avLst/>
            <a:gdLst>
              <a:gd name="connsiteX0" fmla="*/ 0 w 3255095"/>
              <a:gd name="connsiteY0" fmla="*/ 0 h 27432"/>
              <a:gd name="connsiteX1" fmla="*/ 618468 w 3255095"/>
              <a:gd name="connsiteY1" fmla="*/ 0 h 27432"/>
              <a:gd name="connsiteX2" fmla="*/ 1269487 w 3255095"/>
              <a:gd name="connsiteY2" fmla="*/ 0 h 27432"/>
              <a:gd name="connsiteX3" fmla="*/ 1953057 w 3255095"/>
              <a:gd name="connsiteY3" fmla="*/ 0 h 27432"/>
              <a:gd name="connsiteX4" fmla="*/ 2636627 w 3255095"/>
              <a:gd name="connsiteY4" fmla="*/ 0 h 27432"/>
              <a:gd name="connsiteX5" fmla="*/ 3255095 w 3255095"/>
              <a:gd name="connsiteY5" fmla="*/ 0 h 27432"/>
              <a:gd name="connsiteX6" fmla="*/ 3255095 w 3255095"/>
              <a:gd name="connsiteY6" fmla="*/ 27432 h 27432"/>
              <a:gd name="connsiteX7" fmla="*/ 2538974 w 3255095"/>
              <a:gd name="connsiteY7" fmla="*/ 27432 h 27432"/>
              <a:gd name="connsiteX8" fmla="*/ 1822853 w 3255095"/>
              <a:gd name="connsiteY8" fmla="*/ 27432 h 27432"/>
              <a:gd name="connsiteX9" fmla="*/ 1171834 w 3255095"/>
              <a:gd name="connsiteY9" fmla="*/ 27432 h 27432"/>
              <a:gd name="connsiteX10" fmla="*/ 0 w 3255095"/>
              <a:gd name="connsiteY10" fmla="*/ 27432 h 27432"/>
              <a:gd name="connsiteX11" fmla="*/ 0 w 3255095"/>
              <a:gd name="connsiteY11"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27432"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3929" y="7395"/>
                  <a:pt x="3255140" y="21864"/>
                  <a:pt x="3255095" y="27432"/>
                </a:cubicBezTo>
                <a:cubicBezTo>
                  <a:pt x="3088545" y="32347"/>
                  <a:pt x="2687475" y="16563"/>
                  <a:pt x="2538974" y="27432"/>
                </a:cubicBezTo>
                <a:cubicBezTo>
                  <a:pt x="2390473" y="38301"/>
                  <a:pt x="2137381" y="185"/>
                  <a:pt x="1822853" y="27432"/>
                </a:cubicBezTo>
                <a:cubicBezTo>
                  <a:pt x="1508325" y="54679"/>
                  <a:pt x="1466437" y="29529"/>
                  <a:pt x="1171834" y="27432"/>
                </a:cubicBezTo>
                <a:cubicBezTo>
                  <a:pt x="877231" y="25335"/>
                  <a:pt x="561097" y="46787"/>
                  <a:pt x="0" y="27432"/>
                </a:cubicBezTo>
                <a:cubicBezTo>
                  <a:pt x="-503" y="20663"/>
                  <a:pt x="1168" y="5855"/>
                  <a:pt x="0" y="0"/>
                </a:cubicBezTo>
                <a:close/>
              </a:path>
              <a:path w="3255095" h="27432"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5288" y="12649"/>
                  <a:pt x="3254107" y="17989"/>
                  <a:pt x="3255095" y="27432"/>
                </a:cubicBezTo>
                <a:cubicBezTo>
                  <a:pt x="3120743" y="25834"/>
                  <a:pt x="2759628" y="51606"/>
                  <a:pt x="2604076" y="27432"/>
                </a:cubicBezTo>
                <a:cubicBezTo>
                  <a:pt x="2448524" y="3258"/>
                  <a:pt x="2184336" y="28743"/>
                  <a:pt x="1887955" y="27432"/>
                </a:cubicBezTo>
                <a:cubicBezTo>
                  <a:pt x="1591574" y="26121"/>
                  <a:pt x="1548845" y="16014"/>
                  <a:pt x="1334589" y="27432"/>
                </a:cubicBezTo>
                <a:cubicBezTo>
                  <a:pt x="1120333" y="38850"/>
                  <a:pt x="996014" y="18806"/>
                  <a:pt x="683570" y="27432"/>
                </a:cubicBezTo>
                <a:cubicBezTo>
                  <a:pt x="371126" y="36058"/>
                  <a:pt x="198687" y="25311"/>
                  <a:pt x="0" y="27432"/>
                </a:cubicBezTo>
                <a:cubicBezTo>
                  <a:pt x="1300" y="19678"/>
                  <a:pt x="-86" y="12044"/>
                  <a:pt x="0" y="0"/>
                </a:cubicBezTo>
                <a:close/>
              </a:path>
            </a:pathLst>
          </a:custGeom>
          <a:solidFill>
            <a:schemeClr val="accent1"/>
          </a:solid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e 4">
            <a:extLst>
              <a:ext uri="{FF2B5EF4-FFF2-40B4-BE49-F238E27FC236}">
                <a16:creationId xmlns:a16="http://schemas.microsoft.com/office/drawing/2014/main" id="{4ED7D806-0443-4C06-33E5-F4B8757B8E1D}"/>
              </a:ext>
            </a:extLst>
          </p:cNvPr>
          <p:cNvGraphicFramePr>
            <a:graphicFrameLocks noGrp="1"/>
          </p:cNvGraphicFramePr>
          <p:nvPr>
            <p:extLst>
              <p:ext uri="{D42A27DB-BD31-4B8C-83A1-F6EECF244321}">
                <p14:modId xmlns:p14="http://schemas.microsoft.com/office/powerpoint/2010/main" val="3159957593"/>
              </p:ext>
            </p:extLst>
          </p:nvPr>
        </p:nvGraphicFramePr>
        <p:xfrm>
          <a:off x="4757057" y="640080"/>
          <a:ext cx="7059871" cy="5550410"/>
        </p:xfrm>
        <a:graphic>
          <a:graphicData uri="http://schemas.openxmlformats.org/drawingml/2006/table">
            <a:tbl>
              <a:tblPr firstRow="1" bandRow="1">
                <a:tableStyleId>{5C22544A-7EE6-4342-B048-85BDC9FD1C3A}</a:tableStyleId>
              </a:tblPr>
              <a:tblGrid>
                <a:gridCol w="1049719">
                  <a:extLst>
                    <a:ext uri="{9D8B030D-6E8A-4147-A177-3AD203B41FA5}">
                      <a16:colId xmlns:a16="http://schemas.microsoft.com/office/drawing/2014/main" val="1385612781"/>
                    </a:ext>
                  </a:extLst>
                </a:gridCol>
                <a:gridCol w="2569748">
                  <a:extLst>
                    <a:ext uri="{9D8B030D-6E8A-4147-A177-3AD203B41FA5}">
                      <a16:colId xmlns:a16="http://schemas.microsoft.com/office/drawing/2014/main" val="458646015"/>
                    </a:ext>
                  </a:extLst>
                </a:gridCol>
                <a:gridCol w="1692962">
                  <a:extLst>
                    <a:ext uri="{9D8B030D-6E8A-4147-A177-3AD203B41FA5}">
                      <a16:colId xmlns:a16="http://schemas.microsoft.com/office/drawing/2014/main" val="1664877886"/>
                    </a:ext>
                  </a:extLst>
                </a:gridCol>
                <a:gridCol w="1747442">
                  <a:extLst>
                    <a:ext uri="{9D8B030D-6E8A-4147-A177-3AD203B41FA5}">
                      <a16:colId xmlns:a16="http://schemas.microsoft.com/office/drawing/2014/main" val="2425623236"/>
                    </a:ext>
                  </a:extLst>
                </a:gridCol>
              </a:tblGrid>
              <a:tr h="725672">
                <a:tc>
                  <a:txBody>
                    <a:bodyPr/>
                    <a:lstStyle/>
                    <a:p>
                      <a:r>
                        <a:rPr lang="en-IE" sz="1900" dirty="0">
                          <a:latin typeface="Calibri" panose="020F0502020204030204" pitchFamily="34" charset="0"/>
                          <a:cs typeface="Calibri" panose="020F0502020204030204" pitchFamily="34" charset="0"/>
                        </a:rPr>
                        <a:t>Stages</a:t>
                      </a:r>
                    </a:p>
                  </a:txBody>
                  <a:tcPr marL="98064" marR="98064" marT="49032" marB="49032"/>
                </a:tc>
                <a:tc>
                  <a:txBody>
                    <a:bodyPr/>
                    <a:lstStyle/>
                    <a:p>
                      <a:r>
                        <a:rPr lang="en-IE" sz="1900">
                          <a:latin typeface="Calibri" panose="020F0502020204030204" pitchFamily="34" charset="0"/>
                          <a:cs typeface="Calibri" panose="020F0502020204030204" pitchFamily="34" charset="0"/>
                        </a:rPr>
                        <a:t>Description</a:t>
                      </a:r>
                    </a:p>
                  </a:txBody>
                  <a:tcPr marL="98064" marR="98064" marT="49032" marB="49032"/>
                </a:tc>
                <a:tc>
                  <a:txBody>
                    <a:bodyPr/>
                    <a:lstStyle/>
                    <a:p>
                      <a:r>
                        <a:rPr lang="en-IE" sz="1900">
                          <a:latin typeface="Calibri" panose="020F0502020204030204" pitchFamily="34" charset="0"/>
                          <a:cs typeface="Calibri" panose="020F0502020204030204" pitchFamily="34" charset="0"/>
                        </a:rPr>
                        <a:t>Provisional Timeframe</a:t>
                      </a:r>
                    </a:p>
                  </a:txBody>
                  <a:tcPr marL="98064" marR="98064" marT="49032" marB="49032"/>
                </a:tc>
                <a:tc>
                  <a:txBody>
                    <a:bodyPr/>
                    <a:lstStyle/>
                    <a:p>
                      <a:r>
                        <a:rPr lang="en-IE" sz="1900" dirty="0">
                          <a:latin typeface="Calibri" panose="020F0502020204030204" pitchFamily="34" charset="0"/>
                          <a:cs typeface="Calibri" panose="020F0502020204030204" pitchFamily="34" charset="0"/>
                        </a:rPr>
                        <a:t>Statutory Status</a:t>
                      </a:r>
                    </a:p>
                  </a:txBody>
                  <a:tcPr marL="98064" marR="98064" marT="49032" marB="49032"/>
                </a:tc>
                <a:extLst>
                  <a:ext uri="{0D108BD9-81ED-4DB2-BD59-A6C34878D82A}">
                    <a16:rowId xmlns:a16="http://schemas.microsoft.com/office/drawing/2014/main" val="3632317552"/>
                  </a:ext>
                </a:extLst>
              </a:tr>
              <a:tr h="2785011">
                <a:tc>
                  <a:txBody>
                    <a:bodyPr/>
                    <a:lstStyle/>
                    <a:p>
                      <a:r>
                        <a:rPr lang="en-IE" sz="1900">
                          <a:latin typeface="Calibri" panose="020F0502020204030204" pitchFamily="34" charset="0"/>
                          <a:cs typeface="Calibri" panose="020F0502020204030204" pitchFamily="34" charset="0"/>
                        </a:rPr>
                        <a:t>1-3</a:t>
                      </a:r>
                    </a:p>
                  </a:txBody>
                  <a:tcPr marL="98064" marR="98064" marT="49032" marB="49032"/>
                </a:tc>
                <a:tc>
                  <a:txBody>
                    <a:bodyPr/>
                    <a:lstStyle/>
                    <a:p>
                      <a:r>
                        <a:rPr lang="en-IE" sz="1900" dirty="0">
                          <a:latin typeface="Calibri" panose="020F0502020204030204" pitchFamily="34" charset="0"/>
                          <a:cs typeface="Calibri" panose="020F0502020204030204" pitchFamily="34" charset="0"/>
                        </a:rPr>
                        <a:t>Preparing the Draft Plan - Background research and information gathering including informal public and stakeholder consultation and procurement of necessary consultants </a:t>
                      </a:r>
                    </a:p>
                  </a:txBody>
                  <a:tcPr marL="98064" marR="98064" marT="49032" marB="49032"/>
                </a:tc>
                <a:tc>
                  <a:txBody>
                    <a:bodyPr/>
                    <a:lstStyle/>
                    <a:p>
                      <a:r>
                        <a:rPr lang="en-IE" sz="1900">
                          <a:latin typeface="Calibri" panose="020F0502020204030204" pitchFamily="34" charset="0"/>
                          <a:cs typeface="Calibri" panose="020F0502020204030204" pitchFamily="34" charset="0"/>
                        </a:rPr>
                        <a:t>Q3 2022 – Q3 2023</a:t>
                      </a:r>
                    </a:p>
                  </a:txBody>
                  <a:tcPr marL="98064" marR="98064" marT="49032" marB="49032"/>
                </a:tc>
                <a:tc>
                  <a:txBody>
                    <a:bodyPr/>
                    <a:lstStyle/>
                    <a:p>
                      <a:r>
                        <a:rPr lang="en-IE" sz="1900">
                          <a:latin typeface="Calibri" panose="020F0502020204030204" pitchFamily="34" charset="0"/>
                          <a:cs typeface="Calibri" panose="020F0502020204030204" pitchFamily="34" charset="0"/>
                        </a:rPr>
                        <a:t>Non-Statutory</a:t>
                      </a:r>
                    </a:p>
                  </a:txBody>
                  <a:tcPr marL="98064" marR="98064" marT="49032" marB="49032"/>
                </a:tc>
                <a:extLst>
                  <a:ext uri="{0D108BD9-81ED-4DB2-BD59-A6C34878D82A}">
                    <a16:rowId xmlns:a16="http://schemas.microsoft.com/office/drawing/2014/main" val="1535336623"/>
                  </a:ext>
                </a:extLst>
              </a:tr>
              <a:tr h="1314055">
                <a:tc>
                  <a:txBody>
                    <a:bodyPr/>
                    <a:lstStyle/>
                    <a:p>
                      <a:r>
                        <a:rPr lang="en-IE" sz="1900">
                          <a:latin typeface="Calibri" panose="020F0502020204030204" pitchFamily="34" charset="0"/>
                          <a:cs typeface="Calibri" panose="020F0502020204030204" pitchFamily="34" charset="0"/>
                        </a:rPr>
                        <a:t>4-7</a:t>
                      </a:r>
                    </a:p>
                  </a:txBody>
                  <a:tcPr marL="98064" marR="98064" marT="49032" marB="49032"/>
                </a:tc>
                <a:tc>
                  <a:txBody>
                    <a:bodyPr/>
                    <a:lstStyle/>
                    <a:p>
                      <a:r>
                        <a:rPr lang="en-IE" sz="1900">
                          <a:latin typeface="Calibri" panose="020F0502020204030204" pitchFamily="34" charset="0"/>
                          <a:cs typeface="Calibri" panose="020F0502020204030204" pitchFamily="34" charset="0"/>
                        </a:rPr>
                        <a:t>Publication of Draft Plan, further consultation and adoption</a:t>
                      </a:r>
                    </a:p>
                  </a:txBody>
                  <a:tcPr marL="98064" marR="98064" marT="49032" marB="49032"/>
                </a:tc>
                <a:tc>
                  <a:txBody>
                    <a:bodyPr/>
                    <a:lstStyle/>
                    <a:p>
                      <a:r>
                        <a:rPr lang="en-IE" sz="1900" dirty="0">
                          <a:latin typeface="Calibri" panose="020F0502020204030204" pitchFamily="34" charset="0"/>
                          <a:cs typeface="Calibri" panose="020F0502020204030204" pitchFamily="34" charset="0"/>
                        </a:rPr>
                        <a:t>Q3 2023 – Q2 2024</a:t>
                      </a:r>
                    </a:p>
                  </a:txBody>
                  <a:tcPr marL="98064" marR="98064" marT="49032" marB="49032"/>
                </a:tc>
                <a:tc>
                  <a:txBody>
                    <a:bodyPr/>
                    <a:lstStyle/>
                    <a:p>
                      <a:r>
                        <a:rPr lang="en-IE" sz="1900">
                          <a:latin typeface="Calibri" panose="020F0502020204030204" pitchFamily="34" charset="0"/>
                          <a:cs typeface="Calibri" panose="020F0502020204030204" pitchFamily="34" charset="0"/>
                        </a:rPr>
                        <a:t>Statutory </a:t>
                      </a:r>
                    </a:p>
                  </a:txBody>
                  <a:tcPr marL="98064" marR="98064" marT="49032" marB="49032"/>
                </a:tc>
                <a:extLst>
                  <a:ext uri="{0D108BD9-81ED-4DB2-BD59-A6C34878D82A}">
                    <a16:rowId xmlns:a16="http://schemas.microsoft.com/office/drawing/2014/main" val="669417566"/>
                  </a:ext>
                </a:extLst>
              </a:tr>
              <a:tr h="725672">
                <a:tc>
                  <a:txBody>
                    <a:bodyPr/>
                    <a:lstStyle/>
                    <a:p>
                      <a:r>
                        <a:rPr lang="en-IE" sz="1900">
                          <a:latin typeface="Calibri" panose="020F0502020204030204" pitchFamily="34" charset="0"/>
                          <a:cs typeface="Calibri" panose="020F0502020204030204" pitchFamily="34" charset="0"/>
                        </a:rPr>
                        <a:t>Total </a:t>
                      </a:r>
                    </a:p>
                  </a:txBody>
                  <a:tcPr marL="98064" marR="98064" marT="49032" marB="49032"/>
                </a:tc>
                <a:tc>
                  <a:txBody>
                    <a:bodyPr/>
                    <a:lstStyle/>
                    <a:p>
                      <a:endParaRPr lang="en-IE" sz="1900">
                        <a:latin typeface="Calibri" panose="020F0502020204030204" pitchFamily="34" charset="0"/>
                        <a:cs typeface="Calibri" panose="020F0502020204030204" pitchFamily="34" charset="0"/>
                      </a:endParaRPr>
                    </a:p>
                  </a:txBody>
                  <a:tcPr marL="98064" marR="98064" marT="49032" marB="49032"/>
                </a:tc>
                <a:tc>
                  <a:txBody>
                    <a:bodyPr/>
                    <a:lstStyle/>
                    <a:p>
                      <a:r>
                        <a:rPr lang="en-IE" sz="1900">
                          <a:latin typeface="Calibri" panose="020F0502020204030204" pitchFamily="34" charset="0"/>
                          <a:cs typeface="Calibri" panose="020F0502020204030204" pitchFamily="34" charset="0"/>
                        </a:rPr>
                        <a:t>Approx 99 weeks</a:t>
                      </a:r>
                    </a:p>
                  </a:txBody>
                  <a:tcPr marL="98064" marR="98064" marT="49032" marB="49032"/>
                </a:tc>
                <a:tc>
                  <a:txBody>
                    <a:bodyPr/>
                    <a:lstStyle/>
                    <a:p>
                      <a:endParaRPr lang="en-IE" sz="1900" dirty="0"/>
                    </a:p>
                  </a:txBody>
                  <a:tcPr marL="98064" marR="98064" marT="49032" marB="49032"/>
                </a:tc>
                <a:extLst>
                  <a:ext uri="{0D108BD9-81ED-4DB2-BD59-A6C34878D82A}">
                    <a16:rowId xmlns:a16="http://schemas.microsoft.com/office/drawing/2014/main" val="277948800"/>
                  </a:ext>
                </a:extLst>
              </a:tr>
            </a:tbl>
          </a:graphicData>
        </a:graphic>
      </p:graphicFrame>
    </p:spTree>
    <p:extLst>
      <p:ext uri="{BB962C8B-B14F-4D97-AF65-F5344CB8AC3E}">
        <p14:creationId xmlns:p14="http://schemas.microsoft.com/office/powerpoint/2010/main" val="36379151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4" name="Rectangle 2053">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897131-7DEA-FB99-D178-45134441B4CE}"/>
              </a:ext>
            </a:extLst>
          </p:cNvPr>
          <p:cNvSpPr>
            <a:spLocks noGrp="1"/>
          </p:cNvSpPr>
          <p:nvPr>
            <p:ph type="title"/>
          </p:nvPr>
        </p:nvSpPr>
        <p:spPr>
          <a:xfrm>
            <a:off x="630936" y="639520"/>
            <a:ext cx="3429000" cy="1719072"/>
          </a:xfrm>
        </p:spPr>
        <p:txBody>
          <a:bodyPr anchor="b">
            <a:normAutofit/>
          </a:bodyPr>
          <a:lstStyle/>
          <a:p>
            <a:pPr>
              <a:lnSpc>
                <a:spcPct val="90000"/>
              </a:lnSpc>
            </a:pPr>
            <a:r>
              <a:rPr lang="en-GB" sz="3800"/>
              <a:t>Preliminary Stages in the Preparation of Plan – Non- statutory</a:t>
            </a:r>
          </a:p>
        </p:txBody>
      </p:sp>
      <p:sp>
        <p:nvSpPr>
          <p:cNvPr id="2056"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9084" y="2532888"/>
            <a:ext cx="3291840" cy="18288"/>
          </a:xfrm>
          <a:custGeom>
            <a:avLst/>
            <a:gdLst>
              <a:gd name="connsiteX0" fmla="*/ 0 w 3291840"/>
              <a:gd name="connsiteY0" fmla="*/ 0 h 18288"/>
              <a:gd name="connsiteX1" fmla="*/ 625450 w 3291840"/>
              <a:gd name="connsiteY1" fmla="*/ 0 h 18288"/>
              <a:gd name="connsiteX2" fmla="*/ 1283818 w 3291840"/>
              <a:gd name="connsiteY2" fmla="*/ 0 h 18288"/>
              <a:gd name="connsiteX3" fmla="*/ 1975104 w 3291840"/>
              <a:gd name="connsiteY3" fmla="*/ 0 h 18288"/>
              <a:gd name="connsiteX4" fmla="*/ 2666390 w 3291840"/>
              <a:gd name="connsiteY4" fmla="*/ 0 h 18288"/>
              <a:gd name="connsiteX5" fmla="*/ 3291840 w 3291840"/>
              <a:gd name="connsiteY5" fmla="*/ 0 h 18288"/>
              <a:gd name="connsiteX6" fmla="*/ 3291840 w 3291840"/>
              <a:gd name="connsiteY6" fmla="*/ 18288 h 18288"/>
              <a:gd name="connsiteX7" fmla="*/ 2567635 w 3291840"/>
              <a:gd name="connsiteY7" fmla="*/ 18288 h 18288"/>
              <a:gd name="connsiteX8" fmla="*/ 1843430 w 3291840"/>
              <a:gd name="connsiteY8" fmla="*/ 18288 h 18288"/>
              <a:gd name="connsiteX9" fmla="*/ 1185062 w 3291840"/>
              <a:gd name="connsiteY9" fmla="*/ 18288 h 18288"/>
              <a:gd name="connsiteX10" fmla="*/ 0 w 3291840"/>
              <a:gd name="connsiteY10" fmla="*/ 18288 h 18288"/>
              <a:gd name="connsiteX11" fmla="*/ 0 w 3291840"/>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1840" h="18288" fill="none" extrusionOk="0">
                <a:moveTo>
                  <a:pt x="0" y="0"/>
                </a:moveTo>
                <a:cubicBezTo>
                  <a:pt x="173613" y="5552"/>
                  <a:pt x="489242" y="1770"/>
                  <a:pt x="625450" y="0"/>
                </a:cubicBezTo>
                <a:cubicBezTo>
                  <a:pt x="761658" y="-1770"/>
                  <a:pt x="1015131" y="32079"/>
                  <a:pt x="1283818" y="0"/>
                </a:cubicBezTo>
                <a:cubicBezTo>
                  <a:pt x="1552505" y="-32079"/>
                  <a:pt x="1752773" y="10771"/>
                  <a:pt x="1975104" y="0"/>
                </a:cubicBezTo>
                <a:cubicBezTo>
                  <a:pt x="2197435" y="-10771"/>
                  <a:pt x="2433070" y="21341"/>
                  <a:pt x="2666390" y="0"/>
                </a:cubicBezTo>
                <a:cubicBezTo>
                  <a:pt x="2899710" y="-21341"/>
                  <a:pt x="3028437" y="16612"/>
                  <a:pt x="3291840" y="0"/>
                </a:cubicBezTo>
                <a:cubicBezTo>
                  <a:pt x="3291131" y="8157"/>
                  <a:pt x="3291427" y="12125"/>
                  <a:pt x="3291840" y="18288"/>
                </a:cubicBezTo>
                <a:cubicBezTo>
                  <a:pt x="3043276" y="37868"/>
                  <a:pt x="2921041" y="-12908"/>
                  <a:pt x="2567635" y="18288"/>
                </a:cubicBezTo>
                <a:cubicBezTo>
                  <a:pt x="2214230" y="49484"/>
                  <a:pt x="2189623" y="-13019"/>
                  <a:pt x="1843430" y="18288"/>
                </a:cubicBezTo>
                <a:cubicBezTo>
                  <a:pt x="1497237" y="49595"/>
                  <a:pt x="1492584" y="29180"/>
                  <a:pt x="1185062" y="18288"/>
                </a:cubicBezTo>
                <a:cubicBezTo>
                  <a:pt x="877540" y="7396"/>
                  <a:pt x="313238" y="46443"/>
                  <a:pt x="0" y="18288"/>
                </a:cubicBezTo>
                <a:cubicBezTo>
                  <a:pt x="-46" y="12483"/>
                  <a:pt x="-203" y="6491"/>
                  <a:pt x="0" y="0"/>
                </a:cubicBezTo>
                <a:close/>
              </a:path>
              <a:path w="3291840" h="18288" stroke="0" extrusionOk="0">
                <a:moveTo>
                  <a:pt x="0" y="0"/>
                </a:moveTo>
                <a:cubicBezTo>
                  <a:pt x="281971" y="23935"/>
                  <a:pt x="485873" y="-14021"/>
                  <a:pt x="625450" y="0"/>
                </a:cubicBezTo>
                <a:cubicBezTo>
                  <a:pt x="765027" y="14021"/>
                  <a:pt x="1048900" y="27914"/>
                  <a:pt x="1185062" y="0"/>
                </a:cubicBezTo>
                <a:cubicBezTo>
                  <a:pt x="1321224" y="-27914"/>
                  <a:pt x="1648252" y="-3988"/>
                  <a:pt x="1909267" y="0"/>
                </a:cubicBezTo>
                <a:cubicBezTo>
                  <a:pt x="2170282" y="3988"/>
                  <a:pt x="2301957" y="25891"/>
                  <a:pt x="2534717" y="0"/>
                </a:cubicBezTo>
                <a:cubicBezTo>
                  <a:pt x="2767477" y="-25891"/>
                  <a:pt x="3078800" y="21500"/>
                  <a:pt x="3291840" y="0"/>
                </a:cubicBezTo>
                <a:cubicBezTo>
                  <a:pt x="3291576" y="4493"/>
                  <a:pt x="3292224" y="9472"/>
                  <a:pt x="3291840" y="18288"/>
                </a:cubicBezTo>
                <a:cubicBezTo>
                  <a:pt x="3120474" y="15714"/>
                  <a:pt x="2816568" y="4633"/>
                  <a:pt x="2633472" y="18288"/>
                </a:cubicBezTo>
                <a:cubicBezTo>
                  <a:pt x="2450376" y="31943"/>
                  <a:pt x="2160769" y="37350"/>
                  <a:pt x="1909267" y="18288"/>
                </a:cubicBezTo>
                <a:cubicBezTo>
                  <a:pt x="1657765" y="-774"/>
                  <a:pt x="1623992" y="9648"/>
                  <a:pt x="1349654" y="18288"/>
                </a:cubicBezTo>
                <a:cubicBezTo>
                  <a:pt x="1075316" y="26928"/>
                  <a:pt x="833426" y="34181"/>
                  <a:pt x="691286" y="18288"/>
                </a:cubicBezTo>
                <a:cubicBezTo>
                  <a:pt x="549146" y="2395"/>
                  <a:pt x="342011" y="24201"/>
                  <a:pt x="0" y="18288"/>
                </a:cubicBezTo>
                <a:cubicBezTo>
                  <a:pt x="843" y="9577"/>
                  <a:pt x="371" y="6900"/>
                  <a:pt x="0" y="0"/>
                </a:cubicBezTo>
                <a:close/>
              </a:path>
            </a:pathLst>
          </a:custGeom>
          <a:solidFill>
            <a:srgbClr val="558A2D"/>
          </a:solidFill>
          <a:ln w="38100" cap="rnd">
            <a:solidFill>
              <a:srgbClr val="558A2D"/>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A1991E3B-7608-5D6C-FDF7-93D7FE29B1F7}"/>
              </a:ext>
            </a:extLst>
          </p:cNvPr>
          <p:cNvSpPr>
            <a:spLocks noGrp="1"/>
          </p:cNvSpPr>
          <p:nvPr>
            <p:ph idx="1"/>
          </p:nvPr>
        </p:nvSpPr>
        <p:spPr>
          <a:xfrm>
            <a:off x="630936" y="2807208"/>
            <a:ext cx="3429000" cy="3410712"/>
          </a:xfrm>
        </p:spPr>
        <p:txBody>
          <a:bodyPr anchor="t">
            <a:normAutofit/>
          </a:bodyPr>
          <a:lstStyle/>
          <a:p>
            <a:r>
              <a:rPr lang="en-US" sz="2400" dirty="0"/>
              <a:t>Stage 1 – Knowing Clondalkin</a:t>
            </a:r>
          </a:p>
          <a:p>
            <a:r>
              <a:rPr lang="en-US" sz="2400" dirty="0"/>
              <a:t>Stage 2 – Understanding Clondalkin</a:t>
            </a:r>
          </a:p>
          <a:p>
            <a:r>
              <a:rPr lang="en-US" sz="2400" dirty="0"/>
              <a:t>Stage 3 – Draft Vision for Clondalkin</a:t>
            </a:r>
          </a:p>
        </p:txBody>
      </p:sp>
      <mc:AlternateContent xmlns:mc="http://schemas.openxmlformats.org/markup-compatibility/2006" xmlns:p14="http://schemas.microsoft.com/office/powerpoint/2010/main">
        <mc:Choice Requires="p14">
          <p:contentPart p14:bwMode="auto" r:id="rId2">
            <p14:nvContentPartPr>
              <p14:cNvPr id="2058" name="Ink 2057">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5755403" y="1971579"/>
              <a:ext cx="360" cy="2160"/>
            </p14:xfrm>
          </p:contentPart>
        </mc:Choice>
        <mc:Fallback xmlns="">
          <p:pic>
            <p:nvPicPr>
              <p:cNvPr id="2058" name="Ink 2057">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3"/>
              <a:stretch>
                <a:fillRect/>
              </a:stretch>
            </p:blipFill>
            <p:spPr>
              <a:xfrm>
                <a:off x="5737403" y="1956150"/>
                <a:ext cx="36000" cy="32709"/>
              </a:xfrm>
              <a:prstGeom prst="rect">
                <a:avLst/>
              </a:prstGeom>
            </p:spPr>
          </p:pic>
        </mc:Fallback>
      </mc:AlternateContent>
      <p:pic>
        <p:nvPicPr>
          <p:cNvPr id="2049" name="Picture 1">
            <a:extLst>
              <a:ext uri="{FF2B5EF4-FFF2-40B4-BE49-F238E27FC236}">
                <a16:creationId xmlns:a16="http://schemas.microsoft.com/office/drawing/2014/main" id="{F9502682-A53F-9BA0-D3CA-99C29C814C0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315457" y="440628"/>
            <a:ext cx="7462886" cy="62501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66906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20" name="Rectangle 1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2255080-65B9-D356-98B1-6022CEC37662}"/>
              </a:ext>
            </a:extLst>
          </p:cNvPr>
          <p:cNvSpPr txBox="1"/>
          <p:nvPr/>
        </p:nvSpPr>
        <p:spPr>
          <a:xfrm>
            <a:off x="640080" y="325369"/>
            <a:ext cx="4368602" cy="1956841"/>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6600">
                <a:latin typeface="+mj-lt"/>
                <a:ea typeface="+mj-ea"/>
                <a:cs typeface="+mj-cs"/>
              </a:rPr>
              <a:t>Public consultation</a:t>
            </a:r>
          </a:p>
        </p:txBody>
      </p:sp>
      <p:sp>
        <p:nvSpPr>
          <p:cNvPr id="22"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093" y="2563839"/>
            <a:ext cx="3931920" cy="27432"/>
          </a:xfrm>
          <a:custGeom>
            <a:avLst/>
            <a:gdLst>
              <a:gd name="connsiteX0" fmla="*/ 0 w 3931920"/>
              <a:gd name="connsiteY0" fmla="*/ 0 h 27432"/>
              <a:gd name="connsiteX1" fmla="*/ 733958 w 3931920"/>
              <a:gd name="connsiteY1" fmla="*/ 0 h 27432"/>
              <a:gd name="connsiteX2" fmla="*/ 1428598 w 3931920"/>
              <a:gd name="connsiteY2" fmla="*/ 0 h 27432"/>
              <a:gd name="connsiteX3" fmla="*/ 2123237 w 3931920"/>
              <a:gd name="connsiteY3" fmla="*/ 0 h 27432"/>
              <a:gd name="connsiteX4" fmla="*/ 2660599 w 3931920"/>
              <a:gd name="connsiteY4" fmla="*/ 0 h 27432"/>
              <a:gd name="connsiteX5" fmla="*/ 3237281 w 3931920"/>
              <a:gd name="connsiteY5" fmla="*/ 0 h 27432"/>
              <a:gd name="connsiteX6" fmla="*/ 3931920 w 3931920"/>
              <a:gd name="connsiteY6" fmla="*/ 0 h 27432"/>
              <a:gd name="connsiteX7" fmla="*/ 3931920 w 3931920"/>
              <a:gd name="connsiteY7" fmla="*/ 27432 h 27432"/>
              <a:gd name="connsiteX8" fmla="*/ 3276600 w 3931920"/>
              <a:gd name="connsiteY8" fmla="*/ 27432 h 27432"/>
              <a:gd name="connsiteX9" fmla="*/ 2739238 w 3931920"/>
              <a:gd name="connsiteY9" fmla="*/ 27432 h 27432"/>
              <a:gd name="connsiteX10" fmla="*/ 2201875 w 3931920"/>
              <a:gd name="connsiteY10" fmla="*/ 27432 h 27432"/>
              <a:gd name="connsiteX11" fmla="*/ 1507236 w 3931920"/>
              <a:gd name="connsiteY11" fmla="*/ 27432 h 27432"/>
              <a:gd name="connsiteX12" fmla="*/ 930554 w 3931920"/>
              <a:gd name="connsiteY12" fmla="*/ 27432 h 27432"/>
              <a:gd name="connsiteX13" fmla="*/ 0 w 3931920"/>
              <a:gd name="connsiteY13" fmla="*/ 27432 h 27432"/>
              <a:gd name="connsiteX14" fmla="*/ 0 w 3931920"/>
              <a:gd name="connsiteY14"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31920" h="27432" fill="none" extrusionOk="0">
                <a:moveTo>
                  <a:pt x="0" y="0"/>
                </a:moveTo>
                <a:cubicBezTo>
                  <a:pt x="245351" y="16874"/>
                  <a:pt x="509174" y="13736"/>
                  <a:pt x="733958" y="0"/>
                </a:cubicBezTo>
                <a:cubicBezTo>
                  <a:pt x="958742" y="-13736"/>
                  <a:pt x="1245406" y="-17215"/>
                  <a:pt x="1428598" y="0"/>
                </a:cubicBezTo>
                <a:cubicBezTo>
                  <a:pt x="1611790" y="17215"/>
                  <a:pt x="1930525" y="20562"/>
                  <a:pt x="2123237" y="0"/>
                </a:cubicBezTo>
                <a:cubicBezTo>
                  <a:pt x="2315949" y="-20562"/>
                  <a:pt x="2485508" y="11332"/>
                  <a:pt x="2660599" y="0"/>
                </a:cubicBezTo>
                <a:cubicBezTo>
                  <a:pt x="2835690" y="-11332"/>
                  <a:pt x="3075198" y="-14809"/>
                  <a:pt x="3237281" y="0"/>
                </a:cubicBezTo>
                <a:cubicBezTo>
                  <a:pt x="3399364" y="14809"/>
                  <a:pt x="3745084" y="-4992"/>
                  <a:pt x="3931920" y="0"/>
                </a:cubicBezTo>
                <a:cubicBezTo>
                  <a:pt x="3930963" y="8431"/>
                  <a:pt x="3931571" y="14612"/>
                  <a:pt x="3931920" y="27432"/>
                </a:cubicBezTo>
                <a:cubicBezTo>
                  <a:pt x="3765435" y="40792"/>
                  <a:pt x="3452398" y="38703"/>
                  <a:pt x="3276600" y="27432"/>
                </a:cubicBezTo>
                <a:cubicBezTo>
                  <a:pt x="3100802" y="16161"/>
                  <a:pt x="2914889" y="26998"/>
                  <a:pt x="2739238" y="27432"/>
                </a:cubicBezTo>
                <a:cubicBezTo>
                  <a:pt x="2563587" y="27866"/>
                  <a:pt x="2395484" y="39154"/>
                  <a:pt x="2201875" y="27432"/>
                </a:cubicBezTo>
                <a:cubicBezTo>
                  <a:pt x="2008266" y="15710"/>
                  <a:pt x="1781367" y="4899"/>
                  <a:pt x="1507236" y="27432"/>
                </a:cubicBezTo>
                <a:cubicBezTo>
                  <a:pt x="1233105" y="49965"/>
                  <a:pt x="1075495" y="47542"/>
                  <a:pt x="930554" y="27432"/>
                </a:cubicBezTo>
                <a:cubicBezTo>
                  <a:pt x="785613" y="7322"/>
                  <a:pt x="268930" y="30433"/>
                  <a:pt x="0" y="27432"/>
                </a:cubicBezTo>
                <a:cubicBezTo>
                  <a:pt x="226" y="18208"/>
                  <a:pt x="-648" y="12891"/>
                  <a:pt x="0" y="0"/>
                </a:cubicBezTo>
                <a:close/>
              </a:path>
              <a:path w="3931920" h="27432" stroke="0" extrusionOk="0">
                <a:moveTo>
                  <a:pt x="0" y="0"/>
                </a:moveTo>
                <a:cubicBezTo>
                  <a:pt x="278269" y="4786"/>
                  <a:pt x="349028" y="-10422"/>
                  <a:pt x="616001" y="0"/>
                </a:cubicBezTo>
                <a:cubicBezTo>
                  <a:pt x="882974" y="10422"/>
                  <a:pt x="931617" y="-15515"/>
                  <a:pt x="1153363" y="0"/>
                </a:cubicBezTo>
                <a:cubicBezTo>
                  <a:pt x="1375109" y="15515"/>
                  <a:pt x="1704089" y="-3631"/>
                  <a:pt x="1887322" y="0"/>
                </a:cubicBezTo>
                <a:cubicBezTo>
                  <a:pt x="2070555" y="3631"/>
                  <a:pt x="2344155" y="2213"/>
                  <a:pt x="2503322" y="0"/>
                </a:cubicBezTo>
                <a:cubicBezTo>
                  <a:pt x="2662489" y="-2213"/>
                  <a:pt x="2976859" y="26691"/>
                  <a:pt x="3119323" y="0"/>
                </a:cubicBezTo>
                <a:cubicBezTo>
                  <a:pt x="3261787" y="-26691"/>
                  <a:pt x="3588171" y="-28651"/>
                  <a:pt x="3931920" y="0"/>
                </a:cubicBezTo>
                <a:cubicBezTo>
                  <a:pt x="3930565" y="9524"/>
                  <a:pt x="3930718" y="13975"/>
                  <a:pt x="3931920" y="27432"/>
                </a:cubicBezTo>
                <a:cubicBezTo>
                  <a:pt x="3664329" y="4021"/>
                  <a:pt x="3437686" y="14511"/>
                  <a:pt x="3276600" y="27432"/>
                </a:cubicBezTo>
                <a:cubicBezTo>
                  <a:pt x="3115514" y="40353"/>
                  <a:pt x="2913592" y="48967"/>
                  <a:pt x="2739238" y="27432"/>
                </a:cubicBezTo>
                <a:cubicBezTo>
                  <a:pt x="2564884" y="5897"/>
                  <a:pt x="2294049" y="39820"/>
                  <a:pt x="2083918" y="27432"/>
                </a:cubicBezTo>
                <a:cubicBezTo>
                  <a:pt x="1873787" y="15044"/>
                  <a:pt x="1718903" y="21388"/>
                  <a:pt x="1428598" y="27432"/>
                </a:cubicBezTo>
                <a:cubicBezTo>
                  <a:pt x="1138293" y="33476"/>
                  <a:pt x="952209" y="50441"/>
                  <a:pt x="812597" y="27432"/>
                </a:cubicBezTo>
                <a:cubicBezTo>
                  <a:pt x="672985" y="4423"/>
                  <a:pt x="305800" y="28240"/>
                  <a:pt x="0" y="27432"/>
                </a:cubicBezTo>
                <a:cubicBezTo>
                  <a:pt x="-800" y="16780"/>
                  <a:pt x="-583" y="12910"/>
                  <a:pt x="0" y="0"/>
                </a:cubicBezTo>
                <a:close/>
              </a:path>
            </a:pathLst>
          </a:custGeom>
          <a:solidFill>
            <a:schemeClr val="accent1"/>
          </a:solid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9765EEC-3298-FE65-2C12-DC008B89E966}"/>
              </a:ext>
            </a:extLst>
          </p:cNvPr>
          <p:cNvSpPr txBox="1"/>
          <p:nvPr/>
        </p:nvSpPr>
        <p:spPr>
          <a:xfrm>
            <a:off x="640080" y="2872899"/>
            <a:ext cx="4243589" cy="3320668"/>
          </a:xfrm>
          <a:prstGeom prst="rect">
            <a:avLst/>
          </a:prstGeom>
        </p:spPr>
        <p:txBody>
          <a:bodyPr vert="horz" lIns="91440" tIns="45720" rIns="91440" bIns="45720" rtlCol="0">
            <a:normAutofit/>
          </a:bodyPr>
          <a:lstStyle/>
          <a:p>
            <a:pPr marL="285750" indent="-228600">
              <a:lnSpc>
                <a:spcPct val="110000"/>
              </a:lnSpc>
              <a:spcAft>
                <a:spcPts val="600"/>
              </a:spcAft>
              <a:buFont typeface="Arial" panose="020B0604020202020204" pitchFamily="34" charset="0"/>
              <a:buChar char="•"/>
            </a:pPr>
            <a:r>
              <a:rPr lang="en-US" dirty="0">
                <a:latin typeface="Calibri" panose="020F0502020204030204" pitchFamily="34" charset="0"/>
                <a:cs typeface="Calibri" panose="020F0502020204030204" pitchFamily="34" charset="0"/>
              </a:rPr>
              <a:t>Consultation Plan will be developed Q1 2023</a:t>
            </a:r>
          </a:p>
          <a:p>
            <a:pPr marL="285750" indent="-228600">
              <a:lnSpc>
                <a:spcPct val="110000"/>
              </a:lnSpc>
              <a:spcAft>
                <a:spcPts val="600"/>
              </a:spcAft>
              <a:buFont typeface="Arial" panose="020B0604020202020204" pitchFamily="34" charset="0"/>
              <a:buChar char="•"/>
            </a:pPr>
            <a:r>
              <a:rPr lang="en-US" dirty="0">
                <a:latin typeface="Calibri" panose="020F0502020204030204" pitchFamily="34" charset="0"/>
                <a:cs typeface="Calibri" panose="020F0502020204030204" pitchFamily="34" charset="0"/>
              </a:rPr>
              <a:t>There will be early, informal  engagement with multiple stakeholders to inform the Draft Plan</a:t>
            </a:r>
          </a:p>
          <a:p>
            <a:pPr marL="285750" indent="-228600">
              <a:lnSpc>
                <a:spcPct val="110000"/>
              </a:lnSpc>
              <a:spcAft>
                <a:spcPts val="600"/>
              </a:spcAft>
              <a:buFont typeface="Arial" panose="020B0604020202020204" pitchFamily="34" charset="0"/>
              <a:buChar char="•"/>
            </a:pPr>
            <a:r>
              <a:rPr lang="en-US" dirty="0">
                <a:latin typeface="Calibri" panose="020F0502020204030204" pitchFamily="34" charset="0"/>
                <a:cs typeface="Calibri" panose="020F0502020204030204" pitchFamily="34" charset="0"/>
              </a:rPr>
              <a:t>There will also be statutory formal public consultation on the Draft Plan</a:t>
            </a:r>
          </a:p>
        </p:txBody>
      </p:sp>
      <p:pic>
        <p:nvPicPr>
          <p:cNvPr id="5" name="Picture 4">
            <a:extLst>
              <a:ext uri="{FF2B5EF4-FFF2-40B4-BE49-F238E27FC236}">
                <a16:creationId xmlns:a16="http://schemas.microsoft.com/office/drawing/2014/main" id="{1E0B2D83-6E77-2F99-6BDF-76E88E2414D1}"/>
              </a:ext>
            </a:extLst>
          </p:cNvPr>
          <p:cNvPicPr>
            <a:picLocks noChangeAspect="1"/>
          </p:cNvPicPr>
          <p:nvPr/>
        </p:nvPicPr>
        <p:blipFill rotWithShape="1">
          <a:blip r:embed="rId2"/>
          <a:srcRect l="23944" r="9103"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8003734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31" name="Rectangle 3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AD6307-1F5E-BC07-B4AD-4C02868C208A}"/>
              </a:ext>
            </a:extLst>
          </p:cNvPr>
          <p:cNvSpPr>
            <a:spLocks noGrp="1"/>
          </p:cNvSpPr>
          <p:nvPr>
            <p:ph type="title"/>
          </p:nvPr>
        </p:nvSpPr>
        <p:spPr>
          <a:xfrm>
            <a:off x="635756" y="639021"/>
            <a:ext cx="4368602" cy="1084623"/>
          </a:xfrm>
        </p:spPr>
        <p:txBody>
          <a:bodyPr vert="horz" lIns="91440" tIns="45720" rIns="91440" bIns="45720" rtlCol="0" anchor="b">
            <a:normAutofit fontScale="90000"/>
          </a:bodyPr>
          <a:lstStyle/>
          <a:p>
            <a:r>
              <a:rPr lang="en-US" sz="6600" dirty="0"/>
              <a:t>Delivery</a:t>
            </a:r>
          </a:p>
        </p:txBody>
      </p:sp>
      <p:sp>
        <p:nvSpPr>
          <p:cNvPr id="33"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093" y="2563839"/>
            <a:ext cx="3931920" cy="27432"/>
          </a:xfrm>
          <a:custGeom>
            <a:avLst/>
            <a:gdLst>
              <a:gd name="connsiteX0" fmla="*/ 0 w 3931920"/>
              <a:gd name="connsiteY0" fmla="*/ 0 h 27432"/>
              <a:gd name="connsiteX1" fmla="*/ 733958 w 3931920"/>
              <a:gd name="connsiteY1" fmla="*/ 0 h 27432"/>
              <a:gd name="connsiteX2" fmla="*/ 1428598 w 3931920"/>
              <a:gd name="connsiteY2" fmla="*/ 0 h 27432"/>
              <a:gd name="connsiteX3" fmla="*/ 2123237 w 3931920"/>
              <a:gd name="connsiteY3" fmla="*/ 0 h 27432"/>
              <a:gd name="connsiteX4" fmla="*/ 2660599 w 3931920"/>
              <a:gd name="connsiteY4" fmla="*/ 0 h 27432"/>
              <a:gd name="connsiteX5" fmla="*/ 3237281 w 3931920"/>
              <a:gd name="connsiteY5" fmla="*/ 0 h 27432"/>
              <a:gd name="connsiteX6" fmla="*/ 3931920 w 3931920"/>
              <a:gd name="connsiteY6" fmla="*/ 0 h 27432"/>
              <a:gd name="connsiteX7" fmla="*/ 3931920 w 3931920"/>
              <a:gd name="connsiteY7" fmla="*/ 27432 h 27432"/>
              <a:gd name="connsiteX8" fmla="*/ 3276600 w 3931920"/>
              <a:gd name="connsiteY8" fmla="*/ 27432 h 27432"/>
              <a:gd name="connsiteX9" fmla="*/ 2739238 w 3931920"/>
              <a:gd name="connsiteY9" fmla="*/ 27432 h 27432"/>
              <a:gd name="connsiteX10" fmla="*/ 2201875 w 3931920"/>
              <a:gd name="connsiteY10" fmla="*/ 27432 h 27432"/>
              <a:gd name="connsiteX11" fmla="*/ 1507236 w 3931920"/>
              <a:gd name="connsiteY11" fmla="*/ 27432 h 27432"/>
              <a:gd name="connsiteX12" fmla="*/ 930554 w 3931920"/>
              <a:gd name="connsiteY12" fmla="*/ 27432 h 27432"/>
              <a:gd name="connsiteX13" fmla="*/ 0 w 3931920"/>
              <a:gd name="connsiteY13" fmla="*/ 27432 h 27432"/>
              <a:gd name="connsiteX14" fmla="*/ 0 w 3931920"/>
              <a:gd name="connsiteY14"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31920" h="27432" fill="none" extrusionOk="0">
                <a:moveTo>
                  <a:pt x="0" y="0"/>
                </a:moveTo>
                <a:cubicBezTo>
                  <a:pt x="245351" y="16874"/>
                  <a:pt x="509174" y="13736"/>
                  <a:pt x="733958" y="0"/>
                </a:cubicBezTo>
                <a:cubicBezTo>
                  <a:pt x="958742" y="-13736"/>
                  <a:pt x="1245406" y="-17215"/>
                  <a:pt x="1428598" y="0"/>
                </a:cubicBezTo>
                <a:cubicBezTo>
                  <a:pt x="1611790" y="17215"/>
                  <a:pt x="1930525" y="20562"/>
                  <a:pt x="2123237" y="0"/>
                </a:cubicBezTo>
                <a:cubicBezTo>
                  <a:pt x="2315949" y="-20562"/>
                  <a:pt x="2485508" y="11332"/>
                  <a:pt x="2660599" y="0"/>
                </a:cubicBezTo>
                <a:cubicBezTo>
                  <a:pt x="2835690" y="-11332"/>
                  <a:pt x="3075198" y="-14809"/>
                  <a:pt x="3237281" y="0"/>
                </a:cubicBezTo>
                <a:cubicBezTo>
                  <a:pt x="3399364" y="14809"/>
                  <a:pt x="3745084" y="-4992"/>
                  <a:pt x="3931920" y="0"/>
                </a:cubicBezTo>
                <a:cubicBezTo>
                  <a:pt x="3930963" y="8431"/>
                  <a:pt x="3931571" y="14612"/>
                  <a:pt x="3931920" y="27432"/>
                </a:cubicBezTo>
                <a:cubicBezTo>
                  <a:pt x="3765435" y="40792"/>
                  <a:pt x="3452398" y="38703"/>
                  <a:pt x="3276600" y="27432"/>
                </a:cubicBezTo>
                <a:cubicBezTo>
                  <a:pt x="3100802" y="16161"/>
                  <a:pt x="2914889" y="26998"/>
                  <a:pt x="2739238" y="27432"/>
                </a:cubicBezTo>
                <a:cubicBezTo>
                  <a:pt x="2563587" y="27866"/>
                  <a:pt x="2395484" y="39154"/>
                  <a:pt x="2201875" y="27432"/>
                </a:cubicBezTo>
                <a:cubicBezTo>
                  <a:pt x="2008266" y="15710"/>
                  <a:pt x="1781367" y="4899"/>
                  <a:pt x="1507236" y="27432"/>
                </a:cubicBezTo>
                <a:cubicBezTo>
                  <a:pt x="1233105" y="49965"/>
                  <a:pt x="1075495" y="47542"/>
                  <a:pt x="930554" y="27432"/>
                </a:cubicBezTo>
                <a:cubicBezTo>
                  <a:pt x="785613" y="7322"/>
                  <a:pt x="268930" y="30433"/>
                  <a:pt x="0" y="27432"/>
                </a:cubicBezTo>
                <a:cubicBezTo>
                  <a:pt x="226" y="18208"/>
                  <a:pt x="-648" y="12891"/>
                  <a:pt x="0" y="0"/>
                </a:cubicBezTo>
                <a:close/>
              </a:path>
              <a:path w="3931920" h="27432" stroke="0" extrusionOk="0">
                <a:moveTo>
                  <a:pt x="0" y="0"/>
                </a:moveTo>
                <a:cubicBezTo>
                  <a:pt x="278269" y="4786"/>
                  <a:pt x="349028" y="-10422"/>
                  <a:pt x="616001" y="0"/>
                </a:cubicBezTo>
                <a:cubicBezTo>
                  <a:pt x="882974" y="10422"/>
                  <a:pt x="931617" y="-15515"/>
                  <a:pt x="1153363" y="0"/>
                </a:cubicBezTo>
                <a:cubicBezTo>
                  <a:pt x="1375109" y="15515"/>
                  <a:pt x="1704089" y="-3631"/>
                  <a:pt x="1887322" y="0"/>
                </a:cubicBezTo>
                <a:cubicBezTo>
                  <a:pt x="2070555" y="3631"/>
                  <a:pt x="2344155" y="2213"/>
                  <a:pt x="2503322" y="0"/>
                </a:cubicBezTo>
                <a:cubicBezTo>
                  <a:pt x="2662489" y="-2213"/>
                  <a:pt x="2976859" y="26691"/>
                  <a:pt x="3119323" y="0"/>
                </a:cubicBezTo>
                <a:cubicBezTo>
                  <a:pt x="3261787" y="-26691"/>
                  <a:pt x="3588171" y="-28651"/>
                  <a:pt x="3931920" y="0"/>
                </a:cubicBezTo>
                <a:cubicBezTo>
                  <a:pt x="3930565" y="9524"/>
                  <a:pt x="3930718" y="13975"/>
                  <a:pt x="3931920" y="27432"/>
                </a:cubicBezTo>
                <a:cubicBezTo>
                  <a:pt x="3664329" y="4021"/>
                  <a:pt x="3437686" y="14511"/>
                  <a:pt x="3276600" y="27432"/>
                </a:cubicBezTo>
                <a:cubicBezTo>
                  <a:pt x="3115514" y="40353"/>
                  <a:pt x="2913592" y="48967"/>
                  <a:pt x="2739238" y="27432"/>
                </a:cubicBezTo>
                <a:cubicBezTo>
                  <a:pt x="2564884" y="5897"/>
                  <a:pt x="2294049" y="39820"/>
                  <a:pt x="2083918" y="27432"/>
                </a:cubicBezTo>
                <a:cubicBezTo>
                  <a:pt x="1873787" y="15044"/>
                  <a:pt x="1718903" y="21388"/>
                  <a:pt x="1428598" y="27432"/>
                </a:cubicBezTo>
                <a:cubicBezTo>
                  <a:pt x="1138293" y="33476"/>
                  <a:pt x="952209" y="50441"/>
                  <a:pt x="812597" y="27432"/>
                </a:cubicBezTo>
                <a:cubicBezTo>
                  <a:pt x="672985" y="4423"/>
                  <a:pt x="305800" y="28240"/>
                  <a:pt x="0" y="27432"/>
                </a:cubicBezTo>
                <a:cubicBezTo>
                  <a:pt x="-800" y="16780"/>
                  <a:pt x="-583" y="12910"/>
                  <a:pt x="0" y="0"/>
                </a:cubicBezTo>
                <a:close/>
              </a:path>
            </a:pathLst>
          </a:custGeom>
          <a:solidFill>
            <a:srgbClr val="5D95D6"/>
          </a:solidFill>
          <a:ln w="38100" cap="rnd">
            <a:solidFill>
              <a:srgbClr val="5D95D6"/>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3BD7B1BE-51AE-7E6B-FDA1-F46B088BA0C2}"/>
              </a:ext>
            </a:extLst>
          </p:cNvPr>
          <p:cNvSpPr>
            <a:spLocks noGrp="1"/>
          </p:cNvSpPr>
          <p:nvPr>
            <p:ph type="body" sz="half" idx="2"/>
          </p:nvPr>
        </p:nvSpPr>
        <p:spPr>
          <a:xfrm>
            <a:off x="640080" y="2872899"/>
            <a:ext cx="4243589" cy="3320668"/>
          </a:xfrm>
        </p:spPr>
        <p:txBody>
          <a:bodyPr vert="horz" lIns="91440" tIns="45720" rIns="91440" bIns="45720" rtlCol="0">
            <a:normAutofit fontScale="77500" lnSpcReduction="20000"/>
          </a:bodyPr>
          <a:lstStyle/>
          <a:p>
            <a:pPr lvl="0">
              <a:lnSpc>
                <a:spcPct val="100000"/>
              </a:lnSpc>
              <a:spcAft>
                <a:spcPts val="800"/>
              </a:spcAft>
            </a:pPr>
            <a:r>
              <a:rPr lang="en-US" sz="2000" dirty="0">
                <a:effectLst/>
                <a:latin typeface="Calibri" panose="020F0502020204030204" pitchFamily="34" charset="0"/>
                <a:cs typeface="Calibri" panose="020F0502020204030204" pitchFamily="34" charset="0"/>
              </a:rPr>
              <a:t>a. Identify projects that the Council can deliver</a:t>
            </a:r>
          </a:p>
          <a:p>
            <a:pPr marL="342900" lvl="0" indent="-228600">
              <a:lnSpc>
                <a:spcPct val="100000"/>
              </a:lnSpc>
              <a:spcAft>
                <a:spcPts val="800"/>
              </a:spcAft>
              <a:buFont typeface="Arial" panose="020B0604020202020204" pitchFamily="34" charset="0"/>
              <a:buChar char="•"/>
            </a:pPr>
            <a:r>
              <a:rPr lang="en-US" sz="2000" dirty="0">
                <a:effectLst/>
                <a:latin typeface="Calibri" panose="020F0502020204030204" pitchFamily="34" charset="0"/>
                <a:cs typeface="Calibri" panose="020F0502020204030204" pitchFamily="34" charset="0"/>
              </a:rPr>
              <a:t>Parks/public realm</a:t>
            </a:r>
          </a:p>
          <a:p>
            <a:pPr marL="342900" lvl="0" indent="-228600">
              <a:lnSpc>
                <a:spcPct val="100000"/>
              </a:lnSpc>
              <a:spcAft>
                <a:spcPts val="1000"/>
              </a:spcAft>
              <a:buFont typeface="Arial" panose="020B0604020202020204" pitchFamily="34" charset="0"/>
              <a:buChar char="•"/>
            </a:pPr>
            <a:r>
              <a:rPr lang="en-US" sz="2000" dirty="0">
                <a:effectLst/>
                <a:latin typeface="Calibri" panose="020F0502020204030204" pitchFamily="34" charset="0"/>
                <a:cs typeface="Calibri" panose="020F0502020204030204" pitchFamily="34" charset="0"/>
              </a:rPr>
              <a:t>Village Design</a:t>
            </a:r>
          </a:p>
          <a:p>
            <a:pPr marL="342900" lvl="0" indent="-228600">
              <a:lnSpc>
                <a:spcPct val="100000"/>
              </a:lnSpc>
              <a:spcAft>
                <a:spcPts val="1000"/>
              </a:spcAft>
              <a:buFont typeface="Arial" panose="020B0604020202020204" pitchFamily="34" charset="0"/>
              <a:buChar char="•"/>
            </a:pPr>
            <a:r>
              <a:rPr lang="en-US" sz="2000" dirty="0">
                <a:effectLst/>
                <a:latin typeface="Calibri" panose="020F0502020204030204" pitchFamily="34" charset="0"/>
                <a:cs typeface="Calibri" panose="020F0502020204030204" pitchFamily="34" charset="0"/>
              </a:rPr>
              <a:t>Conservation </a:t>
            </a:r>
          </a:p>
          <a:p>
            <a:pPr marL="342900" indent="-228600">
              <a:lnSpc>
                <a:spcPct val="100000"/>
              </a:lnSpc>
              <a:spcAft>
                <a:spcPts val="1000"/>
              </a:spcAft>
              <a:buFont typeface="Arial" panose="020B0604020202020204" pitchFamily="34" charset="0"/>
              <a:buChar char="•"/>
            </a:pPr>
            <a:r>
              <a:rPr lang="en-US" sz="2000" dirty="0">
                <a:latin typeface="Calibri" panose="020F0502020204030204" pitchFamily="34" charset="0"/>
                <a:cs typeface="Calibri" panose="020F0502020204030204" pitchFamily="34" charset="0"/>
              </a:rPr>
              <a:t>Transport improvements </a:t>
            </a:r>
            <a:endParaRPr lang="en-US" sz="2000" dirty="0">
              <a:effectLst/>
              <a:latin typeface="Calibri" panose="020F0502020204030204" pitchFamily="34" charset="0"/>
              <a:cs typeface="Calibri" panose="020F0502020204030204" pitchFamily="34" charset="0"/>
            </a:endParaRPr>
          </a:p>
          <a:p>
            <a:pPr marL="342900" lvl="0" indent="-228600">
              <a:lnSpc>
                <a:spcPct val="100000"/>
              </a:lnSpc>
              <a:spcAft>
                <a:spcPts val="1000"/>
              </a:spcAft>
              <a:buFont typeface="Arial" panose="020B0604020202020204" pitchFamily="34" charset="0"/>
              <a:buChar char="•"/>
            </a:pPr>
            <a:r>
              <a:rPr lang="en-US" sz="2000" dirty="0">
                <a:effectLst/>
                <a:latin typeface="Calibri" panose="020F0502020204030204" pitchFamily="34" charset="0"/>
                <a:cs typeface="Calibri" panose="020F0502020204030204" pitchFamily="34" charset="0"/>
              </a:rPr>
              <a:t>Active Travel &amp; Cycle South Dublin</a:t>
            </a:r>
          </a:p>
          <a:p>
            <a:pPr marL="342900" lvl="0" indent="-228600">
              <a:lnSpc>
                <a:spcPct val="100000"/>
              </a:lnSpc>
              <a:spcAft>
                <a:spcPts val="1000"/>
              </a:spcAft>
              <a:buFont typeface="Arial" panose="020B0604020202020204" pitchFamily="34" charset="0"/>
              <a:buChar char="•"/>
            </a:pPr>
            <a:r>
              <a:rPr lang="en-US" sz="2000" dirty="0">
                <a:effectLst/>
                <a:latin typeface="Calibri" panose="020F0502020204030204" pitchFamily="34" charset="0"/>
                <a:cs typeface="Calibri" panose="020F0502020204030204" pitchFamily="34" charset="0"/>
              </a:rPr>
              <a:t>Decarbonization projects</a:t>
            </a:r>
          </a:p>
          <a:p>
            <a:pPr lvl="0">
              <a:lnSpc>
                <a:spcPct val="100000"/>
              </a:lnSpc>
            </a:pPr>
            <a:endParaRPr lang="en-US" sz="2000" dirty="0"/>
          </a:p>
        </p:txBody>
      </p:sp>
      <p:pic>
        <p:nvPicPr>
          <p:cNvPr id="8" name="Content Placeholder 7">
            <a:extLst>
              <a:ext uri="{FF2B5EF4-FFF2-40B4-BE49-F238E27FC236}">
                <a16:creationId xmlns:a16="http://schemas.microsoft.com/office/drawing/2014/main" id="{16942A27-A223-88DA-3E00-3FCA91BFA5AE}"/>
              </a:ext>
            </a:extLst>
          </p:cNvPr>
          <p:cNvPicPr>
            <a:picLocks noGrp="1" noChangeAspect="1"/>
          </p:cNvPicPr>
          <p:nvPr>
            <p:ph idx="1"/>
          </p:nvPr>
        </p:nvPicPr>
        <p:blipFill rotWithShape="1">
          <a:blip r:embed="rId3"/>
          <a:srcRect l="12648" r="23762"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073270539"/>
      </p:ext>
    </p:extLst>
  </p:cSld>
  <p:clrMapOvr>
    <a:masterClrMapping/>
  </p:clrMapOvr>
</p:sld>
</file>

<file path=ppt/theme/theme1.xml><?xml version="1.0" encoding="utf-8"?>
<a:theme xmlns:a="http://schemas.openxmlformats.org/drawingml/2006/main" name="SketchyVTI">
  <a:themeElements>
    <a:clrScheme name="SketchyVTI">
      <a:dk1>
        <a:sysClr val="windowText" lastClr="000000"/>
      </a:dk1>
      <a:lt1>
        <a:sysClr val="window" lastClr="FFFFFF"/>
      </a:lt1>
      <a:dk2>
        <a:srgbClr val="39302A"/>
      </a:dk2>
      <a:lt2>
        <a:srgbClr val="E5DEDB"/>
      </a:lt2>
      <a:accent1>
        <a:srgbClr val="E4650E"/>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Custom 2">
      <a:majorFont>
        <a:latin typeface="The Serif Hand Black"/>
        <a:ea typeface=""/>
        <a:cs typeface=""/>
      </a:majorFont>
      <a:minorFont>
        <a:latin typeface="The Hand Bol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yVTI" id="{A6D2C935-A6E4-4DD9-BCC5-5AE2504DB8EA}" vid="{F0754072-50B6-4C01-B911-67246C9F58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Sketchy</Template>
  <TotalTime>645</TotalTime>
  <Words>509</Words>
  <Application>Microsoft Office PowerPoint</Application>
  <PresentationFormat>Widescreen</PresentationFormat>
  <Paragraphs>61</Paragraphs>
  <Slides>10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Open Sans</vt:lpstr>
      <vt:lpstr>The Hand Bold</vt:lpstr>
      <vt:lpstr>The Serif Hand Black</vt:lpstr>
      <vt:lpstr>SketchyVTI</vt:lpstr>
      <vt:lpstr>Clondalkin – Local Area Plan</vt:lpstr>
      <vt:lpstr>County development Plan Context</vt:lpstr>
      <vt:lpstr>requirements of local area plans</vt:lpstr>
      <vt:lpstr>PowerPoint Presentation</vt:lpstr>
      <vt:lpstr>PowerPoint Presentation</vt:lpstr>
      <vt:lpstr>PowerPoint Presentation</vt:lpstr>
      <vt:lpstr>Preliminary Stages in the Preparation of Plan – Non- statutory</vt:lpstr>
      <vt:lpstr>PowerPoint Presentation</vt:lpstr>
      <vt:lpstr>Delivery</vt:lpstr>
      <vt:lpstr>Clondalkin LAP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Clondalkin – Local Area Plan</dc:title>
  <dc:creator>Tracy McGibbon</dc:creator>
  <cp:lastModifiedBy>Hazel Craigie</cp:lastModifiedBy>
  <cp:revision>19</cp:revision>
  <dcterms:created xsi:type="dcterms:W3CDTF">2022-09-12T13:38:42Z</dcterms:created>
  <dcterms:modified xsi:type="dcterms:W3CDTF">2022-09-27T10:36:47Z</dcterms:modified>
</cp:coreProperties>
</file>