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2.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12"/>
  </p:notesMasterIdLst>
  <p:sldIdLst>
    <p:sldId id="256" r:id="rId2"/>
    <p:sldId id="257" r:id="rId3"/>
    <p:sldId id="267" r:id="rId4"/>
    <p:sldId id="270" r:id="rId5"/>
    <p:sldId id="271" r:id="rId6"/>
    <p:sldId id="269" r:id="rId7"/>
    <p:sldId id="258" r:id="rId8"/>
    <p:sldId id="272" r:id="rId9"/>
    <p:sldId id="259"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103" d="100"/>
          <a:sy n="103" d="100"/>
        </p:scale>
        <p:origin x="82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20A7A1-C2ED-44BE-AE70-CB7B584ACAD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0234ADB5-3280-46AD-B7CE-0E01EBDDAC4E}">
      <dgm:prSet/>
      <dgm:spPr/>
      <dgm:t>
        <a:bodyPr/>
        <a:lstStyle/>
        <a:p>
          <a:r>
            <a:rPr lang="en-IE"/>
            <a:t>Clondalkin is an important and growing settlement within South Dublin</a:t>
          </a:r>
          <a:endParaRPr lang="en-US"/>
        </a:p>
      </dgm:t>
    </dgm:pt>
    <dgm:pt modelId="{9333C5EE-7A65-4ED8-A93C-E85E42AA42DE}" type="parTrans" cxnId="{0BADB990-BDF4-4DD1-BDB5-FA03E15422CB}">
      <dgm:prSet/>
      <dgm:spPr/>
      <dgm:t>
        <a:bodyPr/>
        <a:lstStyle/>
        <a:p>
          <a:endParaRPr lang="en-US"/>
        </a:p>
      </dgm:t>
    </dgm:pt>
    <dgm:pt modelId="{5CF96B64-FA89-4F8C-A5B4-C8882481A30C}" type="sibTrans" cxnId="{0BADB990-BDF4-4DD1-BDB5-FA03E15422CB}">
      <dgm:prSet/>
      <dgm:spPr/>
      <dgm:t>
        <a:bodyPr/>
        <a:lstStyle/>
        <a:p>
          <a:endParaRPr lang="en-US"/>
        </a:p>
      </dgm:t>
    </dgm:pt>
    <dgm:pt modelId="{760C0D04-2000-4E5A-8FE8-907D53E78C7C}">
      <dgm:prSet/>
      <dgm:spPr/>
      <dgm:t>
        <a:bodyPr/>
        <a:lstStyle/>
        <a:p>
          <a:r>
            <a:rPr lang="en-IE"/>
            <a:t>It sits within the Dublin City and Suburbs area within the Regional Spatial and Economic Strategy</a:t>
          </a:r>
          <a:endParaRPr lang="en-US"/>
        </a:p>
      </dgm:t>
    </dgm:pt>
    <dgm:pt modelId="{3C48BCB7-35CA-486B-8090-9771F7482B8B}" type="parTrans" cxnId="{88EB17CC-C05D-4B34-9328-F49DFE250F09}">
      <dgm:prSet/>
      <dgm:spPr/>
      <dgm:t>
        <a:bodyPr/>
        <a:lstStyle/>
        <a:p>
          <a:endParaRPr lang="en-US"/>
        </a:p>
      </dgm:t>
    </dgm:pt>
    <dgm:pt modelId="{BC7BE617-5891-4123-8060-278D503DB5CE}" type="sibTrans" cxnId="{88EB17CC-C05D-4B34-9328-F49DFE250F09}">
      <dgm:prSet/>
      <dgm:spPr/>
      <dgm:t>
        <a:bodyPr/>
        <a:lstStyle/>
        <a:p>
          <a:endParaRPr lang="en-US"/>
        </a:p>
      </dgm:t>
    </dgm:pt>
    <dgm:pt modelId="{58BDA4AD-CAE0-43EF-A55C-F9CBA07B105F}">
      <dgm:prSet/>
      <dgm:spPr/>
      <dgm:t>
        <a:bodyPr/>
        <a:lstStyle/>
        <a:p>
          <a:r>
            <a:rPr lang="en-IE"/>
            <a:t>There are sites which have potential for further housing development to help meet identified targets up to 2028 and beyond</a:t>
          </a:r>
          <a:endParaRPr lang="en-US"/>
        </a:p>
      </dgm:t>
    </dgm:pt>
    <dgm:pt modelId="{6174C7B1-029A-44E1-B4C9-CBA7A74ACD06}" type="parTrans" cxnId="{6EAA8FA2-F92A-4FF8-8BDC-7F79BB8CAC58}">
      <dgm:prSet/>
      <dgm:spPr/>
      <dgm:t>
        <a:bodyPr/>
        <a:lstStyle/>
        <a:p>
          <a:endParaRPr lang="en-US"/>
        </a:p>
      </dgm:t>
    </dgm:pt>
    <dgm:pt modelId="{96504A06-5E74-4EA9-A19A-AC16C162B724}" type="sibTrans" cxnId="{6EAA8FA2-F92A-4FF8-8BDC-7F79BB8CAC58}">
      <dgm:prSet/>
      <dgm:spPr/>
      <dgm:t>
        <a:bodyPr/>
        <a:lstStyle/>
        <a:p>
          <a:endParaRPr lang="en-US"/>
        </a:p>
      </dgm:t>
    </dgm:pt>
    <dgm:pt modelId="{F25554DD-4286-4CA3-AE91-50FBA967E381}">
      <dgm:prSet/>
      <dgm:spPr/>
      <dgm:t>
        <a:bodyPr/>
        <a:lstStyle/>
        <a:p>
          <a:r>
            <a:rPr lang="en-IE"/>
            <a:t>It will provide for a review of social infrastructure needs to meet population growth and the different age profiles</a:t>
          </a:r>
          <a:endParaRPr lang="en-US"/>
        </a:p>
      </dgm:t>
    </dgm:pt>
    <dgm:pt modelId="{1D1F59CD-2CAD-4A0C-AD11-40D4E8C2D16E}" type="parTrans" cxnId="{6FD879F8-016E-403E-97CD-7904A3C80746}">
      <dgm:prSet/>
      <dgm:spPr/>
      <dgm:t>
        <a:bodyPr/>
        <a:lstStyle/>
        <a:p>
          <a:endParaRPr lang="en-US"/>
        </a:p>
      </dgm:t>
    </dgm:pt>
    <dgm:pt modelId="{AA5418D6-D44B-4469-A10E-1EE65C0B32C3}" type="sibTrans" cxnId="{6FD879F8-016E-403E-97CD-7904A3C80746}">
      <dgm:prSet/>
      <dgm:spPr/>
      <dgm:t>
        <a:bodyPr/>
        <a:lstStyle/>
        <a:p>
          <a:endParaRPr lang="en-US"/>
        </a:p>
      </dgm:t>
    </dgm:pt>
    <dgm:pt modelId="{BEC2E8FE-D282-40E1-9F5A-8D6995A1E30F}">
      <dgm:prSet/>
      <dgm:spPr/>
      <dgm:t>
        <a:bodyPr/>
        <a:lstStyle/>
        <a:p>
          <a:r>
            <a:rPr lang="en-IE"/>
            <a:t>There are opportunities to improve movement within and around the centre and wider area </a:t>
          </a:r>
          <a:endParaRPr lang="en-US"/>
        </a:p>
      </dgm:t>
    </dgm:pt>
    <dgm:pt modelId="{56AA28EB-6992-4A54-9D5D-7A6B963DE637}" type="parTrans" cxnId="{7D6B1849-8C10-4BD0-A79F-35708D4BB9CB}">
      <dgm:prSet/>
      <dgm:spPr/>
      <dgm:t>
        <a:bodyPr/>
        <a:lstStyle/>
        <a:p>
          <a:endParaRPr lang="en-US"/>
        </a:p>
      </dgm:t>
    </dgm:pt>
    <dgm:pt modelId="{10CCAB3E-D33C-44B2-AEF0-8ABA5DBE2714}" type="sibTrans" cxnId="{7D6B1849-8C10-4BD0-A79F-35708D4BB9CB}">
      <dgm:prSet/>
      <dgm:spPr/>
      <dgm:t>
        <a:bodyPr/>
        <a:lstStyle/>
        <a:p>
          <a:endParaRPr lang="en-US"/>
        </a:p>
      </dgm:t>
    </dgm:pt>
    <dgm:pt modelId="{7FD11F26-4388-4A08-8683-3E41461F5F7D}">
      <dgm:prSet/>
      <dgm:spPr/>
      <dgm:t>
        <a:bodyPr/>
        <a:lstStyle/>
        <a:p>
          <a:r>
            <a:rPr lang="en-IE" dirty="0"/>
            <a:t>It has an historic context through its medieval urban form which  will inform placemaking and urban design</a:t>
          </a:r>
          <a:endParaRPr lang="en-US" dirty="0"/>
        </a:p>
      </dgm:t>
    </dgm:pt>
    <dgm:pt modelId="{05329703-69F7-40AD-90E2-46406ADF4482}" type="parTrans" cxnId="{EF16E9ED-8444-4053-AED9-2D7964DCA857}">
      <dgm:prSet/>
      <dgm:spPr/>
      <dgm:t>
        <a:bodyPr/>
        <a:lstStyle/>
        <a:p>
          <a:endParaRPr lang="en-US"/>
        </a:p>
      </dgm:t>
    </dgm:pt>
    <dgm:pt modelId="{7AB6CD23-4C09-4BDB-A064-E7A019EA0061}" type="sibTrans" cxnId="{EF16E9ED-8444-4053-AED9-2D7964DCA857}">
      <dgm:prSet/>
      <dgm:spPr/>
      <dgm:t>
        <a:bodyPr/>
        <a:lstStyle/>
        <a:p>
          <a:endParaRPr lang="en-US"/>
        </a:p>
      </dgm:t>
    </dgm:pt>
    <dgm:pt modelId="{10843D32-9299-4306-82D8-F38BBB6D39AB}">
      <dgm:prSet/>
      <dgm:spPr/>
      <dgm:t>
        <a:bodyPr/>
        <a:lstStyle/>
        <a:p>
          <a:r>
            <a:rPr lang="en-IE"/>
            <a:t>It has opportunities to improve green infrastructure and create/ improve linkages </a:t>
          </a:r>
          <a:endParaRPr lang="en-US"/>
        </a:p>
      </dgm:t>
    </dgm:pt>
    <dgm:pt modelId="{1001E7AB-8698-4004-A4FC-C27490B464CD}" type="parTrans" cxnId="{A720C527-F2E3-4D00-B362-9BF68F159307}">
      <dgm:prSet/>
      <dgm:spPr/>
      <dgm:t>
        <a:bodyPr/>
        <a:lstStyle/>
        <a:p>
          <a:endParaRPr lang="en-US"/>
        </a:p>
      </dgm:t>
    </dgm:pt>
    <dgm:pt modelId="{EF994C2A-AF5A-446D-8005-27FB3E7059CF}" type="sibTrans" cxnId="{A720C527-F2E3-4D00-B362-9BF68F159307}">
      <dgm:prSet/>
      <dgm:spPr/>
      <dgm:t>
        <a:bodyPr/>
        <a:lstStyle/>
        <a:p>
          <a:endParaRPr lang="en-US"/>
        </a:p>
      </dgm:t>
    </dgm:pt>
    <dgm:pt modelId="{CE4F4408-163F-43F5-B84E-4E30350A4E4B}">
      <dgm:prSet/>
      <dgm:spPr/>
      <dgm:t>
        <a:bodyPr/>
        <a:lstStyle/>
        <a:p>
          <a:r>
            <a:rPr lang="en-IE"/>
            <a:t>There are opportunities to implement policies and objectives to combat climate change</a:t>
          </a:r>
          <a:endParaRPr lang="en-US"/>
        </a:p>
      </dgm:t>
    </dgm:pt>
    <dgm:pt modelId="{02B71323-1014-4642-823D-D6B97445CE45}" type="parTrans" cxnId="{2350FD3D-7B26-46BD-9156-586B65595318}">
      <dgm:prSet/>
      <dgm:spPr/>
      <dgm:t>
        <a:bodyPr/>
        <a:lstStyle/>
        <a:p>
          <a:endParaRPr lang="en-US"/>
        </a:p>
      </dgm:t>
    </dgm:pt>
    <dgm:pt modelId="{C591C86F-9C4A-44E5-ACB3-E9727B4BB910}" type="sibTrans" cxnId="{2350FD3D-7B26-46BD-9156-586B65595318}">
      <dgm:prSet/>
      <dgm:spPr/>
      <dgm:t>
        <a:bodyPr/>
        <a:lstStyle/>
        <a:p>
          <a:endParaRPr lang="en-US"/>
        </a:p>
      </dgm:t>
    </dgm:pt>
    <dgm:pt modelId="{419B32A9-1DBF-40BC-BA72-84F9080A7985}" type="pres">
      <dgm:prSet presAssocID="{5220A7A1-C2ED-44BE-AE70-CB7B584ACAD8}" presName="diagram" presStyleCnt="0">
        <dgm:presLayoutVars>
          <dgm:dir/>
          <dgm:resizeHandles val="exact"/>
        </dgm:presLayoutVars>
      </dgm:prSet>
      <dgm:spPr/>
    </dgm:pt>
    <dgm:pt modelId="{5A8BE679-4D4F-4C8E-8DED-90D8DBF22B62}" type="pres">
      <dgm:prSet presAssocID="{0234ADB5-3280-46AD-B7CE-0E01EBDDAC4E}" presName="node" presStyleLbl="node1" presStyleIdx="0" presStyleCnt="8">
        <dgm:presLayoutVars>
          <dgm:bulletEnabled val="1"/>
        </dgm:presLayoutVars>
      </dgm:prSet>
      <dgm:spPr/>
    </dgm:pt>
    <dgm:pt modelId="{51A673F1-DC6B-4CBE-B22E-481A2CAA2089}" type="pres">
      <dgm:prSet presAssocID="{5CF96B64-FA89-4F8C-A5B4-C8882481A30C}" presName="sibTrans" presStyleCnt="0"/>
      <dgm:spPr/>
    </dgm:pt>
    <dgm:pt modelId="{9EF99AC8-0FCA-4405-B575-F52E1F96FBFB}" type="pres">
      <dgm:prSet presAssocID="{760C0D04-2000-4E5A-8FE8-907D53E78C7C}" presName="node" presStyleLbl="node1" presStyleIdx="1" presStyleCnt="8">
        <dgm:presLayoutVars>
          <dgm:bulletEnabled val="1"/>
        </dgm:presLayoutVars>
      </dgm:prSet>
      <dgm:spPr/>
    </dgm:pt>
    <dgm:pt modelId="{A3C1CD98-FB1F-4B9C-9D76-63A1D88D71F3}" type="pres">
      <dgm:prSet presAssocID="{BC7BE617-5891-4123-8060-278D503DB5CE}" presName="sibTrans" presStyleCnt="0"/>
      <dgm:spPr/>
    </dgm:pt>
    <dgm:pt modelId="{AC2F7433-EE1E-4772-B870-A39D48FBC387}" type="pres">
      <dgm:prSet presAssocID="{58BDA4AD-CAE0-43EF-A55C-F9CBA07B105F}" presName="node" presStyleLbl="node1" presStyleIdx="2" presStyleCnt="8">
        <dgm:presLayoutVars>
          <dgm:bulletEnabled val="1"/>
        </dgm:presLayoutVars>
      </dgm:prSet>
      <dgm:spPr/>
    </dgm:pt>
    <dgm:pt modelId="{45EB2183-5A8D-4B08-AF81-D268418F58DE}" type="pres">
      <dgm:prSet presAssocID="{96504A06-5E74-4EA9-A19A-AC16C162B724}" presName="sibTrans" presStyleCnt="0"/>
      <dgm:spPr/>
    </dgm:pt>
    <dgm:pt modelId="{AAB642B4-A381-4104-9E75-BBB6BCA39EF8}" type="pres">
      <dgm:prSet presAssocID="{F25554DD-4286-4CA3-AE91-50FBA967E381}" presName="node" presStyleLbl="node1" presStyleIdx="3" presStyleCnt="8">
        <dgm:presLayoutVars>
          <dgm:bulletEnabled val="1"/>
        </dgm:presLayoutVars>
      </dgm:prSet>
      <dgm:spPr/>
    </dgm:pt>
    <dgm:pt modelId="{B06A1305-3B50-452C-8C30-49B50CEC35A5}" type="pres">
      <dgm:prSet presAssocID="{AA5418D6-D44B-4469-A10E-1EE65C0B32C3}" presName="sibTrans" presStyleCnt="0"/>
      <dgm:spPr/>
    </dgm:pt>
    <dgm:pt modelId="{F93AA46C-A92C-4F60-B122-BF2B81A26A55}" type="pres">
      <dgm:prSet presAssocID="{BEC2E8FE-D282-40E1-9F5A-8D6995A1E30F}" presName="node" presStyleLbl="node1" presStyleIdx="4" presStyleCnt="8">
        <dgm:presLayoutVars>
          <dgm:bulletEnabled val="1"/>
        </dgm:presLayoutVars>
      </dgm:prSet>
      <dgm:spPr/>
    </dgm:pt>
    <dgm:pt modelId="{1FEB2A23-65D7-481A-B0AF-BEE4F18D3E5E}" type="pres">
      <dgm:prSet presAssocID="{10CCAB3E-D33C-44B2-AEF0-8ABA5DBE2714}" presName="sibTrans" presStyleCnt="0"/>
      <dgm:spPr/>
    </dgm:pt>
    <dgm:pt modelId="{79BE6BA0-338D-4547-A791-363AA0DFE004}" type="pres">
      <dgm:prSet presAssocID="{7FD11F26-4388-4A08-8683-3E41461F5F7D}" presName="node" presStyleLbl="node1" presStyleIdx="5" presStyleCnt="8">
        <dgm:presLayoutVars>
          <dgm:bulletEnabled val="1"/>
        </dgm:presLayoutVars>
      </dgm:prSet>
      <dgm:spPr/>
    </dgm:pt>
    <dgm:pt modelId="{DE8F53B8-C84E-428C-A271-BBC6E94AC362}" type="pres">
      <dgm:prSet presAssocID="{7AB6CD23-4C09-4BDB-A064-E7A019EA0061}" presName="sibTrans" presStyleCnt="0"/>
      <dgm:spPr/>
    </dgm:pt>
    <dgm:pt modelId="{B9449B88-942B-4DE6-B55D-53245F58503D}" type="pres">
      <dgm:prSet presAssocID="{10843D32-9299-4306-82D8-F38BBB6D39AB}" presName="node" presStyleLbl="node1" presStyleIdx="6" presStyleCnt="8">
        <dgm:presLayoutVars>
          <dgm:bulletEnabled val="1"/>
        </dgm:presLayoutVars>
      </dgm:prSet>
      <dgm:spPr/>
    </dgm:pt>
    <dgm:pt modelId="{3F6B4C7C-CCBE-4C00-AEB2-24612424A073}" type="pres">
      <dgm:prSet presAssocID="{EF994C2A-AF5A-446D-8005-27FB3E7059CF}" presName="sibTrans" presStyleCnt="0"/>
      <dgm:spPr/>
    </dgm:pt>
    <dgm:pt modelId="{C9E49D4B-438B-42CA-892A-7AB6F96E1EB8}" type="pres">
      <dgm:prSet presAssocID="{CE4F4408-163F-43F5-B84E-4E30350A4E4B}" presName="node" presStyleLbl="node1" presStyleIdx="7" presStyleCnt="8">
        <dgm:presLayoutVars>
          <dgm:bulletEnabled val="1"/>
        </dgm:presLayoutVars>
      </dgm:prSet>
      <dgm:spPr/>
    </dgm:pt>
  </dgm:ptLst>
  <dgm:cxnLst>
    <dgm:cxn modelId="{A720C527-F2E3-4D00-B362-9BF68F159307}" srcId="{5220A7A1-C2ED-44BE-AE70-CB7B584ACAD8}" destId="{10843D32-9299-4306-82D8-F38BBB6D39AB}" srcOrd="6" destOrd="0" parTransId="{1001E7AB-8698-4004-A4FC-C27490B464CD}" sibTransId="{EF994C2A-AF5A-446D-8005-27FB3E7059CF}"/>
    <dgm:cxn modelId="{2350FD3D-7B26-46BD-9156-586B65595318}" srcId="{5220A7A1-C2ED-44BE-AE70-CB7B584ACAD8}" destId="{CE4F4408-163F-43F5-B84E-4E30350A4E4B}" srcOrd="7" destOrd="0" parTransId="{02B71323-1014-4642-823D-D6B97445CE45}" sibTransId="{C591C86F-9C4A-44E5-ACB3-E9727B4BB910}"/>
    <dgm:cxn modelId="{C3BFA967-8501-4773-8925-E8B93E31EBE0}" type="presOf" srcId="{0234ADB5-3280-46AD-B7CE-0E01EBDDAC4E}" destId="{5A8BE679-4D4F-4C8E-8DED-90D8DBF22B62}" srcOrd="0" destOrd="0" presId="urn:microsoft.com/office/officeart/2005/8/layout/default"/>
    <dgm:cxn modelId="{7D6B1849-8C10-4BD0-A79F-35708D4BB9CB}" srcId="{5220A7A1-C2ED-44BE-AE70-CB7B584ACAD8}" destId="{BEC2E8FE-D282-40E1-9F5A-8D6995A1E30F}" srcOrd="4" destOrd="0" parTransId="{56AA28EB-6992-4A54-9D5D-7A6B963DE637}" sibTransId="{10CCAB3E-D33C-44B2-AEF0-8ABA5DBE2714}"/>
    <dgm:cxn modelId="{2BCD1452-8CDD-445A-AA58-9B0A0A8673F8}" type="presOf" srcId="{CE4F4408-163F-43F5-B84E-4E30350A4E4B}" destId="{C9E49D4B-438B-42CA-892A-7AB6F96E1EB8}" srcOrd="0" destOrd="0" presId="urn:microsoft.com/office/officeart/2005/8/layout/default"/>
    <dgm:cxn modelId="{B882685A-0DCC-4017-A433-A3D8AE40E38D}" type="presOf" srcId="{10843D32-9299-4306-82D8-F38BBB6D39AB}" destId="{B9449B88-942B-4DE6-B55D-53245F58503D}" srcOrd="0" destOrd="0" presId="urn:microsoft.com/office/officeart/2005/8/layout/default"/>
    <dgm:cxn modelId="{F6AED082-7ACC-4398-8B62-2A6D097F10BD}" type="presOf" srcId="{5220A7A1-C2ED-44BE-AE70-CB7B584ACAD8}" destId="{419B32A9-1DBF-40BC-BA72-84F9080A7985}" srcOrd="0" destOrd="0" presId="urn:microsoft.com/office/officeart/2005/8/layout/default"/>
    <dgm:cxn modelId="{0BADB990-BDF4-4DD1-BDB5-FA03E15422CB}" srcId="{5220A7A1-C2ED-44BE-AE70-CB7B584ACAD8}" destId="{0234ADB5-3280-46AD-B7CE-0E01EBDDAC4E}" srcOrd="0" destOrd="0" parTransId="{9333C5EE-7A65-4ED8-A93C-E85E42AA42DE}" sibTransId="{5CF96B64-FA89-4F8C-A5B4-C8882481A30C}"/>
    <dgm:cxn modelId="{8377DA95-A4A7-43EF-B8F4-4859EF84265C}" type="presOf" srcId="{7FD11F26-4388-4A08-8683-3E41461F5F7D}" destId="{79BE6BA0-338D-4547-A791-363AA0DFE004}" srcOrd="0" destOrd="0" presId="urn:microsoft.com/office/officeart/2005/8/layout/default"/>
    <dgm:cxn modelId="{6EAA8FA2-F92A-4FF8-8BDC-7F79BB8CAC58}" srcId="{5220A7A1-C2ED-44BE-AE70-CB7B584ACAD8}" destId="{58BDA4AD-CAE0-43EF-A55C-F9CBA07B105F}" srcOrd="2" destOrd="0" parTransId="{6174C7B1-029A-44E1-B4C9-CBA7A74ACD06}" sibTransId="{96504A06-5E74-4EA9-A19A-AC16C162B724}"/>
    <dgm:cxn modelId="{7522A3B8-366B-4140-9597-99B61CEAFF97}" type="presOf" srcId="{BEC2E8FE-D282-40E1-9F5A-8D6995A1E30F}" destId="{F93AA46C-A92C-4F60-B122-BF2B81A26A55}" srcOrd="0" destOrd="0" presId="urn:microsoft.com/office/officeart/2005/8/layout/default"/>
    <dgm:cxn modelId="{98816CBA-8A4C-41CA-9B0C-E6006EFD4D4A}" type="presOf" srcId="{F25554DD-4286-4CA3-AE91-50FBA967E381}" destId="{AAB642B4-A381-4104-9E75-BBB6BCA39EF8}" srcOrd="0" destOrd="0" presId="urn:microsoft.com/office/officeart/2005/8/layout/default"/>
    <dgm:cxn modelId="{88EB17CC-C05D-4B34-9328-F49DFE250F09}" srcId="{5220A7A1-C2ED-44BE-AE70-CB7B584ACAD8}" destId="{760C0D04-2000-4E5A-8FE8-907D53E78C7C}" srcOrd="1" destOrd="0" parTransId="{3C48BCB7-35CA-486B-8090-9771F7482B8B}" sibTransId="{BC7BE617-5891-4123-8060-278D503DB5CE}"/>
    <dgm:cxn modelId="{C7FE82D9-A610-4AF4-A072-EFD3F917E333}" type="presOf" srcId="{58BDA4AD-CAE0-43EF-A55C-F9CBA07B105F}" destId="{AC2F7433-EE1E-4772-B870-A39D48FBC387}" srcOrd="0" destOrd="0" presId="urn:microsoft.com/office/officeart/2005/8/layout/default"/>
    <dgm:cxn modelId="{EF16E9ED-8444-4053-AED9-2D7964DCA857}" srcId="{5220A7A1-C2ED-44BE-AE70-CB7B584ACAD8}" destId="{7FD11F26-4388-4A08-8683-3E41461F5F7D}" srcOrd="5" destOrd="0" parTransId="{05329703-69F7-40AD-90E2-46406ADF4482}" sibTransId="{7AB6CD23-4C09-4BDB-A064-E7A019EA0061}"/>
    <dgm:cxn modelId="{6FD879F8-016E-403E-97CD-7904A3C80746}" srcId="{5220A7A1-C2ED-44BE-AE70-CB7B584ACAD8}" destId="{F25554DD-4286-4CA3-AE91-50FBA967E381}" srcOrd="3" destOrd="0" parTransId="{1D1F59CD-2CAD-4A0C-AD11-40D4E8C2D16E}" sibTransId="{AA5418D6-D44B-4469-A10E-1EE65C0B32C3}"/>
    <dgm:cxn modelId="{B88B54FE-0D31-437A-83E6-C6F3D5EA0610}" type="presOf" srcId="{760C0D04-2000-4E5A-8FE8-907D53E78C7C}" destId="{9EF99AC8-0FCA-4405-B575-F52E1F96FBFB}" srcOrd="0" destOrd="0" presId="urn:microsoft.com/office/officeart/2005/8/layout/default"/>
    <dgm:cxn modelId="{7B6E5892-1CDD-4B58-90E7-13BB35664647}" type="presParOf" srcId="{419B32A9-1DBF-40BC-BA72-84F9080A7985}" destId="{5A8BE679-4D4F-4C8E-8DED-90D8DBF22B62}" srcOrd="0" destOrd="0" presId="urn:microsoft.com/office/officeart/2005/8/layout/default"/>
    <dgm:cxn modelId="{CB81B4D9-501B-49BC-8136-BF798DC6E3BB}" type="presParOf" srcId="{419B32A9-1DBF-40BC-BA72-84F9080A7985}" destId="{51A673F1-DC6B-4CBE-B22E-481A2CAA2089}" srcOrd="1" destOrd="0" presId="urn:microsoft.com/office/officeart/2005/8/layout/default"/>
    <dgm:cxn modelId="{11F5B573-A26B-4BB0-B483-530095F150EE}" type="presParOf" srcId="{419B32A9-1DBF-40BC-BA72-84F9080A7985}" destId="{9EF99AC8-0FCA-4405-B575-F52E1F96FBFB}" srcOrd="2" destOrd="0" presId="urn:microsoft.com/office/officeart/2005/8/layout/default"/>
    <dgm:cxn modelId="{62411F5F-F132-442A-A830-AEE884F315B1}" type="presParOf" srcId="{419B32A9-1DBF-40BC-BA72-84F9080A7985}" destId="{A3C1CD98-FB1F-4B9C-9D76-63A1D88D71F3}" srcOrd="3" destOrd="0" presId="urn:microsoft.com/office/officeart/2005/8/layout/default"/>
    <dgm:cxn modelId="{E88FF04A-384B-4A3A-80F5-0D629CE3DDC4}" type="presParOf" srcId="{419B32A9-1DBF-40BC-BA72-84F9080A7985}" destId="{AC2F7433-EE1E-4772-B870-A39D48FBC387}" srcOrd="4" destOrd="0" presId="urn:microsoft.com/office/officeart/2005/8/layout/default"/>
    <dgm:cxn modelId="{96F62F74-5BA1-4595-B808-25C821DA1CD6}" type="presParOf" srcId="{419B32A9-1DBF-40BC-BA72-84F9080A7985}" destId="{45EB2183-5A8D-4B08-AF81-D268418F58DE}" srcOrd="5" destOrd="0" presId="urn:microsoft.com/office/officeart/2005/8/layout/default"/>
    <dgm:cxn modelId="{1FDECA59-9DF5-476A-B8B2-C18B9B7257A8}" type="presParOf" srcId="{419B32A9-1DBF-40BC-BA72-84F9080A7985}" destId="{AAB642B4-A381-4104-9E75-BBB6BCA39EF8}" srcOrd="6" destOrd="0" presId="urn:microsoft.com/office/officeart/2005/8/layout/default"/>
    <dgm:cxn modelId="{C4D5DF37-A5AB-4E27-851E-AB580F93C0D3}" type="presParOf" srcId="{419B32A9-1DBF-40BC-BA72-84F9080A7985}" destId="{B06A1305-3B50-452C-8C30-49B50CEC35A5}" srcOrd="7" destOrd="0" presId="urn:microsoft.com/office/officeart/2005/8/layout/default"/>
    <dgm:cxn modelId="{C73FC710-A64E-486B-8BC4-688B36F11221}" type="presParOf" srcId="{419B32A9-1DBF-40BC-BA72-84F9080A7985}" destId="{F93AA46C-A92C-4F60-B122-BF2B81A26A55}" srcOrd="8" destOrd="0" presId="urn:microsoft.com/office/officeart/2005/8/layout/default"/>
    <dgm:cxn modelId="{AACD784A-253F-48BC-80D2-72C1C657A5A6}" type="presParOf" srcId="{419B32A9-1DBF-40BC-BA72-84F9080A7985}" destId="{1FEB2A23-65D7-481A-B0AF-BEE4F18D3E5E}" srcOrd="9" destOrd="0" presId="urn:microsoft.com/office/officeart/2005/8/layout/default"/>
    <dgm:cxn modelId="{59E47B15-91E4-4A48-B367-0C291297B22D}" type="presParOf" srcId="{419B32A9-1DBF-40BC-BA72-84F9080A7985}" destId="{79BE6BA0-338D-4547-A791-363AA0DFE004}" srcOrd="10" destOrd="0" presId="urn:microsoft.com/office/officeart/2005/8/layout/default"/>
    <dgm:cxn modelId="{CA2A3F62-B0CF-4718-944D-37C6AA7451B8}" type="presParOf" srcId="{419B32A9-1DBF-40BC-BA72-84F9080A7985}" destId="{DE8F53B8-C84E-428C-A271-BBC6E94AC362}" srcOrd="11" destOrd="0" presId="urn:microsoft.com/office/officeart/2005/8/layout/default"/>
    <dgm:cxn modelId="{E0C988F0-3A7D-4ECB-BA08-3E04AA13ED59}" type="presParOf" srcId="{419B32A9-1DBF-40BC-BA72-84F9080A7985}" destId="{B9449B88-942B-4DE6-B55D-53245F58503D}" srcOrd="12" destOrd="0" presId="urn:microsoft.com/office/officeart/2005/8/layout/default"/>
    <dgm:cxn modelId="{4616D2AD-246B-4B6C-9D72-438EC5AA2B06}" type="presParOf" srcId="{419B32A9-1DBF-40BC-BA72-84F9080A7985}" destId="{3F6B4C7C-CCBE-4C00-AEB2-24612424A073}" srcOrd="13" destOrd="0" presId="urn:microsoft.com/office/officeart/2005/8/layout/default"/>
    <dgm:cxn modelId="{0F6B7E76-3F30-4C32-A491-E7DC05216690}" type="presParOf" srcId="{419B32A9-1DBF-40BC-BA72-84F9080A7985}" destId="{C9E49D4B-438B-42CA-892A-7AB6F96E1EB8}"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BE679-4D4F-4C8E-8DED-90D8DBF22B62}">
      <dsp:nvSpPr>
        <dsp:cNvPr id="0" name=""/>
        <dsp:cNvSpPr/>
      </dsp:nvSpPr>
      <dsp:spPr>
        <a:xfrm>
          <a:off x="3080" y="537819"/>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a:t>Clondalkin is an important and growing settlement within South Dublin</a:t>
          </a:r>
          <a:endParaRPr lang="en-US" sz="1600" kern="1200"/>
        </a:p>
      </dsp:txBody>
      <dsp:txXfrm>
        <a:off x="3080" y="537819"/>
        <a:ext cx="2444055" cy="1466433"/>
      </dsp:txXfrm>
    </dsp:sp>
    <dsp:sp modelId="{9EF99AC8-0FCA-4405-B575-F52E1F96FBFB}">
      <dsp:nvSpPr>
        <dsp:cNvPr id="0" name=""/>
        <dsp:cNvSpPr/>
      </dsp:nvSpPr>
      <dsp:spPr>
        <a:xfrm>
          <a:off x="2691541" y="537819"/>
          <a:ext cx="2444055" cy="1466433"/>
        </a:xfrm>
        <a:prstGeom prst="rect">
          <a:avLst/>
        </a:prstGeom>
        <a:solidFill>
          <a:schemeClr val="accent2">
            <a:hueOff val="-349936"/>
            <a:satOff val="-1616"/>
            <a:lumOff val="-3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a:t>It sits within the Dublin City and Suburbs area within the Regional Spatial and Economic Strategy</a:t>
          </a:r>
          <a:endParaRPr lang="en-US" sz="1600" kern="1200"/>
        </a:p>
      </dsp:txBody>
      <dsp:txXfrm>
        <a:off x="2691541" y="537819"/>
        <a:ext cx="2444055" cy="1466433"/>
      </dsp:txXfrm>
    </dsp:sp>
    <dsp:sp modelId="{AC2F7433-EE1E-4772-B870-A39D48FBC387}">
      <dsp:nvSpPr>
        <dsp:cNvPr id="0" name=""/>
        <dsp:cNvSpPr/>
      </dsp:nvSpPr>
      <dsp:spPr>
        <a:xfrm>
          <a:off x="5380002" y="537819"/>
          <a:ext cx="2444055" cy="1466433"/>
        </a:xfrm>
        <a:prstGeom prst="rect">
          <a:avLst/>
        </a:prstGeom>
        <a:solidFill>
          <a:schemeClr val="accent2">
            <a:hueOff val="-699872"/>
            <a:satOff val="-3233"/>
            <a:lumOff val="-6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a:t>There are sites which have potential for further housing development to help meet identified targets up to 2028 and beyond</a:t>
          </a:r>
          <a:endParaRPr lang="en-US" sz="1600" kern="1200"/>
        </a:p>
      </dsp:txBody>
      <dsp:txXfrm>
        <a:off x="5380002" y="537819"/>
        <a:ext cx="2444055" cy="1466433"/>
      </dsp:txXfrm>
    </dsp:sp>
    <dsp:sp modelId="{AAB642B4-A381-4104-9E75-BBB6BCA39EF8}">
      <dsp:nvSpPr>
        <dsp:cNvPr id="0" name=""/>
        <dsp:cNvSpPr/>
      </dsp:nvSpPr>
      <dsp:spPr>
        <a:xfrm>
          <a:off x="8068463" y="537819"/>
          <a:ext cx="2444055" cy="1466433"/>
        </a:xfrm>
        <a:prstGeom prst="rect">
          <a:avLst/>
        </a:prstGeom>
        <a:solidFill>
          <a:schemeClr val="accent2">
            <a:hueOff val="-1049807"/>
            <a:satOff val="-4849"/>
            <a:lumOff val="-10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a:t>It will provide for a review of social infrastructure needs to meet population growth and the different age profiles</a:t>
          </a:r>
          <a:endParaRPr lang="en-US" sz="1600" kern="1200"/>
        </a:p>
      </dsp:txBody>
      <dsp:txXfrm>
        <a:off x="8068463" y="537819"/>
        <a:ext cx="2444055" cy="1466433"/>
      </dsp:txXfrm>
    </dsp:sp>
    <dsp:sp modelId="{F93AA46C-A92C-4F60-B122-BF2B81A26A55}">
      <dsp:nvSpPr>
        <dsp:cNvPr id="0" name=""/>
        <dsp:cNvSpPr/>
      </dsp:nvSpPr>
      <dsp:spPr>
        <a:xfrm>
          <a:off x="3080" y="2248658"/>
          <a:ext cx="2444055" cy="1466433"/>
        </a:xfrm>
        <a:prstGeom prst="rect">
          <a:avLst/>
        </a:prstGeom>
        <a:solidFill>
          <a:schemeClr val="accent2">
            <a:hueOff val="-1399743"/>
            <a:satOff val="-6465"/>
            <a:lumOff val="-13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a:t>There are opportunities to improve movement within and around the centre and wider area </a:t>
          </a:r>
          <a:endParaRPr lang="en-US" sz="1600" kern="1200"/>
        </a:p>
      </dsp:txBody>
      <dsp:txXfrm>
        <a:off x="3080" y="2248658"/>
        <a:ext cx="2444055" cy="1466433"/>
      </dsp:txXfrm>
    </dsp:sp>
    <dsp:sp modelId="{79BE6BA0-338D-4547-A791-363AA0DFE004}">
      <dsp:nvSpPr>
        <dsp:cNvPr id="0" name=""/>
        <dsp:cNvSpPr/>
      </dsp:nvSpPr>
      <dsp:spPr>
        <a:xfrm>
          <a:off x="2691541" y="2248658"/>
          <a:ext cx="2444055" cy="1466433"/>
        </a:xfrm>
        <a:prstGeom prst="rect">
          <a:avLst/>
        </a:prstGeom>
        <a:solidFill>
          <a:schemeClr val="accent2">
            <a:hueOff val="-1749679"/>
            <a:satOff val="-8081"/>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t>It has an historic context through its medieval urban form which  will inform placemaking and urban design</a:t>
          </a:r>
          <a:endParaRPr lang="en-US" sz="1600" kern="1200" dirty="0"/>
        </a:p>
      </dsp:txBody>
      <dsp:txXfrm>
        <a:off x="2691541" y="2248658"/>
        <a:ext cx="2444055" cy="1466433"/>
      </dsp:txXfrm>
    </dsp:sp>
    <dsp:sp modelId="{B9449B88-942B-4DE6-B55D-53245F58503D}">
      <dsp:nvSpPr>
        <dsp:cNvPr id="0" name=""/>
        <dsp:cNvSpPr/>
      </dsp:nvSpPr>
      <dsp:spPr>
        <a:xfrm>
          <a:off x="5380002" y="2248658"/>
          <a:ext cx="2444055" cy="1466433"/>
        </a:xfrm>
        <a:prstGeom prst="rect">
          <a:avLst/>
        </a:prstGeom>
        <a:solidFill>
          <a:schemeClr val="accent2">
            <a:hueOff val="-2099615"/>
            <a:satOff val="-9698"/>
            <a:lumOff val="-20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a:t>It has opportunities to improve green infrastructure and create/ improve linkages </a:t>
          </a:r>
          <a:endParaRPr lang="en-US" sz="1600" kern="1200"/>
        </a:p>
      </dsp:txBody>
      <dsp:txXfrm>
        <a:off x="5380002" y="2248658"/>
        <a:ext cx="2444055" cy="1466433"/>
      </dsp:txXfrm>
    </dsp:sp>
    <dsp:sp modelId="{C9E49D4B-438B-42CA-892A-7AB6F96E1EB8}">
      <dsp:nvSpPr>
        <dsp:cNvPr id="0" name=""/>
        <dsp:cNvSpPr/>
      </dsp:nvSpPr>
      <dsp:spPr>
        <a:xfrm>
          <a:off x="8068463" y="2248658"/>
          <a:ext cx="2444055" cy="1466433"/>
        </a:xfrm>
        <a:prstGeom prst="rect">
          <a:avLst/>
        </a:prstGeom>
        <a:solidFill>
          <a:schemeClr val="accent2">
            <a:hueOff val="-2449550"/>
            <a:satOff val="-11314"/>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a:t>There are opportunities to implement policies and objectives to combat climate change</a:t>
          </a:r>
          <a:endParaRPr lang="en-US" sz="1600" kern="1200"/>
        </a:p>
      </dsp:txBody>
      <dsp:txXfrm>
        <a:off x="8068463" y="2248658"/>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4:49:31.543"/>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6:18:25.832"/>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1E84C-1882-4526-A61D-0507D6E4B907}" type="datetimeFigureOut">
              <a:rPr lang="en-IE" smtClean="0"/>
              <a:t>27/09/2022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DE89D-5B72-405C-B394-632D2725CB38}" type="slidenum">
              <a:rPr lang="en-IE" smtClean="0"/>
              <a:t>‹#›</a:t>
            </a:fld>
            <a:endParaRPr lang="en-IE"/>
          </a:p>
        </p:txBody>
      </p:sp>
    </p:spTree>
    <p:extLst>
      <p:ext uri="{BB962C8B-B14F-4D97-AF65-F5344CB8AC3E}">
        <p14:creationId xmlns:p14="http://schemas.microsoft.com/office/powerpoint/2010/main" val="2037110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Built Heritage Investment Schemes - </a:t>
            </a:r>
            <a:r>
              <a:rPr lang="en-GB" b="0" i="0" dirty="0">
                <a:solidFill>
                  <a:srgbClr val="424242"/>
                </a:solidFill>
                <a:effectLst/>
                <a:latin typeface="Open Sans" panose="020B0606030504020204" pitchFamily="34" charset="0"/>
              </a:rPr>
              <a:t>grant scheme to support the repair and conservation and repair of privately owned properties that are protected under the Planning and Development Act 2000</a:t>
            </a:r>
          </a:p>
          <a:p>
            <a:r>
              <a:rPr lang="en-GB" b="0" i="0" dirty="0">
                <a:solidFill>
                  <a:srgbClr val="424242"/>
                </a:solidFill>
                <a:effectLst/>
                <a:latin typeface="Open Sans" panose="020B0606030504020204" pitchFamily="34" charset="0"/>
              </a:rPr>
              <a:t>Historic Structures Fund - assists with works to safeguard historic structures in urgent need of repair to help prevent the loss or deterioration of Ireland’s architectural heritage</a:t>
            </a:r>
            <a:endParaRPr lang="en-IE" dirty="0"/>
          </a:p>
        </p:txBody>
      </p:sp>
      <p:sp>
        <p:nvSpPr>
          <p:cNvPr id="4" name="Slide Number Placeholder 3"/>
          <p:cNvSpPr>
            <a:spLocks noGrp="1"/>
          </p:cNvSpPr>
          <p:nvPr>
            <p:ph type="sldNum" sz="quarter" idx="5"/>
          </p:nvPr>
        </p:nvSpPr>
        <p:spPr/>
        <p:txBody>
          <a:bodyPr/>
          <a:lstStyle/>
          <a:p>
            <a:fld id="{C98DE89D-5B72-405C-B394-632D2725CB38}" type="slidenum">
              <a:rPr lang="en-IE" smtClean="0"/>
              <a:t>9</a:t>
            </a:fld>
            <a:endParaRPr lang="en-IE"/>
          </a:p>
        </p:txBody>
      </p:sp>
    </p:spTree>
    <p:extLst>
      <p:ext uri="{BB962C8B-B14F-4D97-AF65-F5344CB8AC3E}">
        <p14:creationId xmlns:p14="http://schemas.microsoft.com/office/powerpoint/2010/main" val="304408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9/27/2022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3149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9/27/2022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4913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9/27/2022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77669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9/27/2022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2073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9/27/2022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2174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9/27/2022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5815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9/27/2022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781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9/27/2022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822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9/27/2022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7916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9/27/2022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45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9/27/2022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19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9/27/2022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4065306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74E42A-DAFA-41EA-D5FD-825A6668C2A2}"/>
              </a:ext>
            </a:extLst>
          </p:cNvPr>
          <p:cNvSpPr>
            <a:spLocks noGrp="1"/>
          </p:cNvSpPr>
          <p:nvPr>
            <p:ph type="ctrTitle"/>
          </p:nvPr>
        </p:nvSpPr>
        <p:spPr>
          <a:xfrm>
            <a:off x="751897" y="3176504"/>
            <a:ext cx="10909640" cy="1687814"/>
          </a:xfrm>
        </p:spPr>
        <p:txBody>
          <a:bodyPr anchor="b">
            <a:normAutofit/>
          </a:bodyPr>
          <a:lstStyle/>
          <a:p>
            <a:pPr algn="ctr"/>
            <a:r>
              <a:rPr lang="en-GB" sz="10000" dirty="0"/>
              <a:t>Clondalkin – Local Area Plan</a:t>
            </a:r>
          </a:p>
        </p:txBody>
      </p:sp>
      <p:sp>
        <p:nvSpPr>
          <p:cNvPr id="3" name="Subtitle 2">
            <a:extLst>
              <a:ext uri="{FF2B5EF4-FFF2-40B4-BE49-F238E27FC236}">
                <a16:creationId xmlns:a16="http://schemas.microsoft.com/office/drawing/2014/main" id="{BEC3A518-038D-FAEF-9A44-4EC515C6021F}"/>
              </a:ext>
            </a:extLst>
          </p:cNvPr>
          <p:cNvSpPr>
            <a:spLocks noGrp="1"/>
          </p:cNvSpPr>
          <p:nvPr>
            <p:ph type="subTitle" idx="1"/>
          </p:nvPr>
        </p:nvSpPr>
        <p:spPr>
          <a:xfrm>
            <a:off x="638881" y="5660607"/>
            <a:ext cx="10909643" cy="552659"/>
          </a:xfrm>
        </p:spPr>
        <p:txBody>
          <a:bodyPr anchor="t">
            <a:normAutofit/>
          </a:bodyPr>
          <a:lstStyle/>
          <a:p>
            <a:pPr algn="ctr"/>
            <a:r>
              <a:rPr lang="en-GB" sz="2400"/>
              <a:t>SPC Meeting 29</a:t>
            </a:r>
            <a:r>
              <a:rPr lang="en-GB" sz="2400" baseline="30000"/>
              <a:t>th</a:t>
            </a:r>
            <a:r>
              <a:rPr lang="en-GB" sz="2400"/>
              <a:t> September 2022</a:t>
            </a:r>
          </a:p>
        </p:txBody>
      </p:sp>
      <p:pic>
        <p:nvPicPr>
          <p:cNvPr id="4" name="Picture 3">
            <a:extLst>
              <a:ext uri="{FF2B5EF4-FFF2-40B4-BE49-F238E27FC236}">
                <a16:creationId xmlns:a16="http://schemas.microsoft.com/office/drawing/2014/main" id="{534E2D76-A449-BDA6-A7D4-BD83FAF1AF7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340805" y="695414"/>
            <a:ext cx="5505794" cy="17946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p:spPr>
      </p:pic>
      <p:sp>
        <p:nvSpPr>
          <p:cNvPr id="11"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F55524"/>
          </a:solidFill>
          <a:ln w="38100" cap="rnd">
            <a:solidFill>
              <a:srgbClr val="F55524"/>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7"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517623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58" name="Rectangle 5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AD6307-1F5E-BC07-B4AD-4C02868C208A}"/>
              </a:ext>
            </a:extLst>
          </p:cNvPr>
          <p:cNvSpPr>
            <a:spLocks noGrp="1"/>
          </p:cNvSpPr>
          <p:nvPr>
            <p:ph type="title"/>
          </p:nvPr>
        </p:nvSpPr>
        <p:spPr>
          <a:xfrm>
            <a:off x="576072" y="238539"/>
            <a:ext cx="11018520" cy="1434415"/>
          </a:xfrm>
        </p:spPr>
        <p:txBody>
          <a:bodyPr vert="horz" lIns="91440" tIns="45720" rIns="91440" bIns="45720" rtlCol="0" anchor="b">
            <a:normAutofit/>
          </a:bodyPr>
          <a:lstStyle/>
          <a:p>
            <a:r>
              <a:rPr lang="en-US" sz="7200" dirty="0"/>
              <a:t>Clondalkin LAP</a:t>
            </a:r>
          </a:p>
        </p:txBody>
      </p:sp>
      <p:sp>
        <p:nvSpPr>
          <p:cNvPr id="60"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6392C7"/>
          </a:solidFill>
          <a:ln w="38100" cap="rnd">
            <a:solidFill>
              <a:srgbClr val="6392C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BD7B1BE-51AE-7E6B-FDA1-F46B088BA0C2}"/>
              </a:ext>
            </a:extLst>
          </p:cNvPr>
          <p:cNvSpPr>
            <a:spLocks noGrp="1"/>
          </p:cNvSpPr>
          <p:nvPr>
            <p:ph type="body" sz="half" idx="2"/>
          </p:nvPr>
        </p:nvSpPr>
        <p:spPr>
          <a:xfrm>
            <a:off x="572493" y="2071316"/>
            <a:ext cx="6713552" cy="4119172"/>
          </a:xfrm>
        </p:spPr>
        <p:txBody>
          <a:bodyPr vert="horz" lIns="91440" tIns="45720" rIns="91440" bIns="45720" rtlCol="0" anchor="t">
            <a:normAutofit fontScale="77500" lnSpcReduction="20000"/>
          </a:bodyPr>
          <a:lstStyle/>
          <a:p>
            <a:pPr indent="-228600">
              <a:spcAft>
                <a:spcPts val="800"/>
              </a:spcAft>
              <a:buFont typeface="Arial" panose="020B0604020202020204" pitchFamily="34" charset="0"/>
              <a:buChar char="•"/>
            </a:pPr>
            <a:r>
              <a:rPr lang="en-US" sz="3000" dirty="0">
                <a:effectLst/>
                <a:latin typeface="Calibri" panose="020F0502020204030204" pitchFamily="34" charset="0"/>
                <a:cs typeface="Calibri" panose="020F0502020204030204" pitchFamily="34" charset="0"/>
              </a:rPr>
              <a:t>Will respond to objectives in the adopted County Development Plan</a:t>
            </a:r>
            <a:endParaRPr lang="en-US" sz="3000" dirty="0">
              <a:latin typeface="Calibri" panose="020F0502020204030204" pitchFamily="34" charset="0"/>
              <a:cs typeface="Calibri" panose="020F0502020204030204" pitchFamily="34" charset="0"/>
            </a:endParaRPr>
          </a:p>
          <a:p>
            <a:pPr indent="-228600">
              <a:spcAft>
                <a:spcPts val="800"/>
              </a:spcAft>
              <a:buFont typeface="Arial" panose="020B0604020202020204" pitchFamily="34" charset="0"/>
              <a:buChar char="•"/>
            </a:pPr>
            <a:r>
              <a:rPr lang="en-US" sz="3000" dirty="0">
                <a:latin typeface="Calibri" panose="020F0502020204030204" pitchFamily="34" charset="0"/>
                <a:cs typeface="Calibri" panose="020F0502020204030204" pitchFamily="34" charset="0"/>
              </a:rPr>
              <a:t>Will ensure that Cllrs, the SPC and ACM are kept informed and can inform the draft plan through the consultation and preparatory process</a:t>
            </a:r>
            <a:endParaRPr lang="en-US" sz="3000" dirty="0">
              <a:effectLst/>
              <a:latin typeface="Calibri" panose="020F0502020204030204" pitchFamily="34" charset="0"/>
              <a:cs typeface="Calibri" panose="020F0502020204030204" pitchFamily="34" charset="0"/>
            </a:endParaRPr>
          </a:p>
          <a:p>
            <a:pPr indent="-228600">
              <a:spcAft>
                <a:spcPts val="800"/>
              </a:spcAft>
              <a:buFont typeface="Arial" panose="020B0604020202020204" pitchFamily="34" charset="0"/>
              <a:buChar char="•"/>
            </a:pPr>
            <a:r>
              <a:rPr lang="en-US" sz="3000" dirty="0">
                <a:effectLst/>
                <a:latin typeface="Calibri" panose="020F0502020204030204" pitchFamily="34" charset="0"/>
                <a:cs typeface="Calibri" panose="020F0502020204030204" pitchFamily="34" charset="0"/>
              </a:rPr>
              <a:t>Will involve the local community and stakeholders through a consultation strategy involving public consultation</a:t>
            </a:r>
          </a:p>
          <a:p>
            <a:pPr indent="-228600">
              <a:spcAft>
                <a:spcPts val="800"/>
              </a:spcAft>
              <a:buFont typeface="Arial" panose="020B0604020202020204" pitchFamily="34" charset="0"/>
              <a:buChar char="•"/>
            </a:pPr>
            <a:r>
              <a:rPr lang="en-US" sz="3000" dirty="0">
                <a:latin typeface="Calibri" panose="020F0502020204030204" pitchFamily="34" charset="0"/>
                <a:cs typeface="Calibri" panose="020F0502020204030204" pitchFamily="34" charset="0"/>
              </a:rPr>
              <a:t>Will examine funding models for identified capital projects</a:t>
            </a:r>
            <a:endParaRPr lang="en-US" sz="3000" dirty="0">
              <a:effectLst/>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F98C588B-663A-6CE7-96EC-3B3A5EB537A0}"/>
              </a:ext>
            </a:extLst>
          </p:cNvPr>
          <p:cNvPicPr>
            <a:picLocks noChangeAspect="1"/>
          </p:cNvPicPr>
          <p:nvPr/>
        </p:nvPicPr>
        <p:blipFill rotWithShape="1">
          <a:blip r:embed="rId2"/>
          <a:srcRect l="16429" r="34988" b="1"/>
          <a:stretch/>
        </p:blipFill>
        <p:spPr>
          <a:xfrm>
            <a:off x="7675658" y="2093976"/>
            <a:ext cx="3941064" cy="4096512"/>
          </a:xfrm>
          <a:prstGeom prst="rect">
            <a:avLst/>
          </a:prstGeom>
        </p:spPr>
      </p:pic>
    </p:spTree>
    <p:extLst>
      <p:ext uri="{BB962C8B-B14F-4D97-AF65-F5344CB8AC3E}">
        <p14:creationId xmlns:p14="http://schemas.microsoft.com/office/powerpoint/2010/main" val="2759254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59" name="Rectangle 5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1EFA87-5780-BFFB-1B21-2F3774F0157E}"/>
              </a:ext>
            </a:extLst>
          </p:cNvPr>
          <p:cNvSpPr>
            <a:spLocks noGrp="1"/>
          </p:cNvSpPr>
          <p:nvPr>
            <p:ph type="title"/>
          </p:nvPr>
        </p:nvSpPr>
        <p:spPr>
          <a:xfrm>
            <a:off x="630936" y="640080"/>
            <a:ext cx="4818888" cy="1481328"/>
          </a:xfrm>
        </p:spPr>
        <p:txBody>
          <a:bodyPr vert="horz" lIns="91440" tIns="45720" rIns="91440" bIns="45720" rtlCol="0" anchor="b">
            <a:normAutofit/>
          </a:bodyPr>
          <a:lstStyle/>
          <a:p>
            <a:pPr>
              <a:lnSpc>
                <a:spcPct val="90000"/>
              </a:lnSpc>
            </a:pPr>
            <a:r>
              <a:rPr lang="en-US" sz="4800" dirty="0">
                <a:solidFill>
                  <a:schemeClr val="accent1"/>
                </a:solidFill>
              </a:rPr>
              <a:t>County development Plan Context</a:t>
            </a:r>
          </a:p>
        </p:txBody>
      </p:sp>
      <p:sp>
        <p:nvSpPr>
          <p:cNvPr id="60"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08C8E1"/>
          </a:solidFill>
          <a:ln w="38100" cap="rnd">
            <a:solidFill>
              <a:srgbClr val="08C8E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081AFCD1-865D-BA74-B062-3C453197FDA0}"/>
              </a:ext>
            </a:extLst>
          </p:cNvPr>
          <p:cNvSpPr>
            <a:spLocks noGrp="1"/>
          </p:cNvSpPr>
          <p:nvPr>
            <p:ph type="body" sz="half" idx="2"/>
          </p:nvPr>
        </p:nvSpPr>
        <p:spPr>
          <a:xfrm>
            <a:off x="630936" y="2660904"/>
            <a:ext cx="5964726" cy="4107886"/>
          </a:xfrm>
        </p:spPr>
        <p:txBody>
          <a:bodyPr vert="horz" lIns="91440" tIns="45720" rIns="91440" bIns="45720" rtlCol="0" anchor="t">
            <a:normAutofit fontScale="92500" lnSpcReduction="20000"/>
          </a:bodyPr>
          <a:lstStyle/>
          <a:p>
            <a:pPr>
              <a:lnSpc>
                <a:spcPct val="100000"/>
              </a:lnSpc>
              <a:spcBef>
                <a:spcPts val="300"/>
              </a:spcBef>
              <a:spcAft>
                <a:spcPts val="800"/>
              </a:spcAft>
            </a:pPr>
            <a:r>
              <a:rPr lang="en-US" sz="2000" b="1" dirty="0">
                <a:effectLst/>
                <a:latin typeface="Arial" panose="020B0604020202020204" pitchFamily="34" charset="0"/>
                <a:cs typeface="Arial" panose="020B0604020202020204" pitchFamily="34" charset="0"/>
              </a:rPr>
              <a:t>Objectives: QDP14 -  3  and EDE4 - 14</a:t>
            </a:r>
          </a:p>
          <a:p>
            <a:pPr>
              <a:lnSpc>
                <a:spcPct val="100000"/>
              </a:lnSpc>
              <a:spcBef>
                <a:spcPts val="300"/>
              </a:spcBef>
              <a:spcAft>
                <a:spcPts val="800"/>
              </a:spcAft>
            </a:pPr>
            <a:r>
              <a:rPr lang="en-US" sz="2000" b="1" i="1" dirty="0">
                <a:effectLst/>
                <a:cs typeface="Calibri" panose="020F0502020204030204" pitchFamily="34" charset="0"/>
              </a:rPr>
              <a:t>“</a:t>
            </a:r>
            <a:r>
              <a:rPr lang="en-US" sz="2000" dirty="0">
                <a:effectLst/>
                <a:latin typeface="Calibri" panose="020F0502020204030204" pitchFamily="34" charset="0"/>
                <a:cs typeface="Calibri" panose="020F0502020204030204" pitchFamily="34" charset="0"/>
              </a:rPr>
              <a:t>To prepare a LAP for Clondalkin, the extent of the boundary to be defined, which will be guided by the Local Area Plans Guidelines for Planning Authorities, 2013 (Department of the Environment, Community and Local Government) or any superseding guidelines and which will incorporate:</a:t>
            </a:r>
          </a:p>
          <a:p>
            <a:pPr marL="342900" lvl="0" indent="-228600">
              <a:lnSpc>
                <a:spcPct val="100000"/>
              </a:lnSpc>
              <a:spcBef>
                <a:spcPts val="300"/>
              </a:spcBef>
              <a:buFont typeface="Arial" panose="020B0604020202020204" pitchFamily="34" charset="0"/>
              <a:buChar char="•"/>
            </a:pPr>
            <a:r>
              <a:rPr lang="en-US" sz="2000" dirty="0">
                <a:effectLst/>
                <a:latin typeface="Calibri" panose="020F0502020204030204" pitchFamily="34" charset="0"/>
                <a:cs typeface="Calibri" panose="020F0502020204030204" pitchFamily="34" charset="0"/>
              </a:rPr>
              <a:t>A vision for the development of Clondalkin</a:t>
            </a:r>
          </a:p>
          <a:p>
            <a:pPr marL="342900" lvl="0" indent="-228600">
              <a:lnSpc>
                <a:spcPct val="100000"/>
              </a:lnSpc>
              <a:spcBef>
                <a:spcPts val="300"/>
              </a:spcBef>
              <a:buFont typeface="Arial" panose="020B0604020202020204" pitchFamily="34" charset="0"/>
              <a:buChar char="•"/>
            </a:pPr>
            <a:r>
              <a:rPr lang="en-US" sz="2000" dirty="0">
                <a:effectLst/>
                <a:latin typeface="Calibri" panose="020F0502020204030204" pitchFamily="34" charset="0"/>
                <a:cs typeface="Calibri" panose="020F0502020204030204" pitchFamily="34" charset="0"/>
              </a:rPr>
              <a:t>Wider urban design principles</a:t>
            </a:r>
          </a:p>
          <a:p>
            <a:pPr marL="342900" lvl="0" indent="-228600">
              <a:lnSpc>
                <a:spcPct val="100000"/>
              </a:lnSpc>
              <a:spcBef>
                <a:spcPts val="300"/>
              </a:spcBef>
              <a:buFont typeface="Arial" panose="020B0604020202020204" pitchFamily="34" charset="0"/>
              <a:buChar char="•"/>
            </a:pPr>
            <a:r>
              <a:rPr lang="en-US" sz="2000" dirty="0">
                <a:effectLst/>
                <a:latin typeface="Calibri" panose="020F0502020204030204" pitchFamily="34" charset="0"/>
                <a:cs typeface="Calibri" panose="020F0502020204030204" pitchFamily="34" charset="0"/>
              </a:rPr>
              <a:t>Framework plans for larger infill sites</a:t>
            </a:r>
          </a:p>
          <a:p>
            <a:pPr marL="342900" lvl="0" indent="-228600">
              <a:lnSpc>
                <a:spcPct val="100000"/>
              </a:lnSpc>
              <a:spcBef>
                <a:spcPts val="300"/>
              </a:spcBef>
              <a:buFont typeface="Arial" panose="020B0604020202020204" pitchFamily="34" charset="0"/>
              <a:buChar char="•"/>
            </a:pPr>
            <a:r>
              <a:rPr lang="en-US" sz="2000" dirty="0">
                <a:effectLst/>
                <a:latin typeface="Calibri" panose="020F0502020204030204" pitchFamily="34" charset="0"/>
                <a:cs typeface="Calibri" panose="020F0502020204030204" pitchFamily="34" charset="0"/>
              </a:rPr>
              <a:t>A Conservation Plan </a:t>
            </a:r>
          </a:p>
          <a:p>
            <a:pPr marL="342900" lvl="0" indent="-228600">
              <a:lnSpc>
                <a:spcPct val="100000"/>
              </a:lnSpc>
              <a:spcBef>
                <a:spcPts val="300"/>
              </a:spcBef>
              <a:buFont typeface="Arial" panose="020B0604020202020204" pitchFamily="34" charset="0"/>
              <a:buChar char="•"/>
            </a:pPr>
            <a:r>
              <a:rPr lang="en-US" sz="2000" dirty="0">
                <a:effectLst/>
                <a:latin typeface="Calibri" panose="020F0502020204030204" pitchFamily="34" charset="0"/>
                <a:cs typeface="Calibri" panose="020F0502020204030204" pitchFamily="34" charset="0"/>
              </a:rPr>
              <a:t>A local Green Infrastructure strategy derived from the County GI Strategy </a:t>
            </a:r>
          </a:p>
          <a:p>
            <a:pPr marL="342900" lvl="0" indent="-228600">
              <a:lnSpc>
                <a:spcPct val="100000"/>
              </a:lnSpc>
              <a:spcBef>
                <a:spcPts val="300"/>
              </a:spcBef>
              <a:spcAft>
                <a:spcPts val="800"/>
              </a:spcAft>
              <a:buFont typeface="Arial" panose="020B0604020202020204" pitchFamily="34" charset="0"/>
              <a:buChar char="•"/>
            </a:pPr>
            <a:r>
              <a:rPr lang="en-US" sz="2000" dirty="0">
                <a:effectLst/>
                <a:latin typeface="Calibri" panose="020F0502020204030204" pitchFamily="34" charset="0"/>
                <a:cs typeface="Calibri" panose="020F0502020204030204" pitchFamily="34" charset="0"/>
              </a:rPr>
              <a:t>Transport movement study.”                                                                                               </a:t>
            </a:r>
          </a:p>
          <a:p>
            <a:pPr marL="342900" lvl="0" indent="-228600">
              <a:lnSpc>
                <a:spcPct val="100000"/>
              </a:lnSpc>
              <a:spcBef>
                <a:spcPts val="300"/>
              </a:spcBef>
              <a:spcAft>
                <a:spcPts val="800"/>
              </a:spcAft>
              <a:buFont typeface="Arial" panose="020B0604020202020204" pitchFamily="34" charset="0"/>
              <a:buChar char="•"/>
            </a:pPr>
            <a:endParaRPr lang="en-US" sz="1500" b="1" dirty="0"/>
          </a:p>
          <a:p>
            <a:pPr indent="-228600">
              <a:lnSpc>
                <a:spcPct val="100000"/>
              </a:lnSpc>
              <a:buFont typeface="Arial" panose="020B0604020202020204" pitchFamily="34" charset="0"/>
              <a:buChar char="•"/>
            </a:pPr>
            <a:endParaRPr lang="en-US" sz="1500" dirty="0"/>
          </a:p>
        </p:txBody>
      </p:sp>
      <mc:AlternateContent xmlns:mc="http://schemas.openxmlformats.org/markup-compatibility/2006" xmlns:p14="http://schemas.microsoft.com/office/powerpoint/2010/main">
        <mc:Choice Requires="p14">
          <p:contentPart p14:bwMode="auto" r:id="rId2">
            <p14:nvContentPartPr>
              <p14:cNvPr id="57" name="Ink 5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57" name="Ink 5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6" name="Content Placeholder 5">
            <a:extLst>
              <a:ext uri="{FF2B5EF4-FFF2-40B4-BE49-F238E27FC236}">
                <a16:creationId xmlns:a16="http://schemas.microsoft.com/office/drawing/2014/main" id="{644C6B68-4153-BC16-80A2-D31B7E6479A1}"/>
              </a:ext>
            </a:extLst>
          </p:cNvPr>
          <p:cNvPicPr>
            <a:picLocks noGrp="1" noChangeAspect="1"/>
          </p:cNvPicPr>
          <p:nvPr>
            <p:ph idx="1"/>
          </p:nvPr>
        </p:nvPicPr>
        <p:blipFill>
          <a:blip r:embed="rId4"/>
          <a:stretch>
            <a:fillRect/>
          </a:stretch>
        </p:blipFill>
        <p:spPr>
          <a:xfrm>
            <a:off x="7226598" y="857794"/>
            <a:ext cx="3862652" cy="5577840"/>
          </a:xfrm>
          <a:prstGeom prst="rect">
            <a:avLst/>
          </a:prstGeom>
          <a:ln w="12700">
            <a:solidFill>
              <a:srgbClr val="00B0F0"/>
            </a:solidFill>
          </a:ln>
        </p:spPr>
      </p:pic>
    </p:spTree>
    <p:extLst>
      <p:ext uri="{BB962C8B-B14F-4D97-AF65-F5344CB8AC3E}">
        <p14:creationId xmlns:p14="http://schemas.microsoft.com/office/powerpoint/2010/main" val="3937623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9" name="Rectangle 78">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AD6307-1F5E-BC07-B4AD-4C02868C208A}"/>
              </a:ext>
            </a:extLst>
          </p:cNvPr>
          <p:cNvSpPr>
            <a:spLocks noGrp="1"/>
          </p:cNvSpPr>
          <p:nvPr>
            <p:ph type="title"/>
          </p:nvPr>
        </p:nvSpPr>
        <p:spPr>
          <a:xfrm>
            <a:off x="638881" y="759978"/>
            <a:ext cx="10909640" cy="1065836"/>
          </a:xfrm>
        </p:spPr>
        <p:txBody>
          <a:bodyPr vert="horz" lIns="91440" tIns="45720" rIns="91440" bIns="45720" rtlCol="0" anchor="ctr">
            <a:normAutofit/>
          </a:bodyPr>
          <a:lstStyle/>
          <a:p>
            <a:pPr algn="ctr"/>
            <a:r>
              <a:rPr lang="en-US" dirty="0">
                <a:solidFill>
                  <a:schemeClr val="accent1"/>
                </a:solidFill>
              </a:rPr>
              <a:t>requirements of local area plans</a:t>
            </a:r>
          </a:p>
        </p:txBody>
      </p:sp>
      <p:sp>
        <p:nvSpPr>
          <p:cNvPr id="81" name="Rectangle 6">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27432"/>
          </a:xfrm>
          <a:custGeom>
            <a:avLst/>
            <a:gdLst>
              <a:gd name="connsiteX0" fmla="*/ 0 w 3291840"/>
              <a:gd name="connsiteY0" fmla="*/ 0 h 27432"/>
              <a:gd name="connsiteX1" fmla="*/ 625450 w 3291840"/>
              <a:gd name="connsiteY1" fmla="*/ 0 h 27432"/>
              <a:gd name="connsiteX2" fmla="*/ 1283818 w 3291840"/>
              <a:gd name="connsiteY2" fmla="*/ 0 h 27432"/>
              <a:gd name="connsiteX3" fmla="*/ 1975104 w 3291840"/>
              <a:gd name="connsiteY3" fmla="*/ 0 h 27432"/>
              <a:gd name="connsiteX4" fmla="*/ 2666390 w 3291840"/>
              <a:gd name="connsiteY4" fmla="*/ 0 h 27432"/>
              <a:gd name="connsiteX5" fmla="*/ 3291840 w 3291840"/>
              <a:gd name="connsiteY5" fmla="*/ 0 h 27432"/>
              <a:gd name="connsiteX6" fmla="*/ 3291840 w 3291840"/>
              <a:gd name="connsiteY6" fmla="*/ 27432 h 27432"/>
              <a:gd name="connsiteX7" fmla="*/ 2567635 w 3291840"/>
              <a:gd name="connsiteY7" fmla="*/ 27432 h 27432"/>
              <a:gd name="connsiteX8" fmla="*/ 1843430 w 3291840"/>
              <a:gd name="connsiteY8" fmla="*/ 27432 h 27432"/>
              <a:gd name="connsiteX9" fmla="*/ 1185062 w 3291840"/>
              <a:gd name="connsiteY9" fmla="*/ 27432 h 27432"/>
              <a:gd name="connsiteX10" fmla="*/ 0 w 3291840"/>
              <a:gd name="connsiteY10" fmla="*/ 27432 h 27432"/>
              <a:gd name="connsiteX11" fmla="*/ 0 w 329184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27432"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0674" y="7395"/>
                  <a:pt x="3291885" y="21864"/>
                  <a:pt x="3291840" y="27432"/>
                </a:cubicBezTo>
                <a:cubicBezTo>
                  <a:pt x="3043276" y="47012"/>
                  <a:pt x="2921041" y="-3764"/>
                  <a:pt x="2567635" y="27432"/>
                </a:cubicBezTo>
                <a:cubicBezTo>
                  <a:pt x="2214230" y="58628"/>
                  <a:pt x="2189623" y="-3875"/>
                  <a:pt x="1843430" y="27432"/>
                </a:cubicBezTo>
                <a:cubicBezTo>
                  <a:pt x="1497237" y="58739"/>
                  <a:pt x="1492584" y="38324"/>
                  <a:pt x="1185062" y="27432"/>
                </a:cubicBezTo>
                <a:cubicBezTo>
                  <a:pt x="877540" y="16540"/>
                  <a:pt x="313238" y="55587"/>
                  <a:pt x="0" y="27432"/>
                </a:cubicBezTo>
                <a:cubicBezTo>
                  <a:pt x="-503" y="20663"/>
                  <a:pt x="1168" y="5855"/>
                  <a:pt x="0" y="0"/>
                </a:cubicBezTo>
                <a:close/>
              </a:path>
              <a:path w="3291840" h="27432"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2033" y="12649"/>
                  <a:pt x="3290852" y="17989"/>
                  <a:pt x="3291840" y="27432"/>
                </a:cubicBezTo>
                <a:cubicBezTo>
                  <a:pt x="3120474" y="24858"/>
                  <a:pt x="2816568" y="13777"/>
                  <a:pt x="2633472" y="27432"/>
                </a:cubicBezTo>
                <a:cubicBezTo>
                  <a:pt x="2450376" y="41087"/>
                  <a:pt x="2160769" y="46494"/>
                  <a:pt x="1909267" y="27432"/>
                </a:cubicBezTo>
                <a:cubicBezTo>
                  <a:pt x="1657765" y="8370"/>
                  <a:pt x="1623992" y="18792"/>
                  <a:pt x="1349654" y="27432"/>
                </a:cubicBezTo>
                <a:cubicBezTo>
                  <a:pt x="1075316" y="36072"/>
                  <a:pt x="833426" y="43325"/>
                  <a:pt x="691286" y="27432"/>
                </a:cubicBezTo>
                <a:cubicBezTo>
                  <a:pt x="549146" y="11539"/>
                  <a:pt x="342011" y="33345"/>
                  <a:pt x="0" y="27432"/>
                </a:cubicBezTo>
                <a:cubicBezTo>
                  <a:pt x="1300" y="19678"/>
                  <a:pt x="-86" y="12044"/>
                  <a:pt x="0" y="0"/>
                </a:cubicBezTo>
                <a:close/>
              </a:path>
            </a:pathLst>
          </a:custGeom>
          <a:solidFill>
            <a:srgbClr val="4088DA"/>
          </a:solidFill>
          <a:ln w="38100" cap="rnd">
            <a:solidFill>
              <a:srgbClr val="4088D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ap&#10;&#10;Description automatically generated with low confidence">
            <a:extLst>
              <a:ext uri="{FF2B5EF4-FFF2-40B4-BE49-F238E27FC236}">
                <a16:creationId xmlns:a16="http://schemas.microsoft.com/office/drawing/2014/main" id="{5648B8CF-7FE5-5C16-2253-0883C2D5E58F}"/>
              </a:ext>
            </a:extLst>
          </p:cNvPr>
          <p:cNvPicPr>
            <a:picLocks noChangeAspect="1"/>
          </p:cNvPicPr>
          <p:nvPr/>
        </p:nvPicPr>
        <p:blipFill>
          <a:blip r:embed="rId2"/>
          <a:stretch>
            <a:fillRect/>
          </a:stretch>
        </p:blipFill>
        <p:spPr>
          <a:xfrm>
            <a:off x="894421" y="2336236"/>
            <a:ext cx="2794909" cy="3895344"/>
          </a:xfrm>
          <a:prstGeom prst="rect">
            <a:avLst/>
          </a:prstGeom>
        </p:spPr>
      </p:pic>
      <p:pic>
        <p:nvPicPr>
          <p:cNvPr id="5" name="Picture 4" descr="Text, letter&#10;&#10;Description automatically generated">
            <a:extLst>
              <a:ext uri="{FF2B5EF4-FFF2-40B4-BE49-F238E27FC236}">
                <a16:creationId xmlns:a16="http://schemas.microsoft.com/office/drawing/2014/main" id="{61EBF648-3EDB-D1AF-A58F-2FD0160FBB01}"/>
              </a:ext>
            </a:extLst>
          </p:cNvPr>
          <p:cNvPicPr>
            <a:picLocks noChangeAspect="1"/>
          </p:cNvPicPr>
          <p:nvPr/>
        </p:nvPicPr>
        <p:blipFill>
          <a:blip r:embed="rId3"/>
          <a:stretch>
            <a:fillRect/>
          </a:stretch>
        </p:blipFill>
        <p:spPr>
          <a:xfrm>
            <a:off x="4583751" y="2585792"/>
            <a:ext cx="7275945" cy="3318246"/>
          </a:xfrm>
          <a:prstGeom prst="rect">
            <a:avLst/>
          </a:prstGeom>
        </p:spPr>
      </p:pic>
    </p:spTree>
    <p:extLst>
      <p:ext uri="{BB962C8B-B14F-4D97-AF65-F5344CB8AC3E}">
        <p14:creationId xmlns:p14="http://schemas.microsoft.com/office/powerpoint/2010/main" val="1542623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0DBBD92-C736-2AD7-5005-987EB326C6CF}"/>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600">
                <a:solidFill>
                  <a:schemeClr val="accent1"/>
                </a:solidFill>
                <a:latin typeface="+mj-lt"/>
                <a:ea typeface="+mj-ea"/>
                <a:cs typeface="+mj-cs"/>
              </a:rPr>
              <a:t>Why Prepare a Local Area Plan for Clondalkin?</a:t>
            </a:r>
          </a:p>
        </p:txBody>
      </p:sp>
      <p:graphicFrame>
        <p:nvGraphicFramePr>
          <p:cNvPr id="5" name="TextBox 2">
            <a:extLst>
              <a:ext uri="{FF2B5EF4-FFF2-40B4-BE49-F238E27FC236}">
                <a16:creationId xmlns:a16="http://schemas.microsoft.com/office/drawing/2014/main" id="{2E1287F2-54F8-7606-9118-363B13D2F64F}"/>
              </a:ext>
            </a:extLst>
          </p:cNvPr>
          <p:cNvGraphicFramePr/>
          <p:nvPr>
            <p:extLst>
              <p:ext uri="{D42A27DB-BD31-4B8C-83A1-F6EECF244321}">
                <p14:modId xmlns:p14="http://schemas.microsoft.com/office/powerpoint/2010/main" val="2147061024"/>
              </p:ext>
            </p:extLst>
          </p:nvPr>
        </p:nvGraphicFramePr>
        <p:xfrm>
          <a:off x="838200" y="1928813"/>
          <a:ext cx="10515600" cy="4252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010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63" name="Rectangle 62">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E7E91DE-FFC3-8589-5E95-208058215A5F}"/>
              </a:ext>
            </a:extLst>
          </p:cNvPr>
          <p:cNvPicPr>
            <a:picLocks noChangeAspect="1"/>
          </p:cNvPicPr>
          <p:nvPr/>
        </p:nvPicPr>
        <p:blipFill rotWithShape="1">
          <a:blip r:embed="rId2">
            <a:alphaModFix/>
          </a:blip>
          <a:srcRect l="4024"/>
          <a:stretch/>
        </p:blipFill>
        <p:spPr>
          <a:xfrm>
            <a:off x="20" y="10"/>
            <a:ext cx="12188931" cy="6857990"/>
          </a:xfrm>
          <a:prstGeom prst="rect">
            <a:avLst/>
          </a:prstGeom>
        </p:spPr>
      </p:pic>
      <p:sp>
        <p:nvSpPr>
          <p:cNvPr id="65" name="Rectangle 64">
            <a:extLst>
              <a:ext uri="{FF2B5EF4-FFF2-40B4-BE49-F238E27FC236}">
                <a16:creationId xmlns:a16="http://schemas.microsoft.com/office/drawing/2014/main" id="{8F51725E-A483-43B2-A6F2-C44F502FE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37549"/>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72ACC64-DB1B-8E95-3859-1CA98B324421}"/>
              </a:ext>
            </a:extLst>
          </p:cNvPr>
          <p:cNvSpPr txBox="1"/>
          <p:nvPr/>
        </p:nvSpPr>
        <p:spPr>
          <a:xfrm>
            <a:off x="1524000" y="1122363"/>
            <a:ext cx="9144000" cy="3063240"/>
          </a:xfrm>
          <a:prstGeom prst="rect">
            <a:avLst/>
          </a:prstGeom>
        </p:spPr>
        <p:txBody>
          <a:bodyPr vert="horz" lIns="91440" tIns="45720" rIns="91440" bIns="45720" rtlCol="0" anchor="b">
            <a:normAutofit/>
          </a:bodyPr>
          <a:lstStyle/>
          <a:p>
            <a:pPr algn="ctr">
              <a:spcBef>
                <a:spcPct val="0"/>
              </a:spcBef>
              <a:spcAft>
                <a:spcPts val="600"/>
              </a:spcAft>
            </a:pPr>
            <a:r>
              <a:rPr lang="en-US" sz="10800" dirty="0">
                <a:solidFill>
                  <a:schemeClr val="bg1"/>
                </a:solidFill>
                <a:latin typeface="+mj-lt"/>
                <a:ea typeface="+mj-ea"/>
                <a:cs typeface="+mj-cs"/>
              </a:rPr>
              <a:t>Boundary of LAP??? </a:t>
            </a:r>
          </a:p>
        </p:txBody>
      </p:sp>
      <p:sp>
        <p:nvSpPr>
          <p:cNvPr id="67"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558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2255080-65B9-D356-98B1-6022CEC37662}"/>
              </a:ext>
            </a:extLst>
          </p:cNvPr>
          <p:cNvSpPr txBox="1"/>
          <p:nvPr/>
        </p:nvSpPr>
        <p:spPr>
          <a:xfrm>
            <a:off x="638882" y="639193"/>
            <a:ext cx="3571810" cy="3573516"/>
          </a:xfrm>
          <a:prstGeom prst="rect">
            <a:avLst/>
          </a:prstGeom>
        </p:spPr>
        <p:txBody>
          <a:bodyPr vert="horz" lIns="91440" tIns="45720" rIns="91440" bIns="45720" rtlCol="0" anchor="b">
            <a:normAutofit/>
          </a:bodyPr>
          <a:lstStyle/>
          <a:p>
            <a:pPr>
              <a:spcBef>
                <a:spcPct val="0"/>
              </a:spcBef>
              <a:spcAft>
                <a:spcPts val="600"/>
              </a:spcAft>
            </a:pPr>
            <a:r>
              <a:rPr lang="en-US" sz="5800" dirty="0">
                <a:latin typeface="+mj-lt"/>
                <a:ea typeface="+mj-ea"/>
                <a:cs typeface="+mj-cs"/>
              </a:rPr>
              <a:t>Provisional Timeframe </a:t>
            </a: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4">
            <a:extLst>
              <a:ext uri="{FF2B5EF4-FFF2-40B4-BE49-F238E27FC236}">
                <a16:creationId xmlns:a16="http://schemas.microsoft.com/office/drawing/2014/main" id="{4ED7D806-0443-4C06-33E5-F4B8757B8E1D}"/>
              </a:ext>
            </a:extLst>
          </p:cNvPr>
          <p:cNvGraphicFramePr>
            <a:graphicFrameLocks noGrp="1"/>
          </p:cNvGraphicFramePr>
          <p:nvPr>
            <p:extLst>
              <p:ext uri="{D42A27DB-BD31-4B8C-83A1-F6EECF244321}">
                <p14:modId xmlns:p14="http://schemas.microsoft.com/office/powerpoint/2010/main" val="3159957593"/>
              </p:ext>
            </p:extLst>
          </p:nvPr>
        </p:nvGraphicFramePr>
        <p:xfrm>
          <a:off x="4757057" y="640080"/>
          <a:ext cx="7059871" cy="5550410"/>
        </p:xfrm>
        <a:graphic>
          <a:graphicData uri="http://schemas.openxmlformats.org/drawingml/2006/table">
            <a:tbl>
              <a:tblPr firstRow="1" bandRow="1">
                <a:tableStyleId>{5C22544A-7EE6-4342-B048-85BDC9FD1C3A}</a:tableStyleId>
              </a:tblPr>
              <a:tblGrid>
                <a:gridCol w="1049719">
                  <a:extLst>
                    <a:ext uri="{9D8B030D-6E8A-4147-A177-3AD203B41FA5}">
                      <a16:colId xmlns:a16="http://schemas.microsoft.com/office/drawing/2014/main" val="1385612781"/>
                    </a:ext>
                  </a:extLst>
                </a:gridCol>
                <a:gridCol w="2569748">
                  <a:extLst>
                    <a:ext uri="{9D8B030D-6E8A-4147-A177-3AD203B41FA5}">
                      <a16:colId xmlns:a16="http://schemas.microsoft.com/office/drawing/2014/main" val="458646015"/>
                    </a:ext>
                  </a:extLst>
                </a:gridCol>
                <a:gridCol w="1692962">
                  <a:extLst>
                    <a:ext uri="{9D8B030D-6E8A-4147-A177-3AD203B41FA5}">
                      <a16:colId xmlns:a16="http://schemas.microsoft.com/office/drawing/2014/main" val="1664877886"/>
                    </a:ext>
                  </a:extLst>
                </a:gridCol>
                <a:gridCol w="1747442">
                  <a:extLst>
                    <a:ext uri="{9D8B030D-6E8A-4147-A177-3AD203B41FA5}">
                      <a16:colId xmlns:a16="http://schemas.microsoft.com/office/drawing/2014/main" val="2425623236"/>
                    </a:ext>
                  </a:extLst>
                </a:gridCol>
              </a:tblGrid>
              <a:tr h="725672">
                <a:tc>
                  <a:txBody>
                    <a:bodyPr/>
                    <a:lstStyle/>
                    <a:p>
                      <a:r>
                        <a:rPr lang="en-IE" sz="1900" dirty="0">
                          <a:latin typeface="Calibri" panose="020F0502020204030204" pitchFamily="34" charset="0"/>
                          <a:cs typeface="Calibri" panose="020F0502020204030204" pitchFamily="34" charset="0"/>
                        </a:rPr>
                        <a:t>Stages</a:t>
                      </a:r>
                    </a:p>
                  </a:txBody>
                  <a:tcPr marL="98064" marR="98064" marT="49032" marB="49032"/>
                </a:tc>
                <a:tc>
                  <a:txBody>
                    <a:bodyPr/>
                    <a:lstStyle/>
                    <a:p>
                      <a:r>
                        <a:rPr lang="en-IE" sz="1900">
                          <a:latin typeface="Calibri" panose="020F0502020204030204" pitchFamily="34" charset="0"/>
                          <a:cs typeface="Calibri" panose="020F0502020204030204" pitchFamily="34" charset="0"/>
                        </a:rPr>
                        <a:t>Description</a:t>
                      </a:r>
                    </a:p>
                  </a:txBody>
                  <a:tcPr marL="98064" marR="98064" marT="49032" marB="49032"/>
                </a:tc>
                <a:tc>
                  <a:txBody>
                    <a:bodyPr/>
                    <a:lstStyle/>
                    <a:p>
                      <a:r>
                        <a:rPr lang="en-IE" sz="1900">
                          <a:latin typeface="Calibri" panose="020F0502020204030204" pitchFamily="34" charset="0"/>
                          <a:cs typeface="Calibri" panose="020F0502020204030204" pitchFamily="34" charset="0"/>
                        </a:rPr>
                        <a:t>Provisional Timeframe</a:t>
                      </a:r>
                    </a:p>
                  </a:txBody>
                  <a:tcPr marL="98064" marR="98064" marT="49032" marB="49032"/>
                </a:tc>
                <a:tc>
                  <a:txBody>
                    <a:bodyPr/>
                    <a:lstStyle/>
                    <a:p>
                      <a:r>
                        <a:rPr lang="en-IE" sz="1900" dirty="0">
                          <a:latin typeface="Calibri" panose="020F0502020204030204" pitchFamily="34" charset="0"/>
                          <a:cs typeface="Calibri" panose="020F0502020204030204" pitchFamily="34" charset="0"/>
                        </a:rPr>
                        <a:t>Statutory Status</a:t>
                      </a:r>
                    </a:p>
                  </a:txBody>
                  <a:tcPr marL="98064" marR="98064" marT="49032" marB="49032"/>
                </a:tc>
                <a:extLst>
                  <a:ext uri="{0D108BD9-81ED-4DB2-BD59-A6C34878D82A}">
                    <a16:rowId xmlns:a16="http://schemas.microsoft.com/office/drawing/2014/main" val="3632317552"/>
                  </a:ext>
                </a:extLst>
              </a:tr>
              <a:tr h="2785011">
                <a:tc>
                  <a:txBody>
                    <a:bodyPr/>
                    <a:lstStyle/>
                    <a:p>
                      <a:r>
                        <a:rPr lang="en-IE" sz="1900">
                          <a:latin typeface="Calibri" panose="020F0502020204030204" pitchFamily="34" charset="0"/>
                          <a:cs typeface="Calibri" panose="020F0502020204030204" pitchFamily="34" charset="0"/>
                        </a:rPr>
                        <a:t>1-3</a:t>
                      </a:r>
                    </a:p>
                  </a:txBody>
                  <a:tcPr marL="98064" marR="98064" marT="49032" marB="49032"/>
                </a:tc>
                <a:tc>
                  <a:txBody>
                    <a:bodyPr/>
                    <a:lstStyle/>
                    <a:p>
                      <a:r>
                        <a:rPr lang="en-IE" sz="1900" dirty="0">
                          <a:latin typeface="Calibri" panose="020F0502020204030204" pitchFamily="34" charset="0"/>
                          <a:cs typeface="Calibri" panose="020F0502020204030204" pitchFamily="34" charset="0"/>
                        </a:rPr>
                        <a:t>Preparing the Draft Plan - Background research and information gathering including informal public and stakeholder consultation and procurement of necessary consultants </a:t>
                      </a:r>
                    </a:p>
                  </a:txBody>
                  <a:tcPr marL="98064" marR="98064" marT="49032" marB="49032"/>
                </a:tc>
                <a:tc>
                  <a:txBody>
                    <a:bodyPr/>
                    <a:lstStyle/>
                    <a:p>
                      <a:r>
                        <a:rPr lang="en-IE" sz="1900">
                          <a:latin typeface="Calibri" panose="020F0502020204030204" pitchFamily="34" charset="0"/>
                          <a:cs typeface="Calibri" panose="020F0502020204030204" pitchFamily="34" charset="0"/>
                        </a:rPr>
                        <a:t>Q3 2022 – Q3 2023</a:t>
                      </a:r>
                    </a:p>
                  </a:txBody>
                  <a:tcPr marL="98064" marR="98064" marT="49032" marB="49032"/>
                </a:tc>
                <a:tc>
                  <a:txBody>
                    <a:bodyPr/>
                    <a:lstStyle/>
                    <a:p>
                      <a:r>
                        <a:rPr lang="en-IE" sz="1900">
                          <a:latin typeface="Calibri" panose="020F0502020204030204" pitchFamily="34" charset="0"/>
                          <a:cs typeface="Calibri" panose="020F0502020204030204" pitchFamily="34" charset="0"/>
                        </a:rPr>
                        <a:t>Non-Statutory</a:t>
                      </a:r>
                    </a:p>
                  </a:txBody>
                  <a:tcPr marL="98064" marR="98064" marT="49032" marB="49032"/>
                </a:tc>
                <a:extLst>
                  <a:ext uri="{0D108BD9-81ED-4DB2-BD59-A6C34878D82A}">
                    <a16:rowId xmlns:a16="http://schemas.microsoft.com/office/drawing/2014/main" val="1535336623"/>
                  </a:ext>
                </a:extLst>
              </a:tr>
              <a:tr h="1314055">
                <a:tc>
                  <a:txBody>
                    <a:bodyPr/>
                    <a:lstStyle/>
                    <a:p>
                      <a:r>
                        <a:rPr lang="en-IE" sz="1900">
                          <a:latin typeface="Calibri" panose="020F0502020204030204" pitchFamily="34" charset="0"/>
                          <a:cs typeface="Calibri" panose="020F0502020204030204" pitchFamily="34" charset="0"/>
                        </a:rPr>
                        <a:t>4-7</a:t>
                      </a:r>
                    </a:p>
                  </a:txBody>
                  <a:tcPr marL="98064" marR="98064" marT="49032" marB="49032"/>
                </a:tc>
                <a:tc>
                  <a:txBody>
                    <a:bodyPr/>
                    <a:lstStyle/>
                    <a:p>
                      <a:r>
                        <a:rPr lang="en-IE" sz="1900">
                          <a:latin typeface="Calibri" panose="020F0502020204030204" pitchFamily="34" charset="0"/>
                          <a:cs typeface="Calibri" panose="020F0502020204030204" pitchFamily="34" charset="0"/>
                        </a:rPr>
                        <a:t>Publication of Draft Plan, further consultation and adoption</a:t>
                      </a:r>
                    </a:p>
                  </a:txBody>
                  <a:tcPr marL="98064" marR="98064" marT="49032" marB="49032"/>
                </a:tc>
                <a:tc>
                  <a:txBody>
                    <a:bodyPr/>
                    <a:lstStyle/>
                    <a:p>
                      <a:r>
                        <a:rPr lang="en-IE" sz="1900" dirty="0">
                          <a:latin typeface="Calibri" panose="020F0502020204030204" pitchFamily="34" charset="0"/>
                          <a:cs typeface="Calibri" panose="020F0502020204030204" pitchFamily="34" charset="0"/>
                        </a:rPr>
                        <a:t>Q3 2023 – Q2 2024</a:t>
                      </a:r>
                    </a:p>
                  </a:txBody>
                  <a:tcPr marL="98064" marR="98064" marT="49032" marB="49032"/>
                </a:tc>
                <a:tc>
                  <a:txBody>
                    <a:bodyPr/>
                    <a:lstStyle/>
                    <a:p>
                      <a:r>
                        <a:rPr lang="en-IE" sz="1900">
                          <a:latin typeface="Calibri" panose="020F0502020204030204" pitchFamily="34" charset="0"/>
                          <a:cs typeface="Calibri" panose="020F0502020204030204" pitchFamily="34" charset="0"/>
                        </a:rPr>
                        <a:t>Statutory </a:t>
                      </a:r>
                    </a:p>
                  </a:txBody>
                  <a:tcPr marL="98064" marR="98064" marT="49032" marB="49032"/>
                </a:tc>
                <a:extLst>
                  <a:ext uri="{0D108BD9-81ED-4DB2-BD59-A6C34878D82A}">
                    <a16:rowId xmlns:a16="http://schemas.microsoft.com/office/drawing/2014/main" val="669417566"/>
                  </a:ext>
                </a:extLst>
              </a:tr>
              <a:tr h="725672">
                <a:tc>
                  <a:txBody>
                    <a:bodyPr/>
                    <a:lstStyle/>
                    <a:p>
                      <a:r>
                        <a:rPr lang="en-IE" sz="1900">
                          <a:latin typeface="Calibri" panose="020F0502020204030204" pitchFamily="34" charset="0"/>
                          <a:cs typeface="Calibri" panose="020F0502020204030204" pitchFamily="34" charset="0"/>
                        </a:rPr>
                        <a:t>Total </a:t>
                      </a:r>
                    </a:p>
                  </a:txBody>
                  <a:tcPr marL="98064" marR="98064" marT="49032" marB="49032"/>
                </a:tc>
                <a:tc>
                  <a:txBody>
                    <a:bodyPr/>
                    <a:lstStyle/>
                    <a:p>
                      <a:endParaRPr lang="en-IE" sz="1900">
                        <a:latin typeface="Calibri" panose="020F0502020204030204" pitchFamily="34" charset="0"/>
                        <a:cs typeface="Calibri" panose="020F0502020204030204" pitchFamily="34" charset="0"/>
                      </a:endParaRPr>
                    </a:p>
                  </a:txBody>
                  <a:tcPr marL="98064" marR="98064" marT="49032" marB="49032"/>
                </a:tc>
                <a:tc>
                  <a:txBody>
                    <a:bodyPr/>
                    <a:lstStyle/>
                    <a:p>
                      <a:r>
                        <a:rPr lang="en-IE" sz="1900">
                          <a:latin typeface="Calibri" panose="020F0502020204030204" pitchFamily="34" charset="0"/>
                          <a:cs typeface="Calibri" panose="020F0502020204030204" pitchFamily="34" charset="0"/>
                        </a:rPr>
                        <a:t>Approx 99 weeks</a:t>
                      </a:r>
                    </a:p>
                  </a:txBody>
                  <a:tcPr marL="98064" marR="98064" marT="49032" marB="49032"/>
                </a:tc>
                <a:tc>
                  <a:txBody>
                    <a:bodyPr/>
                    <a:lstStyle/>
                    <a:p>
                      <a:endParaRPr lang="en-IE" sz="1900" dirty="0"/>
                    </a:p>
                  </a:txBody>
                  <a:tcPr marL="98064" marR="98064" marT="49032" marB="49032"/>
                </a:tc>
                <a:extLst>
                  <a:ext uri="{0D108BD9-81ED-4DB2-BD59-A6C34878D82A}">
                    <a16:rowId xmlns:a16="http://schemas.microsoft.com/office/drawing/2014/main" val="277948800"/>
                  </a:ext>
                </a:extLst>
              </a:tr>
            </a:tbl>
          </a:graphicData>
        </a:graphic>
      </p:graphicFrame>
    </p:spTree>
    <p:extLst>
      <p:ext uri="{BB962C8B-B14F-4D97-AF65-F5344CB8AC3E}">
        <p14:creationId xmlns:p14="http://schemas.microsoft.com/office/powerpoint/2010/main" val="3637915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205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897131-7DEA-FB99-D178-45134441B4CE}"/>
              </a:ext>
            </a:extLst>
          </p:cNvPr>
          <p:cNvSpPr>
            <a:spLocks noGrp="1"/>
          </p:cNvSpPr>
          <p:nvPr>
            <p:ph type="title"/>
          </p:nvPr>
        </p:nvSpPr>
        <p:spPr>
          <a:xfrm>
            <a:off x="630936" y="639520"/>
            <a:ext cx="3429000" cy="1719072"/>
          </a:xfrm>
        </p:spPr>
        <p:txBody>
          <a:bodyPr anchor="b">
            <a:normAutofit/>
          </a:bodyPr>
          <a:lstStyle/>
          <a:p>
            <a:pPr>
              <a:lnSpc>
                <a:spcPct val="90000"/>
              </a:lnSpc>
            </a:pPr>
            <a:r>
              <a:rPr lang="en-GB" sz="3800"/>
              <a:t>Preliminary Stages in the Preparation of Plan – Non- statutory</a:t>
            </a:r>
          </a:p>
        </p:txBody>
      </p:sp>
      <p:sp>
        <p:nvSpPr>
          <p:cNvPr id="2056"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558A2D"/>
          </a:solidFill>
          <a:ln w="38100" cap="rnd">
            <a:solidFill>
              <a:srgbClr val="558A2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A1991E3B-7608-5D6C-FDF7-93D7FE29B1F7}"/>
              </a:ext>
            </a:extLst>
          </p:cNvPr>
          <p:cNvSpPr>
            <a:spLocks noGrp="1"/>
          </p:cNvSpPr>
          <p:nvPr>
            <p:ph idx="1"/>
          </p:nvPr>
        </p:nvSpPr>
        <p:spPr>
          <a:xfrm>
            <a:off x="630936" y="2807208"/>
            <a:ext cx="3429000" cy="3410712"/>
          </a:xfrm>
        </p:spPr>
        <p:txBody>
          <a:bodyPr anchor="t">
            <a:normAutofit/>
          </a:bodyPr>
          <a:lstStyle/>
          <a:p>
            <a:r>
              <a:rPr lang="en-US" sz="2400" dirty="0"/>
              <a:t>Stage 1 – Knowing Clondalkin</a:t>
            </a:r>
          </a:p>
          <a:p>
            <a:r>
              <a:rPr lang="en-US" sz="2400" dirty="0"/>
              <a:t>Stage 2 – Understanding Clondalkin</a:t>
            </a:r>
          </a:p>
          <a:p>
            <a:r>
              <a:rPr lang="en-US" sz="2400" dirty="0"/>
              <a:t>Stage 3 – Draft Vision for Clondalkin</a:t>
            </a:r>
          </a:p>
        </p:txBody>
      </p:sp>
      <mc:AlternateContent xmlns:mc="http://schemas.openxmlformats.org/markup-compatibility/2006" xmlns:p14="http://schemas.microsoft.com/office/powerpoint/2010/main">
        <mc:Choice Requires="p14">
          <p:contentPart p14:bwMode="auto" r:id="rId2">
            <p14:nvContentPartPr>
              <p14:cNvPr id="2058" name="Ink 2057">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2058" name="Ink 2057">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2049" name="Picture 1">
            <a:extLst>
              <a:ext uri="{FF2B5EF4-FFF2-40B4-BE49-F238E27FC236}">
                <a16:creationId xmlns:a16="http://schemas.microsoft.com/office/drawing/2014/main" id="{F9502682-A53F-9BA0-D3CA-99C29C814C0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15457" y="440628"/>
            <a:ext cx="7462886" cy="6250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690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0" name="Rectangle 1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2255080-65B9-D356-98B1-6022CEC37662}"/>
              </a:ext>
            </a:extLst>
          </p:cNvPr>
          <p:cNvSpPr txBox="1"/>
          <p:nvPr/>
        </p:nvSpPr>
        <p:spPr>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a:latin typeface="+mj-lt"/>
                <a:ea typeface="+mj-ea"/>
                <a:cs typeface="+mj-cs"/>
              </a:rPr>
              <a:t>Public consultation</a:t>
            </a:r>
          </a:p>
        </p:txBody>
      </p:sp>
      <p:sp>
        <p:nvSpPr>
          <p:cNvPr id="2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9765EEC-3298-FE65-2C12-DC008B89E966}"/>
              </a:ext>
            </a:extLst>
          </p:cNvPr>
          <p:cNvSpPr txBox="1"/>
          <p:nvPr/>
        </p:nvSpPr>
        <p:spPr>
          <a:xfrm>
            <a:off x="640080" y="2872899"/>
            <a:ext cx="4243589" cy="3320668"/>
          </a:xfrm>
          <a:prstGeom prst="rect">
            <a:avLst/>
          </a:prstGeom>
        </p:spPr>
        <p:txBody>
          <a:bodyPr vert="horz" lIns="91440" tIns="45720" rIns="91440" bIns="45720" rtlCol="0">
            <a:normAutofit/>
          </a:bodyPr>
          <a:lstStyle/>
          <a:p>
            <a:pPr marL="285750" indent="-228600">
              <a:lnSpc>
                <a:spcPct val="110000"/>
              </a:lnSpc>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Consultation Plan will be developed Q1 2023</a:t>
            </a:r>
          </a:p>
          <a:p>
            <a:pPr marL="285750" indent="-228600">
              <a:lnSpc>
                <a:spcPct val="110000"/>
              </a:lnSpc>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There will be early, informal  engagement with multiple stakeholders to inform the Draft Plan</a:t>
            </a:r>
          </a:p>
          <a:p>
            <a:pPr marL="285750" indent="-228600">
              <a:lnSpc>
                <a:spcPct val="110000"/>
              </a:lnSpc>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There will also be statutory formal public consultation on the Draft Plan</a:t>
            </a:r>
          </a:p>
        </p:txBody>
      </p:sp>
      <p:pic>
        <p:nvPicPr>
          <p:cNvPr id="5" name="Picture 4">
            <a:extLst>
              <a:ext uri="{FF2B5EF4-FFF2-40B4-BE49-F238E27FC236}">
                <a16:creationId xmlns:a16="http://schemas.microsoft.com/office/drawing/2014/main" id="{1E0B2D83-6E77-2F99-6BDF-76E88E2414D1}"/>
              </a:ext>
            </a:extLst>
          </p:cNvPr>
          <p:cNvPicPr>
            <a:picLocks noChangeAspect="1"/>
          </p:cNvPicPr>
          <p:nvPr/>
        </p:nvPicPr>
        <p:blipFill rotWithShape="1">
          <a:blip r:embed="rId2"/>
          <a:srcRect l="23944" r="910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00373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1" name="Rectangle 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AD6307-1F5E-BC07-B4AD-4C02868C208A}"/>
              </a:ext>
            </a:extLst>
          </p:cNvPr>
          <p:cNvSpPr>
            <a:spLocks noGrp="1"/>
          </p:cNvSpPr>
          <p:nvPr>
            <p:ph type="title"/>
          </p:nvPr>
        </p:nvSpPr>
        <p:spPr>
          <a:xfrm>
            <a:off x="635756" y="639021"/>
            <a:ext cx="4368602" cy="1084623"/>
          </a:xfrm>
        </p:spPr>
        <p:txBody>
          <a:bodyPr vert="horz" lIns="91440" tIns="45720" rIns="91440" bIns="45720" rtlCol="0" anchor="b">
            <a:normAutofit fontScale="90000"/>
          </a:bodyPr>
          <a:lstStyle/>
          <a:p>
            <a:r>
              <a:rPr lang="en-US" sz="6600" dirty="0"/>
              <a:t>Delivery</a:t>
            </a:r>
          </a:p>
        </p:txBody>
      </p:sp>
      <p:sp>
        <p:nvSpPr>
          <p:cNvPr id="3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5D95D6"/>
          </a:solidFill>
          <a:ln w="38100" cap="rnd">
            <a:solidFill>
              <a:srgbClr val="5D95D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BD7B1BE-51AE-7E6B-FDA1-F46B088BA0C2}"/>
              </a:ext>
            </a:extLst>
          </p:cNvPr>
          <p:cNvSpPr>
            <a:spLocks noGrp="1"/>
          </p:cNvSpPr>
          <p:nvPr>
            <p:ph type="body" sz="half" idx="2"/>
          </p:nvPr>
        </p:nvSpPr>
        <p:spPr>
          <a:xfrm>
            <a:off x="640080" y="2872899"/>
            <a:ext cx="4243589" cy="3320668"/>
          </a:xfrm>
        </p:spPr>
        <p:txBody>
          <a:bodyPr vert="horz" lIns="91440" tIns="45720" rIns="91440" bIns="45720" rtlCol="0">
            <a:normAutofit fontScale="77500" lnSpcReduction="20000"/>
          </a:bodyPr>
          <a:lstStyle/>
          <a:p>
            <a:pPr lvl="0">
              <a:lnSpc>
                <a:spcPct val="100000"/>
              </a:lnSpc>
              <a:spcAft>
                <a:spcPts val="800"/>
              </a:spcAft>
            </a:pPr>
            <a:r>
              <a:rPr lang="en-US" sz="2000" dirty="0">
                <a:effectLst/>
                <a:latin typeface="Calibri" panose="020F0502020204030204" pitchFamily="34" charset="0"/>
                <a:cs typeface="Calibri" panose="020F0502020204030204" pitchFamily="34" charset="0"/>
              </a:rPr>
              <a:t>a. Identify projects that the Council can deliver</a:t>
            </a:r>
          </a:p>
          <a:p>
            <a:pPr marL="342900" lvl="0" indent="-228600">
              <a:lnSpc>
                <a:spcPct val="100000"/>
              </a:lnSpc>
              <a:spcAft>
                <a:spcPts val="800"/>
              </a:spcAft>
              <a:buFont typeface="Arial" panose="020B0604020202020204" pitchFamily="34" charset="0"/>
              <a:buChar char="•"/>
            </a:pPr>
            <a:r>
              <a:rPr lang="en-US" sz="2000" dirty="0">
                <a:effectLst/>
                <a:latin typeface="Calibri" panose="020F0502020204030204" pitchFamily="34" charset="0"/>
                <a:cs typeface="Calibri" panose="020F0502020204030204" pitchFamily="34" charset="0"/>
              </a:rPr>
              <a:t>Parks/public realm</a:t>
            </a:r>
          </a:p>
          <a:p>
            <a:pPr marL="342900" lvl="0" indent="-228600">
              <a:lnSpc>
                <a:spcPct val="100000"/>
              </a:lnSpc>
              <a:spcAft>
                <a:spcPts val="1000"/>
              </a:spcAft>
              <a:buFont typeface="Arial" panose="020B0604020202020204" pitchFamily="34" charset="0"/>
              <a:buChar char="•"/>
            </a:pPr>
            <a:r>
              <a:rPr lang="en-US" sz="2000" dirty="0">
                <a:effectLst/>
                <a:latin typeface="Calibri" panose="020F0502020204030204" pitchFamily="34" charset="0"/>
                <a:cs typeface="Calibri" panose="020F0502020204030204" pitchFamily="34" charset="0"/>
              </a:rPr>
              <a:t>Village Design</a:t>
            </a:r>
          </a:p>
          <a:p>
            <a:pPr marL="342900" lvl="0" indent="-228600">
              <a:lnSpc>
                <a:spcPct val="100000"/>
              </a:lnSpc>
              <a:spcAft>
                <a:spcPts val="1000"/>
              </a:spcAft>
              <a:buFont typeface="Arial" panose="020B0604020202020204" pitchFamily="34" charset="0"/>
              <a:buChar char="•"/>
            </a:pPr>
            <a:r>
              <a:rPr lang="en-US" sz="2000" dirty="0">
                <a:effectLst/>
                <a:latin typeface="Calibri" panose="020F0502020204030204" pitchFamily="34" charset="0"/>
                <a:cs typeface="Calibri" panose="020F0502020204030204" pitchFamily="34" charset="0"/>
              </a:rPr>
              <a:t>Conservation </a:t>
            </a:r>
          </a:p>
          <a:p>
            <a:pPr marL="342900" indent="-228600">
              <a:lnSpc>
                <a:spcPct val="100000"/>
              </a:lnSpc>
              <a:spcAft>
                <a:spcPts val="10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Transport improvements </a:t>
            </a:r>
            <a:endParaRPr lang="en-US" sz="2000" dirty="0">
              <a:effectLst/>
              <a:latin typeface="Calibri" panose="020F0502020204030204" pitchFamily="34" charset="0"/>
              <a:cs typeface="Calibri" panose="020F0502020204030204" pitchFamily="34" charset="0"/>
            </a:endParaRPr>
          </a:p>
          <a:p>
            <a:pPr marL="342900" lvl="0" indent="-228600">
              <a:lnSpc>
                <a:spcPct val="100000"/>
              </a:lnSpc>
              <a:spcAft>
                <a:spcPts val="1000"/>
              </a:spcAft>
              <a:buFont typeface="Arial" panose="020B0604020202020204" pitchFamily="34" charset="0"/>
              <a:buChar char="•"/>
            </a:pPr>
            <a:r>
              <a:rPr lang="en-US" sz="2000" dirty="0">
                <a:effectLst/>
                <a:latin typeface="Calibri" panose="020F0502020204030204" pitchFamily="34" charset="0"/>
                <a:cs typeface="Calibri" panose="020F0502020204030204" pitchFamily="34" charset="0"/>
              </a:rPr>
              <a:t>Active Travel &amp; Cycle South Dublin</a:t>
            </a:r>
          </a:p>
          <a:p>
            <a:pPr marL="342900" lvl="0" indent="-228600">
              <a:lnSpc>
                <a:spcPct val="100000"/>
              </a:lnSpc>
              <a:spcAft>
                <a:spcPts val="1000"/>
              </a:spcAft>
              <a:buFont typeface="Arial" panose="020B0604020202020204" pitchFamily="34" charset="0"/>
              <a:buChar char="•"/>
            </a:pPr>
            <a:r>
              <a:rPr lang="en-US" sz="2000" dirty="0">
                <a:effectLst/>
                <a:latin typeface="Calibri" panose="020F0502020204030204" pitchFamily="34" charset="0"/>
                <a:cs typeface="Calibri" panose="020F0502020204030204" pitchFamily="34" charset="0"/>
              </a:rPr>
              <a:t>Decarbonization projects</a:t>
            </a:r>
          </a:p>
          <a:p>
            <a:pPr lvl="0">
              <a:lnSpc>
                <a:spcPct val="100000"/>
              </a:lnSpc>
            </a:pPr>
            <a:endParaRPr lang="en-US" sz="2000" dirty="0"/>
          </a:p>
        </p:txBody>
      </p:sp>
      <p:pic>
        <p:nvPicPr>
          <p:cNvPr id="8" name="Content Placeholder 7">
            <a:extLst>
              <a:ext uri="{FF2B5EF4-FFF2-40B4-BE49-F238E27FC236}">
                <a16:creationId xmlns:a16="http://schemas.microsoft.com/office/drawing/2014/main" id="{16942A27-A223-88DA-3E00-3FCA91BFA5AE}"/>
              </a:ext>
            </a:extLst>
          </p:cNvPr>
          <p:cNvPicPr>
            <a:picLocks noGrp="1" noChangeAspect="1"/>
          </p:cNvPicPr>
          <p:nvPr>
            <p:ph idx="1"/>
          </p:nvPr>
        </p:nvPicPr>
        <p:blipFill rotWithShape="1">
          <a:blip r:embed="rId3"/>
          <a:srcRect l="12648" r="2376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73270539"/>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Sketchy</Template>
  <TotalTime>645</TotalTime>
  <Words>509</Words>
  <Application>Microsoft Office PowerPoint</Application>
  <PresentationFormat>Widescreen</PresentationFormat>
  <Paragraphs>61</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Open Sans</vt:lpstr>
      <vt:lpstr>The Hand Bold</vt:lpstr>
      <vt:lpstr>The Serif Hand Black</vt:lpstr>
      <vt:lpstr>SketchyVTI</vt:lpstr>
      <vt:lpstr>Clondalkin – Local Area Plan</vt:lpstr>
      <vt:lpstr>County development Plan Context</vt:lpstr>
      <vt:lpstr>requirements of local area plans</vt:lpstr>
      <vt:lpstr>PowerPoint Presentation</vt:lpstr>
      <vt:lpstr>PowerPoint Presentation</vt:lpstr>
      <vt:lpstr>PowerPoint Presentation</vt:lpstr>
      <vt:lpstr>Preliminary Stages in the Preparation of Plan – Non- statutory</vt:lpstr>
      <vt:lpstr>PowerPoint Presentation</vt:lpstr>
      <vt:lpstr>Delivery</vt:lpstr>
      <vt:lpstr>Clondalkin LAP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Clondalkin – Local Area Plan</dc:title>
  <dc:creator>Tracy McGibbon</dc:creator>
  <cp:lastModifiedBy>Hazel Craigie</cp:lastModifiedBy>
  <cp:revision>19</cp:revision>
  <dcterms:created xsi:type="dcterms:W3CDTF">2022-09-12T13:38:42Z</dcterms:created>
  <dcterms:modified xsi:type="dcterms:W3CDTF">2022-09-27T10:36:47Z</dcterms:modified>
</cp:coreProperties>
</file>