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sldIdLst>
    <p:sldId id="263" r:id="rId3"/>
    <p:sldId id="265" r:id="rId4"/>
    <p:sldId id="279" r:id="rId5"/>
    <p:sldId id="288" r:id="rId6"/>
    <p:sldId id="289" r:id="rId7"/>
    <p:sldId id="286" r:id="rId8"/>
    <p:sldId id="287" r:id="rId9"/>
    <p:sldId id="280" r:id="rId10"/>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792" autoAdjust="0"/>
  </p:normalViewPr>
  <p:slideViewPr>
    <p:cSldViewPr snapToGrid="0">
      <p:cViewPr varScale="1">
        <p:scale>
          <a:sx n="59" d="100"/>
          <a:sy n="59" d="100"/>
        </p:scale>
        <p:origin x="1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38EB62-5A49-476C-8DCF-BE10822A8E0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F35BBAE-FCE3-4101-AD8F-B3300F1FE124}">
      <dgm:prSet/>
      <dgm:spPr/>
      <dgm:t>
        <a:bodyPr/>
        <a:lstStyle/>
        <a:p>
          <a:r>
            <a:rPr lang="en-IE"/>
            <a:t>Draft Map will be published on 1</a:t>
          </a:r>
          <a:r>
            <a:rPr lang="en-IE" baseline="30000"/>
            <a:t>st</a:t>
          </a:r>
          <a:r>
            <a:rPr lang="en-IE"/>
            <a:t> November 2022</a:t>
          </a:r>
          <a:endParaRPr lang="en-US"/>
        </a:p>
      </dgm:t>
    </dgm:pt>
    <dgm:pt modelId="{9AE212E1-3FE9-4A85-9B64-04699CAB5C5A}" type="parTrans" cxnId="{477255FC-0317-4E22-8D3D-F2A5E784F1A6}">
      <dgm:prSet/>
      <dgm:spPr/>
      <dgm:t>
        <a:bodyPr/>
        <a:lstStyle/>
        <a:p>
          <a:endParaRPr lang="en-US"/>
        </a:p>
      </dgm:t>
    </dgm:pt>
    <dgm:pt modelId="{B2D70A77-0BA6-42E8-AF5C-D5C1A47F9941}" type="sibTrans" cxnId="{477255FC-0317-4E22-8D3D-F2A5E784F1A6}">
      <dgm:prSet/>
      <dgm:spPr/>
      <dgm:t>
        <a:bodyPr/>
        <a:lstStyle/>
        <a:p>
          <a:endParaRPr lang="en-US"/>
        </a:p>
      </dgm:t>
    </dgm:pt>
    <dgm:pt modelId="{6C4FB4D4-62D6-4698-975D-3C68553EDA95}">
      <dgm:prSet/>
      <dgm:spPr/>
      <dgm:t>
        <a:bodyPr/>
        <a:lstStyle/>
        <a:p>
          <a:r>
            <a:rPr lang="en-IE"/>
            <a:t>Land which is zoned:</a:t>
          </a:r>
          <a:endParaRPr lang="en-US"/>
        </a:p>
      </dgm:t>
    </dgm:pt>
    <dgm:pt modelId="{1FF0AA86-B00E-405E-8A12-3933AA15A7EF}" type="parTrans" cxnId="{8A5AAB95-9198-4E6B-8F0D-8D5770A174E4}">
      <dgm:prSet/>
      <dgm:spPr/>
      <dgm:t>
        <a:bodyPr/>
        <a:lstStyle/>
        <a:p>
          <a:endParaRPr lang="en-US"/>
        </a:p>
      </dgm:t>
    </dgm:pt>
    <dgm:pt modelId="{A31C16F0-8A38-4651-978D-E7A59A73B1F8}" type="sibTrans" cxnId="{8A5AAB95-9198-4E6B-8F0D-8D5770A174E4}">
      <dgm:prSet/>
      <dgm:spPr/>
      <dgm:t>
        <a:bodyPr/>
        <a:lstStyle/>
        <a:p>
          <a:endParaRPr lang="en-US"/>
        </a:p>
      </dgm:t>
    </dgm:pt>
    <dgm:pt modelId="{0EF3C51F-C124-4A6D-8640-C20D138C57B0}">
      <dgm:prSet/>
      <dgm:spPr/>
      <dgm:t>
        <a:bodyPr/>
        <a:lstStyle/>
        <a:p>
          <a:r>
            <a:rPr lang="en-IE"/>
            <a:t>Primarily for residential use</a:t>
          </a:r>
          <a:endParaRPr lang="en-US"/>
        </a:p>
      </dgm:t>
    </dgm:pt>
    <dgm:pt modelId="{9CEEA8A8-D187-453E-8507-98621BAA5611}" type="parTrans" cxnId="{804A2C45-441D-4405-B4C6-8A181F0209F6}">
      <dgm:prSet/>
      <dgm:spPr/>
      <dgm:t>
        <a:bodyPr/>
        <a:lstStyle/>
        <a:p>
          <a:endParaRPr lang="en-US"/>
        </a:p>
      </dgm:t>
    </dgm:pt>
    <dgm:pt modelId="{C1C4B5D9-EB35-497C-896C-4AAD0BB8D1B8}" type="sibTrans" cxnId="{804A2C45-441D-4405-B4C6-8A181F0209F6}">
      <dgm:prSet/>
      <dgm:spPr/>
      <dgm:t>
        <a:bodyPr/>
        <a:lstStyle/>
        <a:p>
          <a:endParaRPr lang="en-US"/>
        </a:p>
      </dgm:t>
    </dgm:pt>
    <dgm:pt modelId="{5E70A538-B443-40FF-8E32-124D0BB19131}">
      <dgm:prSet/>
      <dgm:spPr/>
      <dgm:t>
        <a:bodyPr/>
        <a:lstStyle/>
        <a:p>
          <a:r>
            <a:rPr lang="en-IE"/>
            <a:t>Mixed use</a:t>
          </a:r>
          <a:endParaRPr lang="en-US"/>
        </a:p>
      </dgm:t>
    </dgm:pt>
    <dgm:pt modelId="{1355F26C-E58B-4D06-8EB2-D6CF4FBFEE18}" type="parTrans" cxnId="{6A341B7C-CE20-4342-BC5D-FAC65267315A}">
      <dgm:prSet/>
      <dgm:spPr/>
      <dgm:t>
        <a:bodyPr/>
        <a:lstStyle/>
        <a:p>
          <a:endParaRPr lang="en-US"/>
        </a:p>
      </dgm:t>
    </dgm:pt>
    <dgm:pt modelId="{F6AD2CDB-C08A-46E3-9564-9DF2BD082A00}" type="sibTrans" cxnId="{6A341B7C-CE20-4342-BC5D-FAC65267315A}">
      <dgm:prSet/>
      <dgm:spPr/>
      <dgm:t>
        <a:bodyPr/>
        <a:lstStyle/>
        <a:p>
          <a:endParaRPr lang="en-US"/>
        </a:p>
      </dgm:t>
    </dgm:pt>
    <dgm:pt modelId="{BC47BEDC-86CF-4BA8-B0CD-9B56C84B3346}">
      <dgm:prSet/>
      <dgm:spPr/>
      <dgm:t>
        <a:bodyPr/>
        <a:lstStyle/>
        <a:p>
          <a:r>
            <a:rPr lang="en-IE"/>
            <a:t>Lands must be suitably serviced to accommodate development</a:t>
          </a:r>
          <a:endParaRPr lang="en-US"/>
        </a:p>
      </dgm:t>
    </dgm:pt>
    <dgm:pt modelId="{E675D26C-550E-49AE-9905-508C638D4C04}" type="parTrans" cxnId="{FC75CD24-1295-497D-A358-4D62F94B1C5D}">
      <dgm:prSet/>
      <dgm:spPr/>
      <dgm:t>
        <a:bodyPr/>
        <a:lstStyle/>
        <a:p>
          <a:endParaRPr lang="en-US"/>
        </a:p>
      </dgm:t>
    </dgm:pt>
    <dgm:pt modelId="{C1714E91-1B26-4519-8073-CF346C994FB4}" type="sibTrans" cxnId="{FC75CD24-1295-497D-A358-4D62F94B1C5D}">
      <dgm:prSet/>
      <dgm:spPr/>
      <dgm:t>
        <a:bodyPr/>
        <a:lstStyle/>
        <a:p>
          <a:endParaRPr lang="en-US"/>
        </a:p>
      </dgm:t>
    </dgm:pt>
    <dgm:pt modelId="{589C561B-0401-4D8D-9F0F-86F8A5B9B536}">
      <dgm:prSet/>
      <dgm:spPr/>
      <dgm:t>
        <a:bodyPr/>
        <a:lstStyle/>
        <a:p>
          <a:r>
            <a:rPr lang="en-IE"/>
            <a:t>By default, all residentially zoned lands are in scope </a:t>
          </a:r>
          <a:endParaRPr lang="en-US"/>
        </a:p>
      </dgm:t>
    </dgm:pt>
    <dgm:pt modelId="{0420696D-A65F-49CF-A010-C0EA9E4F1679}" type="parTrans" cxnId="{8D961CC5-0B5A-456F-9E4F-D87B27468CFB}">
      <dgm:prSet/>
      <dgm:spPr/>
      <dgm:t>
        <a:bodyPr/>
        <a:lstStyle/>
        <a:p>
          <a:endParaRPr lang="en-US"/>
        </a:p>
      </dgm:t>
    </dgm:pt>
    <dgm:pt modelId="{370BCD5B-4D11-48A8-938D-98F8967C9993}" type="sibTrans" cxnId="{8D961CC5-0B5A-456F-9E4F-D87B27468CFB}">
      <dgm:prSet/>
      <dgm:spPr/>
      <dgm:t>
        <a:bodyPr/>
        <a:lstStyle/>
        <a:p>
          <a:endParaRPr lang="en-US"/>
        </a:p>
      </dgm:t>
    </dgm:pt>
    <dgm:pt modelId="{A2B70038-F5C3-409E-AB40-AFF7E207AC1E}">
      <dgm:prSet/>
      <dgm:spPr/>
      <dgm:t>
        <a:bodyPr/>
        <a:lstStyle/>
        <a:p>
          <a:r>
            <a:rPr lang="en-IE"/>
            <a:t>Criteria allows for exclusions from the map</a:t>
          </a:r>
          <a:endParaRPr lang="en-US"/>
        </a:p>
      </dgm:t>
    </dgm:pt>
    <dgm:pt modelId="{5A935377-DF04-4B40-A3EE-D43D77330D54}" type="parTrans" cxnId="{962DD078-D5B3-479C-B048-EBB79973CCC8}">
      <dgm:prSet/>
      <dgm:spPr/>
      <dgm:t>
        <a:bodyPr/>
        <a:lstStyle/>
        <a:p>
          <a:endParaRPr lang="en-US"/>
        </a:p>
      </dgm:t>
    </dgm:pt>
    <dgm:pt modelId="{B38D3CE5-9CC8-40EE-AD29-7F62EFB2BFFB}" type="sibTrans" cxnId="{962DD078-D5B3-479C-B048-EBB79973CCC8}">
      <dgm:prSet/>
      <dgm:spPr/>
      <dgm:t>
        <a:bodyPr/>
        <a:lstStyle/>
        <a:p>
          <a:endParaRPr lang="en-US"/>
        </a:p>
      </dgm:t>
    </dgm:pt>
    <dgm:pt modelId="{60078F9B-949E-4B05-B26B-745ECB1DC433}" type="pres">
      <dgm:prSet presAssocID="{BB38EB62-5A49-476C-8DCF-BE10822A8E04}" presName="root" presStyleCnt="0">
        <dgm:presLayoutVars>
          <dgm:dir/>
          <dgm:resizeHandles val="exact"/>
        </dgm:presLayoutVars>
      </dgm:prSet>
      <dgm:spPr/>
    </dgm:pt>
    <dgm:pt modelId="{26743014-DD51-4A50-BE82-D6E61BD14F25}" type="pres">
      <dgm:prSet presAssocID="{BF35BBAE-FCE3-4101-AD8F-B3300F1FE124}" presName="compNode" presStyleCnt="0"/>
      <dgm:spPr/>
    </dgm:pt>
    <dgm:pt modelId="{BE741EFD-7B3F-460A-ADFA-1AE5C873C046}" type="pres">
      <dgm:prSet presAssocID="{BF35BBAE-FCE3-4101-AD8F-B3300F1FE124}" presName="bgRect" presStyleLbl="bgShp" presStyleIdx="0" presStyleCnt="5"/>
      <dgm:spPr/>
    </dgm:pt>
    <dgm:pt modelId="{25E0455A-6F1A-4782-BB1A-40F884A2FEE4}" type="pres">
      <dgm:prSet presAssocID="{BF35BBAE-FCE3-4101-AD8F-B3300F1FE12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8AC08AF-451F-47F6-B7B5-C321B69BCA8E}" type="pres">
      <dgm:prSet presAssocID="{BF35BBAE-FCE3-4101-AD8F-B3300F1FE124}" presName="spaceRect" presStyleCnt="0"/>
      <dgm:spPr/>
    </dgm:pt>
    <dgm:pt modelId="{37A50A91-C124-4C63-8C9F-25E3F3F679A1}" type="pres">
      <dgm:prSet presAssocID="{BF35BBAE-FCE3-4101-AD8F-B3300F1FE124}" presName="parTx" presStyleLbl="revTx" presStyleIdx="0" presStyleCnt="6">
        <dgm:presLayoutVars>
          <dgm:chMax val="0"/>
          <dgm:chPref val="0"/>
        </dgm:presLayoutVars>
      </dgm:prSet>
      <dgm:spPr/>
    </dgm:pt>
    <dgm:pt modelId="{9B63CBBB-71B5-4498-945E-67300269A984}" type="pres">
      <dgm:prSet presAssocID="{B2D70A77-0BA6-42E8-AF5C-D5C1A47F9941}" presName="sibTrans" presStyleCnt="0"/>
      <dgm:spPr/>
    </dgm:pt>
    <dgm:pt modelId="{A74BD423-298E-4B44-B0C3-0DB50C3BCD2E}" type="pres">
      <dgm:prSet presAssocID="{6C4FB4D4-62D6-4698-975D-3C68553EDA95}" presName="compNode" presStyleCnt="0"/>
      <dgm:spPr/>
    </dgm:pt>
    <dgm:pt modelId="{601DDCB2-EF61-4BC6-AE59-1F38773CF28E}" type="pres">
      <dgm:prSet presAssocID="{6C4FB4D4-62D6-4698-975D-3C68553EDA95}" presName="bgRect" presStyleLbl="bgShp" presStyleIdx="1" presStyleCnt="5"/>
      <dgm:spPr/>
    </dgm:pt>
    <dgm:pt modelId="{2F564B06-9F99-413F-9967-330302A0122D}" type="pres">
      <dgm:prSet presAssocID="{6C4FB4D4-62D6-4698-975D-3C68553EDA9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22E44F7D-F063-43E7-8898-1A86A1B6EAAF}" type="pres">
      <dgm:prSet presAssocID="{6C4FB4D4-62D6-4698-975D-3C68553EDA95}" presName="spaceRect" presStyleCnt="0"/>
      <dgm:spPr/>
    </dgm:pt>
    <dgm:pt modelId="{11F7CF6E-B423-4A1F-865F-FD61DB506152}" type="pres">
      <dgm:prSet presAssocID="{6C4FB4D4-62D6-4698-975D-3C68553EDA95}" presName="parTx" presStyleLbl="revTx" presStyleIdx="1" presStyleCnt="6">
        <dgm:presLayoutVars>
          <dgm:chMax val="0"/>
          <dgm:chPref val="0"/>
        </dgm:presLayoutVars>
      </dgm:prSet>
      <dgm:spPr/>
    </dgm:pt>
    <dgm:pt modelId="{CA8958FC-7B4B-473D-8C16-BC50FB52A210}" type="pres">
      <dgm:prSet presAssocID="{6C4FB4D4-62D6-4698-975D-3C68553EDA95}" presName="desTx" presStyleLbl="revTx" presStyleIdx="2" presStyleCnt="6">
        <dgm:presLayoutVars/>
      </dgm:prSet>
      <dgm:spPr/>
    </dgm:pt>
    <dgm:pt modelId="{D2B9AD6F-94D6-4D73-BE4F-85E88E278F1E}" type="pres">
      <dgm:prSet presAssocID="{A31C16F0-8A38-4651-978D-E7A59A73B1F8}" presName="sibTrans" presStyleCnt="0"/>
      <dgm:spPr/>
    </dgm:pt>
    <dgm:pt modelId="{4C375992-1D7C-4BC6-8CED-3DDC0B1C512C}" type="pres">
      <dgm:prSet presAssocID="{BC47BEDC-86CF-4BA8-B0CD-9B56C84B3346}" presName="compNode" presStyleCnt="0"/>
      <dgm:spPr/>
    </dgm:pt>
    <dgm:pt modelId="{43A4CE81-EC5C-4E4D-BB72-92A561AED260}" type="pres">
      <dgm:prSet presAssocID="{BC47BEDC-86CF-4BA8-B0CD-9B56C84B3346}" presName="bgRect" presStyleLbl="bgShp" presStyleIdx="2" presStyleCnt="5"/>
      <dgm:spPr/>
    </dgm:pt>
    <dgm:pt modelId="{82372845-5417-4B4B-A0FD-CED248A3D489}" type="pres">
      <dgm:prSet presAssocID="{BC47BEDC-86CF-4BA8-B0CD-9B56C84B3346}" presName="iconRect" presStyleLbl="node1" presStyleIdx="2" presStyleCnt="5"/>
      <dgm:spPr>
        <a:ln>
          <a:noFill/>
        </a:ln>
      </dgm:spPr>
    </dgm:pt>
    <dgm:pt modelId="{DEC9763A-8E50-4D29-B6DD-B9F6588EC13F}" type="pres">
      <dgm:prSet presAssocID="{BC47BEDC-86CF-4BA8-B0CD-9B56C84B3346}" presName="spaceRect" presStyleCnt="0"/>
      <dgm:spPr/>
    </dgm:pt>
    <dgm:pt modelId="{54A1AC0B-01FD-40AC-9976-0837A7FA1C62}" type="pres">
      <dgm:prSet presAssocID="{BC47BEDC-86CF-4BA8-B0CD-9B56C84B3346}" presName="parTx" presStyleLbl="revTx" presStyleIdx="3" presStyleCnt="6">
        <dgm:presLayoutVars>
          <dgm:chMax val="0"/>
          <dgm:chPref val="0"/>
        </dgm:presLayoutVars>
      </dgm:prSet>
      <dgm:spPr/>
    </dgm:pt>
    <dgm:pt modelId="{D48AA695-17C0-4141-8C7C-06B3260B7731}" type="pres">
      <dgm:prSet presAssocID="{C1714E91-1B26-4519-8073-CF346C994FB4}" presName="sibTrans" presStyleCnt="0"/>
      <dgm:spPr/>
    </dgm:pt>
    <dgm:pt modelId="{C77BEBEF-F6D7-49C7-A9AC-9418A4BB338B}" type="pres">
      <dgm:prSet presAssocID="{589C561B-0401-4D8D-9F0F-86F8A5B9B536}" presName="compNode" presStyleCnt="0"/>
      <dgm:spPr/>
    </dgm:pt>
    <dgm:pt modelId="{3CC44E67-259C-4A69-AE8D-A36AD0A1FE56}" type="pres">
      <dgm:prSet presAssocID="{589C561B-0401-4D8D-9F0F-86F8A5B9B536}" presName="bgRect" presStyleLbl="bgShp" presStyleIdx="3" presStyleCnt="5"/>
      <dgm:spPr/>
    </dgm:pt>
    <dgm:pt modelId="{7FB09489-E848-48CB-B2EF-14FCEF9BF169}" type="pres">
      <dgm:prSet presAssocID="{589C561B-0401-4D8D-9F0F-86F8A5B9B536}" presName="iconRect" presStyleLbl="node1" presStyleIdx="3" presStyleCnt="5"/>
      <dgm:spPr>
        <a:ln>
          <a:noFill/>
        </a:ln>
      </dgm:spPr>
    </dgm:pt>
    <dgm:pt modelId="{7BF08CED-0BDB-4D4C-AAA5-B15B5058CD68}" type="pres">
      <dgm:prSet presAssocID="{589C561B-0401-4D8D-9F0F-86F8A5B9B536}" presName="spaceRect" presStyleCnt="0"/>
      <dgm:spPr/>
    </dgm:pt>
    <dgm:pt modelId="{C69D209B-9D6D-4CE0-8E88-3F1F43DD7EBD}" type="pres">
      <dgm:prSet presAssocID="{589C561B-0401-4D8D-9F0F-86F8A5B9B536}" presName="parTx" presStyleLbl="revTx" presStyleIdx="4" presStyleCnt="6">
        <dgm:presLayoutVars>
          <dgm:chMax val="0"/>
          <dgm:chPref val="0"/>
        </dgm:presLayoutVars>
      </dgm:prSet>
      <dgm:spPr/>
    </dgm:pt>
    <dgm:pt modelId="{D6966B58-3003-44C4-8A6D-951E1F5DBD94}" type="pres">
      <dgm:prSet presAssocID="{370BCD5B-4D11-48A8-938D-98F8967C9993}" presName="sibTrans" presStyleCnt="0"/>
      <dgm:spPr/>
    </dgm:pt>
    <dgm:pt modelId="{C085625A-870D-4A82-B90B-C111BE09AC68}" type="pres">
      <dgm:prSet presAssocID="{A2B70038-F5C3-409E-AB40-AFF7E207AC1E}" presName="compNode" presStyleCnt="0"/>
      <dgm:spPr/>
    </dgm:pt>
    <dgm:pt modelId="{9538E9F1-DE3F-458C-825C-12152B5604DD}" type="pres">
      <dgm:prSet presAssocID="{A2B70038-F5C3-409E-AB40-AFF7E207AC1E}" presName="bgRect" presStyleLbl="bgShp" presStyleIdx="4" presStyleCnt="5"/>
      <dgm:spPr/>
    </dgm:pt>
    <dgm:pt modelId="{CE67E409-789A-4719-A99C-135598693024}" type="pres">
      <dgm:prSet presAssocID="{A2B70038-F5C3-409E-AB40-AFF7E207AC1E}" presName="iconRect" presStyleLbl="node1" presStyleIdx="4" presStyleCnt="5"/>
      <dgm:spPr>
        <a:ln>
          <a:noFill/>
        </a:ln>
      </dgm:spPr>
    </dgm:pt>
    <dgm:pt modelId="{04EAE68D-01F8-4E53-A939-C295470CF338}" type="pres">
      <dgm:prSet presAssocID="{A2B70038-F5C3-409E-AB40-AFF7E207AC1E}" presName="spaceRect" presStyleCnt="0"/>
      <dgm:spPr/>
    </dgm:pt>
    <dgm:pt modelId="{4542712C-5DC9-403B-80D6-0DD3E37660C0}" type="pres">
      <dgm:prSet presAssocID="{A2B70038-F5C3-409E-AB40-AFF7E207AC1E}" presName="parTx" presStyleLbl="revTx" presStyleIdx="5" presStyleCnt="6">
        <dgm:presLayoutVars>
          <dgm:chMax val="0"/>
          <dgm:chPref val="0"/>
        </dgm:presLayoutVars>
      </dgm:prSet>
      <dgm:spPr/>
    </dgm:pt>
  </dgm:ptLst>
  <dgm:cxnLst>
    <dgm:cxn modelId="{8FF4F902-56F2-4DAC-9952-9695757A8F54}" type="presOf" srcId="{589C561B-0401-4D8D-9F0F-86F8A5B9B536}" destId="{C69D209B-9D6D-4CE0-8E88-3F1F43DD7EBD}" srcOrd="0" destOrd="0" presId="urn:microsoft.com/office/officeart/2018/2/layout/IconVerticalSolidList"/>
    <dgm:cxn modelId="{6ED7B91B-3CD6-4ADD-88B2-8BD556269015}" type="presOf" srcId="{5E70A538-B443-40FF-8E32-124D0BB19131}" destId="{CA8958FC-7B4B-473D-8C16-BC50FB52A210}" srcOrd="0" destOrd="1" presId="urn:microsoft.com/office/officeart/2018/2/layout/IconVerticalSolidList"/>
    <dgm:cxn modelId="{FC75CD24-1295-497D-A358-4D62F94B1C5D}" srcId="{BB38EB62-5A49-476C-8DCF-BE10822A8E04}" destId="{BC47BEDC-86CF-4BA8-B0CD-9B56C84B3346}" srcOrd="2" destOrd="0" parTransId="{E675D26C-550E-49AE-9905-508C638D4C04}" sibTransId="{C1714E91-1B26-4519-8073-CF346C994FB4}"/>
    <dgm:cxn modelId="{4B8A4F5B-9C92-437C-B94E-56C8D9300F1E}" type="presOf" srcId="{BF35BBAE-FCE3-4101-AD8F-B3300F1FE124}" destId="{37A50A91-C124-4C63-8C9F-25E3F3F679A1}" srcOrd="0" destOrd="0" presId="urn:microsoft.com/office/officeart/2018/2/layout/IconVerticalSolidList"/>
    <dgm:cxn modelId="{804A2C45-441D-4405-B4C6-8A181F0209F6}" srcId="{6C4FB4D4-62D6-4698-975D-3C68553EDA95}" destId="{0EF3C51F-C124-4A6D-8640-C20D138C57B0}" srcOrd="0" destOrd="0" parTransId="{9CEEA8A8-D187-453E-8507-98621BAA5611}" sibTransId="{C1C4B5D9-EB35-497C-896C-4AAD0BB8D1B8}"/>
    <dgm:cxn modelId="{962DD078-D5B3-479C-B048-EBB79973CCC8}" srcId="{BB38EB62-5A49-476C-8DCF-BE10822A8E04}" destId="{A2B70038-F5C3-409E-AB40-AFF7E207AC1E}" srcOrd="4" destOrd="0" parTransId="{5A935377-DF04-4B40-A3EE-D43D77330D54}" sibTransId="{B38D3CE5-9CC8-40EE-AD29-7F62EFB2BFFB}"/>
    <dgm:cxn modelId="{6A341B7C-CE20-4342-BC5D-FAC65267315A}" srcId="{6C4FB4D4-62D6-4698-975D-3C68553EDA95}" destId="{5E70A538-B443-40FF-8E32-124D0BB19131}" srcOrd="1" destOrd="0" parTransId="{1355F26C-E58B-4D06-8EB2-D6CF4FBFEE18}" sibTransId="{F6AD2CDB-C08A-46E3-9564-9DF2BD082A00}"/>
    <dgm:cxn modelId="{8A5AAB95-9198-4E6B-8F0D-8D5770A174E4}" srcId="{BB38EB62-5A49-476C-8DCF-BE10822A8E04}" destId="{6C4FB4D4-62D6-4698-975D-3C68553EDA95}" srcOrd="1" destOrd="0" parTransId="{1FF0AA86-B00E-405E-8A12-3933AA15A7EF}" sibTransId="{A31C16F0-8A38-4651-978D-E7A59A73B1F8}"/>
    <dgm:cxn modelId="{8D961CC5-0B5A-456F-9E4F-D87B27468CFB}" srcId="{BB38EB62-5A49-476C-8DCF-BE10822A8E04}" destId="{589C561B-0401-4D8D-9F0F-86F8A5B9B536}" srcOrd="3" destOrd="0" parTransId="{0420696D-A65F-49CF-A010-C0EA9E4F1679}" sibTransId="{370BCD5B-4D11-48A8-938D-98F8967C9993}"/>
    <dgm:cxn modelId="{D3D8DED4-F0EB-45D5-A038-336063D97D82}" type="presOf" srcId="{BB38EB62-5A49-476C-8DCF-BE10822A8E04}" destId="{60078F9B-949E-4B05-B26B-745ECB1DC433}" srcOrd="0" destOrd="0" presId="urn:microsoft.com/office/officeart/2018/2/layout/IconVerticalSolidList"/>
    <dgm:cxn modelId="{E2396FE3-B796-4924-AB91-CA991EED48B8}" type="presOf" srcId="{0EF3C51F-C124-4A6D-8640-C20D138C57B0}" destId="{CA8958FC-7B4B-473D-8C16-BC50FB52A210}" srcOrd="0" destOrd="0" presId="urn:microsoft.com/office/officeart/2018/2/layout/IconVerticalSolidList"/>
    <dgm:cxn modelId="{33502EE5-3AAA-4F85-A35E-7F11565FC1A2}" type="presOf" srcId="{BC47BEDC-86CF-4BA8-B0CD-9B56C84B3346}" destId="{54A1AC0B-01FD-40AC-9976-0837A7FA1C62}" srcOrd="0" destOrd="0" presId="urn:microsoft.com/office/officeart/2018/2/layout/IconVerticalSolidList"/>
    <dgm:cxn modelId="{48E977F9-0341-42F5-B507-D87D4AB5071C}" type="presOf" srcId="{A2B70038-F5C3-409E-AB40-AFF7E207AC1E}" destId="{4542712C-5DC9-403B-80D6-0DD3E37660C0}" srcOrd="0" destOrd="0" presId="urn:microsoft.com/office/officeart/2018/2/layout/IconVerticalSolidList"/>
    <dgm:cxn modelId="{8682ABF9-BA32-4A5C-A425-009D61BF142A}" type="presOf" srcId="{6C4FB4D4-62D6-4698-975D-3C68553EDA95}" destId="{11F7CF6E-B423-4A1F-865F-FD61DB506152}" srcOrd="0" destOrd="0" presId="urn:microsoft.com/office/officeart/2018/2/layout/IconVerticalSolidList"/>
    <dgm:cxn modelId="{477255FC-0317-4E22-8D3D-F2A5E784F1A6}" srcId="{BB38EB62-5A49-476C-8DCF-BE10822A8E04}" destId="{BF35BBAE-FCE3-4101-AD8F-B3300F1FE124}" srcOrd="0" destOrd="0" parTransId="{9AE212E1-3FE9-4A85-9B64-04699CAB5C5A}" sibTransId="{B2D70A77-0BA6-42E8-AF5C-D5C1A47F9941}"/>
    <dgm:cxn modelId="{3AA62CF8-8459-414B-B100-F187CD66C82B}" type="presParOf" srcId="{60078F9B-949E-4B05-B26B-745ECB1DC433}" destId="{26743014-DD51-4A50-BE82-D6E61BD14F25}" srcOrd="0" destOrd="0" presId="urn:microsoft.com/office/officeart/2018/2/layout/IconVerticalSolidList"/>
    <dgm:cxn modelId="{668EE983-E15D-48EF-834E-E7AAFCCD3B3B}" type="presParOf" srcId="{26743014-DD51-4A50-BE82-D6E61BD14F25}" destId="{BE741EFD-7B3F-460A-ADFA-1AE5C873C046}" srcOrd="0" destOrd="0" presId="urn:microsoft.com/office/officeart/2018/2/layout/IconVerticalSolidList"/>
    <dgm:cxn modelId="{E5D54AC9-4CAA-47ED-BE78-155848D9224E}" type="presParOf" srcId="{26743014-DD51-4A50-BE82-D6E61BD14F25}" destId="{25E0455A-6F1A-4782-BB1A-40F884A2FEE4}" srcOrd="1" destOrd="0" presId="urn:microsoft.com/office/officeart/2018/2/layout/IconVerticalSolidList"/>
    <dgm:cxn modelId="{7B17F945-31A5-41F5-BA1F-2D48ADCE45B3}" type="presParOf" srcId="{26743014-DD51-4A50-BE82-D6E61BD14F25}" destId="{98AC08AF-451F-47F6-B7B5-C321B69BCA8E}" srcOrd="2" destOrd="0" presId="urn:microsoft.com/office/officeart/2018/2/layout/IconVerticalSolidList"/>
    <dgm:cxn modelId="{DB0A2230-B1DB-4092-B2B5-27666E5EE467}" type="presParOf" srcId="{26743014-DD51-4A50-BE82-D6E61BD14F25}" destId="{37A50A91-C124-4C63-8C9F-25E3F3F679A1}" srcOrd="3" destOrd="0" presId="urn:microsoft.com/office/officeart/2018/2/layout/IconVerticalSolidList"/>
    <dgm:cxn modelId="{7234DA3E-E462-4B80-B0A1-DC690BDAF665}" type="presParOf" srcId="{60078F9B-949E-4B05-B26B-745ECB1DC433}" destId="{9B63CBBB-71B5-4498-945E-67300269A984}" srcOrd="1" destOrd="0" presId="urn:microsoft.com/office/officeart/2018/2/layout/IconVerticalSolidList"/>
    <dgm:cxn modelId="{A163E2D1-2F33-42B8-929B-6A675B56916A}" type="presParOf" srcId="{60078F9B-949E-4B05-B26B-745ECB1DC433}" destId="{A74BD423-298E-4B44-B0C3-0DB50C3BCD2E}" srcOrd="2" destOrd="0" presId="urn:microsoft.com/office/officeart/2018/2/layout/IconVerticalSolidList"/>
    <dgm:cxn modelId="{EFA43620-0126-4A7A-9FFD-A56D916E52EC}" type="presParOf" srcId="{A74BD423-298E-4B44-B0C3-0DB50C3BCD2E}" destId="{601DDCB2-EF61-4BC6-AE59-1F38773CF28E}" srcOrd="0" destOrd="0" presId="urn:microsoft.com/office/officeart/2018/2/layout/IconVerticalSolidList"/>
    <dgm:cxn modelId="{91B2CEA6-367B-4FA9-BC2E-5FD031E99B21}" type="presParOf" srcId="{A74BD423-298E-4B44-B0C3-0DB50C3BCD2E}" destId="{2F564B06-9F99-413F-9967-330302A0122D}" srcOrd="1" destOrd="0" presId="urn:microsoft.com/office/officeart/2018/2/layout/IconVerticalSolidList"/>
    <dgm:cxn modelId="{87C8C3DC-6EA7-42AC-A15E-9B25F362E76B}" type="presParOf" srcId="{A74BD423-298E-4B44-B0C3-0DB50C3BCD2E}" destId="{22E44F7D-F063-43E7-8898-1A86A1B6EAAF}" srcOrd="2" destOrd="0" presId="urn:microsoft.com/office/officeart/2018/2/layout/IconVerticalSolidList"/>
    <dgm:cxn modelId="{41394021-E447-4AC7-B6D7-A81FE3645CC0}" type="presParOf" srcId="{A74BD423-298E-4B44-B0C3-0DB50C3BCD2E}" destId="{11F7CF6E-B423-4A1F-865F-FD61DB506152}" srcOrd="3" destOrd="0" presId="urn:microsoft.com/office/officeart/2018/2/layout/IconVerticalSolidList"/>
    <dgm:cxn modelId="{57CE7E01-E823-4453-B4D6-5917412169B0}" type="presParOf" srcId="{A74BD423-298E-4B44-B0C3-0DB50C3BCD2E}" destId="{CA8958FC-7B4B-473D-8C16-BC50FB52A210}" srcOrd="4" destOrd="0" presId="urn:microsoft.com/office/officeart/2018/2/layout/IconVerticalSolidList"/>
    <dgm:cxn modelId="{7312D702-959E-4F99-99FC-1BB605C904A6}" type="presParOf" srcId="{60078F9B-949E-4B05-B26B-745ECB1DC433}" destId="{D2B9AD6F-94D6-4D73-BE4F-85E88E278F1E}" srcOrd="3" destOrd="0" presId="urn:microsoft.com/office/officeart/2018/2/layout/IconVerticalSolidList"/>
    <dgm:cxn modelId="{B37359EF-C212-4E8C-9C94-194C770ADBC5}" type="presParOf" srcId="{60078F9B-949E-4B05-B26B-745ECB1DC433}" destId="{4C375992-1D7C-4BC6-8CED-3DDC0B1C512C}" srcOrd="4" destOrd="0" presId="urn:microsoft.com/office/officeart/2018/2/layout/IconVerticalSolidList"/>
    <dgm:cxn modelId="{536AED9A-093A-4142-B23F-2A515202FECC}" type="presParOf" srcId="{4C375992-1D7C-4BC6-8CED-3DDC0B1C512C}" destId="{43A4CE81-EC5C-4E4D-BB72-92A561AED260}" srcOrd="0" destOrd="0" presId="urn:microsoft.com/office/officeart/2018/2/layout/IconVerticalSolidList"/>
    <dgm:cxn modelId="{9CB80341-FA96-4BB7-8C35-4068CE702B5F}" type="presParOf" srcId="{4C375992-1D7C-4BC6-8CED-3DDC0B1C512C}" destId="{82372845-5417-4B4B-A0FD-CED248A3D489}" srcOrd="1" destOrd="0" presId="urn:microsoft.com/office/officeart/2018/2/layout/IconVerticalSolidList"/>
    <dgm:cxn modelId="{6B4B29F5-F43F-4441-93A3-B90AE958A74C}" type="presParOf" srcId="{4C375992-1D7C-4BC6-8CED-3DDC0B1C512C}" destId="{DEC9763A-8E50-4D29-B6DD-B9F6588EC13F}" srcOrd="2" destOrd="0" presId="urn:microsoft.com/office/officeart/2018/2/layout/IconVerticalSolidList"/>
    <dgm:cxn modelId="{AF7830AE-6022-48C4-8063-A712FCF83BA8}" type="presParOf" srcId="{4C375992-1D7C-4BC6-8CED-3DDC0B1C512C}" destId="{54A1AC0B-01FD-40AC-9976-0837A7FA1C62}" srcOrd="3" destOrd="0" presId="urn:microsoft.com/office/officeart/2018/2/layout/IconVerticalSolidList"/>
    <dgm:cxn modelId="{758C3266-2A53-456B-8CA9-0AE076CB9871}" type="presParOf" srcId="{60078F9B-949E-4B05-B26B-745ECB1DC433}" destId="{D48AA695-17C0-4141-8C7C-06B3260B7731}" srcOrd="5" destOrd="0" presId="urn:microsoft.com/office/officeart/2018/2/layout/IconVerticalSolidList"/>
    <dgm:cxn modelId="{BE399846-D90A-4E00-8209-63FF0FF91BD1}" type="presParOf" srcId="{60078F9B-949E-4B05-B26B-745ECB1DC433}" destId="{C77BEBEF-F6D7-49C7-A9AC-9418A4BB338B}" srcOrd="6" destOrd="0" presId="urn:microsoft.com/office/officeart/2018/2/layout/IconVerticalSolidList"/>
    <dgm:cxn modelId="{AD50FB81-D44A-4BDB-902B-0554E8A3041F}" type="presParOf" srcId="{C77BEBEF-F6D7-49C7-A9AC-9418A4BB338B}" destId="{3CC44E67-259C-4A69-AE8D-A36AD0A1FE56}" srcOrd="0" destOrd="0" presId="urn:microsoft.com/office/officeart/2018/2/layout/IconVerticalSolidList"/>
    <dgm:cxn modelId="{F834DDE2-3967-4F06-992C-D507B1A54641}" type="presParOf" srcId="{C77BEBEF-F6D7-49C7-A9AC-9418A4BB338B}" destId="{7FB09489-E848-48CB-B2EF-14FCEF9BF169}" srcOrd="1" destOrd="0" presId="urn:microsoft.com/office/officeart/2018/2/layout/IconVerticalSolidList"/>
    <dgm:cxn modelId="{96A18101-5A54-458D-A4D1-F5AE951D6B07}" type="presParOf" srcId="{C77BEBEF-F6D7-49C7-A9AC-9418A4BB338B}" destId="{7BF08CED-0BDB-4D4C-AAA5-B15B5058CD68}" srcOrd="2" destOrd="0" presId="urn:microsoft.com/office/officeart/2018/2/layout/IconVerticalSolidList"/>
    <dgm:cxn modelId="{758894A2-9CFD-489D-A2B9-5BDFDADD3C2C}" type="presParOf" srcId="{C77BEBEF-F6D7-49C7-A9AC-9418A4BB338B}" destId="{C69D209B-9D6D-4CE0-8E88-3F1F43DD7EBD}" srcOrd="3" destOrd="0" presId="urn:microsoft.com/office/officeart/2018/2/layout/IconVerticalSolidList"/>
    <dgm:cxn modelId="{A3265CB4-415A-49C2-82FF-78525999044E}" type="presParOf" srcId="{60078F9B-949E-4B05-B26B-745ECB1DC433}" destId="{D6966B58-3003-44C4-8A6D-951E1F5DBD94}" srcOrd="7" destOrd="0" presId="urn:microsoft.com/office/officeart/2018/2/layout/IconVerticalSolidList"/>
    <dgm:cxn modelId="{35821E98-AA06-4933-88C3-7CB1CE5F4068}" type="presParOf" srcId="{60078F9B-949E-4B05-B26B-745ECB1DC433}" destId="{C085625A-870D-4A82-B90B-C111BE09AC68}" srcOrd="8" destOrd="0" presId="urn:microsoft.com/office/officeart/2018/2/layout/IconVerticalSolidList"/>
    <dgm:cxn modelId="{072506BA-9250-4931-B619-734AA6F411E8}" type="presParOf" srcId="{C085625A-870D-4A82-B90B-C111BE09AC68}" destId="{9538E9F1-DE3F-458C-825C-12152B5604DD}" srcOrd="0" destOrd="0" presId="urn:microsoft.com/office/officeart/2018/2/layout/IconVerticalSolidList"/>
    <dgm:cxn modelId="{D5CF45BA-8A42-4CC8-B880-146E6FE37651}" type="presParOf" srcId="{C085625A-870D-4A82-B90B-C111BE09AC68}" destId="{CE67E409-789A-4719-A99C-135598693024}" srcOrd="1" destOrd="0" presId="urn:microsoft.com/office/officeart/2018/2/layout/IconVerticalSolidList"/>
    <dgm:cxn modelId="{BF9103D8-3BEA-4B86-9D83-47F317362339}" type="presParOf" srcId="{C085625A-870D-4A82-B90B-C111BE09AC68}" destId="{04EAE68D-01F8-4E53-A939-C295470CF338}" srcOrd="2" destOrd="0" presId="urn:microsoft.com/office/officeart/2018/2/layout/IconVerticalSolidList"/>
    <dgm:cxn modelId="{4BB466DB-3F52-452A-9937-F600C7532BA8}" type="presParOf" srcId="{C085625A-870D-4A82-B90B-C111BE09AC68}" destId="{4542712C-5DC9-403B-80D6-0DD3E37660C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A17C94-16CA-44A9-8808-0DB8FB6E4EDE}"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5793961D-09D7-42A6-8C99-C0429832ECC9}">
      <dgm:prSet/>
      <dgm:spPr/>
      <dgm:t>
        <a:bodyPr/>
        <a:lstStyle/>
        <a:p>
          <a:r>
            <a:rPr lang="en-GB" dirty="0"/>
            <a:t>existing habitable dwellings and their curtilage</a:t>
          </a:r>
          <a:endParaRPr lang="en-US" dirty="0"/>
        </a:p>
      </dgm:t>
    </dgm:pt>
    <dgm:pt modelId="{A0678A47-6785-4F1B-A1D6-837135D40D86}" type="parTrans" cxnId="{EA5E7BA6-59F4-4EA6-BA7E-ED2D6A91067B}">
      <dgm:prSet/>
      <dgm:spPr/>
      <dgm:t>
        <a:bodyPr/>
        <a:lstStyle/>
        <a:p>
          <a:endParaRPr lang="en-US"/>
        </a:p>
      </dgm:t>
    </dgm:pt>
    <dgm:pt modelId="{A37AF8C3-1289-4F9E-BAFC-60929A5CDC48}" type="sibTrans" cxnId="{EA5E7BA6-59F4-4EA6-BA7E-ED2D6A91067B}">
      <dgm:prSet/>
      <dgm:spPr/>
      <dgm:t>
        <a:bodyPr/>
        <a:lstStyle/>
        <a:p>
          <a:endParaRPr lang="en-US"/>
        </a:p>
      </dgm:t>
    </dgm:pt>
    <dgm:pt modelId="{91BB5348-9CC8-4A64-B7C4-E3BF568304BF}" type="pres">
      <dgm:prSet presAssocID="{C1A17C94-16CA-44A9-8808-0DB8FB6E4EDE}" presName="linear" presStyleCnt="0">
        <dgm:presLayoutVars>
          <dgm:animLvl val="lvl"/>
          <dgm:resizeHandles val="exact"/>
        </dgm:presLayoutVars>
      </dgm:prSet>
      <dgm:spPr/>
    </dgm:pt>
    <dgm:pt modelId="{17DAE2BA-7A22-4A49-A5FF-45EF63EB119F}" type="pres">
      <dgm:prSet presAssocID="{5793961D-09D7-42A6-8C99-C0429832ECC9}" presName="parentText" presStyleLbl="node1" presStyleIdx="0" presStyleCnt="1">
        <dgm:presLayoutVars>
          <dgm:chMax val="0"/>
          <dgm:bulletEnabled val="1"/>
        </dgm:presLayoutVars>
      </dgm:prSet>
      <dgm:spPr/>
    </dgm:pt>
  </dgm:ptLst>
  <dgm:cxnLst>
    <dgm:cxn modelId="{19670545-257F-4A9A-9E55-41C376D823A3}" type="presOf" srcId="{5793961D-09D7-42A6-8C99-C0429832ECC9}" destId="{17DAE2BA-7A22-4A49-A5FF-45EF63EB119F}" srcOrd="0" destOrd="0" presId="urn:microsoft.com/office/officeart/2005/8/layout/vList2"/>
    <dgm:cxn modelId="{78E0DA65-1E21-4F08-8E5B-20094F071FB6}" type="presOf" srcId="{C1A17C94-16CA-44A9-8808-0DB8FB6E4EDE}" destId="{91BB5348-9CC8-4A64-B7C4-E3BF568304BF}" srcOrd="0" destOrd="0" presId="urn:microsoft.com/office/officeart/2005/8/layout/vList2"/>
    <dgm:cxn modelId="{EA5E7BA6-59F4-4EA6-BA7E-ED2D6A91067B}" srcId="{C1A17C94-16CA-44A9-8808-0DB8FB6E4EDE}" destId="{5793961D-09D7-42A6-8C99-C0429832ECC9}" srcOrd="0" destOrd="0" parTransId="{A0678A47-6785-4F1B-A1D6-837135D40D86}" sibTransId="{A37AF8C3-1289-4F9E-BAFC-60929A5CDC48}"/>
    <dgm:cxn modelId="{963CB3A8-4C62-435B-8CDE-B9C9A6E12C24}" type="presParOf" srcId="{91BB5348-9CC8-4A64-B7C4-E3BF568304BF}" destId="{17DAE2BA-7A22-4A49-A5FF-45EF63EB119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5D4A75-DEF8-4C82-92D8-9F031E5A912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33534B8-DFD9-44EE-B335-B855153B1D11}">
      <dgm:prSet/>
      <dgm:spPr/>
      <dgm:t>
        <a:bodyPr/>
        <a:lstStyle/>
        <a:p>
          <a:pPr>
            <a:lnSpc>
              <a:spcPct val="100000"/>
            </a:lnSpc>
          </a:pPr>
          <a:r>
            <a:rPr lang="en-IE"/>
            <a:t>Potential for Public to be uncertain when map is published</a:t>
          </a:r>
          <a:endParaRPr lang="en-US"/>
        </a:p>
      </dgm:t>
    </dgm:pt>
    <dgm:pt modelId="{842A1B82-15DA-4996-9DB5-42CE6EDF377B}" type="parTrans" cxnId="{496B507E-98EA-454A-8865-8CCB49D6D7AC}">
      <dgm:prSet/>
      <dgm:spPr/>
      <dgm:t>
        <a:bodyPr/>
        <a:lstStyle/>
        <a:p>
          <a:endParaRPr lang="en-US"/>
        </a:p>
      </dgm:t>
    </dgm:pt>
    <dgm:pt modelId="{83F5BE5B-E12D-42AE-B6BF-28AADD5D1386}" type="sibTrans" cxnId="{496B507E-98EA-454A-8865-8CCB49D6D7AC}">
      <dgm:prSet/>
      <dgm:spPr/>
      <dgm:t>
        <a:bodyPr/>
        <a:lstStyle/>
        <a:p>
          <a:endParaRPr lang="en-US"/>
        </a:p>
      </dgm:t>
    </dgm:pt>
    <dgm:pt modelId="{D338AEBE-3044-4D7F-AE86-F68AA9784362}">
      <dgm:prSet/>
      <dgm:spPr/>
      <dgm:t>
        <a:bodyPr/>
        <a:lstStyle/>
        <a:p>
          <a:pPr>
            <a:lnSpc>
              <a:spcPct val="100000"/>
            </a:lnSpc>
          </a:pPr>
          <a:r>
            <a:rPr lang="en-IE"/>
            <a:t>DHLGH and Dept Finance have advised that they will run a communications campaign prior to publication of the Draft map</a:t>
          </a:r>
          <a:endParaRPr lang="en-US"/>
        </a:p>
      </dgm:t>
    </dgm:pt>
    <dgm:pt modelId="{37D41BDA-F66C-4321-9180-7DF491A87468}" type="parTrans" cxnId="{94422603-AD79-4C0B-A92D-CAA6B874E701}">
      <dgm:prSet/>
      <dgm:spPr/>
      <dgm:t>
        <a:bodyPr/>
        <a:lstStyle/>
        <a:p>
          <a:endParaRPr lang="en-US"/>
        </a:p>
      </dgm:t>
    </dgm:pt>
    <dgm:pt modelId="{984811C2-EF79-4479-A392-983DBD7EDBA5}" type="sibTrans" cxnId="{94422603-AD79-4C0B-A92D-CAA6B874E701}">
      <dgm:prSet/>
      <dgm:spPr/>
      <dgm:t>
        <a:bodyPr/>
        <a:lstStyle/>
        <a:p>
          <a:endParaRPr lang="en-US"/>
        </a:p>
      </dgm:t>
    </dgm:pt>
    <dgm:pt modelId="{2FC6A993-A6B7-41FF-A7DF-6B57CBE7D04C}">
      <dgm:prSet/>
      <dgm:spPr/>
      <dgm:t>
        <a:bodyPr/>
        <a:lstStyle/>
        <a:p>
          <a:pPr>
            <a:lnSpc>
              <a:spcPct val="100000"/>
            </a:lnSpc>
          </a:pPr>
          <a:r>
            <a:rPr lang="en-IE"/>
            <a:t>SDCC will communicate through social media, public notice and other formats</a:t>
          </a:r>
          <a:endParaRPr lang="en-US"/>
        </a:p>
      </dgm:t>
    </dgm:pt>
    <dgm:pt modelId="{C02ADF70-C433-4B98-AD76-A726C6B2889D}" type="parTrans" cxnId="{183A67B7-4174-4211-89E1-4A9BD158166A}">
      <dgm:prSet/>
      <dgm:spPr/>
      <dgm:t>
        <a:bodyPr/>
        <a:lstStyle/>
        <a:p>
          <a:endParaRPr lang="en-US"/>
        </a:p>
      </dgm:t>
    </dgm:pt>
    <dgm:pt modelId="{490E860E-29DD-4B85-9C86-E078C080FD7F}" type="sibTrans" cxnId="{183A67B7-4174-4211-89E1-4A9BD158166A}">
      <dgm:prSet/>
      <dgm:spPr/>
      <dgm:t>
        <a:bodyPr/>
        <a:lstStyle/>
        <a:p>
          <a:endParaRPr lang="en-US"/>
        </a:p>
      </dgm:t>
    </dgm:pt>
    <dgm:pt modelId="{D027971D-1A95-41BA-B779-ACA2E3AD1B90}" type="pres">
      <dgm:prSet presAssocID="{275D4A75-DEF8-4C82-92D8-9F031E5A912C}" presName="root" presStyleCnt="0">
        <dgm:presLayoutVars>
          <dgm:dir/>
          <dgm:resizeHandles val="exact"/>
        </dgm:presLayoutVars>
      </dgm:prSet>
      <dgm:spPr/>
    </dgm:pt>
    <dgm:pt modelId="{CA0B0ED9-0352-4651-B2BC-A4FE6DE49E95}" type="pres">
      <dgm:prSet presAssocID="{833534B8-DFD9-44EE-B335-B855153B1D11}" presName="compNode" presStyleCnt="0"/>
      <dgm:spPr/>
    </dgm:pt>
    <dgm:pt modelId="{14C1EF45-BEC0-4B98-A221-AFC623709B9E}" type="pres">
      <dgm:prSet presAssocID="{833534B8-DFD9-44EE-B335-B855153B1D11}" presName="bgRect" presStyleLbl="bgShp" presStyleIdx="0" presStyleCnt="3"/>
      <dgm:spPr/>
    </dgm:pt>
    <dgm:pt modelId="{153D4985-A53C-479A-BA75-4A6600AD68F0}" type="pres">
      <dgm:prSet presAssocID="{833534B8-DFD9-44EE-B335-B855153B1D1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722D41BB-7CD6-49CE-A8F9-F086300BCCE6}" type="pres">
      <dgm:prSet presAssocID="{833534B8-DFD9-44EE-B335-B855153B1D11}" presName="spaceRect" presStyleCnt="0"/>
      <dgm:spPr/>
    </dgm:pt>
    <dgm:pt modelId="{F1D2CA1F-8885-4FCA-8B68-1D1359E258B7}" type="pres">
      <dgm:prSet presAssocID="{833534B8-DFD9-44EE-B335-B855153B1D11}" presName="parTx" presStyleLbl="revTx" presStyleIdx="0" presStyleCnt="3">
        <dgm:presLayoutVars>
          <dgm:chMax val="0"/>
          <dgm:chPref val="0"/>
        </dgm:presLayoutVars>
      </dgm:prSet>
      <dgm:spPr/>
    </dgm:pt>
    <dgm:pt modelId="{81DCABC2-35E3-47A6-96A4-7ED288A59DE1}" type="pres">
      <dgm:prSet presAssocID="{83F5BE5B-E12D-42AE-B6BF-28AADD5D1386}" presName="sibTrans" presStyleCnt="0"/>
      <dgm:spPr/>
    </dgm:pt>
    <dgm:pt modelId="{A231FA03-7EFE-49FB-BCF9-1A005047E7A0}" type="pres">
      <dgm:prSet presAssocID="{D338AEBE-3044-4D7F-AE86-F68AA9784362}" presName="compNode" presStyleCnt="0"/>
      <dgm:spPr/>
    </dgm:pt>
    <dgm:pt modelId="{88F4DDE4-BD77-43DE-9434-EEE8C6B26D87}" type="pres">
      <dgm:prSet presAssocID="{D338AEBE-3044-4D7F-AE86-F68AA9784362}" presName="bgRect" presStyleLbl="bgShp" presStyleIdx="1" presStyleCnt="3"/>
      <dgm:spPr/>
    </dgm:pt>
    <dgm:pt modelId="{2AADF4EF-8F97-47A9-843D-2B9E4EFFD9A4}" type="pres">
      <dgm:prSet presAssocID="{D338AEBE-3044-4D7F-AE86-F68AA978436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gaphone"/>
        </a:ext>
      </dgm:extLst>
    </dgm:pt>
    <dgm:pt modelId="{F91F94C2-CE1E-4CCD-BA51-F50C018A0EFB}" type="pres">
      <dgm:prSet presAssocID="{D338AEBE-3044-4D7F-AE86-F68AA9784362}" presName="spaceRect" presStyleCnt="0"/>
      <dgm:spPr/>
    </dgm:pt>
    <dgm:pt modelId="{DE5BDEF9-DCD5-483A-96DD-F175352639E6}" type="pres">
      <dgm:prSet presAssocID="{D338AEBE-3044-4D7F-AE86-F68AA9784362}" presName="parTx" presStyleLbl="revTx" presStyleIdx="1" presStyleCnt="3">
        <dgm:presLayoutVars>
          <dgm:chMax val="0"/>
          <dgm:chPref val="0"/>
        </dgm:presLayoutVars>
      </dgm:prSet>
      <dgm:spPr/>
    </dgm:pt>
    <dgm:pt modelId="{BCEE3B9A-2DA1-4DD9-88B2-90C8F87E5701}" type="pres">
      <dgm:prSet presAssocID="{984811C2-EF79-4479-A392-983DBD7EDBA5}" presName="sibTrans" presStyleCnt="0"/>
      <dgm:spPr/>
    </dgm:pt>
    <dgm:pt modelId="{D537F915-385F-4356-857E-166140B17BAE}" type="pres">
      <dgm:prSet presAssocID="{2FC6A993-A6B7-41FF-A7DF-6B57CBE7D04C}" presName="compNode" presStyleCnt="0"/>
      <dgm:spPr/>
    </dgm:pt>
    <dgm:pt modelId="{AA6D18E2-B9C4-464D-8FDA-5F087380019A}" type="pres">
      <dgm:prSet presAssocID="{2FC6A993-A6B7-41FF-A7DF-6B57CBE7D04C}" presName="bgRect" presStyleLbl="bgShp" presStyleIdx="2" presStyleCnt="3"/>
      <dgm:spPr/>
    </dgm:pt>
    <dgm:pt modelId="{CF218F94-F4CD-4712-9042-97588C97DCE2}" type="pres">
      <dgm:prSet presAssocID="{2FC6A993-A6B7-41FF-A7DF-6B57CBE7D04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odcast"/>
        </a:ext>
      </dgm:extLst>
    </dgm:pt>
    <dgm:pt modelId="{510C766E-68FD-4990-82B0-4A42FAEA1234}" type="pres">
      <dgm:prSet presAssocID="{2FC6A993-A6B7-41FF-A7DF-6B57CBE7D04C}" presName="spaceRect" presStyleCnt="0"/>
      <dgm:spPr/>
    </dgm:pt>
    <dgm:pt modelId="{89B461C1-C25F-463F-BB3F-4AFD885729C5}" type="pres">
      <dgm:prSet presAssocID="{2FC6A993-A6B7-41FF-A7DF-6B57CBE7D04C}" presName="parTx" presStyleLbl="revTx" presStyleIdx="2" presStyleCnt="3">
        <dgm:presLayoutVars>
          <dgm:chMax val="0"/>
          <dgm:chPref val="0"/>
        </dgm:presLayoutVars>
      </dgm:prSet>
      <dgm:spPr/>
    </dgm:pt>
  </dgm:ptLst>
  <dgm:cxnLst>
    <dgm:cxn modelId="{94422603-AD79-4C0B-A92D-CAA6B874E701}" srcId="{275D4A75-DEF8-4C82-92D8-9F031E5A912C}" destId="{D338AEBE-3044-4D7F-AE86-F68AA9784362}" srcOrd="1" destOrd="0" parTransId="{37D41BDA-F66C-4321-9180-7DF491A87468}" sibTransId="{984811C2-EF79-4479-A392-983DBD7EDBA5}"/>
    <dgm:cxn modelId="{93F9A860-5168-465D-9E5C-F4872F0D9CD5}" type="presOf" srcId="{833534B8-DFD9-44EE-B335-B855153B1D11}" destId="{F1D2CA1F-8885-4FCA-8B68-1D1359E258B7}" srcOrd="0" destOrd="0" presId="urn:microsoft.com/office/officeart/2018/2/layout/IconVerticalSolidList"/>
    <dgm:cxn modelId="{496B507E-98EA-454A-8865-8CCB49D6D7AC}" srcId="{275D4A75-DEF8-4C82-92D8-9F031E5A912C}" destId="{833534B8-DFD9-44EE-B335-B855153B1D11}" srcOrd="0" destOrd="0" parTransId="{842A1B82-15DA-4996-9DB5-42CE6EDF377B}" sibTransId="{83F5BE5B-E12D-42AE-B6BF-28AADD5D1386}"/>
    <dgm:cxn modelId="{E6FE5A97-3569-44D1-9752-A433D6173FFE}" type="presOf" srcId="{D338AEBE-3044-4D7F-AE86-F68AA9784362}" destId="{DE5BDEF9-DCD5-483A-96DD-F175352639E6}" srcOrd="0" destOrd="0" presId="urn:microsoft.com/office/officeart/2018/2/layout/IconVerticalSolidList"/>
    <dgm:cxn modelId="{183A67B7-4174-4211-89E1-4A9BD158166A}" srcId="{275D4A75-DEF8-4C82-92D8-9F031E5A912C}" destId="{2FC6A993-A6B7-41FF-A7DF-6B57CBE7D04C}" srcOrd="2" destOrd="0" parTransId="{C02ADF70-C433-4B98-AD76-A726C6B2889D}" sibTransId="{490E860E-29DD-4B85-9C86-E078C080FD7F}"/>
    <dgm:cxn modelId="{FF689ABB-A33C-4839-92E8-B3945E895C92}" type="presOf" srcId="{2FC6A993-A6B7-41FF-A7DF-6B57CBE7D04C}" destId="{89B461C1-C25F-463F-BB3F-4AFD885729C5}" srcOrd="0" destOrd="0" presId="urn:microsoft.com/office/officeart/2018/2/layout/IconVerticalSolidList"/>
    <dgm:cxn modelId="{019147DF-3C4A-4931-B869-2E30C4FF36E1}" type="presOf" srcId="{275D4A75-DEF8-4C82-92D8-9F031E5A912C}" destId="{D027971D-1A95-41BA-B779-ACA2E3AD1B90}" srcOrd="0" destOrd="0" presId="urn:microsoft.com/office/officeart/2018/2/layout/IconVerticalSolidList"/>
    <dgm:cxn modelId="{2DCAB96E-AA25-428E-82FF-56888F9DA8CB}" type="presParOf" srcId="{D027971D-1A95-41BA-B779-ACA2E3AD1B90}" destId="{CA0B0ED9-0352-4651-B2BC-A4FE6DE49E95}" srcOrd="0" destOrd="0" presId="urn:microsoft.com/office/officeart/2018/2/layout/IconVerticalSolidList"/>
    <dgm:cxn modelId="{1955918F-129B-48F5-AAA0-1DA34FFF239A}" type="presParOf" srcId="{CA0B0ED9-0352-4651-B2BC-A4FE6DE49E95}" destId="{14C1EF45-BEC0-4B98-A221-AFC623709B9E}" srcOrd="0" destOrd="0" presId="urn:microsoft.com/office/officeart/2018/2/layout/IconVerticalSolidList"/>
    <dgm:cxn modelId="{6B42EA82-8BC0-482B-94FC-A694543FD74E}" type="presParOf" srcId="{CA0B0ED9-0352-4651-B2BC-A4FE6DE49E95}" destId="{153D4985-A53C-479A-BA75-4A6600AD68F0}" srcOrd="1" destOrd="0" presId="urn:microsoft.com/office/officeart/2018/2/layout/IconVerticalSolidList"/>
    <dgm:cxn modelId="{45AFA821-C741-4778-85B8-23AA57E665AA}" type="presParOf" srcId="{CA0B0ED9-0352-4651-B2BC-A4FE6DE49E95}" destId="{722D41BB-7CD6-49CE-A8F9-F086300BCCE6}" srcOrd="2" destOrd="0" presId="urn:microsoft.com/office/officeart/2018/2/layout/IconVerticalSolidList"/>
    <dgm:cxn modelId="{A3D80400-A730-420C-99EC-ED9952267F49}" type="presParOf" srcId="{CA0B0ED9-0352-4651-B2BC-A4FE6DE49E95}" destId="{F1D2CA1F-8885-4FCA-8B68-1D1359E258B7}" srcOrd="3" destOrd="0" presId="urn:microsoft.com/office/officeart/2018/2/layout/IconVerticalSolidList"/>
    <dgm:cxn modelId="{A336031F-83F1-4A06-9F24-1C08143092BE}" type="presParOf" srcId="{D027971D-1A95-41BA-B779-ACA2E3AD1B90}" destId="{81DCABC2-35E3-47A6-96A4-7ED288A59DE1}" srcOrd="1" destOrd="0" presId="urn:microsoft.com/office/officeart/2018/2/layout/IconVerticalSolidList"/>
    <dgm:cxn modelId="{07F46375-C136-469B-90E1-86E75746B551}" type="presParOf" srcId="{D027971D-1A95-41BA-B779-ACA2E3AD1B90}" destId="{A231FA03-7EFE-49FB-BCF9-1A005047E7A0}" srcOrd="2" destOrd="0" presId="urn:microsoft.com/office/officeart/2018/2/layout/IconVerticalSolidList"/>
    <dgm:cxn modelId="{9785A10E-C21D-4DF6-9859-AB730C232B4F}" type="presParOf" srcId="{A231FA03-7EFE-49FB-BCF9-1A005047E7A0}" destId="{88F4DDE4-BD77-43DE-9434-EEE8C6B26D87}" srcOrd="0" destOrd="0" presId="urn:microsoft.com/office/officeart/2018/2/layout/IconVerticalSolidList"/>
    <dgm:cxn modelId="{64BF317E-A600-40AF-ACA3-D8A8AFEAD37D}" type="presParOf" srcId="{A231FA03-7EFE-49FB-BCF9-1A005047E7A0}" destId="{2AADF4EF-8F97-47A9-843D-2B9E4EFFD9A4}" srcOrd="1" destOrd="0" presId="urn:microsoft.com/office/officeart/2018/2/layout/IconVerticalSolidList"/>
    <dgm:cxn modelId="{E58A16C7-76DA-453D-B6FF-62FAF755AB6A}" type="presParOf" srcId="{A231FA03-7EFE-49FB-BCF9-1A005047E7A0}" destId="{F91F94C2-CE1E-4CCD-BA51-F50C018A0EFB}" srcOrd="2" destOrd="0" presId="urn:microsoft.com/office/officeart/2018/2/layout/IconVerticalSolidList"/>
    <dgm:cxn modelId="{941A9A65-29D3-4219-BF6A-FB8645AD269B}" type="presParOf" srcId="{A231FA03-7EFE-49FB-BCF9-1A005047E7A0}" destId="{DE5BDEF9-DCD5-483A-96DD-F175352639E6}" srcOrd="3" destOrd="0" presId="urn:microsoft.com/office/officeart/2018/2/layout/IconVerticalSolidList"/>
    <dgm:cxn modelId="{28D4E5CD-55F3-4CC3-A282-FDDF8BF0DC11}" type="presParOf" srcId="{D027971D-1A95-41BA-B779-ACA2E3AD1B90}" destId="{BCEE3B9A-2DA1-4DD9-88B2-90C8F87E5701}" srcOrd="3" destOrd="0" presId="urn:microsoft.com/office/officeart/2018/2/layout/IconVerticalSolidList"/>
    <dgm:cxn modelId="{AC9BB8C1-D7D9-4084-A39C-5B5647B3546A}" type="presParOf" srcId="{D027971D-1A95-41BA-B779-ACA2E3AD1B90}" destId="{D537F915-385F-4356-857E-166140B17BAE}" srcOrd="4" destOrd="0" presId="urn:microsoft.com/office/officeart/2018/2/layout/IconVerticalSolidList"/>
    <dgm:cxn modelId="{5B12519C-E222-4073-BDCD-6844A398B5C1}" type="presParOf" srcId="{D537F915-385F-4356-857E-166140B17BAE}" destId="{AA6D18E2-B9C4-464D-8FDA-5F087380019A}" srcOrd="0" destOrd="0" presId="urn:microsoft.com/office/officeart/2018/2/layout/IconVerticalSolidList"/>
    <dgm:cxn modelId="{0F32393F-43BD-4224-8E8D-50CAE3F1472A}" type="presParOf" srcId="{D537F915-385F-4356-857E-166140B17BAE}" destId="{CF218F94-F4CD-4712-9042-97588C97DCE2}" srcOrd="1" destOrd="0" presId="urn:microsoft.com/office/officeart/2018/2/layout/IconVerticalSolidList"/>
    <dgm:cxn modelId="{20E9E808-C79A-4696-A603-301710714C00}" type="presParOf" srcId="{D537F915-385F-4356-857E-166140B17BAE}" destId="{510C766E-68FD-4990-82B0-4A42FAEA1234}" srcOrd="2" destOrd="0" presId="urn:microsoft.com/office/officeart/2018/2/layout/IconVerticalSolidList"/>
    <dgm:cxn modelId="{A487B678-7C6E-48D9-B693-9BFAF8A8ADBE}" type="presParOf" srcId="{D537F915-385F-4356-857E-166140B17BAE}" destId="{89B461C1-C25F-463F-BB3F-4AFD885729C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B7B984-061A-49DE-88E2-BFD17A69FC53}"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AC08593B-921E-4FFF-B303-FAFB4EF9348E}">
      <dgm:prSet/>
      <dgm:spPr/>
      <dgm:t>
        <a:bodyPr/>
        <a:lstStyle/>
        <a:p>
          <a:r>
            <a:rPr lang="en-IE"/>
            <a:t>Owner can appeal the determination within one month</a:t>
          </a:r>
          <a:endParaRPr lang="en-US"/>
        </a:p>
      </dgm:t>
    </dgm:pt>
    <dgm:pt modelId="{ED5C6B7F-9CCD-4BFA-8069-896EF7ADE66A}" type="parTrans" cxnId="{73F8AB3F-5CD1-4E80-BCC9-30D76669C3C5}">
      <dgm:prSet/>
      <dgm:spPr/>
      <dgm:t>
        <a:bodyPr/>
        <a:lstStyle/>
        <a:p>
          <a:endParaRPr lang="en-US"/>
        </a:p>
      </dgm:t>
    </dgm:pt>
    <dgm:pt modelId="{00D7A239-DEE2-44F4-9E2D-96452D6647D5}" type="sibTrans" cxnId="{73F8AB3F-5CD1-4E80-BCC9-30D76669C3C5}">
      <dgm:prSet/>
      <dgm:spPr/>
      <dgm:t>
        <a:bodyPr/>
        <a:lstStyle/>
        <a:p>
          <a:endParaRPr lang="en-US"/>
        </a:p>
      </dgm:t>
    </dgm:pt>
    <dgm:pt modelId="{0B0C23FB-A458-4A7C-89EB-8FEA69D80F27}">
      <dgm:prSet/>
      <dgm:spPr/>
      <dgm:t>
        <a:bodyPr/>
        <a:lstStyle/>
        <a:p>
          <a:r>
            <a:rPr lang="en-IE"/>
            <a:t>Owner can </a:t>
          </a:r>
          <a:r>
            <a:rPr lang="en-GB"/>
            <a:t>request a variation of the zoning of their land</a:t>
          </a:r>
          <a:endParaRPr lang="en-US"/>
        </a:p>
      </dgm:t>
    </dgm:pt>
    <dgm:pt modelId="{BE089268-9768-4BD5-9770-F384A3094135}" type="parTrans" cxnId="{C8F5F746-CD51-4226-9164-BA5AA198EF19}">
      <dgm:prSet/>
      <dgm:spPr/>
      <dgm:t>
        <a:bodyPr/>
        <a:lstStyle/>
        <a:p>
          <a:endParaRPr lang="en-US"/>
        </a:p>
      </dgm:t>
    </dgm:pt>
    <dgm:pt modelId="{C59EE27D-2B7F-46A6-ACBC-373213338767}" type="sibTrans" cxnId="{C8F5F746-CD51-4226-9164-BA5AA198EF19}">
      <dgm:prSet/>
      <dgm:spPr/>
      <dgm:t>
        <a:bodyPr/>
        <a:lstStyle/>
        <a:p>
          <a:endParaRPr lang="en-US"/>
        </a:p>
      </dgm:t>
    </dgm:pt>
    <dgm:pt modelId="{54D4897D-06B7-4C5E-86D7-7FA768271C0E}">
      <dgm:prSet/>
      <dgm:spPr/>
      <dgm:t>
        <a:bodyPr/>
        <a:lstStyle/>
        <a:p>
          <a:r>
            <a:rPr lang="en-GB"/>
            <a:t>LA can publish a ‘supplemental map’ by 1</a:t>
          </a:r>
          <a:r>
            <a:rPr lang="en-GB" baseline="30000"/>
            <a:t>st</a:t>
          </a:r>
          <a:r>
            <a:rPr lang="en-GB"/>
            <a:t> May 2023, where additions to the draft map have been identified</a:t>
          </a:r>
          <a:endParaRPr lang="en-US"/>
        </a:p>
      </dgm:t>
    </dgm:pt>
    <dgm:pt modelId="{43BB851F-EC31-44F3-AB90-95A8D08E709A}" type="parTrans" cxnId="{27279704-B68F-4FAE-9936-6B761EBCAABD}">
      <dgm:prSet/>
      <dgm:spPr/>
      <dgm:t>
        <a:bodyPr/>
        <a:lstStyle/>
        <a:p>
          <a:endParaRPr lang="en-US"/>
        </a:p>
      </dgm:t>
    </dgm:pt>
    <dgm:pt modelId="{997BD801-78DD-48B3-8AB1-1AF46DB6C815}" type="sibTrans" cxnId="{27279704-B68F-4FAE-9936-6B761EBCAABD}">
      <dgm:prSet/>
      <dgm:spPr/>
      <dgm:t>
        <a:bodyPr/>
        <a:lstStyle/>
        <a:p>
          <a:endParaRPr lang="en-US"/>
        </a:p>
      </dgm:t>
    </dgm:pt>
    <dgm:pt modelId="{5C185676-5895-4839-9E65-D9C01552F3AD}">
      <dgm:prSet/>
      <dgm:spPr/>
      <dgm:t>
        <a:bodyPr/>
        <a:lstStyle/>
        <a:p>
          <a:r>
            <a:rPr lang="en-GB"/>
            <a:t>Further public consultation up to 1</a:t>
          </a:r>
          <a:r>
            <a:rPr lang="en-GB" baseline="30000"/>
            <a:t>st</a:t>
          </a:r>
          <a:r>
            <a:rPr lang="en-GB"/>
            <a:t> June</a:t>
          </a:r>
          <a:endParaRPr lang="en-US"/>
        </a:p>
      </dgm:t>
    </dgm:pt>
    <dgm:pt modelId="{BDA448F4-2774-455E-AEA1-1242D66FA511}" type="parTrans" cxnId="{CCC66DCD-E5D2-4498-B973-DDA939D7FDBF}">
      <dgm:prSet/>
      <dgm:spPr/>
      <dgm:t>
        <a:bodyPr/>
        <a:lstStyle/>
        <a:p>
          <a:endParaRPr lang="en-US"/>
        </a:p>
      </dgm:t>
    </dgm:pt>
    <dgm:pt modelId="{BA0F65D7-359E-4324-9CEC-32AAA8437DA1}" type="sibTrans" cxnId="{CCC66DCD-E5D2-4498-B973-DDA939D7FDBF}">
      <dgm:prSet/>
      <dgm:spPr/>
      <dgm:t>
        <a:bodyPr/>
        <a:lstStyle/>
        <a:p>
          <a:endParaRPr lang="en-US"/>
        </a:p>
      </dgm:t>
    </dgm:pt>
    <dgm:pt modelId="{3B52CF4D-9FF9-4DA4-AE52-0840A08DDED3}">
      <dgm:prSet/>
      <dgm:spPr/>
      <dgm:t>
        <a:bodyPr/>
        <a:lstStyle/>
        <a:p>
          <a:r>
            <a:rPr lang="en-GB"/>
            <a:t>Owner notified of LA determination by 1</a:t>
          </a:r>
          <a:r>
            <a:rPr lang="en-GB" baseline="30000"/>
            <a:t>st</a:t>
          </a:r>
          <a:r>
            <a:rPr lang="en-GB"/>
            <a:t> August 2023</a:t>
          </a:r>
          <a:endParaRPr lang="en-US"/>
        </a:p>
      </dgm:t>
    </dgm:pt>
    <dgm:pt modelId="{FB16440E-D242-4E18-8EA1-C2D400A582C2}" type="parTrans" cxnId="{77F49643-736C-4E83-862D-B99630332E1C}">
      <dgm:prSet/>
      <dgm:spPr/>
      <dgm:t>
        <a:bodyPr/>
        <a:lstStyle/>
        <a:p>
          <a:endParaRPr lang="en-US"/>
        </a:p>
      </dgm:t>
    </dgm:pt>
    <dgm:pt modelId="{A92A588B-033F-416B-BEB1-323AC3457AC7}" type="sibTrans" cxnId="{77F49643-736C-4E83-862D-B99630332E1C}">
      <dgm:prSet/>
      <dgm:spPr/>
      <dgm:t>
        <a:bodyPr/>
        <a:lstStyle/>
        <a:p>
          <a:endParaRPr lang="en-US"/>
        </a:p>
      </dgm:t>
    </dgm:pt>
    <dgm:pt modelId="{FCF96D96-95A8-4C50-AC85-4963545C5EF3}">
      <dgm:prSet/>
      <dgm:spPr/>
      <dgm:t>
        <a:bodyPr/>
        <a:lstStyle/>
        <a:p>
          <a:r>
            <a:rPr lang="en-GB"/>
            <a:t>Determination may be appealed to An Bord Pleanála</a:t>
          </a:r>
          <a:endParaRPr lang="en-US"/>
        </a:p>
      </dgm:t>
    </dgm:pt>
    <dgm:pt modelId="{435E4233-8E2D-49EE-84BE-F46327BBD38B}" type="parTrans" cxnId="{B0EE27E3-A5C7-4ECE-9948-A088C5DAD5D5}">
      <dgm:prSet/>
      <dgm:spPr/>
      <dgm:t>
        <a:bodyPr/>
        <a:lstStyle/>
        <a:p>
          <a:endParaRPr lang="en-US"/>
        </a:p>
      </dgm:t>
    </dgm:pt>
    <dgm:pt modelId="{1E9DD611-5374-427C-89BA-DB94F5546451}" type="sibTrans" cxnId="{B0EE27E3-A5C7-4ECE-9948-A088C5DAD5D5}">
      <dgm:prSet/>
      <dgm:spPr/>
      <dgm:t>
        <a:bodyPr/>
        <a:lstStyle/>
        <a:p>
          <a:endParaRPr lang="en-US"/>
        </a:p>
      </dgm:t>
    </dgm:pt>
    <dgm:pt modelId="{E43F4612-D2FF-4A10-A232-BFA2228DFA63}" type="pres">
      <dgm:prSet presAssocID="{86B7B984-061A-49DE-88E2-BFD17A69FC53}" presName="diagram" presStyleCnt="0">
        <dgm:presLayoutVars>
          <dgm:dir/>
          <dgm:resizeHandles val="exact"/>
        </dgm:presLayoutVars>
      </dgm:prSet>
      <dgm:spPr/>
    </dgm:pt>
    <dgm:pt modelId="{E5A96F56-F146-4110-B552-C40132BBD90A}" type="pres">
      <dgm:prSet presAssocID="{AC08593B-921E-4FFF-B303-FAFB4EF9348E}" presName="node" presStyleLbl="node1" presStyleIdx="0" presStyleCnt="6">
        <dgm:presLayoutVars>
          <dgm:bulletEnabled val="1"/>
        </dgm:presLayoutVars>
      </dgm:prSet>
      <dgm:spPr/>
    </dgm:pt>
    <dgm:pt modelId="{1256E0FA-B2A4-40DD-ACFB-62F7FC5997E7}" type="pres">
      <dgm:prSet presAssocID="{00D7A239-DEE2-44F4-9E2D-96452D6647D5}" presName="sibTrans" presStyleCnt="0"/>
      <dgm:spPr/>
    </dgm:pt>
    <dgm:pt modelId="{C432CA2E-B1E9-467A-B23E-D9EB2EFC918F}" type="pres">
      <dgm:prSet presAssocID="{0B0C23FB-A458-4A7C-89EB-8FEA69D80F27}" presName="node" presStyleLbl="node1" presStyleIdx="1" presStyleCnt="6">
        <dgm:presLayoutVars>
          <dgm:bulletEnabled val="1"/>
        </dgm:presLayoutVars>
      </dgm:prSet>
      <dgm:spPr/>
    </dgm:pt>
    <dgm:pt modelId="{253DD1A8-82F5-497E-B60D-A538321916B5}" type="pres">
      <dgm:prSet presAssocID="{C59EE27D-2B7F-46A6-ACBC-373213338767}" presName="sibTrans" presStyleCnt="0"/>
      <dgm:spPr/>
    </dgm:pt>
    <dgm:pt modelId="{2A4F7CAB-30EB-41D0-8A60-DC3E0DDDDD35}" type="pres">
      <dgm:prSet presAssocID="{54D4897D-06B7-4C5E-86D7-7FA768271C0E}" presName="node" presStyleLbl="node1" presStyleIdx="2" presStyleCnt="6">
        <dgm:presLayoutVars>
          <dgm:bulletEnabled val="1"/>
        </dgm:presLayoutVars>
      </dgm:prSet>
      <dgm:spPr/>
    </dgm:pt>
    <dgm:pt modelId="{183F3D35-8220-46F0-B131-6C4906F988A0}" type="pres">
      <dgm:prSet presAssocID="{997BD801-78DD-48B3-8AB1-1AF46DB6C815}" presName="sibTrans" presStyleCnt="0"/>
      <dgm:spPr/>
    </dgm:pt>
    <dgm:pt modelId="{AA8662AB-0005-473C-9A8B-A351EA1E9290}" type="pres">
      <dgm:prSet presAssocID="{5C185676-5895-4839-9E65-D9C01552F3AD}" presName="node" presStyleLbl="node1" presStyleIdx="3" presStyleCnt="6">
        <dgm:presLayoutVars>
          <dgm:bulletEnabled val="1"/>
        </dgm:presLayoutVars>
      </dgm:prSet>
      <dgm:spPr/>
    </dgm:pt>
    <dgm:pt modelId="{693DE471-46E3-41E7-BCD5-AE50AC257096}" type="pres">
      <dgm:prSet presAssocID="{BA0F65D7-359E-4324-9CEC-32AAA8437DA1}" presName="sibTrans" presStyleCnt="0"/>
      <dgm:spPr/>
    </dgm:pt>
    <dgm:pt modelId="{9123728C-2CAF-4628-A328-FCE77AEB9D0A}" type="pres">
      <dgm:prSet presAssocID="{3B52CF4D-9FF9-4DA4-AE52-0840A08DDED3}" presName="node" presStyleLbl="node1" presStyleIdx="4" presStyleCnt="6">
        <dgm:presLayoutVars>
          <dgm:bulletEnabled val="1"/>
        </dgm:presLayoutVars>
      </dgm:prSet>
      <dgm:spPr/>
    </dgm:pt>
    <dgm:pt modelId="{1B8F1E34-9BC9-4498-BCDE-69ECB5DA60BB}" type="pres">
      <dgm:prSet presAssocID="{A92A588B-033F-416B-BEB1-323AC3457AC7}" presName="sibTrans" presStyleCnt="0"/>
      <dgm:spPr/>
    </dgm:pt>
    <dgm:pt modelId="{70EEA143-BDC1-40EC-ACAD-43CDD5DB6EF4}" type="pres">
      <dgm:prSet presAssocID="{FCF96D96-95A8-4C50-AC85-4963545C5EF3}" presName="node" presStyleLbl="node1" presStyleIdx="5" presStyleCnt="6">
        <dgm:presLayoutVars>
          <dgm:bulletEnabled val="1"/>
        </dgm:presLayoutVars>
      </dgm:prSet>
      <dgm:spPr/>
    </dgm:pt>
  </dgm:ptLst>
  <dgm:cxnLst>
    <dgm:cxn modelId="{27279704-B68F-4FAE-9936-6B761EBCAABD}" srcId="{86B7B984-061A-49DE-88E2-BFD17A69FC53}" destId="{54D4897D-06B7-4C5E-86D7-7FA768271C0E}" srcOrd="2" destOrd="0" parTransId="{43BB851F-EC31-44F3-AB90-95A8D08E709A}" sibTransId="{997BD801-78DD-48B3-8AB1-1AF46DB6C815}"/>
    <dgm:cxn modelId="{C709F119-A27E-4A34-9257-00954805C578}" type="presOf" srcId="{FCF96D96-95A8-4C50-AC85-4963545C5EF3}" destId="{70EEA143-BDC1-40EC-ACAD-43CDD5DB6EF4}" srcOrd="0" destOrd="0" presId="urn:microsoft.com/office/officeart/2005/8/layout/default"/>
    <dgm:cxn modelId="{12E3702E-81A0-4128-B4C9-BAAB5E8B3765}" type="presOf" srcId="{0B0C23FB-A458-4A7C-89EB-8FEA69D80F27}" destId="{C432CA2E-B1E9-467A-B23E-D9EB2EFC918F}" srcOrd="0" destOrd="0" presId="urn:microsoft.com/office/officeart/2005/8/layout/default"/>
    <dgm:cxn modelId="{73F8AB3F-5CD1-4E80-BCC9-30D76669C3C5}" srcId="{86B7B984-061A-49DE-88E2-BFD17A69FC53}" destId="{AC08593B-921E-4FFF-B303-FAFB4EF9348E}" srcOrd="0" destOrd="0" parTransId="{ED5C6B7F-9CCD-4BFA-8069-896EF7ADE66A}" sibTransId="{00D7A239-DEE2-44F4-9E2D-96452D6647D5}"/>
    <dgm:cxn modelId="{B3989543-40AE-455F-9F52-03BA1773C0E6}" type="presOf" srcId="{54D4897D-06B7-4C5E-86D7-7FA768271C0E}" destId="{2A4F7CAB-30EB-41D0-8A60-DC3E0DDDDD35}" srcOrd="0" destOrd="0" presId="urn:microsoft.com/office/officeart/2005/8/layout/default"/>
    <dgm:cxn modelId="{77F49643-736C-4E83-862D-B99630332E1C}" srcId="{86B7B984-061A-49DE-88E2-BFD17A69FC53}" destId="{3B52CF4D-9FF9-4DA4-AE52-0840A08DDED3}" srcOrd="4" destOrd="0" parTransId="{FB16440E-D242-4E18-8EA1-C2D400A582C2}" sibTransId="{A92A588B-033F-416B-BEB1-323AC3457AC7}"/>
    <dgm:cxn modelId="{C8F5F746-CD51-4226-9164-BA5AA198EF19}" srcId="{86B7B984-061A-49DE-88E2-BFD17A69FC53}" destId="{0B0C23FB-A458-4A7C-89EB-8FEA69D80F27}" srcOrd="1" destOrd="0" parTransId="{BE089268-9768-4BD5-9770-F384A3094135}" sibTransId="{C59EE27D-2B7F-46A6-ACBC-373213338767}"/>
    <dgm:cxn modelId="{FB918E6C-D34E-4A5B-8DB6-E16F8D7DE51D}" type="presOf" srcId="{86B7B984-061A-49DE-88E2-BFD17A69FC53}" destId="{E43F4612-D2FF-4A10-A232-BFA2228DFA63}" srcOrd="0" destOrd="0" presId="urn:microsoft.com/office/officeart/2005/8/layout/default"/>
    <dgm:cxn modelId="{63A2B0C0-C7E8-4DB1-B8A3-72121DB1CEC2}" type="presOf" srcId="{AC08593B-921E-4FFF-B303-FAFB4EF9348E}" destId="{E5A96F56-F146-4110-B552-C40132BBD90A}" srcOrd="0" destOrd="0" presId="urn:microsoft.com/office/officeart/2005/8/layout/default"/>
    <dgm:cxn modelId="{CCC66DCD-E5D2-4498-B973-DDA939D7FDBF}" srcId="{86B7B984-061A-49DE-88E2-BFD17A69FC53}" destId="{5C185676-5895-4839-9E65-D9C01552F3AD}" srcOrd="3" destOrd="0" parTransId="{BDA448F4-2774-455E-AEA1-1242D66FA511}" sibTransId="{BA0F65D7-359E-4324-9CEC-32AAA8437DA1}"/>
    <dgm:cxn modelId="{B0EE27E3-A5C7-4ECE-9948-A088C5DAD5D5}" srcId="{86B7B984-061A-49DE-88E2-BFD17A69FC53}" destId="{FCF96D96-95A8-4C50-AC85-4963545C5EF3}" srcOrd="5" destOrd="0" parTransId="{435E4233-8E2D-49EE-84BE-F46327BBD38B}" sibTransId="{1E9DD611-5374-427C-89BA-DB94F5546451}"/>
    <dgm:cxn modelId="{DF2E77EA-883D-4CCA-A781-690C0CC13141}" type="presOf" srcId="{3B52CF4D-9FF9-4DA4-AE52-0840A08DDED3}" destId="{9123728C-2CAF-4628-A328-FCE77AEB9D0A}" srcOrd="0" destOrd="0" presId="urn:microsoft.com/office/officeart/2005/8/layout/default"/>
    <dgm:cxn modelId="{20FD86F9-3EC2-4B47-BC9F-DB511C6D072E}" type="presOf" srcId="{5C185676-5895-4839-9E65-D9C01552F3AD}" destId="{AA8662AB-0005-473C-9A8B-A351EA1E9290}" srcOrd="0" destOrd="0" presId="urn:microsoft.com/office/officeart/2005/8/layout/default"/>
    <dgm:cxn modelId="{7496248A-E022-484B-B4FE-CE4DB457BAD7}" type="presParOf" srcId="{E43F4612-D2FF-4A10-A232-BFA2228DFA63}" destId="{E5A96F56-F146-4110-B552-C40132BBD90A}" srcOrd="0" destOrd="0" presId="urn:microsoft.com/office/officeart/2005/8/layout/default"/>
    <dgm:cxn modelId="{54C96D0A-0E4A-43DB-A88C-DE6E0245EEE9}" type="presParOf" srcId="{E43F4612-D2FF-4A10-A232-BFA2228DFA63}" destId="{1256E0FA-B2A4-40DD-ACFB-62F7FC5997E7}" srcOrd="1" destOrd="0" presId="urn:microsoft.com/office/officeart/2005/8/layout/default"/>
    <dgm:cxn modelId="{7762F38C-DA24-4231-9D64-FF966CCBB38F}" type="presParOf" srcId="{E43F4612-D2FF-4A10-A232-BFA2228DFA63}" destId="{C432CA2E-B1E9-467A-B23E-D9EB2EFC918F}" srcOrd="2" destOrd="0" presId="urn:microsoft.com/office/officeart/2005/8/layout/default"/>
    <dgm:cxn modelId="{D33CB6AE-90DA-414E-8700-EA45AB36F162}" type="presParOf" srcId="{E43F4612-D2FF-4A10-A232-BFA2228DFA63}" destId="{253DD1A8-82F5-497E-B60D-A538321916B5}" srcOrd="3" destOrd="0" presId="urn:microsoft.com/office/officeart/2005/8/layout/default"/>
    <dgm:cxn modelId="{289F11FF-38E0-4E23-995B-3699ECBCB499}" type="presParOf" srcId="{E43F4612-D2FF-4A10-A232-BFA2228DFA63}" destId="{2A4F7CAB-30EB-41D0-8A60-DC3E0DDDDD35}" srcOrd="4" destOrd="0" presId="urn:microsoft.com/office/officeart/2005/8/layout/default"/>
    <dgm:cxn modelId="{C4765DD6-F64D-4965-8BBD-E55EC5F7563B}" type="presParOf" srcId="{E43F4612-D2FF-4A10-A232-BFA2228DFA63}" destId="{183F3D35-8220-46F0-B131-6C4906F988A0}" srcOrd="5" destOrd="0" presId="urn:microsoft.com/office/officeart/2005/8/layout/default"/>
    <dgm:cxn modelId="{4F27210F-EB10-40CD-8585-64B729577F1F}" type="presParOf" srcId="{E43F4612-D2FF-4A10-A232-BFA2228DFA63}" destId="{AA8662AB-0005-473C-9A8B-A351EA1E9290}" srcOrd="6" destOrd="0" presId="urn:microsoft.com/office/officeart/2005/8/layout/default"/>
    <dgm:cxn modelId="{F49E921C-B741-42FA-B0D9-D5B63F72FDBA}" type="presParOf" srcId="{E43F4612-D2FF-4A10-A232-BFA2228DFA63}" destId="{693DE471-46E3-41E7-BCD5-AE50AC257096}" srcOrd="7" destOrd="0" presId="urn:microsoft.com/office/officeart/2005/8/layout/default"/>
    <dgm:cxn modelId="{ACC853D9-4B52-44CF-BDC4-9EF989C61575}" type="presParOf" srcId="{E43F4612-D2FF-4A10-A232-BFA2228DFA63}" destId="{9123728C-2CAF-4628-A328-FCE77AEB9D0A}" srcOrd="8" destOrd="0" presId="urn:microsoft.com/office/officeart/2005/8/layout/default"/>
    <dgm:cxn modelId="{28249B85-A230-46A5-B8BB-C8EEDDF67C9B}" type="presParOf" srcId="{E43F4612-D2FF-4A10-A232-BFA2228DFA63}" destId="{1B8F1E34-9BC9-4498-BCDE-69ECB5DA60BB}" srcOrd="9" destOrd="0" presId="urn:microsoft.com/office/officeart/2005/8/layout/default"/>
    <dgm:cxn modelId="{9AACDD33-6A26-40F5-A973-ADB118FE7B7D}" type="presParOf" srcId="{E43F4612-D2FF-4A10-A232-BFA2228DFA63}" destId="{70EEA143-BDC1-40EC-ACAD-43CDD5DB6EF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41EFD-7B3F-460A-ADFA-1AE5C873C046}">
      <dsp:nvSpPr>
        <dsp:cNvPr id="0" name=""/>
        <dsp:cNvSpPr/>
      </dsp:nvSpPr>
      <dsp:spPr>
        <a:xfrm>
          <a:off x="0" y="4597"/>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E0455A-6F1A-4782-BB1A-40F884A2FEE4}">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A50A91-C124-4C63-8C9F-25E3F3F679A1}">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IE" sz="1900" kern="1200"/>
            <a:t>Draft Map will be published on 1</a:t>
          </a:r>
          <a:r>
            <a:rPr lang="en-IE" sz="1900" kern="1200" baseline="30000"/>
            <a:t>st</a:t>
          </a:r>
          <a:r>
            <a:rPr lang="en-IE" sz="1900" kern="1200"/>
            <a:t> November 2022</a:t>
          </a:r>
          <a:endParaRPr lang="en-US" sz="1900" kern="1200"/>
        </a:p>
      </dsp:txBody>
      <dsp:txXfrm>
        <a:off x="1131174" y="4597"/>
        <a:ext cx="5382429" cy="979371"/>
      </dsp:txXfrm>
    </dsp:sp>
    <dsp:sp modelId="{601DDCB2-EF61-4BC6-AE59-1F38773CF28E}">
      <dsp:nvSpPr>
        <dsp:cNvPr id="0" name=""/>
        <dsp:cNvSpPr/>
      </dsp:nvSpPr>
      <dsp:spPr>
        <a:xfrm>
          <a:off x="0" y="1228812"/>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564B06-9F99-413F-9967-330302A0122D}">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F7CF6E-B423-4A1F-865F-FD61DB506152}">
      <dsp:nvSpPr>
        <dsp:cNvPr id="0" name=""/>
        <dsp:cNvSpPr/>
      </dsp:nvSpPr>
      <dsp:spPr>
        <a:xfrm>
          <a:off x="1131174" y="1228812"/>
          <a:ext cx="2931121"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IE" sz="1900" kern="1200"/>
            <a:t>Land which is zoned:</a:t>
          </a:r>
          <a:endParaRPr lang="en-US" sz="1900" kern="1200"/>
        </a:p>
      </dsp:txBody>
      <dsp:txXfrm>
        <a:off x="1131174" y="1228812"/>
        <a:ext cx="2931121" cy="979371"/>
      </dsp:txXfrm>
    </dsp:sp>
    <dsp:sp modelId="{CA8958FC-7B4B-473D-8C16-BC50FB52A210}">
      <dsp:nvSpPr>
        <dsp:cNvPr id="0" name=""/>
        <dsp:cNvSpPr/>
      </dsp:nvSpPr>
      <dsp:spPr>
        <a:xfrm>
          <a:off x="4062296" y="1228812"/>
          <a:ext cx="2451307"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11200">
            <a:lnSpc>
              <a:spcPct val="90000"/>
            </a:lnSpc>
            <a:spcBef>
              <a:spcPct val="0"/>
            </a:spcBef>
            <a:spcAft>
              <a:spcPct val="35000"/>
            </a:spcAft>
            <a:buNone/>
          </a:pPr>
          <a:r>
            <a:rPr lang="en-IE" sz="1600" kern="1200"/>
            <a:t>Primarily for residential use</a:t>
          </a:r>
          <a:endParaRPr lang="en-US" sz="1600" kern="1200"/>
        </a:p>
        <a:p>
          <a:pPr marL="0" lvl="0" indent="0" algn="l" defTabSz="711200">
            <a:lnSpc>
              <a:spcPct val="90000"/>
            </a:lnSpc>
            <a:spcBef>
              <a:spcPct val="0"/>
            </a:spcBef>
            <a:spcAft>
              <a:spcPct val="35000"/>
            </a:spcAft>
            <a:buNone/>
          </a:pPr>
          <a:r>
            <a:rPr lang="en-IE" sz="1600" kern="1200"/>
            <a:t>Mixed use</a:t>
          </a:r>
          <a:endParaRPr lang="en-US" sz="1600" kern="1200"/>
        </a:p>
      </dsp:txBody>
      <dsp:txXfrm>
        <a:off x="4062296" y="1228812"/>
        <a:ext cx="2451307" cy="979371"/>
      </dsp:txXfrm>
    </dsp:sp>
    <dsp:sp modelId="{43A4CE81-EC5C-4E4D-BB72-92A561AED260}">
      <dsp:nvSpPr>
        <dsp:cNvPr id="0" name=""/>
        <dsp:cNvSpPr/>
      </dsp:nvSpPr>
      <dsp:spPr>
        <a:xfrm>
          <a:off x="0" y="2453027"/>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372845-5417-4B4B-A0FD-CED248A3D489}">
      <dsp:nvSpPr>
        <dsp:cNvPr id="0" name=""/>
        <dsp:cNvSpPr/>
      </dsp:nvSpPr>
      <dsp:spPr>
        <a:xfrm>
          <a:off x="296259" y="2673385"/>
          <a:ext cx="538654" cy="538654"/>
        </a:xfrm>
        <a:prstGeom prst="rect">
          <a:avLst/>
        </a:prstGeom>
        <a:solidFill>
          <a:schemeClr val="accent4">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A1AC0B-01FD-40AC-9976-0837A7FA1C62}">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IE" sz="1900" kern="1200"/>
            <a:t>Lands must be suitably serviced to accommodate development</a:t>
          </a:r>
          <a:endParaRPr lang="en-US" sz="1900" kern="1200"/>
        </a:p>
      </dsp:txBody>
      <dsp:txXfrm>
        <a:off x="1131174" y="2453027"/>
        <a:ext cx="5382429" cy="979371"/>
      </dsp:txXfrm>
    </dsp:sp>
    <dsp:sp modelId="{3CC44E67-259C-4A69-AE8D-A36AD0A1FE56}">
      <dsp:nvSpPr>
        <dsp:cNvPr id="0" name=""/>
        <dsp:cNvSpPr/>
      </dsp:nvSpPr>
      <dsp:spPr>
        <a:xfrm>
          <a:off x="0" y="3677241"/>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09489-E848-48CB-B2EF-14FCEF9BF169}">
      <dsp:nvSpPr>
        <dsp:cNvPr id="0" name=""/>
        <dsp:cNvSpPr/>
      </dsp:nvSpPr>
      <dsp:spPr>
        <a:xfrm>
          <a:off x="296259" y="3897600"/>
          <a:ext cx="538654" cy="538654"/>
        </a:xfrm>
        <a:prstGeom prst="rect">
          <a:avLst/>
        </a:prstGeom>
        <a:solidFill>
          <a:schemeClr val="accent5">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9D209B-9D6D-4CE0-8E88-3F1F43DD7EBD}">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IE" sz="1900" kern="1200"/>
            <a:t>By default, all residentially zoned lands are in scope </a:t>
          </a:r>
          <a:endParaRPr lang="en-US" sz="1900" kern="1200"/>
        </a:p>
      </dsp:txBody>
      <dsp:txXfrm>
        <a:off x="1131174" y="3677241"/>
        <a:ext cx="5382429" cy="979371"/>
      </dsp:txXfrm>
    </dsp:sp>
    <dsp:sp modelId="{9538E9F1-DE3F-458C-825C-12152B5604DD}">
      <dsp:nvSpPr>
        <dsp:cNvPr id="0" name=""/>
        <dsp:cNvSpPr/>
      </dsp:nvSpPr>
      <dsp:spPr>
        <a:xfrm>
          <a:off x="0" y="4901456"/>
          <a:ext cx="65136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67E409-789A-4719-A99C-135598693024}">
      <dsp:nvSpPr>
        <dsp:cNvPr id="0" name=""/>
        <dsp:cNvSpPr/>
      </dsp:nvSpPr>
      <dsp:spPr>
        <a:xfrm>
          <a:off x="296259" y="5121814"/>
          <a:ext cx="538654" cy="538654"/>
        </a:xfrm>
        <a:prstGeom prst="rect">
          <a:avLst/>
        </a:prstGeom>
        <a:solidFill>
          <a:schemeClr val="accent6">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42712C-5DC9-403B-80D6-0DD3E37660C0}">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IE" sz="1900" kern="1200"/>
            <a:t>Criteria allows for exclusions from the map</a:t>
          </a:r>
          <a:endParaRPr lang="en-US" sz="1900" kern="1200"/>
        </a:p>
      </dsp:txBody>
      <dsp:txXfrm>
        <a:off x="1131174" y="4901456"/>
        <a:ext cx="5382429" cy="979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AE2BA-7A22-4A49-A5FF-45EF63EB119F}">
      <dsp:nvSpPr>
        <dsp:cNvPr id="0" name=""/>
        <dsp:cNvSpPr/>
      </dsp:nvSpPr>
      <dsp:spPr>
        <a:xfrm>
          <a:off x="0" y="751263"/>
          <a:ext cx="3025303" cy="404351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dirty="0"/>
            <a:t>existing habitable dwellings and their curtilage</a:t>
          </a:r>
          <a:endParaRPr lang="en-US" sz="4800" kern="1200" dirty="0"/>
        </a:p>
      </dsp:txBody>
      <dsp:txXfrm>
        <a:off x="147683" y="898946"/>
        <a:ext cx="2729937" cy="3748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EF45-BEC0-4B98-A221-AFC623709B9E}">
      <dsp:nvSpPr>
        <dsp:cNvPr id="0" name=""/>
        <dsp:cNvSpPr/>
      </dsp:nvSpPr>
      <dsp:spPr>
        <a:xfrm>
          <a:off x="0" y="680"/>
          <a:ext cx="6110962" cy="15913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3D4985-A53C-479A-BA75-4A6600AD68F0}">
      <dsp:nvSpPr>
        <dsp:cNvPr id="0" name=""/>
        <dsp:cNvSpPr/>
      </dsp:nvSpPr>
      <dsp:spPr>
        <a:xfrm>
          <a:off x="481381" y="358732"/>
          <a:ext cx="875239" cy="8752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D2CA1F-8885-4FCA-8B68-1D1359E258B7}">
      <dsp:nvSpPr>
        <dsp:cNvPr id="0" name=""/>
        <dsp:cNvSpPr/>
      </dsp:nvSpPr>
      <dsp:spPr>
        <a:xfrm>
          <a:off x="1838002" y="680"/>
          <a:ext cx="4272959" cy="1591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17" tIns="168417" rIns="168417" bIns="168417" numCol="1" spcCol="1270" anchor="ctr" anchorCtr="0">
          <a:noAutofit/>
        </a:bodyPr>
        <a:lstStyle/>
        <a:p>
          <a:pPr marL="0" lvl="0" indent="0" algn="l" defTabSz="889000">
            <a:lnSpc>
              <a:spcPct val="100000"/>
            </a:lnSpc>
            <a:spcBef>
              <a:spcPct val="0"/>
            </a:spcBef>
            <a:spcAft>
              <a:spcPct val="35000"/>
            </a:spcAft>
            <a:buNone/>
          </a:pPr>
          <a:r>
            <a:rPr lang="en-IE" sz="2000" kern="1200"/>
            <a:t>Potential for Public to be uncertain when map is published</a:t>
          </a:r>
          <a:endParaRPr lang="en-US" sz="2000" kern="1200"/>
        </a:p>
      </dsp:txBody>
      <dsp:txXfrm>
        <a:off x="1838002" y="680"/>
        <a:ext cx="4272959" cy="1591344"/>
      </dsp:txXfrm>
    </dsp:sp>
    <dsp:sp modelId="{88F4DDE4-BD77-43DE-9434-EEE8C6B26D87}">
      <dsp:nvSpPr>
        <dsp:cNvPr id="0" name=""/>
        <dsp:cNvSpPr/>
      </dsp:nvSpPr>
      <dsp:spPr>
        <a:xfrm>
          <a:off x="0" y="1989860"/>
          <a:ext cx="6110962" cy="15913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ADF4EF-8F97-47A9-843D-2B9E4EFFD9A4}">
      <dsp:nvSpPr>
        <dsp:cNvPr id="0" name=""/>
        <dsp:cNvSpPr/>
      </dsp:nvSpPr>
      <dsp:spPr>
        <a:xfrm>
          <a:off x="481381" y="2347913"/>
          <a:ext cx="875239" cy="8752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5BDEF9-DCD5-483A-96DD-F175352639E6}">
      <dsp:nvSpPr>
        <dsp:cNvPr id="0" name=""/>
        <dsp:cNvSpPr/>
      </dsp:nvSpPr>
      <dsp:spPr>
        <a:xfrm>
          <a:off x="1838002" y="1989860"/>
          <a:ext cx="4272959" cy="1591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17" tIns="168417" rIns="168417" bIns="168417" numCol="1" spcCol="1270" anchor="ctr" anchorCtr="0">
          <a:noAutofit/>
        </a:bodyPr>
        <a:lstStyle/>
        <a:p>
          <a:pPr marL="0" lvl="0" indent="0" algn="l" defTabSz="889000">
            <a:lnSpc>
              <a:spcPct val="100000"/>
            </a:lnSpc>
            <a:spcBef>
              <a:spcPct val="0"/>
            </a:spcBef>
            <a:spcAft>
              <a:spcPct val="35000"/>
            </a:spcAft>
            <a:buNone/>
          </a:pPr>
          <a:r>
            <a:rPr lang="en-IE" sz="2000" kern="1200"/>
            <a:t>DHLGH and Dept Finance have advised that they will run a communications campaign prior to publication of the Draft map</a:t>
          </a:r>
          <a:endParaRPr lang="en-US" sz="2000" kern="1200"/>
        </a:p>
      </dsp:txBody>
      <dsp:txXfrm>
        <a:off x="1838002" y="1989860"/>
        <a:ext cx="4272959" cy="1591344"/>
      </dsp:txXfrm>
    </dsp:sp>
    <dsp:sp modelId="{AA6D18E2-B9C4-464D-8FDA-5F087380019A}">
      <dsp:nvSpPr>
        <dsp:cNvPr id="0" name=""/>
        <dsp:cNvSpPr/>
      </dsp:nvSpPr>
      <dsp:spPr>
        <a:xfrm>
          <a:off x="0" y="3979041"/>
          <a:ext cx="6110962" cy="15913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218F94-F4CD-4712-9042-97588C97DCE2}">
      <dsp:nvSpPr>
        <dsp:cNvPr id="0" name=""/>
        <dsp:cNvSpPr/>
      </dsp:nvSpPr>
      <dsp:spPr>
        <a:xfrm>
          <a:off x="481381" y="4337093"/>
          <a:ext cx="875239" cy="8752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B461C1-C25F-463F-BB3F-4AFD885729C5}">
      <dsp:nvSpPr>
        <dsp:cNvPr id="0" name=""/>
        <dsp:cNvSpPr/>
      </dsp:nvSpPr>
      <dsp:spPr>
        <a:xfrm>
          <a:off x="1838002" y="3979041"/>
          <a:ext cx="4272959" cy="1591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17" tIns="168417" rIns="168417" bIns="168417" numCol="1" spcCol="1270" anchor="ctr" anchorCtr="0">
          <a:noAutofit/>
        </a:bodyPr>
        <a:lstStyle/>
        <a:p>
          <a:pPr marL="0" lvl="0" indent="0" algn="l" defTabSz="889000">
            <a:lnSpc>
              <a:spcPct val="100000"/>
            </a:lnSpc>
            <a:spcBef>
              <a:spcPct val="0"/>
            </a:spcBef>
            <a:spcAft>
              <a:spcPct val="35000"/>
            </a:spcAft>
            <a:buNone/>
          </a:pPr>
          <a:r>
            <a:rPr lang="en-IE" sz="2000" kern="1200"/>
            <a:t>SDCC will communicate through social media, public notice and other formats</a:t>
          </a:r>
          <a:endParaRPr lang="en-US" sz="2000" kern="1200"/>
        </a:p>
      </dsp:txBody>
      <dsp:txXfrm>
        <a:off x="1838002" y="3979041"/>
        <a:ext cx="4272959" cy="15913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96F56-F146-4110-B552-C40132BBD90A}">
      <dsp:nvSpPr>
        <dsp:cNvPr id="0" name=""/>
        <dsp:cNvSpPr/>
      </dsp:nvSpPr>
      <dsp:spPr>
        <a:xfrm>
          <a:off x="402550" y="1992"/>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E" sz="2100" kern="1200"/>
            <a:t>Owner can appeal the determination within one month</a:t>
          </a:r>
          <a:endParaRPr lang="en-US" sz="2100" kern="1200"/>
        </a:p>
      </dsp:txBody>
      <dsp:txXfrm>
        <a:off x="402550" y="1992"/>
        <a:ext cx="3034531" cy="1820718"/>
      </dsp:txXfrm>
    </dsp:sp>
    <dsp:sp modelId="{C432CA2E-B1E9-467A-B23E-D9EB2EFC918F}">
      <dsp:nvSpPr>
        <dsp:cNvPr id="0" name=""/>
        <dsp:cNvSpPr/>
      </dsp:nvSpPr>
      <dsp:spPr>
        <a:xfrm>
          <a:off x="3740534" y="1992"/>
          <a:ext cx="3034531" cy="182071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E" sz="2100" kern="1200"/>
            <a:t>Owner can </a:t>
          </a:r>
          <a:r>
            <a:rPr lang="en-GB" sz="2100" kern="1200"/>
            <a:t>request a variation of the zoning of their land</a:t>
          </a:r>
          <a:endParaRPr lang="en-US" sz="2100" kern="1200"/>
        </a:p>
      </dsp:txBody>
      <dsp:txXfrm>
        <a:off x="3740534" y="1992"/>
        <a:ext cx="3034531" cy="1820718"/>
      </dsp:txXfrm>
    </dsp:sp>
    <dsp:sp modelId="{2A4F7CAB-30EB-41D0-8A60-DC3E0DDDDD35}">
      <dsp:nvSpPr>
        <dsp:cNvPr id="0" name=""/>
        <dsp:cNvSpPr/>
      </dsp:nvSpPr>
      <dsp:spPr>
        <a:xfrm>
          <a:off x="7078518" y="1992"/>
          <a:ext cx="3034531" cy="182071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LA can publish a ‘supplemental map’ by 1</a:t>
          </a:r>
          <a:r>
            <a:rPr lang="en-GB" sz="2100" kern="1200" baseline="30000"/>
            <a:t>st</a:t>
          </a:r>
          <a:r>
            <a:rPr lang="en-GB" sz="2100" kern="1200"/>
            <a:t> May 2023, where additions to the draft map have been identified</a:t>
          </a:r>
          <a:endParaRPr lang="en-US" sz="2100" kern="1200"/>
        </a:p>
      </dsp:txBody>
      <dsp:txXfrm>
        <a:off x="7078518" y="1992"/>
        <a:ext cx="3034531" cy="1820718"/>
      </dsp:txXfrm>
    </dsp:sp>
    <dsp:sp modelId="{AA8662AB-0005-473C-9A8B-A351EA1E9290}">
      <dsp:nvSpPr>
        <dsp:cNvPr id="0" name=""/>
        <dsp:cNvSpPr/>
      </dsp:nvSpPr>
      <dsp:spPr>
        <a:xfrm>
          <a:off x="402550" y="2126164"/>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Further public consultation up to 1</a:t>
          </a:r>
          <a:r>
            <a:rPr lang="en-GB" sz="2100" kern="1200" baseline="30000"/>
            <a:t>st</a:t>
          </a:r>
          <a:r>
            <a:rPr lang="en-GB" sz="2100" kern="1200"/>
            <a:t> June</a:t>
          </a:r>
          <a:endParaRPr lang="en-US" sz="2100" kern="1200"/>
        </a:p>
      </dsp:txBody>
      <dsp:txXfrm>
        <a:off x="402550" y="2126164"/>
        <a:ext cx="3034531" cy="1820718"/>
      </dsp:txXfrm>
    </dsp:sp>
    <dsp:sp modelId="{9123728C-2CAF-4628-A328-FCE77AEB9D0A}">
      <dsp:nvSpPr>
        <dsp:cNvPr id="0" name=""/>
        <dsp:cNvSpPr/>
      </dsp:nvSpPr>
      <dsp:spPr>
        <a:xfrm>
          <a:off x="3740534" y="2126164"/>
          <a:ext cx="3034531" cy="182071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Owner notified of LA determination by 1</a:t>
          </a:r>
          <a:r>
            <a:rPr lang="en-GB" sz="2100" kern="1200" baseline="30000"/>
            <a:t>st</a:t>
          </a:r>
          <a:r>
            <a:rPr lang="en-GB" sz="2100" kern="1200"/>
            <a:t> August 2023</a:t>
          </a:r>
          <a:endParaRPr lang="en-US" sz="2100" kern="1200"/>
        </a:p>
      </dsp:txBody>
      <dsp:txXfrm>
        <a:off x="3740534" y="2126164"/>
        <a:ext cx="3034531" cy="1820718"/>
      </dsp:txXfrm>
    </dsp:sp>
    <dsp:sp modelId="{70EEA143-BDC1-40EC-ACAD-43CDD5DB6EF4}">
      <dsp:nvSpPr>
        <dsp:cNvPr id="0" name=""/>
        <dsp:cNvSpPr/>
      </dsp:nvSpPr>
      <dsp:spPr>
        <a:xfrm>
          <a:off x="7078518" y="2126164"/>
          <a:ext cx="3034531" cy="18207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Determination may be appealed to An Bord Pleanála</a:t>
          </a:r>
          <a:endParaRPr lang="en-US" sz="2100" kern="1200"/>
        </a:p>
      </dsp:txBody>
      <dsp:txXfrm>
        <a:off x="7078518" y="2126164"/>
        <a:ext cx="3034531" cy="18207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4EB45E63-30C5-4BD8-B8AD-4FB4967624BD}" type="datetimeFigureOut">
              <a:rPr lang="en-IE" smtClean="0"/>
              <a:t>23/09/2022</a:t>
            </a:fld>
            <a:endParaRPr lang="en-IE"/>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5B873D5-4DE9-4EB2-AE7D-EFB07D3A01B6}" type="slidenum">
              <a:rPr lang="en-IE" smtClean="0"/>
              <a:t>‹#›</a:t>
            </a:fld>
            <a:endParaRPr lang="en-IE"/>
          </a:p>
        </p:txBody>
      </p:sp>
    </p:spTree>
    <p:extLst>
      <p:ext uri="{BB962C8B-B14F-4D97-AF65-F5344CB8AC3E}">
        <p14:creationId xmlns:p14="http://schemas.microsoft.com/office/powerpoint/2010/main" val="128740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Land which is suitably zoned and serviced to be on the map</a:t>
            </a:r>
          </a:p>
        </p:txBody>
      </p:sp>
      <p:sp>
        <p:nvSpPr>
          <p:cNvPr id="4" name="Slide Number Placeholder 3"/>
          <p:cNvSpPr>
            <a:spLocks noGrp="1"/>
          </p:cNvSpPr>
          <p:nvPr>
            <p:ph type="sldNum" sz="quarter" idx="5"/>
          </p:nvPr>
        </p:nvSpPr>
        <p:spPr/>
        <p:txBody>
          <a:bodyPr/>
          <a:lstStyle/>
          <a:p>
            <a:fld id="{D5B873D5-4DE9-4EB2-AE7D-EFB07D3A01B6}" type="slidenum">
              <a:rPr lang="en-IE" smtClean="0"/>
              <a:t>3</a:t>
            </a:fld>
            <a:endParaRPr lang="en-IE"/>
          </a:p>
        </p:txBody>
      </p:sp>
    </p:spTree>
    <p:extLst>
      <p:ext uri="{BB962C8B-B14F-4D97-AF65-F5344CB8AC3E}">
        <p14:creationId xmlns:p14="http://schemas.microsoft.com/office/powerpoint/2010/main" val="2640396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Land which is suitably zoned and serviced to be on the map but the above is not included in the criteria for mapping purposes</a:t>
            </a:r>
          </a:p>
        </p:txBody>
      </p:sp>
      <p:sp>
        <p:nvSpPr>
          <p:cNvPr id="4" name="Slide Number Placeholder 3"/>
          <p:cNvSpPr>
            <a:spLocks noGrp="1"/>
          </p:cNvSpPr>
          <p:nvPr>
            <p:ph type="sldNum" sz="quarter" idx="5"/>
          </p:nvPr>
        </p:nvSpPr>
        <p:spPr/>
        <p:txBody>
          <a:bodyPr/>
          <a:lstStyle/>
          <a:p>
            <a:fld id="{D5B873D5-4DE9-4EB2-AE7D-EFB07D3A01B6}" type="slidenum">
              <a:rPr lang="en-IE" smtClean="0"/>
              <a:t>4</a:t>
            </a:fld>
            <a:endParaRPr lang="en-IE"/>
          </a:p>
        </p:txBody>
      </p:sp>
    </p:spTree>
    <p:extLst>
      <p:ext uri="{BB962C8B-B14F-4D97-AF65-F5344CB8AC3E}">
        <p14:creationId xmlns:p14="http://schemas.microsoft.com/office/powerpoint/2010/main" val="1873464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Land which is suitably zoned and serviced to be on the map but the above is not included in the criteria for mapping purposes</a:t>
            </a:r>
          </a:p>
        </p:txBody>
      </p:sp>
      <p:sp>
        <p:nvSpPr>
          <p:cNvPr id="4" name="Slide Number Placeholder 3"/>
          <p:cNvSpPr>
            <a:spLocks noGrp="1"/>
          </p:cNvSpPr>
          <p:nvPr>
            <p:ph type="sldNum" sz="quarter" idx="5"/>
          </p:nvPr>
        </p:nvSpPr>
        <p:spPr/>
        <p:txBody>
          <a:bodyPr/>
          <a:lstStyle/>
          <a:p>
            <a:fld id="{D5B873D5-4DE9-4EB2-AE7D-EFB07D3A01B6}" type="slidenum">
              <a:rPr lang="en-IE" smtClean="0"/>
              <a:t>5</a:t>
            </a:fld>
            <a:endParaRPr lang="en-IE"/>
          </a:p>
        </p:txBody>
      </p:sp>
    </p:spTree>
    <p:extLst>
      <p:ext uri="{BB962C8B-B14F-4D97-AF65-F5344CB8AC3E}">
        <p14:creationId xmlns:p14="http://schemas.microsoft.com/office/powerpoint/2010/main" val="270576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 properties with curtilage over 0.4ha are not liable for the tax but must register for the RZLT with Revenue and supply certain info</a:t>
            </a:r>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6</a:t>
            </a:fld>
            <a:endParaRPr lang="en-IE"/>
          </a:p>
        </p:txBody>
      </p:sp>
    </p:spTree>
    <p:extLst>
      <p:ext uri="{BB962C8B-B14F-4D97-AF65-F5344CB8AC3E}">
        <p14:creationId xmlns:p14="http://schemas.microsoft.com/office/powerpoint/2010/main" val="1584995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number of exclusions from the zoned land tax, being:  existing habitable dwellings and their curtilage;  land that is used for certain infrastructure or facilities, for example utilities, transport, social or community or recreational purposes;  land where a site is designated as a derelict site and liable for the Derelict Sites Levy; and  land which is zoned for residential use but is used to provide services consistent with a residential area (such as a corner shop). </a:t>
            </a:r>
            <a:endParaRPr lang="en-IE" dirty="0"/>
          </a:p>
        </p:txBody>
      </p:sp>
      <p:sp>
        <p:nvSpPr>
          <p:cNvPr id="4" name="Slide Number Placeholder 3"/>
          <p:cNvSpPr>
            <a:spLocks noGrp="1"/>
          </p:cNvSpPr>
          <p:nvPr>
            <p:ph type="sldNum" sz="quarter" idx="5"/>
          </p:nvPr>
        </p:nvSpPr>
        <p:spPr/>
        <p:txBody>
          <a:bodyPr/>
          <a:lstStyle/>
          <a:p>
            <a:fld id="{D5B873D5-4DE9-4EB2-AE7D-EFB07D3A01B6}" type="slidenum">
              <a:rPr lang="en-IE" smtClean="0"/>
              <a:t>7</a:t>
            </a:fld>
            <a:endParaRPr lang="en-IE"/>
          </a:p>
        </p:txBody>
      </p:sp>
    </p:spTree>
    <p:extLst>
      <p:ext uri="{BB962C8B-B14F-4D97-AF65-F5344CB8AC3E}">
        <p14:creationId xmlns:p14="http://schemas.microsoft.com/office/powerpoint/2010/main" val="1503109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0D405-8F52-405C-9DE1-C15F443855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B89750E8-9722-4266-9461-E31A6F2F59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53C6EC0-6F16-41BF-BCB2-CE226B561BF0}"/>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9C27CB79-C3A9-4FE8-A20A-0118894C28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9798AD2-086D-4212-A74D-9D6805D38AB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43976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3069-E489-44CE-ABE7-1ABD9647CC7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3B61FA6-4985-49E9-9647-7765BD46F4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42F2989-BD87-44A2-B2C7-32DDDA9A4AB2}"/>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E9495BA2-EC32-43F3-A04B-CAD5FDB1A0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8F50EFA-207F-4AF8-85F4-FCC254E76A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27314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D71907-B4AD-4AA1-A5FF-9D3648699C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08FB562-9ED6-4681-9FA6-4FD8EDBEFE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1E982AB-04F7-47F1-BC66-1EC5DBD6BC8A}"/>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60A980D3-A922-4A33-86FE-352CEA8C4B3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17985B6-B5B7-42B4-BD65-FEBE5838F9B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958911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062C3116-68B9-43D7-966C-A59A003224DB}" type="datetimeFigureOut">
              <a:rPr lang="en-IE" smtClean="0"/>
              <a:t>23/09/2022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3880922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062C3116-68B9-43D7-966C-A59A003224DB}" type="datetimeFigureOut">
              <a:rPr lang="en-IE" smtClean="0"/>
              <a:t>23/09/2022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41443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2C3116-68B9-43D7-966C-A59A003224DB}" type="datetimeFigureOut">
              <a:rPr lang="en-IE" smtClean="0"/>
              <a:t>23/09/2022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1860313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062C3116-68B9-43D7-966C-A59A003224DB}" type="datetimeFigureOut">
              <a:rPr lang="en-IE" smtClean="0"/>
              <a:t>23/09/2022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3808869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062C3116-68B9-43D7-966C-A59A003224DB}" type="datetimeFigureOut">
              <a:rPr lang="en-IE" smtClean="0"/>
              <a:t>23/09/2022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4284098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062C3116-68B9-43D7-966C-A59A003224DB}" type="datetimeFigureOut">
              <a:rPr lang="en-IE" smtClean="0"/>
              <a:t>23/09/2022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209608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C3116-68B9-43D7-966C-A59A003224DB}" type="datetimeFigureOut">
              <a:rPr lang="en-IE" smtClean="0"/>
              <a:t>23/09/2022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5050503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2C3116-68B9-43D7-966C-A59A003224DB}" type="datetimeFigureOut">
              <a:rPr lang="en-IE" smtClean="0"/>
              <a:t>23/09/2022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291025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81EA-90A5-485C-8DB2-FED5521FDF4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5E0F198-8DF1-4FDF-BC57-3130D11180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30DAF71-7F02-45DA-9638-9325BFECE4E3}"/>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665FC247-A52F-4943-BC63-89F4959CD7A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EDCF7B2-04D7-4D6D-931B-53A1F07904F3}"/>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90631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2C3116-68B9-43D7-966C-A59A003224DB}" type="datetimeFigureOut">
              <a:rPr lang="en-IE" smtClean="0"/>
              <a:t>23/09/2022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2875021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062C3116-68B9-43D7-966C-A59A003224DB}" type="datetimeFigureOut">
              <a:rPr lang="en-IE" smtClean="0"/>
              <a:t>23/09/2022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99983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062C3116-68B9-43D7-966C-A59A003224DB}" type="datetimeFigureOut">
              <a:rPr lang="en-IE" smtClean="0"/>
              <a:t>23/09/2022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EA7C441-BD30-4445-8B83-0C766F74DEB9}" type="slidenum">
              <a:rPr lang="en-IE" smtClean="0"/>
              <a:t>‹#›</a:t>
            </a:fld>
            <a:endParaRPr lang="en-IE"/>
          </a:p>
        </p:txBody>
      </p:sp>
    </p:spTree>
    <p:extLst>
      <p:ext uri="{BB962C8B-B14F-4D97-AF65-F5344CB8AC3E}">
        <p14:creationId xmlns:p14="http://schemas.microsoft.com/office/powerpoint/2010/main" val="856962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FC58-7F52-45B6-84D5-08C8CAE0BB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90210E5-A49A-4F88-99D6-091B0E15E1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884BAA-D932-473E-A20A-660D66A64860}"/>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30DEE0FC-2CF0-47B0-B3E6-FCF7BF91C4D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1A3798E-BB59-414E-BAA5-6AB242DF430E}"/>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733929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A872C-06DB-4814-8641-5C7D4DC46B4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2DD73FC-F76D-441B-8CB9-319D29FCA9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08D3279-F316-4A5E-9CCB-0261AF4C9F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C81D83F-2246-4493-A351-9BC21C946B14}"/>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6" name="Footer Placeholder 5">
            <a:extLst>
              <a:ext uri="{FF2B5EF4-FFF2-40B4-BE49-F238E27FC236}">
                <a16:creationId xmlns:a16="http://schemas.microsoft.com/office/drawing/2014/main" id="{98EE9B14-AC82-4745-ACAE-51152CA6220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A8F763-5628-4620-BEE0-E3F22DA510DC}"/>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23871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8F617-A3C7-4A79-ACF8-18732E93799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D74F917-0CB2-4091-B4EB-AF76CB11EB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DAD4C8-3F17-4508-80C8-9E88AE4C3F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F953D63-C5E1-480C-A474-7D1CC5436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7950B-1FE4-4DBE-86DA-24CE622486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7C87B060-4000-459D-B174-1C716A733CCE}"/>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8" name="Footer Placeholder 7">
            <a:extLst>
              <a:ext uri="{FF2B5EF4-FFF2-40B4-BE49-F238E27FC236}">
                <a16:creationId xmlns:a16="http://schemas.microsoft.com/office/drawing/2014/main" id="{44D15CDA-60FC-48FD-BFDB-2C2E76272C0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6568D43-227E-40D1-92B2-7FF9316E1A7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3367342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EE14-AAB2-4C99-B3DA-A49406FD143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643A83E-5E20-4221-9ECA-87D90A0ADFEC}"/>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4" name="Footer Placeholder 3">
            <a:extLst>
              <a:ext uri="{FF2B5EF4-FFF2-40B4-BE49-F238E27FC236}">
                <a16:creationId xmlns:a16="http://schemas.microsoft.com/office/drawing/2014/main" id="{70C484C9-FF7A-4C4E-B41C-8F5F8F1DC8C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9147FC8-CEEC-4688-A142-DF711DAF29C9}"/>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675333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8CF676-9E2A-4169-A7BF-6AA405738E1C}"/>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3" name="Footer Placeholder 2">
            <a:extLst>
              <a:ext uri="{FF2B5EF4-FFF2-40B4-BE49-F238E27FC236}">
                <a16:creationId xmlns:a16="http://schemas.microsoft.com/office/drawing/2014/main" id="{6F28E64F-96EE-4DDA-A9A2-5507F57B48D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6018161-6D92-40C0-B535-9C064CA83FC1}"/>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1138045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D500-4FAC-4131-8455-3D68DE30B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D0674F1A-508F-4F4C-91D6-C0D3512C06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3F8646A-2C1C-4A98-8A03-619FE90D1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BE6A8F-9A3A-40DF-9EB3-F78D48AFFFBF}"/>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6" name="Footer Placeholder 5">
            <a:extLst>
              <a:ext uri="{FF2B5EF4-FFF2-40B4-BE49-F238E27FC236}">
                <a16:creationId xmlns:a16="http://schemas.microsoft.com/office/drawing/2014/main" id="{606743FA-00A9-4C70-99D0-31F6D64FA23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D6548C1-53BB-4997-B913-8E8549E461A7}"/>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298572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634BA-2985-4C7E-B279-2E54869029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2738FAD-311A-4724-85C2-2E02E6CD2D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9B3416C-E2BE-416D-A6FB-468722F60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C7D99-3B88-4376-8C12-4D4651A07534}"/>
              </a:ext>
            </a:extLst>
          </p:cNvPr>
          <p:cNvSpPr>
            <a:spLocks noGrp="1"/>
          </p:cNvSpPr>
          <p:nvPr>
            <p:ph type="dt" sz="half" idx="10"/>
          </p:nvPr>
        </p:nvSpPr>
        <p:spPr/>
        <p:txBody>
          <a:bodyPr/>
          <a:lstStyle/>
          <a:p>
            <a:fld id="{70F38D06-E2EE-4FE0-A8A1-FF96E488BBA7}" type="datetimeFigureOut">
              <a:rPr lang="en-IE" smtClean="0"/>
              <a:t>23/09/2022</a:t>
            </a:fld>
            <a:endParaRPr lang="en-IE"/>
          </a:p>
        </p:txBody>
      </p:sp>
      <p:sp>
        <p:nvSpPr>
          <p:cNvPr id="6" name="Footer Placeholder 5">
            <a:extLst>
              <a:ext uri="{FF2B5EF4-FFF2-40B4-BE49-F238E27FC236}">
                <a16:creationId xmlns:a16="http://schemas.microsoft.com/office/drawing/2014/main" id="{0A90BA15-1A53-4B9F-BC2F-FA2C8C9C11C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86A2726-996A-4CA9-BE3C-79BD4CF0232A}"/>
              </a:ext>
            </a:extLst>
          </p:cNvPr>
          <p:cNvSpPr>
            <a:spLocks noGrp="1"/>
          </p:cNvSpPr>
          <p:nvPr>
            <p:ph type="sldNum" sz="quarter" idx="12"/>
          </p:nvPr>
        </p:nvSpPr>
        <p:spPr/>
        <p:txBody>
          <a:bodyPr/>
          <a:lstStyle/>
          <a:p>
            <a:fld id="{9996AA80-B632-4BA9-88C1-AE7904C3DC83}" type="slidenum">
              <a:rPr lang="en-IE" smtClean="0"/>
              <a:t>‹#›</a:t>
            </a:fld>
            <a:endParaRPr lang="en-IE"/>
          </a:p>
        </p:txBody>
      </p:sp>
    </p:spTree>
    <p:extLst>
      <p:ext uri="{BB962C8B-B14F-4D97-AF65-F5344CB8AC3E}">
        <p14:creationId xmlns:p14="http://schemas.microsoft.com/office/powerpoint/2010/main" val="59845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196DD9-65CD-4C58-9645-85504C2AD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0B0249B3-6A63-471D-9BBE-5B2F58EFF2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5FBC100-B17A-4234-8087-6D8DFA836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38D06-E2EE-4FE0-A8A1-FF96E488BBA7}" type="datetimeFigureOut">
              <a:rPr lang="en-IE" smtClean="0"/>
              <a:t>23/09/2022</a:t>
            </a:fld>
            <a:endParaRPr lang="en-IE"/>
          </a:p>
        </p:txBody>
      </p:sp>
      <p:sp>
        <p:nvSpPr>
          <p:cNvPr id="5" name="Footer Placeholder 4">
            <a:extLst>
              <a:ext uri="{FF2B5EF4-FFF2-40B4-BE49-F238E27FC236}">
                <a16:creationId xmlns:a16="http://schemas.microsoft.com/office/drawing/2014/main" id="{020770F0-A14E-4D12-9806-8F2AD51086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61482B-F30A-4531-9B87-44980B243C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6AA80-B632-4BA9-88C1-AE7904C3DC83}" type="slidenum">
              <a:rPr lang="en-IE" smtClean="0"/>
              <a:t>‹#›</a:t>
            </a:fld>
            <a:endParaRPr lang="en-IE"/>
          </a:p>
        </p:txBody>
      </p:sp>
    </p:spTree>
    <p:extLst>
      <p:ext uri="{BB962C8B-B14F-4D97-AF65-F5344CB8AC3E}">
        <p14:creationId xmlns:p14="http://schemas.microsoft.com/office/powerpoint/2010/main" val="335922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C3116-68B9-43D7-966C-A59A003224DB}" type="datetimeFigureOut">
              <a:rPr lang="en-IE" smtClean="0"/>
              <a:t>23/09/2022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7C441-BD30-4445-8B83-0C766F74DEB9}" type="slidenum">
              <a:rPr lang="en-IE" smtClean="0"/>
              <a:t>‹#›</a:t>
            </a:fld>
            <a:endParaRPr lang="en-IE"/>
          </a:p>
        </p:txBody>
      </p:sp>
    </p:spTree>
    <p:extLst>
      <p:ext uri="{BB962C8B-B14F-4D97-AF65-F5344CB8AC3E}">
        <p14:creationId xmlns:p14="http://schemas.microsoft.com/office/powerpoint/2010/main" val="73975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B79446-DC78-4B42-92A2-3C622C51AAB8}"/>
              </a:ext>
            </a:extLst>
          </p:cNvPr>
          <p:cNvPicPr/>
          <p:nvPr/>
        </p:nvPicPr>
        <p:blipFill>
          <a:blip r:embed="rId2" cstate="print">
            <a:alphaModFix/>
            <a:extLst>
              <a:ext uri="{28A0092B-C50C-407E-A947-70E740481C1C}">
                <a14:useLocalDpi xmlns:a14="http://schemas.microsoft.com/office/drawing/2010/main" val="0"/>
              </a:ext>
            </a:extLst>
          </a:blip>
          <a:stretch>
            <a:fillRect/>
          </a:stretch>
        </p:blipFill>
        <p:spPr>
          <a:xfrm>
            <a:off x="166941" y="5868757"/>
            <a:ext cx="3060596" cy="86061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a:ln>
            <a:noFill/>
          </a:ln>
          <a:effectLst>
            <a:softEdge rad="112500"/>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628"/>
            <a:ext cx="2939143" cy="1265312"/>
          </a:xfrm>
          <a:prstGeom prst="rect">
            <a:avLst/>
          </a:prstGeom>
        </p:spPr>
      </p:pic>
      <p:sp>
        <p:nvSpPr>
          <p:cNvPr id="7" name="Subtitle 2"/>
          <p:cNvSpPr>
            <a:spLocks noGrp="1"/>
          </p:cNvSpPr>
          <p:nvPr/>
        </p:nvSpPr>
        <p:spPr>
          <a:xfrm>
            <a:off x="1357905" y="1925735"/>
            <a:ext cx="8961752" cy="977381"/>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ctr"/>
            <a:r>
              <a:rPr lang="en-IE" sz="3600" b="1" dirty="0">
                <a:solidFill>
                  <a:schemeClr val="accent2">
                    <a:lumMod val="75000"/>
                  </a:schemeClr>
                </a:solidFill>
                <a:latin typeface="Calibri" panose="020F0502020204030204" pitchFamily="34" charset="0"/>
              </a:rPr>
              <a:t>Residential Zoned Land Tax </a:t>
            </a:r>
          </a:p>
          <a:p>
            <a:pPr algn="ctr"/>
            <a:endParaRPr lang="en-IE" sz="3600" b="1" dirty="0">
              <a:solidFill>
                <a:schemeClr val="accent2">
                  <a:lumMod val="75000"/>
                </a:schemeClr>
              </a:solidFill>
              <a:latin typeface="Calibri" panose="020F0502020204030204" pitchFamily="34" charset="0"/>
            </a:endParaRPr>
          </a:p>
        </p:txBody>
      </p:sp>
      <p:sp>
        <p:nvSpPr>
          <p:cNvPr id="11" name="Subtitle 2"/>
          <p:cNvSpPr>
            <a:spLocks noGrp="1"/>
          </p:cNvSpPr>
          <p:nvPr/>
        </p:nvSpPr>
        <p:spPr>
          <a:xfrm>
            <a:off x="1357905" y="1480128"/>
            <a:ext cx="3343765" cy="65182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700" kern="1200">
                <a:solidFill>
                  <a:srgbClr val="FFFFFF"/>
                </a:solidFill>
                <a:latin typeface="GT Walsheim Light"/>
                <a:ea typeface="+mn-ea"/>
                <a:cs typeface="GT Walsheim Light"/>
              </a:defRPr>
            </a:lvl1pPr>
            <a:lvl2pPr marL="457200" indent="0" algn="ctr" defTabSz="457200" rtl="0" eaLnBrk="1" latinLnBrk="0" hangingPunct="1">
              <a:spcBef>
                <a:spcPct val="20000"/>
              </a:spcBef>
              <a:buFont typeface="Arial"/>
              <a:buNone/>
              <a:defRPr sz="2700" kern="1200">
                <a:solidFill>
                  <a:schemeClr val="tx1">
                    <a:tint val="75000"/>
                  </a:schemeClr>
                </a:solidFill>
                <a:latin typeface="GT Walsheim Regular"/>
                <a:ea typeface="+mn-ea"/>
                <a:cs typeface="GT Walsheim Regular"/>
              </a:defRPr>
            </a:lvl2pPr>
            <a:lvl3pPr marL="914400" indent="0" algn="ctr" defTabSz="457200" rtl="0" eaLnBrk="1" latinLnBrk="0" hangingPunct="1">
              <a:spcBef>
                <a:spcPct val="20000"/>
              </a:spcBef>
              <a:buFont typeface="Arial"/>
              <a:buNone/>
              <a:defRPr sz="2000" kern="1200">
                <a:solidFill>
                  <a:schemeClr val="tx1">
                    <a:tint val="75000"/>
                  </a:schemeClr>
                </a:solidFill>
                <a:latin typeface="GT Walsheim Regular"/>
                <a:ea typeface="+mn-ea"/>
                <a:cs typeface="GT Walsheim Regular"/>
              </a:defRPr>
            </a:lvl3pPr>
            <a:lvl4pPr marL="1371600" indent="0" algn="ctr" defTabSz="457200" rtl="0" eaLnBrk="1" latinLnBrk="0" hangingPunct="1">
              <a:spcBef>
                <a:spcPct val="20000"/>
              </a:spcBef>
              <a:buFont typeface="Arial"/>
              <a:buNone/>
              <a:defRPr sz="2000" kern="1200">
                <a:solidFill>
                  <a:schemeClr val="tx1">
                    <a:tint val="75000"/>
                  </a:schemeClr>
                </a:solidFill>
                <a:latin typeface="GT Walsheim Light"/>
                <a:ea typeface="+mn-ea"/>
                <a:cs typeface="GT Walsheim Light"/>
              </a:defRPr>
            </a:lvl4pPr>
            <a:lvl5pPr marL="1828800" indent="0" algn="ctr" defTabSz="457200" rtl="0" eaLnBrk="1" latinLnBrk="0" hangingPunct="1">
              <a:spcBef>
                <a:spcPct val="20000"/>
              </a:spcBef>
              <a:buFont typeface="Arial"/>
              <a:buNone/>
              <a:defRPr sz="1300" kern="1200">
                <a:solidFill>
                  <a:schemeClr val="tx1">
                    <a:tint val="75000"/>
                  </a:schemeClr>
                </a:solidFill>
                <a:latin typeface="GT Walsheim Light"/>
                <a:ea typeface="+mn-ea"/>
                <a:cs typeface="GT Walsheim Light"/>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IE" dirty="0">
              <a:solidFill>
                <a:srgbClr val="0070C0"/>
              </a:solidFill>
              <a:latin typeface="Calibri" panose="020F0502020204030204" pitchFamily="34" charset="0"/>
            </a:endParaRPr>
          </a:p>
        </p:txBody>
      </p:sp>
      <p:sp>
        <p:nvSpPr>
          <p:cNvPr id="2" name="TextBox 1">
            <a:extLst>
              <a:ext uri="{FF2B5EF4-FFF2-40B4-BE49-F238E27FC236}">
                <a16:creationId xmlns:a16="http://schemas.microsoft.com/office/drawing/2014/main" id="{81F5F4C2-B4A1-4158-B40E-B6BC954EA93A}"/>
              </a:ext>
            </a:extLst>
          </p:cNvPr>
          <p:cNvSpPr txBox="1"/>
          <p:nvPr/>
        </p:nvSpPr>
        <p:spPr>
          <a:xfrm>
            <a:off x="3127535" y="5248143"/>
            <a:ext cx="5422491" cy="461665"/>
          </a:xfrm>
          <a:prstGeom prst="rect">
            <a:avLst/>
          </a:prstGeom>
          <a:noFill/>
        </p:spPr>
        <p:txBody>
          <a:bodyPr wrap="square" rtlCol="0">
            <a:spAutoFit/>
          </a:bodyPr>
          <a:lstStyle/>
          <a:p>
            <a:r>
              <a:rPr lang="en-IE" sz="2400" b="1" dirty="0"/>
              <a:t>LUPT Update to SPC 29</a:t>
            </a:r>
            <a:r>
              <a:rPr lang="en-IE" sz="2400" b="1" baseline="30000" dirty="0"/>
              <a:t>th</a:t>
            </a:r>
            <a:r>
              <a:rPr lang="en-IE" sz="2400" b="1" dirty="0"/>
              <a:t> September 2022</a:t>
            </a:r>
          </a:p>
        </p:txBody>
      </p:sp>
      <p:pic>
        <p:nvPicPr>
          <p:cNvPr id="5" name="Picture 4">
            <a:extLst>
              <a:ext uri="{FF2B5EF4-FFF2-40B4-BE49-F238E27FC236}">
                <a16:creationId xmlns:a16="http://schemas.microsoft.com/office/drawing/2014/main" id="{CA720316-986A-4037-8C49-D25186B22B5B}"/>
              </a:ext>
            </a:extLst>
          </p:cNvPr>
          <p:cNvPicPr>
            <a:picLocks noChangeAspect="1"/>
          </p:cNvPicPr>
          <p:nvPr/>
        </p:nvPicPr>
        <p:blipFill>
          <a:blip r:embed="rId4"/>
          <a:stretch>
            <a:fillRect/>
          </a:stretch>
        </p:blipFill>
        <p:spPr>
          <a:xfrm>
            <a:off x="4493587" y="2866995"/>
            <a:ext cx="2215220" cy="2031575"/>
          </a:xfrm>
          <a:prstGeom prst="rect">
            <a:avLst/>
          </a:prstGeom>
        </p:spPr>
      </p:pic>
    </p:spTree>
    <p:extLst>
      <p:ext uri="{BB962C8B-B14F-4D97-AF65-F5344CB8AC3E}">
        <p14:creationId xmlns:p14="http://schemas.microsoft.com/office/powerpoint/2010/main" val="156853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C0E624-EB0F-4A3D-A80E-2B6B3A2E53D5}"/>
              </a:ext>
            </a:extLst>
          </p:cNvPr>
          <p:cNvSpPr txBox="1"/>
          <p:nvPr/>
        </p:nvSpPr>
        <p:spPr>
          <a:xfrm>
            <a:off x="4965430" y="629268"/>
            <a:ext cx="6586491" cy="12861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100">
                <a:latin typeface="+mj-lt"/>
                <a:ea typeface="+mj-ea"/>
                <a:cs typeface="+mj-cs"/>
              </a:rPr>
              <a:t>What is the Residential Zoned Land Tax?</a:t>
            </a:r>
          </a:p>
        </p:txBody>
      </p:sp>
      <p:sp>
        <p:nvSpPr>
          <p:cNvPr id="7" name="TextBox 13"/>
          <p:cNvSpPr txBox="1"/>
          <p:nvPr/>
        </p:nvSpPr>
        <p:spPr>
          <a:xfrm>
            <a:off x="4965431" y="2438400"/>
            <a:ext cx="6586489" cy="3785419"/>
          </a:xfrm>
          <a:prstGeom prst="rect">
            <a:avLst/>
          </a:prstGeom>
        </p:spPr>
        <p:txBody>
          <a:bodyPr vert="horz" lIns="91440" tIns="45720" rIns="91440" bIns="45720" rtlCol="0" anchorCtr="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228600" defTabSz="914400" fontAlgn="auto">
              <a:lnSpc>
                <a:spcPct val="90000"/>
              </a:lnSpc>
              <a:spcBef>
                <a:spcPct val="0"/>
              </a:spcBef>
              <a:spcAft>
                <a:spcPts val="0"/>
              </a:spcAft>
              <a:buClrTx/>
              <a:buSzTx/>
              <a:buFont typeface="Arial" panose="020B0604020202020204" pitchFamily="34" charset="0"/>
              <a:buChar char="•"/>
              <a:tabLst/>
              <a:defRPr/>
            </a:pPr>
            <a:endParaRPr kumimoji="0" lang="en-US" sz="2000" b="1" i="0" u="none" strike="noStrike" cap="none" spc="0" normalizeH="0" baseline="0" noProof="0">
              <a:ln>
                <a:noFill/>
              </a:ln>
              <a:effectLst/>
              <a:uLnTx/>
              <a:uFillTx/>
            </a:endParaRPr>
          </a:p>
          <a:p>
            <a:pPr marL="0" marR="0" lvl="0" indent="-228600" defTabSz="914400" fontAlgn="auto">
              <a:lnSpc>
                <a:spcPct val="90000"/>
              </a:lnSpc>
              <a:spcBef>
                <a:spcPct val="0"/>
              </a:spcBef>
              <a:spcAft>
                <a:spcPts val="0"/>
              </a:spcAft>
              <a:buClrTx/>
              <a:buSzTx/>
              <a:buFont typeface="Arial" panose="020B0604020202020204" pitchFamily="34" charset="0"/>
              <a:buChar char="•"/>
              <a:tabLst/>
              <a:defRPr/>
            </a:pPr>
            <a:endParaRPr lang="en-US" sz="2000" b="1"/>
          </a:p>
          <a:p>
            <a:pPr marL="342900" marR="0" lvl="1" indent="-228600" defTabSz="914400" fontAlgn="t">
              <a:lnSpc>
                <a:spcPct val="90000"/>
              </a:lnSpc>
              <a:spcBef>
                <a:spcPts val="1200"/>
              </a:spcBef>
              <a:spcAft>
                <a:spcPts val="0"/>
              </a:spcAft>
              <a:buClrTx/>
              <a:buSzTx/>
              <a:buFont typeface="Arial" panose="020B0604020202020204" pitchFamily="34" charset="0"/>
              <a:buChar char="•"/>
              <a:tabLst/>
              <a:defRPr/>
            </a:pPr>
            <a:r>
              <a:rPr lang="en-US" sz="2000"/>
              <a:t>Introduced under the </a:t>
            </a:r>
            <a:r>
              <a:rPr lang="en-US" sz="2000" b="1"/>
              <a:t>Finance Act 2021 </a:t>
            </a:r>
            <a:r>
              <a:rPr lang="en-US" sz="2000"/>
              <a:t>in December of that year</a:t>
            </a:r>
          </a:p>
          <a:p>
            <a:pPr marL="342900" marR="0" lvl="1" indent="-228600" defTabSz="914400" fontAlgn="t">
              <a:lnSpc>
                <a:spcPct val="90000"/>
              </a:lnSpc>
              <a:spcBef>
                <a:spcPts val="1200"/>
              </a:spcBef>
              <a:spcAft>
                <a:spcPts val="0"/>
              </a:spcAft>
              <a:buClrTx/>
              <a:buSzTx/>
              <a:buFont typeface="Arial" panose="020B0604020202020204" pitchFamily="34" charset="0"/>
              <a:buChar char="•"/>
              <a:tabLst/>
              <a:defRPr/>
            </a:pPr>
            <a:r>
              <a:rPr lang="en-US" sz="2000"/>
              <a:t>By 2023, it will replace the Vacant Site Levy</a:t>
            </a:r>
          </a:p>
          <a:p>
            <a:pPr marL="342900" marR="0" lvl="1" indent="-228600" defTabSz="914400" fontAlgn="t">
              <a:lnSpc>
                <a:spcPct val="90000"/>
              </a:lnSpc>
              <a:spcBef>
                <a:spcPts val="1200"/>
              </a:spcBef>
              <a:spcAft>
                <a:spcPts val="0"/>
              </a:spcAft>
              <a:buClrTx/>
              <a:buSzTx/>
              <a:buFont typeface="Arial" panose="020B0604020202020204" pitchFamily="34" charset="0"/>
              <a:buChar char="•"/>
              <a:tabLst/>
              <a:defRPr/>
            </a:pPr>
            <a:r>
              <a:rPr lang="en-US" sz="2000"/>
              <a:t>Tax will be collected by Revenue</a:t>
            </a:r>
          </a:p>
          <a:p>
            <a:pPr marL="342900" marR="0" lvl="1" indent="-228600" defTabSz="914400" fontAlgn="t">
              <a:lnSpc>
                <a:spcPct val="90000"/>
              </a:lnSpc>
              <a:spcBef>
                <a:spcPct val="0"/>
              </a:spcBef>
              <a:spcAft>
                <a:spcPts val="0"/>
              </a:spcAft>
              <a:buClrTx/>
              <a:buSzTx/>
              <a:buFont typeface="Arial" panose="020B0604020202020204" pitchFamily="34" charset="0"/>
              <a:buChar char="•"/>
              <a:tabLst/>
              <a:defRPr/>
            </a:pPr>
            <a:endParaRPr lang="en-US" sz="2000"/>
          </a:p>
        </p:txBody>
      </p:sp>
      <p:pic>
        <p:nvPicPr>
          <p:cNvPr id="4" name="Picture 3">
            <a:extLst>
              <a:ext uri="{FF2B5EF4-FFF2-40B4-BE49-F238E27FC236}">
                <a16:creationId xmlns:a16="http://schemas.microsoft.com/office/drawing/2014/main" id="{184FC0E1-4B96-4364-092F-977E076F4A86}"/>
              </a:ext>
            </a:extLst>
          </p:cNvPr>
          <p:cNvPicPr>
            <a:picLocks noChangeAspect="1"/>
          </p:cNvPicPr>
          <p:nvPr/>
        </p:nvPicPr>
        <p:blipFill rotWithShape="1">
          <a:blip r:embed="rId2"/>
          <a:srcRect l="5463"/>
          <a:stretch/>
        </p:blipFill>
        <p:spPr>
          <a:xfrm>
            <a:off x="20" y="10"/>
            <a:ext cx="4635571" cy="6857990"/>
          </a:xfrm>
          <a:prstGeom prst="rect">
            <a:avLst/>
          </a:prstGeom>
          <a:effectLst/>
        </p:spPr>
      </p:pic>
      <p:cxnSp>
        <p:nvCxnSpPr>
          <p:cNvPr id="26" name="Straight Connector 2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428EE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853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Freeform: Shape 4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7C0E624-EB0F-4A3D-A80E-2B6B3A2E53D5}"/>
              </a:ext>
            </a:extLst>
          </p:cNvPr>
          <p:cNvSpPr txBox="1"/>
          <p:nvPr/>
        </p:nvSpPr>
        <p:spPr>
          <a:xfrm>
            <a:off x="863029" y="1012004"/>
            <a:ext cx="3416158" cy="479540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rgbClr val="FFFFFF"/>
                </a:solidFill>
                <a:latin typeface="+mj-lt"/>
                <a:ea typeface="+mj-ea"/>
                <a:cs typeface="+mj-cs"/>
              </a:rPr>
              <a:t>Mapping the Residential Zoned Land Tax</a:t>
            </a:r>
          </a:p>
        </p:txBody>
      </p:sp>
      <p:graphicFrame>
        <p:nvGraphicFramePr>
          <p:cNvPr id="40" name="TextBox 4">
            <a:extLst>
              <a:ext uri="{FF2B5EF4-FFF2-40B4-BE49-F238E27FC236}">
                <a16:creationId xmlns:a16="http://schemas.microsoft.com/office/drawing/2014/main" id="{A3E78990-0E9B-6AB0-3B94-D79669965963}"/>
              </a:ext>
            </a:extLst>
          </p:cNvPr>
          <p:cNvGraphicFramePr/>
          <p:nvPr>
            <p:extLst>
              <p:ext uri="{D42A27DB-BD31-4B8C-83A1-F6EECF244321}">
                <p14:modId xmlns:p14="http://schemas.microsoft.com/office/powerpoint/2010/main" val="400224358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9643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Rectangle 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C0E624-EB0F-4A3D-A80E-2B6B3A2E53D5}"/>
              </a:ext>
            </a:extLst>
          </p:cNvPr>
          <p:cNvSpPr txBox="1"/>
          <p:nvPr/>
        </p:nvSpPr>
        <p:spPr>
          <a:xfrm>
            <a:off x="466722" y="586855"/>
            <a:ext cx="3201366" cy="3387497"/>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Exclusions from the Map</a:t>
            </a:r>
          </a:p>
        </p:txBody>
      </p:sp>
      <p:sp>
        <p:nvSpPr>
          <p:cNvPr id="4" name="TextBox 3">
            <a:extLst>
              <a:ext uri="{FF2B5EF4-FFF2-40B4-BE49-F238E27FC236}">
                <a16:creationId xmlns:a16="http://schemas.microsoft.com/office/drawing/2014/main" id="{AE925919-2A3A-2A6D-A116-510806C6216A}"/>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dirty="0"/>
              <a:t>Required for or integral to or occupied by: </a:t>
            </a:r>
          </a:p>
          <a:p>
            <a:pPr marL="57150">
              <a:lnSpc>
                <a:spcPct val="90000"/>
              </a:lnSpc>
              <a:spcAft>
                <a:spcPts val="600"/>
              </a:spcAft>
            </a:pPr>
            <a:r>
              <a:rPr lang="en-US" sz="2000" dirty="0"/>
              <a:t>S</a:t>
            </a:r>
            <a:r>
              <a:rPr lang="en-US" sz="2000" b="0" i="0" u="none" strike="noStrike" baseline="0" dirty="0"/>
              <a:t>ocial, community or governmental infrastructure and facilities, including:</a:t>
            </a:r>
          </a:p>
          <a:p>
            <a:pPr marL="914400" lvl="1" indent="-228600">
              <a:lnSpc>
                <a:spcPct val="90000"/>
              </a:lnSpc>
              <a:spcAft>
                <a:spcPts val="600"/>
              </a:spcAft>
              <a:buFont typeface="Arial" panose="020B0604020202020204" pitchFamily="34" charset="0"/>
              <a:buChar char="•"/>
            </a:pPr>
            <a:r>
              <a:rPr lang="en-US" sz="2000" b="0" i="0" u="none" strike="noStrike" baseline="0" dirty="0"/>
              <a:t>infrastructure and facilities used for the purposes of public administration or the provision of education or healthcare,</a:t>
            </a:r>
          </a:p>
          <a:p>
            <a:pPr marL="914400" lvl="1" indent="-228600">
              <a:lnSpc>
                <a:spcPct val="90000"/>
              </a:lnSpc>
              <a:spcAft>
                <a:spcPts val="600"/>
              </a:spcAft>
              <a:buFont typeface="Arial" panose="020B0604020202020204" pitchFamily="34" charset="0"/>
              <a:buChar char="•"/>
            </a:pPr>
            <a:r>
              <a:rPr lang="en-US" sz="2000" b="0" i="0" u="none" strike="noStrike" baseline="0" dirty="0"/>
              <a:t>transport facilities and infrastructure,</a:t>
            </a:r>
          </a:p>
          <a:p>
            <a:pPr marL="914400" lvl="1" indent="-228600">
              <a:lnSpc>
                <a:spcPct val="90000"/>
              </a:lnSpc>
              <a:spcAft>
                <a:spcPts val="600"/>
              </a:spcAft>
              <a:buFont typeface="Arial" panose="020B0604020202020204" pitchFamily="34" charset="0"/>
              <a:buChar char="•"/>
            </a:pPr>
            <a:r>
              <a:rPr lang="en-US" sz="2000" b="0" i="0" u="none" strike="noStrike" baseline="0" dirty="0"/>
              <a:t>energy infrastructure and facilities,</a:t>
            </a:r>
          </a:p>
          <a:p>
            <a:pPr marL="914400" lvl="1" indent="-228600">
              <a:lnSpc>
                <a:spcPct val="90000"/>
              </a:lnSpc>
              <a:spcAft>
                <a:spcPts val="600"/>
              </a:spcAft>
              <a:buFont typeface="Arial" panose="020B0604020202020204" pitchFamily="34" charset="0"/>
              <a:buChar char="•"/>
            </a:pPr>
            <a:r>
              <a:rPr lang="en-US" sz="2000" b="0" i="0" u="none" strike="noStrike" baseline="0" dirty="0"/>
              <a:t>telecommunications infrastructure and facilities,</a:t>
            </a:r>
          </a:p>
          <a:p>
            <a:pPr marL="914400" lvl="1" indent="-228600">
              <a:lnSpc>
                <a:spcPct val="90000"/>
              </a:lnSpc>
              <a:spcAft>
                <a:spcPts val="600"/>
              </a:spcAft>
              <a:buFont typeface="Arial" panose="020B0604020202020204" pitchFamily="34" charset="0"/>
              <a:buChar char="•"/>
            </a:pPr>
            <a:r>
              <a:rPr lang="en-US" sz="2000" b="0" i="0" u="none" strike="noStrike" baseline="0" dirty="0"/>
              <a:t>water and wastewater infrastructure and facilities,</a:t>
            </a:r>
          </a:p>
          <a:p>
            <a:pPr marL="914400" lvl="1" indent="-228600">
              <a:lnSpc>
                <a:spcPct val="90000"/>
              </a:lnSpc>
              <a:spcAft>
                <a:spcPts val="600"/>
              </a:spcAft>
              <a:buFont typeface="Arial" panose="020B0604020202020204" pitchFamily="34" charset="0"/>
              <a:buChar char="•"/>
            </a:pPr>
            <a:r>
              <a:rPr lang="en-US" sz="2000" b="0" i="0" u="none" strike="noStrike" baseline="0" dirty="0"/>
              <a:t>waste management and disposal infrastructure, or</a:t>
            </a:r>
          </a:p>
          <a:p>
            <a:pPr marL="914400" lvl="1" indent="-228600">
              <a:lnSpc>
                <a:spcPct val="90000"/>
              </a:lnSpc>
              <a:spcAft>
                <a:spcPts val="600"/>
              </a:spcAft>
              <a:buFont typeface="Arial" panose="020B0604020202020204" pitchFamily="34" charset="0"/>
              <a:buChar char="•"/>
            </a:pPr>
            <a:r>
              <a:rPr lang="en-US" sz="2000" b="0" i="0" u="none" strike="noStrike" baseline="0" dirty="0"/>
              <a:t>recreational infrastructure, including sports facilities and playgrounds</a:t>
            </a:r>
          </a:p>
        </p:txBody>
      </p:sp>
    </p:spTree>
    <p:extLst>
      <p:ext uri="{BB962C8B-B14F-4D97-AF65-F5344CB8AC3E}">
        <p14:creationId xmlns:p14="http://schemas.microsoft.com/office/powerpoint/2010/main" val="4155501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Rectangle 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C0E624-EB0F-4A3D-A80E-2B6B3A2E53D5}"/>
              </a:ext>
            </a:extLst>
          </p:cNvPr>
          <p:cNvSpPr txBox="1"/>
          <p:nvPr/>
        </p:nvSpPr>
        <p:spPr>
          <a:xfrm>
            <a:off x="466722" y="586855"/>
            <a:ext cx="3201366" cy="3387497"/>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Exclusions from the Map</a:t>
            </a:r>
          </a:p>
        </p:txBody>
      </p:sp>
      <p:sp>
        <p:nvSpPr>
          <p:cNvPr id="4" name="TextBox 3">
            <a:extLst>
              <a:ext uri="{FF2B5EF4-FFF2-40B4-BE49-F238E27FC236}">
                <a16:creationId xmlns:a16="http://schemas.microsoft.com/office/drawing/2014/main" id="{AE925919-2A3A-2A6D-A116-510806C6216A}"/>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a:t>Contaminated land</a:t>
            </a:r>
          </a:p>
          <a:p>
            <a:pPr marL="285750" indent="-228600">
              <a:lnSpc>
                <a:spcPct val="90000"/>
              </a:lnSpc>
              <a:spcAft>
                <a:spcPts val="600"/>
              </a:spcAft>
              <a:buFont typeface="Arial" panose="020B0604020202020204" pitchFamily="34" charset="0"/>
              <a:buChar char="•"/>
            </a:pPr>
            <a:r>
              <a:rPr lang="en-US" sz="2000"/>
              <a:t>Statutory designation which precludes development</a:t>
            </a:r>
          </a:p>
          <a:p>
            <a:pPr marL="285750" indent="-228600">
              <a:lnSpc>
                <a:spcPct val="90000"/>
              </a:lnSpc>
              <a:spcAft>
                <a:spcPts val="600"/>
              </a:spcAft>
              <a:buFont typeface="Arial" panose="020B0604020202020204" pitchFamily="34" charset="0"/>
              <a:buChar char="•"/>
            </a:pPr>
            <a:r>
              <a:rPr lang="en-US" sz="2000"/>
              <a:t>Archaeology</a:t>
            </a:r>
          </a:p>
          <a:p>
            <a:pPr marL="285750" indent="-228600">
              <a:lnSpc>
                <a:spcPct val="90000"/>
              </a:lnSpc>
              <a:spcAft>
                <a:spcPts val="600"/>
              </a:spcAft>
              <a:buFont typeface="Arial" panose="020B0604020202020204" pitchFamily="34" charset="0"/>
              <a:buChar char="•"/>
            </a:pPr>
            <a:r>
              <a:rPr lang="en-US" sz="2000"/>
              <a:t>Derelict Site</a:t>
            </a:r>
          </a:p>
          <a:p>
            <a:pPr marL="285750" indent="-228600">
              <a:lnSpc>
                <a:spcPct val="90000"/>
              </a:lnSpc>
              <a:spcAft>
                <a:spcPts val="600"/>
              </a:spcAft>
              <a:buFont typeface="Arial" panose="020B0604020202020204" pitchFamily="34" charset="0"/>
              <a:buChar char="•"/>
            </a:pPr>
            <a:r>
              <a:rPr lang="en-US" sz="2000" b="0" i="0" u="none" strike="noStrike" baseline="0"/>
              <a:t>Zoned residential, is in use as premises, in which a trade or profession is being carried on, that is liable to commercial rates, that it is reasonable to consider is being used to provides services to residents of adjacent residential areas</a:t>
            </a:r>
          </a:p>
          <a:p>
            <a:pPr marL="285750" indent="-228600">
              <a:lnSpc>
                <a:spcPct val="90000"/>
              </a:lnSpc>
              <a:spcAft>
                <a:spcPts val="600"/>
              </a:spcAft>
              <a:buFont typeface="Arial" panose="020B0604020202020204" pitchFamily="34" charset="0"/>
              <a:buChar char="•"/>
            </a:pPr>
            <a:r>
              <a:rPr lang="en-US" sz="2000"/>
              <a:t>Mixed use zoned land except where the land is ‘vacant or idle’</a:t>
            </a:r>
          </a:p>
        </p:txBody>
      </p:sp>
      <p:sp>
        <p:nvSpPr>
          <p:cNvPr id="7" name="TextBox 13"/>
          <p:cNvSpPr txBox="1"/>
          <p:nvPr/>
        </p:nvSpPr>
        <p:spPr>
          <a:xfrm>
            <a:off x="1251678" y="1763487"/>
            <a:ext cx="4363595" cy="4963884"/>
          </a:xfrm>
          <a:prstGeom prst="rect">
            <a:avLst/>
          </a:prstGeom>
        </p:spPr>
        <p:txBody>
          <a:bodyPr vert="horz" lIns="91440" tIns="45720" rIns="91440" bIns="45720" rtlCol="0" anchorCtr="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0" indent="-228600" defTabSz="914400" fontAlgn="auto">
              <a:lnSpc>
                <a:spcPct val="90000"/>
              </a:lnSpc>
              <a:spcBef>
                <a:spcPct val="0"/>
              </a:spcBef>
              <a:spcAft>
                <a:spcPts val="0"/>
              </a:spcAft>
              <a:buClrTx/>
              <a:buSzTx/>
              <a:buFont typeface="Arial" panose="020B0604020202020204" pitchFamily="34" charset="0"/>
              <a:buChar char="•"/>
              <a:tabLst/>
              <a:defRPr/>
            </a:pPr>
            <a:endParaRPr kumimoji="0" lang="en-US" sz="1700" b="1" i="0" u="none" strike="noStrike" cap="none" spc="0" normalizeH="0" baseline="0" noProof="0" dirty="0">
              <a:ln>
                <a:noFill/>
              </a:ln>
              <a:solidFill>
                <a:schemeClr val="tx1">
                  <a:alpha val="60000"/>
                </a:schemeClr>
              </a:solidFill>
              <a:effectLst/>
              <a:uLnTx/>
              <a:uFillTx/>
            </a:endParaRPr>
          </a:p>
        </p:txBody>
      </p:sp>
    </p:spTree>
    <p:extLst>
      <p:ext uri="{BB962C8B-B14F-4D97-AF65-F5344CB8AC3E}">
        <p14:creationId xmlns:p14="http://schemas.microsoft.com/office/powerpoint/2010/main" val="140151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Rectangle 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C0E624-EB0F-4A3D-A80E-2B6B3A2E53D5}"/>
              </a:ext>
            </a:extLst>
          </p:cNvPr>
          <p:cNvSpPr txBox="1"/>
          <p:nvPr/>
        </p:nvSpPr>
        <p:spPr>
          <a:xfrm>
            <a:off x="466722" y="586855"/>
            <a:ext cx="3201366" cy="3387497"/>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000" b="1" kern="1200">
                <a:solidFill>
                  <a:srgbClr val="FFFFFF"/>
                </a:solidFill>
                <a:latin typeface="+mj-lt"/>
                <a:ea typeface="+mj-ea"/>
                <a:cs typeface="+mj-cs"/>
              </a:rPr>
              <a:t>On the Map / In Scope but </a:t>
            </a:r>
            <a:r>
              <a:rPr lang="en-US" sz="4000" b="1" u="sng" kern="1200">
                <a:solidFill>
                  <a:srgbClr val="FFFFFF"/>
                </a:solidFill>
                <a:latin typeface="+mj-lt"/>
                <a:ea typeface="+mj-ea"/>
                <a:cs typeface="+mj-cs"/>
              </a:rPr>
              <a:t>not liable </a:t>
            </a:r>
            <a:r>
              <a:rPr lang="en-US" sz="4000" b="1" kern="1200">
                <a:solidFill>
                  <a:srgbClr val="FFFFFF"/>
                </a:solidFill>
                <a:latin typeface="+mj-lt"/>
                <a:ea typeface="+mj-ea"/>
                <a:cs typeface="+mj-cs"/>
              </a:rPr>
              <a:t>for the Tax</a:t>
            </a:r>
          </a:p>
        </p:txBody>
      </p:sp>
      <p:sp>
        <p:nvSpPr>
          <p:cNvPr id="7" name="TextBox 13"/>
          <p:cNvSpPr txBox="1"/>
          <p:nvPr/>
        </p:nvSpPr>
        <p:spPr>
          <a:xfrm>
            <a:off x="5257620" y="1088573"/>
            <a:ext cx="8130186" cy="4963884"/>
          </a:xfrm>
          <a:prstGeom prst="rect">
            <a:avLst/>
          </a:prstGeom>
        </p:spPr>
        <p:txBody>
          <a:bodyPr vert="horz" lIns="91440" tIns="45720" rIns="91440" bIns="45720" rtlCol="0" anchorCtr="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0" indent="-228600" defTabSz="914400" fontAlgn="auto">
              <a:lnSpc>
                <a:spcPct val="90000"/>
              </a:lnSpc>
              <a:spcBef>
                <a:spcPct val="0"/>
              </a:spcBef>
              <a:spcAft>
                <a:spcPts val="600"/>
              </a:spcAft>
              <a:buClrTx/>
              <a:buSzTx/>
              <a:buFont typeface="Arial" panose="020B0604020202020204" pitchFamily="34" charset="0"/>
              <a:buChar char="•"/>
              <a:tabLst/>
              <a:defRPr/>
            </a:pPr>
            <a:endParaRPr kumimoji="0" lang="en-US" sz="1700" b="1" i="0" u="none" strike="noStrike" cap="none" spc="0" normalizeH="0" baseline="0" noProof="0" dirty="0">
              <a:ln>
                <a:noFill/>
              </a:ln>
              <a:solidFill>
                <a:schemeClr val="tx1">
                  <a:alpha val="60000"/>
                </a:schemeClr>
              </a:solidFill>
              <a:effectLst/>
              <a:uLnTx/>
              <a:uFillTx/>
            </a:endParaRPr>
          </a:p>
          <a:p>
            <a:pPr marR="0" lvl="0" defTabSz="914400" fontAlgn="auto">
              <a:lnSpc>
                <a:spcPct val="90000"/>
              </a:lnSpc>
              <a:spcBef>
                <a:spcPct val="0"/>
              </a:spcBef>
              <a:spcAft>
                <a:spcPts val="600"/>
              </a:spcAft>
              <a:buClrTx/>
              <a:buSzTx/>
              <a:tabLst/>
              <a:defRPr/>
            </a:pPr>
            <a:r>
              <a:rPr lang="en-US" sz="2400" b="1" dirty="0">
                <a:solidFill>
                  <a:schemeClr val="tx1">
                    <a:lumMod val="95000"/>
                    <a:lumOff val="5000"/>
                    <a:alpha val="95000"/>
                  </a:schemeClr>
                </a:solidFill>
              </a:rPr>
              <a:t>        Not Liable: Residential Property</a:t>
            </a:r>
          </a:p>
        </p:txBody>
      </p:sp>
      <p:graphicFrame>
        <p:nvGraphicFramePr>
          <p:cNvPr id="40" name="TextBox 7">
            <a:extLst>
              <a:ext uri="{FF2B5EF4-FFF2-40B4-BE49-F238E27FC236}">
                <a16:creationId xmlns:a16="http://schemas.microsoft.com/office/drawing/2014/main" id="{4D92F198-573C-C6FC-1B5B-6CDDA9C66EB9}"/>
              </a:ext>
            </a:extLst>
          </p:cNvPr>
          <p:cNvGraphicFramePr/>
          <p:nvPr>
            <p:extLst>
              <p:ext uri="{D42A27DB-BD31-4B8C-83A1-F6EECF244321}">
                <p14:modId xmlns:p14="http://schemas.microsoft.com/office/powerpoint/2010/main" val="906557515"/>
              </p:ext>
            </p:extLst>
          </p:nvPr>
        </p:nvGraphicFramePr>
        <p:xfrm>
          <a:off x="6463880" y="1582992"/>
          <a:ext cx="3025303"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2153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7A792DF6-CC34-4DC4-9334-D43BB7836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34376" cy="6858000"/>
          </a:xfrm>
          <a:prstGeom prst="rect">
            <a:avLst/>
          </a:prstGeom>
          <a:ln>
            <a:noFill/>
          </a:ln>
          <a:effectLst/>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C0E624-EB0F-4A3D-A80E-2B6B3A2E53D5}"/>
              </a:ext>
            </a:extLst>
          </p:cNvPr>
          <p:cNvSpPr txBox="1"/>
          <p:nvPr/>
        </p:nvSpPr>
        <p:spPr>
          <a:xfrm>
            <a:off x="722376" y="891539"/>
            <a:ext cx="3395411" cy="507111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kern="1200" dirty="0">
                <a:solidFill>
                  <a:srgbClr val="FFFFFF"/>
                </a:solidFill>
                <a:latin typeface="+mj-lt"/>
                <a:ea typeface="+mj-ea"/>
                <a:cs typeface="+mj-cs"/>
              </a:rPr>
              <a:t>Communicating Non-Liability for Residential Property</a:t>
            </a:r>
          </a:p>
        </p:txBody>
      </p:sp>
      <p:sp>
        <p:nvSpPr>
          <p:cNvPr id="49" name="Rectangle 48">
            <a:extLst>
              <a:ext uri="{FF2B5EF4-FFF2-40B4-BE49-F238E27FC236}">
                <a16:creationId xmlns:a16="http://schemas.microsoft.com/office/drawing/2014/main" id="{8B660204-C393-4F3C-8ACC-5771824A2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13"/>
          <p:cNvSpPr txBox="1"/>
          <p:nvPr/>
        </p:nvSpPr>
        <p:spPr>
          <a:xfrm>
            <a:off x="1251677" y="1513116"/>
            <a:ext cx="8130186" cy="4963884"/>
          </a:xfrm>
          <a:prstGeom prst="rect">
            <a:avLst/>
          </a:prstGeom>
        </p:spPr>
        <p:txBody>
          <a:bodyPr vert="horz" lIns="91440" tIns="45720" rIns="91440" bIns="45720" rtlCol="0" anchorCtr="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lnSpc>
                <a:spcPct val="90000"/>
              </a:lnSpc>
              <a:spcBef>
                <a:spcPct val="0"/>
              </a:spcBef>
              <a:defRPr/>
            </a:pPr>
            <a:endParaRPr lang="en-US" sz="2400" b="1" dirty="0">
              <a:solidFill>
                <a:schemeClr val="tx1">
                  <a:lumMod val="95000"/>
                  <a:lumOff val="5000"/>
                  <a:alpha val="95000"/>
                </a:schemeClr>
              </a:solidFill>
            </a:endParaRPr>
          </a:p>
        </p:txBody>
      </p:sp>
      <p:graphicFrame>
        <p:nvGraphicFramePr>
          <p:cNvPr id="40" name="TextBox 1">
            <a:extLst>
              <a:ext uri="{FF2B5EF4-FFF2-40B4-BE49-F238E27FC236}">
                <a16:creationId xmlns:a16="http://schemas.microsoft.com/office/drawing/2014/main" id="{6407D72E-44B2-CE9F-6031-3EF510E357F6}"/>
              </a:ext>
            </a:extLst>
          </p:cNvPr>
          <p:cNvGraphicFramePr/>
          <p:nvPr>
            <p:extLst>
              <p:ext uri="{D42A27DB-BD31-4B8C-83A1-F6EECF244321}">
                <p14:modId xmlns:p14="http://schemas.microsoft.com/office/powerpoint/2010/main" val="1662897320"/>
              </p:ext>
            </p:extLst>
          </p:nvPr>
        </p:nvGraphicFramePr>
        <p:xfrm>
          <a:off x="5261530" y="643467"/>
          <a:ext cx="6110962" cy="5571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3491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C0E624-EB0F-4A3D-A80E-2B6B3A2E53D5}"/>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200" kern="1200">
                <a:solidFill>
                  <a:schemeClr val="tx1"/>
                </a:solidFill>
                <a:latin typeface="+mj-lt"/>
                <a:ea typeface="+mj-ea"/>
                <a:cs typeface="+mj-cs"/>
              </a:rPr>
              <a:t>Residential Zoned Land Tax Process - Progression</a:t>
            </a:r>
          </a:p>
        </p:txBody>
      </p:sp>
      <p:sp>
        <p:nvSpPr>
          <p:cNvPr id="15"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extBox 13">
            <a:extLst>
              <a:ext uri="{FF2B5EF4-FFF2-40B4-BE49-F238E27FC236}">
                <a16:creationId xmlns:a16="http://schemas.microsoft.com/office/drawing/2014/main" id="{4714A9F1-69B1-DB7B-DA01-A57C1C000235}"/>
              </a:ext>
            </a:extLst>
          </p:cNvPr>
          <p:cNvGraphicFramePr/>
          <p:nvPr>
            <p:extLst>
              <p:ext uri="{D42A27DB-BD31-4B8C-83A1-F6EECF244321}">
                <p14:modId xmlns:p14="http://schemas.microsoft.com/office/powerpoint/2010/main" val="143585017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8914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3241</TotalTime>
  <Words>571</Words>
  <Application>Microsoft Office PowerPoint</Application>
  <PresentationFormat>Widescreen</PresentationFormat>
  <Paragraphs>58</Paragraphs>
  <Slides>8</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PLANNING</dc:title>
  <dc:creator>Stephen Willoughby</dc:creator>
  <cp:lastModifiedBy>Hazel Craigie</cp:lastModifiedBy>
  <cp:revision>115</cp:revision>
  <cp:lastPrinted>2020-02-20T09:42:22Z</cp:lastPrinted>
  <dcterms:created xsi:type="dcterms:W3CDTF">2020-02-19T12:49:07Z</dcterms:created>
  <dcterms:modified xsi:type="dcterms:W3CDTF">2022-09-23T16:18:08Z</dcterms:modified>
</cp:coreProperties>
</file>