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39" r:id="rId2"/>
    <p:sldId id="348" r:id="rId3"/>
    <p:sldId id="356" r:id="rId4"/>
    <p:sldId id="357" r:id="rId5"/>
    <p:sldId id="358" r:id="rId6"/>
    <p:sldId id="359" r:id="rId7"/>
    <p:sldId id="258" r:id="rId8"/>
    <p:sldId id="354" r:id="rId9"/>
    <p:sldId id="325" r:id="rId10"/>
  </p:sldIdLst>
  <p:sldSz cx="12192000" cy="6858000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A5D7D76-5E2E-42CC-B64F-33BC634E045D}">
          <p14:sldIdLst>
            <p14:sldId id="339"/>
            <p14:sldId id="348"/>
            <p14:sldId id="356"/>
            <p14:sldId id="357"/>
            <p14:sldId id="358"/>
            <p14:sldId id="359"/>
            <p14:sldId id="258"/>
            <p14:sldId id="354"/>
            <p14:sldId id="32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3557" autoAdjust="0"/>
  </p:normalViewPr>
  <p:slideViewPr>
    <p:cSldViewPr snapToGrid="0">
      <p:cViewPr varScale="1">
        <p:scale>
          <a:sx n="104" d="100"/>
          <a:sy n="104" d="100"/>
        </p:scale>
        <p:origin x="8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66501E-ED52-4774-9854-18614F07C2A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CB6F71-786C-47DD-8B42-E3F7D3CDC3DF}">
      <dgm:prSet/>
      <dgm:spPr/>
      <dgm:t>
        <a:bodyPr/>
        <a:lstStyle/>
        <a:p>
          <a:pPr algn="l"/>
          <a:r>
            <a:rPr lang="en-GB" b="1" dirty="0"/>
            <a:t>Kilcarbery:</a:t>
          </a:r>
          <a:r>
            <a:rPr lang="en-GB" dirty="0"/>
            <a:t>	1,034 homes with 30% social (310 homes)</a:t>
          </a:r>
          <a:endParaRPr lang="en-US" dirty="0"/>
        </a:p>
      </dgm:t>
    </dgm:pt>
    <dgm:pt modelId="{D24EFD49-0075-4F8E-8690-84AF48288E4F}" type="parTrans" cxnId="{7294C3E1-99DD-4430-B919-F7EE65DB0D70}">
      <dgm:prSet/>
      <dgm:spPr/>
      <dgm:t>
        <a:bodyPr/>
        <a:lstStyle/>
        <a:p>
          <a:endParaRPr lang="en-US"/>
        </a:p>
      </dgm:t>
    </dgm:pt>
    <dgm:pt modelId="{74710823-59FD-4055-B87D-339F2DDE3607}" type="sibTrans" cxnId="{7294C3E1-99DD-4430-B919-F7EE65DB0D70}">
      <dgm:prSet/>
      <dgm:spPr/>
      <dgm:t>
        <a:bodyPr/>
        <a:lstStyle/>
        <a:p>
          <a:endParaRPr lang="en-US"/>
        </a:p>
      </dgm:t>
    </dgm:pt>
    <dgm:pt modelId="{3EE8F756-A03C-4ABB-86DC-C86C3D3D7CFF}">
      <dgm:prSet custT="1"/>
      <dgm:spPr/>
      <dgm:t>
        <a:bodyPr/>
        <a:lstStyle/>
        <a:p>
          <a:r>
            <a:rPr lang="en-GB" sz="1600" dirty="0"/>
            <a:t>Also includes affordable housing - 74 cost rental &amp; 50 “discounted” homes</a:t>
          </a:r>
          <a:endParaRPr lang="en-US" sz="1600" dirty="0"/>
        </a:p>
      </dgm:t>
    </dgm:pt>
    <dgm:pt modelId="{991B0D6D-E568-4F86-B87B-E973E4687B3E}" type="parTrans" cxnId="{58E90054-D6D1-4357-8411-535A296D88DD}">
      <dgm:prSet/>
      <dgm:spPr/>
      <dgm:t>
        <a:bodyPr/>
        <a:lstStyle/>
        <a:p>
          <a:endParaRPr lang="en-US"/>
        </a:p>
      </dgm:t>
    </dgm:pt>
    <dgm:pt modelId="{15486F12-1793-49F3-BC4F-72BD138009D4}" type="sibTrans" cxnId="{58E90054-D6D1-4357-8411-535A296D88DD}">
      <dgm:prSet/>
      <dgm:spPr/>
      <dgm:t>
        <a:bodyPr/>
        <a:lstStyle/>
        <a:p>
          <a:endParaRPr lang="en-US"/>
        </a:p>
      </dgm:t>
    </dgm:pt>
    <dgm:pt modelId="{ADB350FE-982A-4F53-B4CC-1B20A8C755B2}">
      <dgm:prSet custT="1"/>
      <dgm:spPr/>
      <dgm:t>
        <a:bodyPr/>
        <a:lstStyle/>
        <a:p>
          <a:r>
            <a:rPr lang="en-US" sz="1600" dirty="0"/>
            <a:t>36 social homes delivered plus 16 affordable purchase homes, balance of 37 social homes due by year end.</a:t>
          </a:r>
        </a:p>
      </dgm:t>
    </dgm:pt>
    <dgm:pt modelId="{1E942B2A-A85B-4E7E-8B0F-804A81781633}" type="parTrans" cxnId="{E26B4BF5-2BB6-4323-98CF-2855A3E0AEC1}">
      <dgm:prSet/>
      <dgm:spPr/>
      <dgm:t>
        <a:bodyPr/>
        <a:lstStyle/>
        <a:p>
          <a:endParaRPr lang="en-US"/>
        </a:p>
      </dgm:t>
    </dgm:pt>
    <dgm:pt modelId="{23507B9C-E867-4146-B786-14EFE262E9AE}" type="sibTrans" cxnId="{E26B4BF5-2BB6-4323-98CF-2855A3E0AEC1}">
      <dgm:prSet/>
      <dgm:spPr/>
      <dgm:t>
        <a:bodyPr/>
        <a:lstStyle/>
        <a:p>
          <a:endParaRPr lang="en-US"/>
        </a:p>
      </dgm:t>
    </dgm:pt>
    <dgm:pt modelId="{238BA40E-9EC8-48B9-BCE8-B3023242CDD2}">
      <dgm:prSet/>
      <dgm:spPr/>
      <dgm:t>
        <a:bodyPr/>
        <a:lstStyle/>
        <a:p>
          <a:r>
            <a:rPr lang="en-IE" b="1" dirty="0"/>
            <a:t>Killinarden: </a:t>
          </a:r>
          <a:r>
            <a:rPr lang="en-IE" dirty="0"/>
            <a:t>620 homes including 125 social homes &amp;  372 affordable purchase</a:t>
          </a:r>
          <a:endParaRPr lang="en-US" dirty="0"/>
        </a:p>
      </dgm:t>
    </dgm:pt>
    <dgm:pt modelId="{F63BE259-B3B1-4D24-9D7B-B1B02A33EAA5}" type="parTrans" cxnId="{586D1642-EDCB-4039-ABB8-9B8F82CF3701}">
      <dgm:prSet/>
      <dgm:spPr/>
      <dgm:t>
        <a:bodyPr/>
        <a:lstStyle/>
        <a:p>
          <a:endParaRPr lang="en-US"/>
        </a:p>
      </dgm:t>
    </dgm:pt>
    <dgm:pt modelId="{5FD30198-851A-4CD2-8974-17EA22E7C68A}" type="sibTrans" cxnId="{586D1642-EDCB-4039-ABB8-9B8F82CF3701}">
      <dgm:prSet/>
      <dgm:spPr/>
      <dgm:t>
        <a:bodyPr/>
        <a:lstStyle/>
        <a:p>
          <a:endParaRPr lang="en-US"/>
        </a:p>
      </dgm:t>
    </dgm:pt>
    <dgm:pt modelId="{60AA480F-B676-45E9-8043-C497DE00EE3D}">
      <dgm:prSet custT="1"/>
      <dgm:spPr/>
      <dgm:t>
        <a:bodyPr/>
        <a:lstStyle/>
        <a:p>
          <a:r>
            <a:rPr lang="en-IE" sz="1600" dirty="0"/>
            <a:t>LSRD Planning process –  LSRD preplanning meeting held 22/8/22. Formal option to issue from Planning authority max 4 weeks after meeting date (19/9/22)</a:t>
          </a:r>
          <a:endParaRPr lang="en-US" sz="1600" dirty="0"/>
        </a:p>
      </dgm:t>
    </dgm:pt>
    <dgm:pt modelId="{42988093-4030-4510-BA41-D84573778A70}" type="parTrans" cxnId="{FA81A83D-385D-4C6D-A229-1603BE124E17}">
      <dgm:prSet/>
      <dgm:spPr/>
      <dgm:t>
        <a:bodyPr/>
        <a:lstStyle/>
        <a:p>
          <a:endParaRPr lang="en-US"/>
        </a:p>
      </dgm:t>
    </dgm:pt>
    <dgm:pt modelId="{9FC4B243-5039-40BA-A5A3-220A8412A5AA}" type="sibTrans" cxnId="{FA81A83D-385D-4C6D-A229-1603BE124E17}">
      <dgm:prSet/>
      <dgm:spPr/>
      <dgm:t>
        <a:bodyPr/>
        <a:lstStyle/>
        <a:p>
          <a:endParaRPr lang="en-US"/>
        </a:p>
      </dgm:t>
    </dgm:pt>
    <dgm:pt modelId="{5C25769B-77C3-4422-A37A-0BBE0194EF36}">
      <dgm:prSet custT="1"/>
      <dgm:spPr/>
      <dgm:t>
        <a:bodyPr/>
        <a:lstStyle/>
        <a:p>
          <a:r>
            <a:rPr lang="en-IE" sz="1600" dirty="0"/>
            <a:t>Delivery from 2024 (subject to planning)</a:t>
          </a:r>
          <a:endParaRPr lang="en-US" sz="1600" dirty="0"/>
        </a:p>
      </dgm:t>
    </dgm:pt>
    <dgm:pt modelId="{09DC48FA-B639-40D1-B92D-5EFA3D10B426}" type="parTrans" cxnId="{FC73FA7B-F03B-4FCD-B712-72C3EE76C0C7}">
      <dgm:prSet/>
      <dgm:spPr/>
      <dgm:t>
        <a:bodyPr/>
        <a:lstStyle/>
        <a:p>
          <a:endParaRPr lang="en-US"/>
        </a:p>
      </dgm:t>
    </dgm:pt>
    <dgm:pt modelId="{A849FA1A-049E-4D15-8A7F-6315A066D989}" type="sibTrans" cxnId="{FC73FA7B-F03B-4FCD-B712-72C3EE76C0C7}">
      <dgm:prSet/>
      <dgm:spPr/>
      <dgm:t>
        <a:bodyPr/>
        <a:lstStyle/>
        <a:p>
          <a:endParaRPr lang="en-US"/>
        </a:p>
      </dgm:t>
    </dgm:pt>
    <dgm:pt modelId="{2733BD3F-2226-4D04-820A-F3A6D36C13FB}">
      <dgm:prSet/>
      <dgm:spPr/>
      <dgm:t>
        <a:bodyPr/>
        <a:lstStyle/>
        <a:p>
          <a:r>
            <a:rPr lang="en-IE" b="1" dirty="0"/>
            <a:t>Clonburris: </a:t>
          </a:r>
          <a:r>
            <a:rPr lang="en-IE" dirty="0"/>
            <a:t>Phases 1 &amp; 2 comprising approx. 400 homes (120 social) under design</a:t>
          </a:r>
          <a:endParaRPr lang="en-US" dirty="0"/>
        </a:p>
      </dgm:t>
    </dgm:pt>
    <dgm:pt modelId="{818BF8E7-4881-4094-81EA-24114A36730B}" type="parTrans" cxnId="{12464253-479F-4362-9A8C-DD82BE92D2D4}">
      <dgm:prSet/>
      <dgm:spPr/>
      <dgm:t>
        <a:bodyPr/>
        <a:lstStyle/>
        <a:p>
          <a:endParaRPr lang="en-US"/>
        </a:p>
      </dgm:t>
    </dgm:pt>
    <dgm:pt modelId="{EA3EA08C-DE14-4DE8-94DA-DEFBE56B79BC}" type="sibTrans" cxnId="{12464253-479F-4362-9A8C-DD82BE92D2D4}">
      <dgm:prSet/>
      <dgm:spPr/>
      <dgm:t>
        <a:bodyPr/>
        <a:lstStyle/>
        <a:p>
          <a:endParaRPr lang="en-US"/>
        </a:p>
      </dgm:t>
    </dgm:pt>
    <dgm:pt modelId="{17CD682F-D9FC-4B0B-A306-1CFA2BFE0F70}">
      <dgm:prSet custT="1"/>
      <dgm:spPr/>
      <dgm:t>
        <a:bodyPr/>
        <a:lstStyle/>
        <a:p>
          <a:r>
            <a:rPr lang="en-IE" sz="1600" dirty="0"/>
            <a:t>Part 8s for Phase 1 (Kishogue) &amp; Phase 2 (Canal Extension-Ashwood) approved. Preparation of tender documents to appoint contractors underway. Contractors to be appointed by end of Q1 2023.</a:t>
          </a:r>
          <a:endParaRPr lang="en-US" sz="1600" dirty="0"/>
        </a:p>
      </dgm:t>
    </dgm:pt>
    <dgm:pt modelId="{98C35A00-A6FD-4B68-AF0A-04B5D48EEA83}" type="parTrans" cxnId="{290BE593-273E-466B-B737-0CC9BF1B9CC9}">
      <dgm:prSet/>
      <dgm:spPr/>
      <dgm:t>
        <a:bodyPr/>
        <a:lstStyle/>
        <a:p>
          <a:endParaRPr lang="en-US"/>
        </a:p>
      </dgm:t>
    </dgm:pt>
    <dgm:pt modelId="{54659984-A9E9-4FFE-9AD2-9FBB4529ED92}" type="sibTrans" cxnId="{290BE593-273E-466B-B737-0CC9BF1B9CC9}">
      <dgm:prSet/>
      <dgm:spPr/>
      <dgm:t>
        <a:bodyPr/>
        <a:lstStyle/>
        <a:p>
          <a:endParaRPr lang="en-US"/>
        </a:p>
      </dgm:t>
    </dgm:pt>
    <dgm:pt modelId="{B537FF26-7864-4D37-8E52-FEAC37478F9D}">
      <dgm:prSet/>
      <dgm:spPr/>
      <dgm:t>
        <a:bodyPr/>
        <a:lstStyle/>
        <a:p>
          <a:r>
            <a:rPr lang="en-IE" b="1" dirty="0"/>
            <a:t>Rathcoole: </a:t>
          </a:r>
          <a:r>
            <a:rPr lang="en-IE" dirty="0"/>
            <a:t>Revised proposal to be developed</a:t>
          </a:r>
          <a:endParaRPr lang="en-US" dirty="0"/>
        </a:p>
      </dgm:t>
    </dgm:pt>
    <dgm:pt modelId="{B7341ABA-406C-40CC-89EF-120EE57F96DA}" type="parTrans" cxnId="{773BB749-E4E9-4362-829C-B7079B329CC3}">
      <dgm:prSet/>
      <dgm:spPr/>
      <dgm:t>
        <a:bodyPr/>
        <a:lstStyle/>
        <a:p>
          <a:endParaRPr lang="en-US"/>
        </a:p>
      </dgm:t>
    </dgm:pt>
    <dgm:pt modelId="{B75B0468-1BDA-4CDD-B4E4-97AF35D65CF5}" type="sibTrans" cxnId="{773BB749-E4E9-4362-829C-B7079B329CC3}">
      <dgm:prSet/>
      <dgm:spPr/>
      <dgm:t>
        <a:bodyPr/>
        <a:lstStyle/>
        <a:p>
          <a:endParaRPr lang="en-US"/>
        </a:p>
      </dgm:t>
    </dgm:pt>
    <dgm:pt modelId="{A0C33C05-812F-4332-8535-D27EA19AFC68}">
      <dgm:prSet custT="1"/>
      <dgm:spPr/>
      <dgm:t>
        <a:bodyPr/>
        <a:lstStyle/>
        <a:p>
          <a:r>
            <a:rPr lang="en-US" sz="1600" dirty="0"/>
            <a:t>Cost rental homes (74 units) delivered Q3 2022 - Tuath</a:t>
          </a:r>
        </a:p>
      </dgm:t>
    </dgm:pt>
    <dgm:pt modelId="{2C6E1913-97EB-4FAD-A9A3-9B544D17B6F6}" type="parTrans" cxnId="{5F4E856C-71B1-4BFB-BE43-DD160BAEB238}">
      <dgm:prSet/>
      <dgm:spPr/>
      <dgm:t>
        <a:bodyPr/>
        <a:lstStyle/>
        <a:p>
          <a:endParaRPr lang="en-IE"/>
        </a:p>
      </dgm:t>
    </dgm:pt>
    <dgm:pt modelId="{0F69D717-2282-4E41-B3EA-BA121B75A5F1}" type="sibTrans" cxnId="{5F4E856C-71B1-4BFB-BE43-DD160BAEB238}">
      <dgm:prSet/>
      <dgm:spPr/>
      <dgm:t>
        <a:bodyPr/>
        <a:lstStyle/>
        <a:p>
          <a:endParaRPr lang="en-IE"/>
        </a:p>
      </dgm:t>
    </dgm:pt>
    <dgm:pt modelId="{48FE1B1A-9EA9-4DE8-A065-E75458358E9A}">
      <dgm:prSet custT="1"/>
      <dgm:spPr/>
      <dgm:t>
        <a:bodyPr/>
        <a:lstStyle/>
        <a:p>
          <a:r>
            <a:rPr lang="en-US" sz="1600" dirty="0"/>
            <a:t>Draft tender currently being prepared to appoint Design teams for Phases 3,4 and 5 Clonburris</a:t>
          </a:r>
        </a:p>
      </dgm:t>
    </dgm:pt>
    <dgm:pt modelId="{56F2B37F-F6B4-421D-A071-0CD1EC0D1A45}" type="parTrans" cxnId="{8CF0987D-AED8-4027-A980-F4665037E13F}">
      <dgm:prSet/>
      <dgm:spPr/>
      <dgm:t>
        <a:bodyPr/>
        <a:lstStyle/>
        <a:p>
          <a:endParaRPr lang="en-IE"/>
        </a:p>
      </dgm:t>
    </dgm:pt>
    <dgm:pt modelId="{C08470AC-8F95-48EC-A4C0-DCD25A23D10C}" type="sibTrans" cxnId="{8CF0987D-AED8-4027-A980-F4665037E13F}">
      <dgm:prSet/>
      <dgm:spPr/>
      <dgm:t>
        <a:bodyPr/>
        <a:lstStyle/>
        <a:p>
          <a:endParaRPr lang="en-IE"/>
        </a:p>
      </dgm:t>
    </dgm:pt>
    <dgm:pt modelId="{555C0E80-1223-49F3-989B-3A6EAD1BE99F}" type="pres">
      <dgm:prSet presAssocID="{ED66501E-ED52-4774-9854-18614F07C2AF}" presName="linear" presStyleCnt="0">
        <dgm:presLayoutVars>
          <dgm:animLvl val="lvl"/>
          <dgm:resizeHandles val="exact"/>
        </dgm:presLayoutVars>
      </dgm:prSet>
      <dgm:spPr/>
    </dgm:pt>
    <dgm:pt modelId="{99FA4088-61CC-4B69-8EAB-222B780ECCE9}" type="pres">
      <dgm:prSet presAssocID="{18CB6F71-786C-47DD-8B42-E3F7D3CDC3DF}" presName="parentText" presStyleLbl="node1" presStyleIdx="0" presStyleCnt="4" custLinFactNeighborX="-137" custLinFactNeighborY="-26677">
        <dgm:presLayoutVars>
          <dgm:chMax val="0"/>
          <dgm:bulletEnabled val="1"/>
        </dgm:presLayoutVars>
      </dgm:prSet>
      <dgm:spPr/>
    </dgm:pt>
    <dgm:pt modelId="{41B91EAE-8975-4694-A246-4627ACDA9689}" type="pres">
      <dgm:prSet presAssocID="{18CB6F71-786C-47DD-8B42-E3F7D3CDC3DF}" presName="childText" presStyleLbl="revTx" presStyleIdx="0" presStyleCnt="3" custLinFactNeighborX="-137" custLinFactNeighborY="-14777">
        <dgm:presLayoutVars>
          <dgm:bulletEnabled val="1"/>
        </dgm:presLayoutVars>
      </dgm:prSet>
      <dgm:spPr/>
    </dgm:pt>
    <dgm:pt modelId="{EA8B9A72-3DC7-4733-BD33-21260064265F}" type="pres">
      <dgm:prSet presAssocID="{238BA40E-9EC8-48B9-BCE8-B3023242CDD2}" presName="parentText" presStyleLbl="node1" presStyleIdx="1" presStyleCnt="4" custLinFactNeighborX="-137" custLinFactNeighborY="-7421">
        <dgm:presLayoutVars>
          <dgm:chMax val="0"/>
          <dgm:bulletEnabled val="1"/>
        </dgm:presLayoutVars>
      </dgm:prSet>
      <dgm:spPr/>
    </dgm:pt>
    <dgm:pt modelId="{BB57DCAA-7E31-42A9-9536-30815A315E6E}" type="pres">
      <dgm:prSet presAssocID="{238BA40E-9EC8-48B9-BCE8-B3023242CDD2}" presName="childText" presStyleLbl="revTx" presStyleIdx="1" presStyleCnt="3" custLinFactNeighborX="-137" custLinFactNeighborY="-2195">
        <dgm:presLayoutVars>
          <dgm:bulletEnabled val="1"/>
        </dgm:presLayoutVars>
      </dgm:prSet>
      <dgm:spPr/>
    </dgm:pt>
    <dgm:pt modelId="{F3AEF3FC-066A-4194-BA7D-BA24FE373C7D}" type="pres">
      <dgm:prSet presAssocID="{2733BD3F-2226-4D04-820A-F3A6D36C13FB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3AC491B-F21A-4748-8877-79AE6CD1BB85}" type="pres">
      <dgm:prSet presAssocID="{2733BD3F-2226-4D04-820A-F3A6D36C13FB}" presName="childText" presStyleLbl="revTx" presStyleIdx="2" presStyleCnt="3">
        <dgm:presLayoutVars>
          <dgm:bulletEnabled val="1"/>
        </dgm:presLayoutVars>
      </dgm:prSet>
      <dgm:spPr/>
    </dgm:pt>
    <dgm:pt modelId="{7E93BE77-EAD3-431E-8DF2-AD646905A76B}" type="pres">
      <dgm:prSet presAssocID="{B537FF26-7864-4D37-8E52-FEAC37478F9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258F2210-C45D-41D6-B63F-1CF0B78644DE}" type="presOf" srcId="{60AA480F-B676-45E9-8043-C497DE00EE3D}" destId="{BB57DCAA-7E31-42A9-9536-30815A315E6E}" srcOrd="0" destOrd="0" presId="urn:microsoft.com/office/officeart/2005/8/layout/vList2"/>
    <dgm:cxn modelId="{2E803618-5D72-42C7-988F-6ABE8DFDF3A4}" type="presOf" srcId="{A0C33C05-812F-4332-8535-D27EA19AFC68}" destId="{41B91EAE-8975-4694-A246-4627ACDA9689}" srcOrd="0" destOrd="2" presId="urn:microsoft.com/office/officeart/2005/8/layout/vList2"/>
    <dgm:cxn modelId="{A0AF0029-1E00-495C-A437-5A46DD5669D2}" type="presOf" srcId="{3EE8F756-A03C-4ABB-86DC-C86C3D3D7CFF}" destId="{41B91EAE-8975-4694-A246-4627ACDA9689}" srcOrd="0" destOrd="0" presId="urn:microsoft.com/office/officeart/2005/8/layout/vList2"/>
    <dgm:cxn modelId="{FA81A83D-385D-4C6D-A229-1603BE124E17}" srcId="{238BA40E-9EC8-48B9-BCE8-B3023242CDD2}" destId="{60AA480F-B676-45E9-8043-C497DE00EE3D}" srcOrd="0" destOrd="0" parTransId="{42988093-4030-4510-BA41-D84573778A70}" sibTransId="{9FC4B243-5039-40BA-A5A3-220A8412A5AA}"/>
    <dgm:cxn modelId="{8353445B-2462-424A-A2C0-95F1C3631480}" type="presOf" srcId="{5C25769B-77C3-4422-A37A-0BBE0194EF36}" destId="{BB57DCAA-7E31-42A9-9536-30815A315E6E}" srcOrd="0" destOrd="1" presId="urn:microsoft.com/office/officeart/2005/8/layout/vList2"/>
    <dgm:cxn modelId="{586D1642-EDCB-4039-ABB8-9B8F82CF3701}" srcId="{ED66501E-ED52-4774-9854-18614F07C2AF}" destId="{238BA40E-9EC8-48B9-BCE8-B3023242CDD2}" srcOrd="1" destOrd="0" parTransId="{F63BE259-B3B1-4D24-9D7B-B1B02A33EAA5}" sibTransId="{5FD30198-851A-4CD2-8974-17EA22E7C68A}"/>
    <dgm:cxn modelId="{F6856A65-1896-4F49-89AB-6218458E615E}" type="presOf" srcId="{2733BD3F-2226-4D04-820A-F3A6D36C13FB}" destId="{F3AEF3FC-066A-4194-BA7D-BA24FE373C7D}" srcOrd="0" destOrd="0" presId="urn:microsoft.com/office/officeart/2005/8/layout/vList2"/>
    <dgm:cxn modelId="{773BB749-E4E9-4362-829C-B7079B329CC3}" srcId="{ED66501E-ED52-4774-9854-18614F07C2AF}" destId="{B537FF26-7864-4D37-8E52-FEAC37478F9D}" srcOrd="3" destOrd="0" parTransId="{B7341ABA-406C-40CC-89EF-120EE57F96DA}" sibTransId="{B75B0468-1BDA-4CDD-B4E4-97AF35D65CF5}"/>
    <dgm:cxn modelId="{7B3CDE49-D32F-407E-9709-75AE9EBC6D9E}" type="presOf" srcId="{B537FF26-7864-4D37-8E52-FEAC37478F9D}" destId="{7E93BE77-EAD3-431E-8DF2-AD646905A76B}" srcOrd="0" destOrd="0" presId="urn:microsoft.com/office/officeart/2005/8/layout/vList2"/>
    <dgm:cxn modelId="{5F4E856C-71B1-4BFB-BE43-DD160BAEB238}" srcId="{18CB6F71-786C-47DD-8B42-E3F7D3CDC3DF}" destId="{A0C33C05-812F-4332-8535-D27EA19AFC68}" srcOrd="2" destOrd="0" parTransId="{2C6E1913-97EB-4FAD-A9A3-9B544D17B6F6}" sibTransId="{0F69D717-2282-4E41-B3EA-BA121B75A5F1}"/>
    <dgm:cxn modelId="{789AF86E-10BE-477D-9F1A-B4FB5E7DB577}" type="presOf" srcId="{ED66501E-ED52-4774-9854-18614F07C2AF}" destId="{555C0E80-1223-49F3-989B-3A6EAD1BE99F}" srcOrd="0" destOrd="0" presId="urn:microsoft.com/office/officeart/2005/8/layout/vList2"/>
    <dgm:cxn modelId="{12464253-479F-4362-9A8C-DD82BE92D2D4}" srcId="{ED66501E-ED52-4774-9854-18614F07C2AF}" destId="{2733BD3F-2226-4D04-820A-F3A6D36C13FB}" srcOrd="2" destOrd="0" parTransId="{818BF8E7-4881-4094-81EA-24114A36730B}" sibTransId="{EA3EA08C-DE14-4DE8-94DA-DEFBE56B79BC}"/>
    <dgm:cxn modelId="{58E90054-D6D1-4357-8411-535A296D88DD}" srcId="{18CB6F71-786C-47DD-8B42-E3F7D3CDC3DF}" destId="{3EE8F756-A03C-4ABB-86DC-C86C3D3D7CFF}" srcOrd="0" destOrd="0" parTransId="{991B0D6D-E568-4F86-B87B-E973E4687B3E}" sibTransId="{15486F12-1793-49F3-BC4F-72BD138009D4}"/>
    <dgm:cxn modelId="{3CDC5677-8E8B-4324-A6FC-5423F42B7CDD}" type="presOf" srcId="{238BA40E-9EC8-48B9-BCE8-B3023242CDD2}" destId="{EA8B9A72-3DC7-4733-BD33-21260064265F}" srcOrd="0" destOrd="0" presId="urn:microsoft.com/office/officeart/2005/8/layout/vList2"/>
    <dgm:cxn modelId="{3D5C8479-1AA4-424D-BB8E-8D1FA766AF75}" type="presOf" srcId="{17CD682F-D9FC-4B0B-A306-1CFA2BFE0F70}" destId="{43AC491B-F21A-4748-8877-79AE6CD1BB85}" srcOrd="0" destOrd="0" presId="urn:microsoft.com/office/officeart/2005/8/layout/vList2"/>
    <dgm:cxn modelId="{FC73FA7B-F03B-4FCD-B712-72C3EE76C0C7}" srcId="{238BA40E-9EC8-48B9-BCE8-B3023242CDD2}" destId="{5C25769B-77C3-4422-A37A-0BBE0194EF36}" srcOrd="1" destOrd="0" parTransId="{09DC48FA-B639-40D1-B92D-5EFA3D10B426}" sibTransId="{A849FA1A-049E-4D15-8A7F-6315A066D989}"/>
    <dgm:cxn modelId="{8CF0987D-AED8-4027-A980-F4665037E13F}" srcId="{2733BD3F-2226-4D04-820A-F3A6D36C13FB}" destId="{48FE1B1A-9EA9-4DE8-A065-E75458358E9A}" srcOrd="1" destOrd="0" parTransId="{56F2B37F-F6B4-421D-A071-0CD1EC0D1A45}" sibTransId="{C08470AC-8F95-48EC-A4C0-DCD25A23D10C}"/>
    <dgm:cxn modelId="{290BE593-273E-466B-B737-0CC9BF1B9CC9}" srcId="{2733BD3F-2226-4D04-820A-F3A6D36C13FB}" destId="{17CD682F-D9FC-4B0B-A306-1CFA2BFE0F70}" srcOrd="0" destOrd="0" parTransId="{98C35A00-A6FD-4B68-AF0A-04B5D48EEA83}" sibTransId="{54659984-A9E9-4FFE-9AD2-9FBB4529ED92}"/>
    <dgm:cxn modelId="{087D0DD0-3D0F-4729-9EE8-BC45631934F7}" type="presOf" srcId="{ADB350FE-982A-4F53-B4CC-1B20A8C755B2}" destId="{41B91EAE-8975-4694-A246-4627ACDA9689}" srcOrd="0" destOrd="1" presId="urn:microsoft.com/office/officeart/2005/8/layout/vList2"/>
    <dgm:cxn modelId="{40C80FD5-A92C-42DB-AEF9-D141695C82FD}" type="presOf" srcId="{48FE1B1A-9EA9-4DE8-A065-E75458358E9A}" destId="{43AC491B-F21A-4748-8877-79AE6CD1BB85}" srcOrd="0" destOrd="1" presId="urn:microsoft.com/office/officeart/2005/8/layout/vList2"/>
    <dgm:cxn modelId="{7294C3E1-99DD-4430-B919-F7EE65DB0D70}" srcId="{ED66501E-ED52-4774-9854-18614F07C2AF}" destId="{18CB6F71-786C-47DD-8B42-E3F7D3CDC3DF}" srcOrd="0" destOrd="0" parTransId="{D24EFD49-0075-4F8E-8690-84AF48288E4F}" sibTransId="{74710823-59FD-4055-B87D-339F2DDE3607}"/>
    <dgm:cxn modelId="{45F4D7EA-E215-4B98-975E-716BA5B78FFB}" type="presOf" srcId="{18CB6F71-786C-47DD-8B42-E3F7D3CDC3DF}" destId="{99FA4088-61CC-4B69-8EAB-222B780ECCE9}" srcOrd="0" destOrd="0" presId="urn:microsoft.com/office/officeart/2005/8/layout/vList2"/>
    <dgm:cxn modelId="{E26B4BF5-2BB6-4323-98CF-2855A3E0AEC1}" srcId="{18CB6F71-786C-47DD-8B42-E3F7D3CDC3DF}" destId="{ADB350FE-982A-4F53-B4CC-1B20A8C755B2}" srcOrd="1" destOrd="0" parTransId="{1E942B2A-A85B-4E7E-8B0F-804A81781633}" sibTransId="{23507B9C-E867-4146-B786-14EFE262E9AE}"/>
    <dgm:cxn modelId="{51496A02-0D14-4ED4-AE4D-1B8622836F10}" type="presParOf" srcId="{555C0E80-1223-49F3-989B-3A6EAD1BE99F}" destId="{99FA4088-61CC-4B69-8EAB-222B780ECCE9}" srcOrd="0" destOrd="0" presId="urn:microsoft.com/office/officeart/2005/8/layout/vList2"/>
    <dgm:cxn modelId="{C84A8CBC-A2D8-4D9A-81A6-8AE14637E25C}" type="presParOf" srcId="{555C0E80-1223-49F3-989B-3A6EAD1BE99F}" destId="{41B91EAE-8975-4694-A246-4627ACDA9689}" srcOrd="1" destOrd="0" presId="urn:microsoft.com/office/officeart/2005/8/layout/vList2"/>
    <dgm:cxn modelId="{73F18BF4-58B7-4793-9389-907DB87E7D4E}" type="presParOf" srcId="{555C0E80-1223-49F3-989B-3A6EAD1BE99F}" destId="{EA8B9A72-3DC7-4733-BD33-21260064265F}" srcOrd="2" destOrd="0" presId="urn:microsoft.com/office/officeart/2005/8/layout/vList2"/>
    <dgm:cxn modelId="{F53761F8-6FA8-495D-8BDB-5D9FCBC0573F}" type="presParOf" srcId="{555C0E80-1223-49F3-989B-3A6EAD1BE99F}" destId="{BB57DCAA-7E31-42A9-9536-30815A315E6E}" srcOrd="3" destOrd="0" presId="urn:microsoft.com/office/officeart/2005/8/layout/vList2"/>
    <dgm:cxn modelId="{7D13E6DD-EF8C-4120-889B-B224988FF32A}" type="presParOf" srcId="{555C0E80-1223-49F3-989B-3A6EAD1BE99F}" destId="{F3AEF3FC-066A-4194-BA7D-BA24FE373C7D}" srcOrd="4" destOrd="0" presId="urn:microsoft.com/office/officeart/2005/8/layout/vList2"/>
    <dgm:cxn modelId="{86C449BC-6E7E-46F7-9CA8-854104B869B6}" type="presParOf" srcId="{555C0E80-1223-49F3-989B-3A6EAD1BE99F}" destId="{43AC491B-F21A-4748-8877-79AE6CD1BB85}" srcOrd="5" destOrd="0" presId="urn:microsoft.com/office/officeart/2005/8/layout/vList2"/>
    <dgm:cxn modelId="{E2EE0431-2280-4ED2-948A-73C1AF0B3DED}" type="presParOf" srcId="{555C0E80-1223-49F3-989B-3A6EAD1BE99F}" destId="{7E93BE77-EAD3-431E-8DF2-AD646905A76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FA4088-61CC-4B69-8EAB-222B780ECCE9}">
      <dsp:nvSpPr>
        <dsp:cNvPr id="0" name=""/>
        <dsp:cNvSpPr/>
      </dsp:nvSpPr>
      <dsp:spPr>
        <a:xfrm>
          <a:off x="0" y="0"/>
          <a:ext cx="1051560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 dirty="0"/>
            <a:t>Kilcarbery:</a:t>
          </a:r>
          <a:r>
            <a:rPr lang="en-GB" sz="2100" kern="1200" dirty="0"/>
            <a:t>	1,034 homes with 30% social (310 homes)</a:t>
          </a:r>
          <a:endParaRPr lang="en-US" sz="2100" kern="1200" dirty="0"/>
        </a:p>
      </dsp:txBody>
      <dsp:txXfrm>
        <a:off x="24588" y="24588"/>
        <a:ext cx="10466424" cy="454509"/>
      </dsp:txXfrm>
    </dsp:sp>
    <dsp:sp modelId="{41B91EAE-8975-4694-A246-4627ACDA9689}">
      <dsp:nvSpPr>
        <dsp:cNvPr id="0" name=""/>
        <dsp:cNvSpPr/>
      </dsp:nvSpPr>
      <dsp:spPr>
        <a:xfrm>
          <a:off x="0" y="451103"/>
          <a:ext cx="10515600" cy="8259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 dirty="0"/>
            <a:t>Also includes affordable housing - 74 cost rental &amp; 50 “discounted” homes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36 social homes delivered plus 16 affordable purchase homes, balance of 37 social homes due by year end.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Cost rental homes (74 units) delivered Q3 2022 - Tuath</a:t>
          </a:r>
        </a:p>
      </dsp:txBody>
      <dsp:txXfrm>
        <a:off x="0" y="451103"/>
        <a:ext cx="10515600" cy="825930"/>
      </dsp:txXfrm>
    </dsp:sp>
    <dsp:sp modelId="{EA8B9A72-3DC7-4733-BD33-21260064265F}">
      <dsp:nvSpPr>
        <dsp:cNvPr id="0" name=""/>
        <dsp:cNvSpPr/>
      </dsp:nvSpPr>
      <dsp:spPr>
        <a:xfrm>
          <a:off x="0" y="1295010"/>
          <a:ext cx="1051560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100" b="1" kern="1200" dirty="0"/>
            <a:t>Killinarden: </a:t>
          </a:r>
          <a:r>
            <a:rPr lang="en-IE" sz="2100" kern="1200" dirty="0"/>
            <a:t>620 homes including 125 social homes &amp;  372 affordable purchase</a:t>
          </a:r>
          <a:endParaRPr lang="en-US" sz="2100" kern="1200" dirty="0"/>
        </a:p>
      </dsp:txBody>
      <dsp:txXfrm>
        <a:off x="24588" y="1319598"/>
        <a:ext cx="10466424" cy="454509"/>
      </dsp:txXfrm>
    </dsp:sp>
    <dsp:sp modelId="{BB57DCAA-7E31-42A9-9536-30815A315E6E}">
      <dsp:nvSpPr>
        <dsp:cNvPr id="0" name=""/>
        <dsp:cNvSpPr/>
      </dsp:nvSpPr>
      <dsp:spPr>
        <a:xfrm>
          <a:off x="0" y="1844092"/>
          <a:ext cx="10515600" cy="760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IE" sz="1600" kern="1200" dirty="0"/>
            <a:t>LSRD Planning process –  LSRD preplanning meeting held 22/8/22. Formal option to issue from Planning authority max 4 weeks after meeting date (19/9/22)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IE" sz="1600" kern="1200" dirty="0"/>
            <a:t>Delivery from 2024 (subject to planning)</a:t>
          </a:r>
          <a:endParaRPr lang="en-US" sz="1600" kern="1200" dirty="0"/>
        </a:p>
      </dsp:txBody>
      <dsp:txXfrm>
        <a:off x="0" y="1844092"/>
        <a:ext cx="10515600" cy="760725"/>
      </dsp:txXfrm>
    </dsp:sp>
    <dsp:sp modelId="{F3AEF3FC-066A-4194-BA7D-BA24FE373C7D}">
      <dsp:nvSpPr>
        <dsp:cNvPr id="0" name=""/>
        <dsp:cNvSpPr/>
      </dsp:nvSpPr>
      <dsp:spPr>
        <a:xfrm>
          <a:off x="0" y="2615873"/>
          <a:ext cx="1051560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100" b="1" kern="1200" dirty="0"/>
            <a:t>Clonburris: </a:t>
          </a:r>
          <a:r>
            <a:rPr lang="en-IE" sz="2100" kern="1200" dirty="0"/>
            <a:t>Phases 1 &amp; 2 comprising approx. 400 homes (120 social) under design</a:t>
          </a:r>
          <a:endParaRPr lang="en-US" sz="2100" kern="1200" dirty="0"/>
        </a:p>
      </dsp:txBody>
      <dsp:txXfrm>
        <a:off x="24588" y="2640461"/>
        <a:ext cx="10466424" cy="454509"/>
      </dsp:txXfrm>
    </dsp:sp>
    <dsp:sp modelId="{43AC491B-F21A-4748-8877-79AE6CD1BB85}">
      <dsp:nvSpPr>
        <dsp:cNvPr id="0" name=""/>
        <dsp:cNvSpPr/>
      </dsp:nvSpPr>
      <dsp:spPr>
        <a:xfrm>
          <a:off x="0" y="3119558"/>
          <a:ext cx="10515600" cy="7607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IE" sz="1600" kern="1200" dirty="0"/>
            <a:t>Part 8s for Phase 1 (Kishogue) &amp; Phase 2 (Canal Extension-Ashwood) approved. Preparation of tender documents to appoint contractors underway. Contractors to be appointed by end of Q1 2023.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600" kern="1200" dirty="0"/>
            <a:t>Draft tender currently being prepared to appoint Design teams for Phases 3,4 and 5 Clonburris</a:t>
          </a:r>
        </a:p>
      </dsp:txBody>
      <dsp:txXfrm>
        <a:off x="0" y="3119558"/>
        <a:ext cx="10515600" cy="760725"/>
      </dsp:txXfrm>
    </dsp:sp>
    <dsp:sp modelId="{7E93BE77-EAD3-431E-8DF2-AD646905A76B}">
      <dsp:nvSpPr>
        <dsp:cNvPr id="0" name=""/>
        <dsp:cNvSpPr/>
      </dsp:nvSpPr>
      <dsp:spPr>
        <a:xfrm>
          <a:off x="0" y="3880283"/>
          <a:ext cx="10515600" cy="5036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100" b="1" kern="1200" dirty="0"/>
            <a:t>Rathcoole: </a:t>
          </a:r>
          <a:r>
            <a:rPr lang="en-IE" sz="2100" kern="1200" dirty="0"/>
            <a:t>Revised proposal to be developed</a:t>
          </a:r>
          <a:endParaRPr lang="en-US" sz="2100" kern="1200" dirty="0"/>
        </a:p>
      </dsp:txBody>
      <dsp:txXfrm>
        <a:off x="24588" y="3904871"/>
        <a:ext cx="10466424" cy="454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23T07:45:20.330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26,'0'-1,"0"0,1 0,-1 0,1 0,-1 0,1 0,0 0,0 0,-1 0,1 0,0 0,0 0,0 0,0 1,0-1,0 0,0 1,0-1,0 0,0 1,0 0,0-1,1 1,-1 0,0-1,0 1,3 0,38-5,-38 5,21 0,-1 1,-1 1,41 10,10 0,-56-9,0 1,-1 1,22 8,-25-7,1-1,0-1,0 0,1-1,22 2,49 5,-72-7,1 0,-1-1,1-1,0-1,-1 0,1-1,18-3,157-21,-73 13,-28 5,157 6,-105 4,534-3,-663-1,1-1,0 0,19-5,0-1,-14 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23T07:45:23.532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29,'0'0,"1"-1,-1 0,0 1,1-1,-1 0,1 1,-1-1,1 1,-1-1,1 0,0 1,-1 0,1-1,0 1,-1-1,1 1,0 0,0-1,-1 1,1 0,0 0,0 0,-1-1,1 1,1 0,28-4,-24 4,509-13,-344 14,4452 0,-4584-1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23T07:45:25.388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1,'89'0,"-1"4,98 18,-93-9,131 3,94-17,-113-2,264 3,-445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23T07:45:27.520"/>
    </inkml:context>
    <inkml:brush xml:id="br0">
      <inkml:brushProperty name="width" value="0.2" units="cm"/>
      <inkml:brushProperty name="height" value="0.4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1,'5'0,"5"0,5 4,6 2,2-1,2 0,1-2,1-1,0-1,-1-1,5 4,1 2,0 0,-2-2,-1-1,-6-1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550804-3B02-4C16-853A-96E4208FB18A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95B44-C8C6-4E71-86D6-4B6ACF3AA1E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27220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87629-B7FA-435C-86E5-432E61C5D39B}" type="slidenum">
              <a:rPr lang="en-IE" smtClean="0"/>
              <a:t>2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45086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lineClusteredColumnComboChart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image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lineClusteredColumnComboChart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Housing for All Delivery Pipeline 2022 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tableEx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Housing for All Delivered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actionButton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textbox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  <a:p>
            <a:r>
              <a:rPr b="1" dirty="0"/>
              <a:t>tableEx</a:t>
            </a:r>
            <a:endParaRPr dirty="0"/>
          </a:p>
          <a:p>
            <a:r>
              <a:rPr b="0" dirty="0"/>
              <a:t>No alt text provided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87629-B7FA-435C-86E5-432E61C5D39B}" type="slidenum">
              <a:rPr lang="en-IE" smtClean="0"/>
              <a:t>8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85826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987629-B7FA-435C-86E5-432E61C5D39B}" type="slidenum">
              <a:rPr lang="en-IE" smtClean="0"/>
              <a:t>9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4320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3205-BCEA-4F21-B950-04BF20CD7B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7B0174-B270-46F9-930E-B615C8D1FD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62F11-87C2-48FA-B6B6-0C95EDBDC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29DC9-9700-4522-9CD5-C9A5720C1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8C17F-58D7-4421-98E6-54F2F4816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05771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532BF-6F0A-425B-9675-07B2CCA33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76E568-7694-43C2-A700-533F86562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3F5FE-4012-4089-AAFD-EB9DBEB9A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646DD-9619-43B9-B9D9-84AC85906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B5A15-728A-46B1-BD14-70855981CD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41952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96978C-F847-4E82-AFE8-92CE344843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E91A6-39B6-41AF-899E-B0D571424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91A61-8BAE-4B41-A910-FE18997A3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5471A-89D8-4DA1-B478-F867BEB13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E3BC24-A167-4BD3-AA69-5DCA11CB3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49478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220A2-D145-41D9-93C7-FE393E864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E199B-1235-4038-AB29-5456B21361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C2DF2-F268-4569-9526-16235DAB5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35E12-D964-4458-8F17-E8FCBC6DD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1FBF2-EDA1-43D2-BE1A-91E33F5ED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04478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EF9AC-02E5-4C77-9F74-68DABB237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6751A-5F5B-4CE0-86F7-9CB55CFFF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BC6113-2170-40BB-ABDF-D3D0DC448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29C9B-FFF7-4719-B293-F75CA7F2F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ED4FB-4FDF-4771-A7A1-B6A597A85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364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2FE21-381D-4BA2-B975-44D810CBC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26192-DFD9-4B56-912B-64B42C4A7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0BD98-C0A0-4C85-A57A-160DC50AB6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10FC4F-32CD-4D3C-8190-C10D0FA39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B3365A-80D2-4C68-81A6-9A58C2752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93EE5D-41F8-4A34-B756-9EF0A66FD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3057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D920B-A095-4027-B0DE-4E4859427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81B368-2722-495B-8595-B3F17A83F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27824D-52A3-425C-8072-B15CC884C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ABE94C-8777-4CB5-ADF8-3248DE1AB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444F64-037C-4A5D-BCD2-D49B728BB2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6FF116-BF3F-4193-84C3-B1AD42572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263D68-943C-474F-8765-1B63A539E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EB9EA5-C45A-4EAD-8CA7-CE905FA38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97398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9B19D-9DAB-4DE4-A847-C71F5EA8E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446995-8219-41B0-84BA-21B8AC261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D3E178-2B4B-4D23-99B9-6EA88E887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4FBB67-DAF5-4D6C-B0AF-DE2E2DF9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2660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6E45B8-E5C9-4034-9023-D240E1464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BE113D-AEBC-4DC0-8BBF-7FD3948F9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F025F-32CF-4163-96DF-261DD0C1F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2511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0AA6F-6054-4547-95E8-42FFDAB3C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399BD-6C45-4E88-8D1E-0D733E1A2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EFD20C-1CD4-4E2D-82B8-D6DFD4A28B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29B9B5-7B11-4430-B5B8-B1EA5B641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6285F4-DE89-4D59-A141-F586BC8A0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9A92D8-5075-4535-B2EC-20B240E3A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2611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5E88AB-8B64-452F-846D-E0A984678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B9D4CB-EE68-4DC9-BA27-69CC909911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3F703-2B06-455A-974E-F5669A9570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A72820-D635-46E3-9237-45C2DC244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D4D90F-3A5F-484E-BFAA-A54E11C6A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FDF60F-B6A4-4758-9D18-C660F52E1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7541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C3DE01-8DB4-48E8-BB82-6BC0CBC2D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699BC3-28B3-4DC3-9359-5A3706000B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94DE-B870-4328-BECE-A5BA084AA8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C201C-D898-4AD3-9616-716BE91E684E}" type="datetimeFigureOut">
              <a:rPr lang="en-IE" smtClean="0"/>
              <a:t>26/09/2022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9BBF0-2DC2-4398-AFC0-3EC8685AD9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F5EFEB-D352-4ADC-ABEF-59DE32300A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551F6-EB3B-4743-B1F0-375DCDB8A6F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14189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dcc.i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sdcc.ie/en/services/housing/delivering-housing/delivering-housing/housing-delivery-action-plan-2022-2026-final.pd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3e5a9723-4c1b-47d1-9b15-89e6f22f6a8f/?pbi_source=PowerPoin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7.png"/><Relationship Id="rId7" Type="http://schemas.openxmlformats.org/officeDocument/2006/relationships/image" Target="../media/image6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6" Type="http://schemas.openxmlformats.org/officeDocument/2006/relationships/customXml" Target="../ink/ink2.xml"/><Relationship Id="rId11" Type="http://schemas.openxmlformats.org/officeDocument/2006/relationships/image" Target="../media/image8.png"/><Relationship Id="rId5" Type="http://schemas.openxmlformats.org/officeDocument/2006/relationships/image" Target="../media/image50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7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1">
            <a:extLst>
              <a:ext uri="{FF2B5EF4-FFF2-40B4-BE49-F238E27FC236}">
                <a16:creationId xmlns:a16="http://schemas.microsoft.com/office/drawing/2014/main" id="{8CA731AF-B6B6-456E-87C1-43FE7C583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55DB323-247E-4577-B60C-9AD37D20EB63}"/>
              </a:ext>
            </a:extLst>
          </p:cNvPr>
          <p:cNvSpPr txBox="1"/>
          <p:nvPr/>
        </p:nvSpPr>
        <p:spPr>
          <a:xfrm>
            <a:off x="1500026" y="2868596"/>
            <a:ext cx="825271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E" sz="3200" b="1" dirty="0">
                <a:solidFill>
                  <a:schemeClr val="bg1"/>
                </a:solidFill>
              </a:rPr>
              <a:t>Housing Delivery Update Report</a:t>
            </a:r>
            <a:br>
              <a:rPr lang="en-IE" sz="3200" b="1" dirty="0">
                <a:solidFill>
                  <a:schemeClr val="bg1"/>
                </a:solidFill>
                <a:effectLst/>
              </a:rPr>
            </a:br>
            <a:br>
              <a:rPr lang="en-IE" sz="3200" b="1" dirty="0">
                <a:solidFill>
                  <a:schemeClr val="bg1"/>
                </a:solidFill>
                <a:effectLst/>
              </a:rPr>
            </a:br>
            <a:r>
              <a:rPr lang="en-IE" sz="3200" b="1" dirty="0">
                <a:solidFill>
                  <a:schemeClr val="bg1"/>
                </a:solidFill>
                <a:effectLst/>
              </a:rPr>
              <a:t>Lucan/Palmerstown/Fonthill/North Clondalkin Area Committee Meeting</a:t>
            </a:r>
            <a:br>
              <a:rPr lang="en-IE" sz="3200" b="1" dirty="0">
                <a:solidFill>
                  <a:schemeClr val="bg1"/>
                </a:solidFill>
                <a:effectLst/>
              </a:rPr>
            </a:br>
            <a:r>
              <a:rPr lang="en-IE" sz="3200" b="1" dirty="0">
                <a:solidFill>
                  <a:schemeClr val="bg1"/>
                </a:solidFill>
                <a:effectLst/>
              </a:rPr>
              <a:t>27th September 2022</a:t>
            </a:r>
            <a:br>
              <a:rPr lang="en-IE" sz="3200" b="1" dirty="0">
                <a:effectLst/>
              </a:rPr>
            </a:br>
            <a:endParaRPr lang="en-IE" sz="3200" dirty="0"/>
          </a:p>
        </p:txBody>
      </p:sp>
    </p:spTree>
    <p:extLst>
      <p:ext uri="{BB962C8B-B14F-4D97-AF65-F5344CB8AC3E}">
        <p14:creationId xmlns:p14="http://schemas.microsoft.com/office/powerpoint/2010/main" val="32520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337"/>
    </mc:Choice>
    <mc:Fallback xmlns="">
      <p:transition spd="slow" advTm="3333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4DD11D6-3EBD-4341-8CDC-6A8336A203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67144"/>
              </p:ext>
            </p:extLst>
          </p:nvPr>
        </p:nvGraphicFramePr>
        <p:xfrm>
          <a:off x="816944" y="600600"/>
          <a:ext cx="10793809" cy="6802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93809">
                  <a:extLst>
                    <a:ext uri="{9D8B030D-6E8A-4147-A177-3AD203B41FA5}">
                      <a16:colId xmlns:a16="http://schemas.microsoft.com/office/drawing/2014/main" val="3504224004"/>
                    </a:ext>
                  </a:extLst>
                </a:gridCol>
              </a:tblGrid>
              <a:tr h="640319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Housing Action Delivery Plan 2022-2026</a:t>
                      </a:r>
                    </a:p>
                  </a:txBody>
                  <a:tcPr marL="131594" marR="131594" marT="65797" marB="65797" anchor="ctr"/>
                </a:tc>
                <a:extLst>
                  <a:ext uri="{0D108BD9-81ED-4DB2-BD59-A6C34878D82A}">
                    <a16:rowId xmlns:a16="http://schemas.microsoft.com/office/drawing/2014/main" val="119573501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0E9264A-4F10-41F8-849D-1B9EC48C32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7607098"/>
              </p:ext>
            </p:extLst>
          </p:nvPr>
        </p:nvGraphicFramePr>
        <p:xfrm>
          <a:off x="816943" y="1440589"/>
          <a:ext cx="10793810" cy="18384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93810">
                  <a:extLst>
                    <a:ext uri="{9D8B030D-6E8A-4147-A177-3AD203B41FA5}">
                      <a16:colId xmlns:a16="http://schemas.microsoft.com/office/drawing/2014/main" val="3504224004"/>
                    </a:ext>
                  </a:extLst>
                </a:gridCol>
              </a:tblGrid>
              <a:tr h="1293376"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 HDAP 2022-2026 approved by Dept. &amp; published on 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  <a:hlinkClick r:id="rId3"/>
                        </a:rPr>
                        <a:t>www.sdcc.ie</a:t>
                      </a: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Link:</a:t>
                      </a:r>
                      <a:r>
                        <a:rPr lang="en-IE" sz="2800" dirty="0">
                          <a:solidFill>
                            <a:schemeClr val="accent1"/>
                          </a:solidFill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 housing-delivery-action-plan-2022-2026-final.pdf (sdcc.ie)</a:t>
                      </a:r>
                      <a:endParaRPr lang="en-GB" sz="2800" dirty="0">
                        <a:solidFill>
                          <a:schemeClr val="accent1"/>
                        </a:solidFill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HFA Target = 3,381 SDCC Projected Output= 3,409</a:t>
                      </a: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(for comparison 2016-21 build output was 1,899)</a:t>
                      </a:r>
                    </a:p>
                  </a:txBody>
                  <a:tcPr marL="131594" marR="131594" marT="65797" marB="65797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735012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5054B63-2659-4FDC-819C-3657F0CF36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512781"/>
              </p:ext>
            </p:extLst>
          </p:nvPr>
        </p:nvGraphicFramePr>
        <p:xfrm>
          <a:off x="816943" y="3578939"/>
          <a:ext cx="4921094" cy="2996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1094">
                  <a:extLst>
                    <a:ext uri="{9D8B030D-6E8A-4147-A177-3AD203B41FA5}">
                      <a16:colId xmlns:a16="http://schemas.microsoft.com/office/drawing/2014/main" val="3504224004"/>
                    </a:ext>
                  </a:extLst>
                </a:gridCol>
              </a:tblGrid>
              <a:tr h="2996714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Social Housing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Council construction sites 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Large Council-led mixed tenure sites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AHB proposals (up to 50%)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Part V yield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Leasing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 marL="131594" marR="131594" marT="65797" marB="6579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735012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96849B1-C178-42EE-82C0-82AB06D24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35470"/>
              </p:ext>
            </p:extLst>
          </p:nvPr>
        </p:nvGraphicFramePr>
        <p:xfrm>
          <a:off x="6443330" y="3578939"/>
          <a:ext cx="5167423" cy="2996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7423">
                  <a:extLst>
                    <a:ext uri="{9D8B030D-6E8A-4147-A177-3AD203B41FA5}">
                      <a16:colId xmlns:a16="http://schemas.microsoft.com/office/drawing/2014/main" val="3504224004"/>
                    </a:ext>
                  </a:extLst>
                </a:gridCol>
              </a:tblGrid>
              <a:tr h="2996714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2800" dirty="0">
                          <a:solidFill>
                            <a:schemeClr val="tx1"/>
                          </a:solidFill>
                        </a:rPr>
                        <a:t>Affordable Housing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Purchase/Cost rental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Large Council owned Sites 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AHBs - Cost Rental Equity Loan (CREL)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Private mixed tenure developments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Additional Part V yield – extra 10%</a:t>
                      </a:r>
                    </a:p>
                    <a:p>
                      <a:pPr marL="457200" indent="-457200" algn="l">
                        <a:buFont typeface="Arial" panose="020B0604020202020204" pitchFamily="34" charset="0"/>
                        <a:buChar char="•"/>
                      </a:pPr>
                      <a:r>
                        <a:rPr lang="en-GB" sz="2000" b="0" dirty="0">
                          <a:solidFill>
                            <a:schemeClr val="tx1"/>
                          </a:solidFill>
                        </a:rPr>
                        <a:t>Clonburris - URDF</a:t>
                      </a:r>
                    </a:p>
                  </a:txBody>
                  <a:tcPr marL="131594" marR="131594" marT="65797" marB="65797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735012"/>
                  </a:ext>
                </a:extLst>
              </a:tr>
            </a:tbl>
          </a:graphicData>
        </a:graphic>
      </p:graphicFrame>
      <p:pic>
        <p:nvPicPr>
          <p:cNvPr id="2" name="Picture 1">
            <a:extLst>
              <a:ext uri="{FF2B5EF4-FFF2-40B4-BE49-F238E27FC236}">
                <a16:creationId xmlns:a16="http://schemas.microsoft.com/office/drawing/2014/main" id="{2CD24C5B-5275-79A9-1AC0-50D5D66FCA9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66875" cy="771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087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885"/>
    </mc:Choice>
    <mc:Fallback xmlns="">
      <p:transition spd="slow" advTm="5388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image ,textbox ,lineClusteredColumnComboChart. Please refer to the notes on this slide for details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2022-2026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853"/>
    </mc:Choice>
    <mc:Fallback xmlns="">
      <p:transition spd="slow" advTm="3585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2022-2026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089A50-A826-E2DB-AB1F-D68BB2454A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458"/>
            <a:ext cx="12192000" cy="68370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69"/>
    </mc:Choice>
    <mc:Fallback xmlns="">
      <p:transition spd="slow" advTm="1496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591516B-EE11-E128-A59A-13DCCB59B8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5" y="0"/>
            <a:ext cx="121866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993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548"/>
    </mc:Choice>
    <mc:Fallback xmlns="">
      <p:transition spd="slow" advTm="3754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D75CDF4-A610-E80E-69ED-9AD42D1E85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425" b="-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132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738"/>
    </mc:Choice>
    <mc:Fallback xmlns="">
      <p:transition spd="slow" advTm="2873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2022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9D8BCCE-4F9D-8228-C2B9-6D8571BA06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21" t="1" r="4622" b="1030"/>
          <a:stretch/>
        </p:blipFill>
        <p:spPr>
          <a:xfrm>
            <a:off x="0" y="-4068"/>
            <a:ext cx="12192000" cy="6862068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85257474-E0A8-336D-D5BD-CF3EC7585C8A}"/>
                  </a:ext>
                </a:extLst>
              </p14:cNvPr>
              <p14:cNvContentPartPr/>
              <p14:nvPr/>
            </p14:nvContentPartPr>
            <p14:xfrm>
              <a:off x="5735447" y="2567349"/>
              <a:ext cx="831600" cy="360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85257474-E0A8-336D-D5BD-CF3EC7585C8A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699807" y="2495709"/>
                <a:ext cx="903240" cy="179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46C488A-DB90-F1B7-074A-100E79228A16}"/>
                  </a:ext>
                </a:extLst>
              </p14:cNvPr>
              <p14:cNvContentPartPr/>
              <p14:nvPr/>
            </p14:nvContentPartPr>
            <p14:xfrm>
              <a:off x="7055927" y="2566269"/>
              <a:ext cx="1944720" cy="1080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46C488A-DB90-F1B7-074A-100E79228A1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7020287" y="2494629"/>
                <a:ext cx="2016360" cy="15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CCD3658F-784A-F97D-2DF3-747FACBFFC02}"/>
                  </a:ext>
                </a:extLst>
              </p14:cNvPr>
              <p14:cNvContentPartPr/>
              <p14:nvPr/>
            </p14:nvContentPartPr>
            <p14:xfrm>
              <a:off x="9716327" y="2548629"/>
              <a:ext cx="610920" cy="20520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CCD3658F-784A-F97D-2DF3-747FACBFFC0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9680327" y="2476989"/>
                <a:ext cx="682560" cy="16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F4E9AF4D-3469-8BC1-D566-17480207C611}"/>
                  </a:ext>
                </a:extLst>
              </p14:cNvPr>
              <p14:cNvContentPartPr/>
              <p14:nvPr/>
            </p14:nvContentPartPr>
            <p14:xfrm>
              <a:off x="11877767" y="2539629"/>
              <a:ext cx="137880" cy="1872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F4E9AF4D-3469-8BC1-D566-17480207C61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1841767" y="2467989"/>
                <a:ext cx="209520" cy="1623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429"/>
    </mc:Choice>
    <mc:Fallback xmlns="">
      <p:transition spd="slow" advTm="8842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10F7F07-155D-406B-934B-DCBA6E482D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8247375"/>
              </p:ext>
            </p:extLst>
          </p:nvPr>
        </p:nvGraphicFramePr>
        <p:xfrm>
          <a:off x="362607" y="709449"/>
          <a:ext cx="11317329" cy="58893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74844">
                  <a:extLst>
                    <a:ext uri="{9D8B030D-6E8A-4147-A177-3AD203B41FA5}">
                      <a16:colId xmlns:a16="http://schemas.microsoft.com/office/drawing/2014/main" val="751538591"/>
                    </a:ext>
                  </a:extLst>
                </a:gridCol>
                <a:gridCol w="3348172">
                  <a:extLst>
                    <a:ext uri="{9D8B030D-6E8A-4147-A177-3AD203B41FA5}">
                      <a16:colId xmlns:a16="http://schemas.microsoft.com/office/drawing/2014/main" val="2355071067"/>
                    </a:ext>
                  </a:extLst>
                </a:gridCol>
                <a:gridCol w="715038">
                  <a:extLst>
                    <a:ext uri="{9D8B030D-6E8A-4147-A177-3AD203B41FA5}">
                      <a16:colId xmlns:a16="http://schemas.microsoft.com/office/drawing/2014/main" val="1908276548"/>
                    </a:ext>
                  </a:extLst>
                </a:gridCol>
                <a:gridCol w="4179275">
                  <a:extLst>
                    <a:ext uri="{9D8B030D-6E8A-4147-A177-3AD203B41FA5}">
                      <a16:colId xmlns:a16="http://schemas.microsoft.com/office/drawing/2014/main" val="804629682"/>
                    </a:ext>
                  </a:extLst>
                </a:gridCol>
              </a:tblGrid>
              <a:tr h="7608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effectLst/>
                          <a:latin typeface="+mn-lt"/>
                        </a:rPr>
                        <a:t>LEA</a:t>
                      </a:r>
                      <a:endParaRPr lang="en-IE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effectLst/>
                          <a:latin typeface="+mn-lt"/>
                        </a:rPr>
                        <a:t>No.</a:t>
                      </a:r>
                      <a:endParaRPr lang="en-IE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dirty="0">
                          <a:effectLst/>
                          <a:latin typeface="+mn-lt"/>
                        </a:rPr>
                        <a:t>Update</a:t>
                      </a:r>
                      <a:endParaRPr lang="en-IE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7031813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Lucan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err="1">
                          <a:solidFill>
                            <a:schemeClr val="tx1"/>
                          </a:solidFill>
                        </a:rPr>
                        <a:t>Aderrig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 (Part V)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x unit in Q2 2022 &amp; balance in Q4 2023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939340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Somerton Phase 2 (Part V)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On site, due for completion Q2 2023</a:t>
                      </a:r>
                      <a:endParaRPr kumimoji="0" lang="en-I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0795515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St Helens/Somerton (Part V)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E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On site, due for completion Q2 2023</a:t>
                      </a:r>
                      <a:endParaRPr kumimoji="0" lang="en-IE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3854948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0" dirty="0">
                        <a:effectLst/>
                        <a:highlight>
                          <a:srgbClr val="FFFF00"/>
                        </a:highligh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600" b="0" dirty="0" err="1">
                          <a:solidFill>
                            <a:schemeClr val="tx1"/>
                          </a:solidFill>
                        </a:rPr>
                        <a:t>Tandys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 Lane (Part V)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Due for completion 2023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85468337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St Helens Plaza (Part V)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Due for completion 2023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7738464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Palmerstown Fonthill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b="0" dirty="0">
                          <a:effectLst/>
                          <a:latin typeface="+mn-lt"/>
                        </a:rPr>
                        <a:t>St. Mark’s</a:t>
                      </a:r>
                      <a:endParaRPr lang="en-IE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3</a:t>
                      </a: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8*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 site–due for completion Dec 2022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73786850"/>
                  </a:ext>
                </a:extLst>
              </a:tr>
              <a:tr h="52186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b="0" dirty="0" err="1">
                          <a:effectLst/>
                          <a:latin typeface="+mn-lt"/>
                        </a:rPr>
                        <a:t>Balgaddy</a:t>
                      </a:r>
                      <a:endParaRPr lang="en-IE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</a:rPr>
                        <a:t>69</a:t>
                      </a:r>
                      <a:endParaRPr lang="en-IE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Tender process currently being completed</a:t>
                      </a:r>
                      <a:endParaRPr lang="en-IE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8414529"/>
                  </a:ext>
                </a:extLst>
              </a:tr>
              <a:tr h="67407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600" b="0" dirty="0">
                          <a:effectLst/>
                          <a:latin typeface="+mn-lt"/>
                        </a:rPr>
                        <a:t>Old Lucan Rd (</a:t>
                      </a:r>
                      <a:r>
                        <a:rPr lang="en-IE" sz="1600" b="0" dirty="0" err="1">
                          <a:effectLst/>
                          <a:latin typeface="+mn-lt"/>
                        </a:rPr>
                        <a:t>Túath</a:t>
                      </a:r>
                      <a:r>
                        <a:rPr lang="en-IE" sz="1600" b="0" dirty="0">
                          <a:effectLst/>
                          <a:latin typeface="+mn-lt"/>
                        </a:rPr>
                        <a:t>)</a:t>
                      </a:r>
                      <a:endParaRPr lang="en-IE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Tenders received by AHB unviable financially in current climate, AHB assessing options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10978565"/>
                  </a:ext>
                </a:extLst>
              </a:tr>
              <a:tr h="4889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IE" sz="1800" b="0" dirty="0">
                        <a:effectLst/>
                        <a:highlight>
                          <a:srgbClr val="FFFF00"/>
                        </a:highlight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St. Ronan’s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Design team appointed Aug 2022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7648313"/>
                  </a:ext>
                </a:extLst>
              </a:tr>
              <a:tr h="5099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E" sz="18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0" dirty="0" err="1">
                          <a:solidFill>
                            <a:schemeClr val="tx1"/>
                          </a:solidFill>
                        </a:rPr>
                        <a:t>Kennelsfort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</a:rPr>
                        <a:t> Road</a:t>
                      </a:r>
                      <a:endParaRPr lang="en-IE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BTR due for completion 2023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5312802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E028F6A9-9B4B-4695-AE1F-2BA67091E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475996" y="39735"/>
            <a:ext cx="131439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E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77E60D5-E9EA-44CC-94CF-AC17729222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628080"/>
              </p:ext>
            </p:extLst>
          </p:nvPr>
        </p:nvGraphicFramePr>
        <p:xfrm>
          <a:off x="487680" y="39735"/>
          <a:ext cx="11204448" cy="558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04448">
                  <a:extLst>
                    <a:ext uri="{9D8B030D-6E8A-4147-A177-3AD203B41FA5}">
                      <a16:colId xmlns:a16="http://schemas.microsoft.com/office/drawing/2014/main" val="3504224004"/>
                    </a:ext>
                  </a:extLst>
                </a:gridCol>
              </a:tblGrid>
              <a:tr h="495260">
                <a:tc>
                  <a:txBody>
                    <a:bodyPr/>
                    <a:lstStyle/>
                    <a:p>
                      <a:pPr algn="ctr"/>
                      <a:r>
                        <a:rPr lang="en-GB" sz="2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Approved/Proposed </a:t>
                      </a:r>
                      <a:r>
                        <a:rPr lang="en-IE" sz="2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Developments by LEA (2)</a:t>
                      </a:r>
                      <a:endParaRPr lang="en-GB" sz="2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31594" marR="131594" marT="65797" marB="65797" anchor="ctr"/>
                </a:tc>
                <a:extLst>
                  <a:ext uri="{0D108BD9-81ED-4DB2-BD59-A6C34878D82A}">
                    <a16:rowId xmlns:a16="http://schemas.microsoft.com/office/drawing/2014/main" val="1195735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4508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807"/>
    </mc:Choice>
    <mc:Fallback xmlns="">
      <p:transition spd="slow" advTm="99807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30" name="Content Placeholder 2">
            <a:extLst>
              <a:ext uri="{FF2B5EF4-FFF2-40B4-BE49-F238E27FC236}">
                <a16:creationId xmlns:a16="http://schemas.microsoft.com/office/drawing/2014/main" id="{BD16ADBD-A2CE-4037-A5AE-7B7F72E049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649214"/>
              </p:ext>
            </p:extLst>
          </p:nvPr>
        </p:nvGraphicFramePr>
        <p:xfrm>
          <a:off x="859456" y="1095898"/>
          <a:ext cx="10515600" cy="4405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594DA1B-3048-4726-920B-A97FCB99B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784061"/>
              </p:ext>
            </p:extLst>
          </p:nvPr>
        </p:nvGraphicFramePr>
        <p:xfrm>
          <a:off x="816944" y="184572"/>
          <a:ext cx="10515600" cy="911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3504224004"/>
                    </a:ext>
                  </a:extLst>
                </a:gridCol>
              </a:tblGrid>
              <a:tr h="91132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SDCC Owned Large Sites</a:t>
                      </a:r>
                    </a:p>
                  </a:txBody>
                  <a:tcPr marL="131594" marR="131594" marT="65797" marB="65797" anchor="ctr"/>
                </a:tc>
                <a:extLst>
                  <a:ext uri="{0D108BD9-81ED-4DB2-BD59-A6C34878D82A}">
                    <a16:rowId xmlns:a16="http://schemas.microsoft.com/office/drawing/2014/main" val="1195735012"/>
                  </a:ext>
                </a:extLst>
              </a:tr>
            </a:tbl>
          </a:graphicData>
        </a:graphic>
      </p:graphicFrame>
      <p:grpSp>
        <p:nvGrpSpPr>
          <p:cNvPr id="12" name="Group 11">
            <a:extLst>
              <a:ext uri="{FF2B5EF4-FFF2-40B4-BE49-F238E27FC236}">
                <a16:creationId xmlns:a16="http://schemas.microsoft.com/office/drawing/2014/main" id="{768A990D-2E42-450A-8BF1-8A1F49B47200}"/>
              </a:ext>
            </a:extLst>
          </p:cNvPr>
          <p:cNvGrpSpPr/>
          <p:nvPr/>
        </p:nvGrpSpPr>
        <p:grpSpPr>
          <a:xfrm>
            <a:off x="838200" y="5858248"/>
            <a:ext cx="10515600" cy="435489"/>
            <a:chOff x="0" y="2674868"/>
            <a:chExt cx="10515600" cy="575639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BF77D882-D657-4660-AF21-50E044A518D1}"/>
                </a:ext>
              </a:extLst>
            </p:cNvPr>
            <p:cNvSpPr/>
            <p:nvPr/>
          </p:nvSpPr>
          <p:spPr>
            <a:xfrm>
              <a:off x="0" y="2674868"/>
              <a:ext cx="10515600" cy="575639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ctangle: Rounded Corners 4">
              <a:extLst>
                <a:ext uri="{FF2B5EF4-FFF2-40B4-BE49-F238E27FC236}">
                  <a16:creationId xmlns:a16="http://schemas.microsoft.com/office/drawing/2014/main" id="{163221AD-2268-4836-89F6-F98D73D75524}"/>
                </a:ext>
              </a:extLst>
            </p:cNvPr>
            <p:cNvSpPr txBox="1"/>
            <p:nvPr/>
          </p:nvSpPr>
          <p:spPr>
            <a:xfrm>
              <a:off x="28100" y="2719617"/>
              <a:ext cx="10459400" cy="5027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91440" rIns="91440" bIns="91440" numCol="1" spcCol="1270" anchor="ctr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400" b="1" dirty="0"/>
                <a:t>B</a:t>
              </a:r>
              <a:r>
                <a:rPr lang="en-IE" sz="2400" b="1" dirty="0" err="1"/>
                <a:t>elgard</a:t>
              </a:r>
              <a:r>
                <a:rPr lang="en-IE" sz="2400" b="1" dirty="0"/>
                <a:t> Square North - </a:t>
              </a:r>
              <a:r>
                <a:rPr lang="en-IE" sz="2400" dirty="0"/>
                <a:t>Cost Rental Apartments</a:t>
              </a:r>
              <a:endParaRPr lang="en-US" sz="2400" kern="1200" dirty="0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64528DC-2DBD-4D28-8F33-BDE774FFE998}"/>
              </a:ext>
            </a:extLst>
          </p:cNvPr>
          <p:cNvGrpSpPr/>
          <p:nvPr/>
        </p:nvGrpSpPr>
        <p:grpSpPr>
          <a:xfrm>
            <a:off x="402266" y="6310386"/>
            <a:ext cx="10515600" cy="746073"/>
            <a:chOff x="0" y="694895"/>
            <a:chExt cx="10515600" cy="746073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23C491BF-4560-4EFF-9B21-2822968D4A78}"/>
                </a:ext>
              </a:extLst>
            </p:cNvPr>
            <p:cNvSpPr/>
            <p:nvPr/>
          </p:nvSpPr>
          <p:spPr>
            <a:xfrm>
              <a:off x="0" y="757868"/>
              <a:ext cx="10515600" cy="6831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445634A-2391-4593-AE25-E11192C11A91}"/>
                </a:ext>
              </a:extLst>
            </p:cNvPr>
            <p:cNvSpPr txBox="1"/>
            <p:nvPr/>
          </p:nvSpPr>
          <p:spPr>
            <a:xfrm>
              <a:off x="290461" y="694895"/>
              <a:ext cx="10132776" cy="7460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33870" tIns="25400" rIns="142240" bIns="2540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en-US" sz="1600" dirty="0"/>
                <a:t>Tender currently being assessed for appointment of ER team, tender for contractor advertised due to close early Oct 2022</a:t>
              </a:r>
              <a:endParaRPr lang="en-US" sz="1600" kern="1200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8F78A72-E81E-4691-B981-8885B78A7EB7}"/>
              </a:ext>
            </a:extLst>
          </p:cNvPr>
          <p:cNvGrpSpPr/>
          <p:nvPr/>
        </p:nvGrpSpPr>
        <p:grpSpPr>
          <a:xfrm>
            <a:off x="536448" y="5499766"/>
            <a:ext cx="10838608" cy="280809"/>
            <a:chOff x="0" y="487525"/>
            <a:chExt cx="10831023" cy="953443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106590D1-9DC2-4685-BC1B-1912C3EEF1F4}"/>
                </a:ext>
              </a:extLst>
            </p:cNvPr>
            <p:cNvSpPr/>
            <p:nvPr/>
          </p:nvSpPr>
          <p:spPr>
            <a:xfrm>
              <a:off x="0" y="757868"/>
              <a:ext cx="10515600" cy="683100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3370E17-0532-4B2C-A355-917E870775C0}"/>
                </a:ext>
              </a:extLst>
            </p:cNvPr>
            <p:cNvSpPr txBox="1"/>
            <p:nvPr/>
          </p:nvSpPr>
          <p:spPr>
            <a:xfrm>
              <a:off x="315423" y="487525"/>
              <a:ext cx="10515600" cy="1986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33870" tIns="25400" rIns="142240" bIns="25400" numCol="1" spcCol="1270" anchor="t" anchorCtr="0">
              <a:noAutofit/>
            </a:bodyPr>
            <a:lstStyle/>
            <a:p>
              <a:pPr marL="228600" lvl="1" indent="-228600" algn="l" defTabSz="8890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en-GB" sz="1600" kern="1200" dirty="0"/>
                <a:t>To be considered Q3 2022 as County Development Plan published.</a:t>
              </a:r>
              <a:endParaRPr lang="en-US" sz="16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9547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006"/>
    </mc:Choice>
    <mc:Fallback xmlns="">
      <p:transition spd="slow" advTm="139006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3320</TotalTime>
  <Words>581</Words>
  <Application>Microsoft Office PowerPoint</Application>
  <PresentationFormat>Widescreen</PresentationFormat>
  <Paragraphs>116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2022-2026</vt:lpstr>
      <vt:lpstr>2022-2026</vt:lpstr>
      <vt:lpstr>PowerPoint Presentation</vt:lpstr>
      <vt:lpstr>PowerPoint Presentation</vt:lpstr>
      <vt:lpstr>2022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 Pierce</dc:creator>
  <cp:lastModifiedBy>Brenda Pierce</cp:lastModifiedBy>
  <cp:revision>57</cp:revision>
  <cp:lastPrinted>2022-09-06T14:03:22Z</cp:lastPrinted>
  <dcterms:created xsi:type="dcterms:W3CDTF">2022-02-07T17:15:43Z</dcterms:created>
  <dcterms:modified xsi:type="dcterms:W3CDTF">2022-09-26T09:40:12Z</dcterms:modified>
</cp:coreProperties>
</file>