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9" r:id="rId2"/>
    <p:sldId id="348" r:id="rId3"/>
    <p:sldId id="356" r:id="rId4"/>
    <p:sldId id="357" r:id="rId5"/>
    <p:sldId id="358" r:id="rId6"/>
    <p:sldId id="359" r:id="rId7"/>
    <p:sldId id="258" r:id="rId8"/>
    <p:sldId id="354" r:id="rId9"/>
    <p:sldId id="325" r:id="rId10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5D7D76-5E2E-42CC-B64F-33BC634E045D}">
          <p14:sldIdLst>
            <p14:sldId id="339"/>
            <p14:sldId id="348"/>
            <p14:sldId id="356"/>
            <p14:sldId id="357"/>
            <p14:sldId id="358"/>
            <p14:sldId id="359"/>
            <p14:sldId id="258"/>
            <p14:sldId id="354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557" autoAdjust="0"/>
  </p:normalViewPr>
  <p:slideViewPr>
    <p:cSldViewPr snapToGrid="0">
      <p:cViewPr varScale="1">
        <p:scale>
          <a:sx n="104" d="100"/>
          <a:sy n="104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6501E-ED52-4774-9854-18614F07C2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CB6F71-786C-47DD-8B42-E3F7D3CDC3DF}">
      <dgm:prSet/>
      <dgm:spPr/>
      <dgm:t>
        <a:bodyPr/>
        <a:lstStyle/>
        <a:p>
          <a:pPr algn="l"/>
          <a:r>
            <a:rPr lang="en-GB" b="1" dirty="0"/>
            <a:t>Kilcarbery:</a:t>
          </a:r>
          <a:r>
            <a:rPr lang="en-GB" dirty="0"/>
            <a:t>	1,034 homes with 30% social (310 homes)</a:t>
          </a:r>
          <a:endParaRPr lang="en-US" dirty="0"/>
        </a:p>
      </dgm:t>
    </dgm:pt>
    <dgm:pt modelId="{D24EFD49-0075-4F8E-8690-84AF48288E4F}" type="parTrans" cxnId="{7294C3E1-99DD-4430-B919-F7EE65DB0D70}">
      <dgm:prSet/>
      <dgm:spPr/>
      <dgm:t>
        <a:bodyPr/>
        <a:lstStyle/>
        <a:p>
          <a:endParaRPr lang="en-US"/>
        </a:p>
      </dgm:t>
    </dgm:pt>
    <dgm:pt modelId="{74710823-59FD-4055-B87D-339F2DDE3607}" type="sibTrans" cxnId="{7294C3E1-99DD-4430-B919-F7EE65DB0D70}">
      <dgm:prSet/>
      <dgm:spPr/>
      <dgm:t>
        <a:bodyPr/>
        <a:lstStyle/>
        <a:p>
          <a:endParaRPr lang="en-US"/>
        </a:p>
      </dgm:t>
    </dgm:pt>
    <dgm:pt modelId="{3EE8F756-A03C-4ABB-86DC-C86C3D3D7CFF}">
      <dgm:prSet custT="1"/>
      <dgm:spPr/>
      <dgm:t>
        <a:bodyPr/>
        <a:lstStyle/>
        <a:p>
          <a:r>
            <a:rPr lang="en-GB" sz="1600" dirty="0"/>
            <a:t>Also includes affordable housing - 74 cost rental &amp; 50 “discounted” homes</a:t>
          </a:r>
          <a:endParaRPr lang="en-US" sz="1600" dirty="0"/>
        </a:p>
      </dgm:t>
    </dgm:pt>
    <dgm:pt modelId="{991B0D6D-E568-4F86-B87B-E973E4687B3E}" type="parTrans" cxnId="{58E90054-D6D1-4357-8411-535A296D88DD}">
      <dgm:prSet/>
      <dgm:spPr/>
      <dgm:t>
        <a:bodyPr/>
        <a:lstStyle/>
        <a:p>
          <a:endParaRPr lang="en-US"/>
        </a:p>
      </dgm:t>
    </dgm:pt>
    <dgm:pt modelId="{15486F12-1793-49F3-BC4F-72BD138009D4}" type="sibTrans" cxnId="{58E90054-D6D1-4357-8411-535A296D88DD}">
      <dgm:prSet/>
      <dgm:spPr/>
      <dgm:t>
        <a:bodyPr/>
        <a:lstStyle/>
        <a:p>
          <a:endParaRPr lang="en-US"/>
        </a:p>
      </dgm:t>
    </dgm:pt>
    <dgm:pt modelId="{ADB350FE-982A-4F53-B4CC-1B20A8C755B2}">
      <dgm:prSet custT="1"/>
      <dgm:spPr/>
      <dgm:t>
        <a:bodyPr/>
        <a:lstStyle/>
        <a:p>
          <a:r>
            <a:rPr lang="en-US" sz="1600" dirty="0"/>
            <a:t>36 social homes delivered plus 16 affordable purchase homes, balance of 37 social homes due by year end.</a:t>
          </a:r>
        </a:p>
      </dgm:t>
    </dgm:pt>
    <dgm:pt modelId="{1E942B2A-A85B-4E7E-8B0F-804A81781633}" type="parTrans" cxnId="{E26B4BF5-2BB6-4323-98CF-2855A3E0AEC1}">
      <dgm:prSet/>
      <dgm:spPr/>
      <dgm:t>
        <a:bodyPr/>
        <a:lstStyle/>
        <a:p>
          <a:endParaRPr lang="en-US"/>
        </a:p>
      </dgm:t>
    </dgm:pt>
    <dgm:pt modelId="{23507B9C-E867-4146-B786-14EFE262E9AE}" type="sibTrans" cxnId="{E26B4BF5-2BB6-4323-98CF-2855A3E0AEC1}">
      <dgm:prSet/>
      <dgm:spPr/>
      <dgm:t>
        <a:bodyPr/>
        <a:lstStyle/>
        <a:p>
          <a:endParaRPr lang="en-US"/>
        </a:p>
      </dgm:t>
    </dgm:pt>
    <dgm:pt modelId="{238BA40E-9EC8-48B9-BCE8-B3023242CDD2}">
      <dgm:prSet/>
      <dgm:spPr/>
      <dgm:t>
        <a:bodyPr/>
        <a:lstStyle/>
        <a:p>
          <a:r>
            <a:rPr lang="en-IE" b="1" dirty="0"/>
            <a:t>Killinarden: </a:t>
          </a:r>
          <a:r>
            <a:rPr lang="en-IE" dirty="0"/>
            <a:t>620 homes including 125 social homes &amp;  372 affordable purchase</a:t>
          </a:r>
          <a:endParaRPr lang="en-US" dirty="0"/>
        </a:p>
      </dgm:t>
    </dgm:pt>
    <dgm:pt modelId="{F63BE259-B3B1-4D24-9D7B-B1B02A33EAA5}" type="parTrans" cxnId="{586D1642-EDCB-4039-ABB8-9B8F82CF3701}">
      <dgm:prSet/>
      <dgm:spPr/>
      <dgm:t>
        <a:bodyPr/>
        <a:lstStyle/>
        <a:p>
          <a:endParaRPr lang="en-US"/>
        </a:p>
      </dgm:t>
    </dgm:pt>
    <dgm:pt modelId="{5FD30198-851A-4CD2-8974-17EA22E7C68A}" type="sibTrans" cxnId="{586D1642-EDCB-4039-ABB8-9B8F82CF3701}">
      <dgm:prSet/>
      <dgm:spPr/>
      <dgm:t>
        <a:bodyPr/>
        <a:lstStyle/>
        <a:p>
          <a:endParaRPr lang="en-US"/>
        </a:p>
      </dgm:t>
    </dgm:pt>
    <dgm:pt modelId="{60AA480F-B676-45E9-8043-C497DE00EE3D}">
      <dgm:prSet custT="1"/>
      <dgm:spPr/>
      <dgm:t>
        <a:bodyPr/>
        <a:lstStyle/>
        <a:p>
          <a:r>
            <a:rPr lang="en-IE" sz="1600" dirty="0"/>
            <a:t>LSRD Planning process –  LSRD preplanning meeting held 22/8/22. Formal option to issue from Planning authority max 4 weeks after meeting date (19/9/22)</a:t>
          </a:r>
          <a:endParaRPr lang="en-US" sz="1600" dirty="0"/>
        </a:p>
      </dgm:t>
    </dgm:pt>
    <dgm:pt modelId="{42988093-4030-4510-BA41-D84573778A70}" type="parTrans" cxnId="{FA81A83D-385D-4C6D-A229-1603BE124E17}">
      <dgm:prSet/>
      <dgm:spPr/>
      <dgm:t>
        <a:bodyPr/>
        <a:lstStyle/>
        <a:p>
          <a:endParaRPr lang="en-US"/>
        </a:p>
      </dgm:t>
    </dgm:pt>
    <dgm:pt modelId="{9FC4B243-5039-40BA-A5A3-220A8412A5AA}" type="sibTrans" cxnId="{FA81A83D-385D-4C6D-A229-1603BE124E17}">
      <dgm:prSet/>
      <dgm:spPr/>
      <dgm:t>
        <a:bodyPr/>
        <a:lstStyle/>
        <a:p>
          <a:endParaRPr lang="en-US"/>
        </a:p>
      </dgm:t>
    </dgm:pt>
    <dgm:pt modelId="{5C25769B-77C3-4422-A37A-0BBE0194EF36}">
      <dgm:prSet custT="1"/>
      <dgm:spPr/>
      <dgm:t>
        <a:bodyPr/>
        <a:lstStyle/>
        <a:p>
          <a:r>
            <a:rPr lang="en-IE" sz="1600" dirty="0"/>
            <a:t>Delivery from 2024 (subject to planning)</a:t>
          </a:r>
          <a:endParaRPr lang="en-US" sz="1600" dirty="0"/>
        </a:p>
      </dgm:t>
    </dgm:pt>
    <dgm:pt modelId="{09DC48FA-B639-40D1-B92D-5EFA3D10B426}" type="parTrans" cxnId="{FC73FA7B-F03B-4FCD-B712-72C3EE76C0C7}">
      <dgm:prSet/>
      <dgm:spPr/>
      <dgm:t>
        <a:bodyPr/>
        <a:lstStyle/>
        <a:p>
          <a:endParaRPr lang="en-US"/>
        </a:p>
      </dgm:t>
    </dgm:pt>
    <dgm:pt modelId="{A849FA1A-049E-4D15-8A7F-6315A066D989}" type="sibTrans" cxnId="{FC73FA7B-F03B-4FCD-B712-72C3EE76C0C7}">
      <dgm:prSet/>
      <dgm:spPr/>
      <dgm:t>
        <a:bodyPr/>
        <a:lstStyle/>
        <a:p>
          <a:endParaRPr lang="en-US"/>
        </a:p>
      </dgm:t>
    </dgm:pt>
    <dgm:pt modelId="{2733BD3F-2226-4D04-820A-F3A6D36C13FB}">
      <dgm:prSet/>
      <dgm:spPr/>
      <dgm:t>
        <a:bodyPr/>
        <a:lstStyle/>
        <a:p>
          <a:r>
            <a:rPr lang="en-IE" b="1" dirty="0"/>
            <a:t>Clonburris: </a:t>
          </a:r>
          <a:r>
            <a:rPr lang="en-IE" dirty="0"/>
            <a:t>Phases 1 &amp; 2 comprising approx. 400 homes (120 social) under design</a:t>
          </a:r>
          <a:endParaRPr lang="en-US" dirty="0"/>
        </a:p>
      </dgm:t>
    </dgm:pt>
    <dgm:pt modelId="{818BF8E7-4881-4094-81EA-24114A36730B}" type="parTrans" cxnId="{12464253-479F-4362-9A8C-DD82BE92D2D4}">
      <dgm:prSet/>
      <dgm:spPr/>
      <dgm:t>
        <a:bodyPr/>
        <a:lstStyle/>
        <a:p>
          <a:endParaRPr lang="en-US"/>
        </a:p>
      </dgm:t>
    </dgm:pt>
    <dgm:pt modelId="{EA3EA08C-DE14-4DE8-94DA-DEFBE56B79BC}" type="sibTrans" cxnId="{12464253-479F-4362-9A8C-DD82BE92D2D4}">
      <dgm:prSet/>
      <dgm:spPr/>
      <dgm:t>
        <a:bodyPr/>
        <a:lstStyle/>
        <a:p>
          <a:endParaRPr lang="en-US"/>
        </a:p>
      </dgm:t>
    </dgm:pt>
    <dgm:pt modelId="{17CD682F-D9FC-4B0B-A306-1CFA2BFE0F70}">
      <dgm:prSet custT="1"/>
      <dgm:spPr/>
      <dgm:t>
        <a:bodyPr/>
        <a:lstStyle/>
        <a:p>
          <a:r>
            <a:rPr lang="en-IE" sz="1600" dirty="0"/>
            <a:t>Part 8s for Phase 1 (Kishogue) &amp; Phase 2 (Canal Extension-Ashwood) approved. Preparation of tender documents to appoint contractors underway. Contractors to be appointed by end of Q1 2023.</a:t>
          </a:r>
          <a:endParaRPr lang="en-US" sz="1600" dirty="0"/>
        </a:p>
      </dgm:t>
    </dgm:pt>
    <dgm:pt modelId="{98C35A00-A6FD-4B68-AF0A-04B5D48EEA83}" type="parTrans" cxnId="{290BE593-273E-466B-B737-0CC9BF1B9CC9}">
      <dgm:prSet/>
      <dgm:spPr/>
      <dgm:t>
        <a:bodyPr/>
        <a:lstStyle/>
        <a:p>
          <a:endParaRPr lang="en-US"/>
        </a:p>
      </dgm:t>
    </dgm:pt>
    <dgm:pt modelId="{54659984-A9E9-4FFE-9AD2-9FBB4529ED92}" type="sibTrans" cxnId="{290BE593-273E-466B-B737-0CC9BF1B9CC9}">
      <dgm:prSet/>
      <dgm:spPr/>
      <dgm:t>
        <a:bodyPr/>
        <a:lstStyle/>
        <a:p>
          <a:endParaRPr lang="en-US"/>
        </a:p>
      </dgm:t>
    </dgm:pt>
    <dgm:pt modelId="{B537FF26-7864-4D37-8E52-FEAC37478F9D}">
      <dgm:prSet/>
      <dgm:spPr/>
      <dgm:t>
        <a:bodyPr/>
        <a:lstStyle/>
        <a:p>
          <a:r>
            <a:rPr lang="en-IE" b="1" dirty="0"/>
            <a:t>Rathcoole: </a:t>
          </a:r>
          <a:r>
            <a:rPr lang="en-IE" dirty="0"/>
            <a:t>Revised proposal to be developed</a:t>
          </a:r>
          <a:endParaRPr lang="en-US" dirty="0"/>
        </a:p>
      </dgm:t>
    </dgm:pt>
    <dgm:pt modelId="{B7341ABA-406C-40CC-89EF-120EE57F96DA}" type="parTrans" cxnId="{773BB749-E4E9-4362-829C-B7079B329CC3}">
      <dgm:prSet/>
      <dgm:spPr/>
      <dgm:t>
        <a:bodyPr/>
        <a:lstStyle/>
        <a:p>
          <a:endParaRPr lang="en-US"/>
        </a:p>
      </dgm:t>
    </dgm:pt>
    <dgm:pt modelId="{B75B0468-1BDA-4CDD-B4E4-97AF35D65CF5}" type="sibTrans" cxnId="{773BB749-E4E9-4362-829C-B7079B329CC3}">
      <dgm:prSet/>
      <dgm:spPr/>
      <dgm:t>
        <a:bodyPr/>
        <a:lstStyle/>
        <a:p>
          <a:endParaRPr lang="en-US"/>
        </a:p>
      </dgm:t>
    </dgm:pt>
    <dgm:pt modelId="{A0C33C05-812F-4332-8535-D27EA19AFC68}">
      <dgm:prSet custT="1"/>
      <dgm:spPr/>
      <dgm:t>
        <a:bodyPr/>
        <a:lstStyle/>
        <a:p>
          <a:r>
            <a:rPr lang="en-US" sz="1600" dirty="0"/>
            <a:t>Cost rental homes (74 units) delivered Q3 2022 - Tuath</a:t>
          </a:r>
        </a:p>
      </dgm:t>
    </dgm:pt>
    <dgm:pt modelId="{2C6E1913-97EB-4FAD-A9A3-9B544D17B6F6}" type="parTrans" cxnId="{5F4E856C-71B1-4BFB-BE43-DD160BAEB238}">
      <dgm:prSet/>
      <dgm:spPr/>
      <dgm:t>
        <a:bodyPr/>
        <a:lstStyle/>
        <a:p>
          <a:endParaRPr lang="en-IE"/>
        </a:p>
      </dgm:t>
    </dgm:pt>
    <dgm:pt modelId="{0F69D717-2282-4E41-B3EA-BA121B75A5F1}" type="sibTrans" cxnId="{5F4E856C-71B1-4BFB-BE43-DD160BAEB238}">
      <dgm:prSet/>
      <dgm:spPr/>
      <dgm:t>
        <a:bodyPr/>
        <a:lstStyle/>
        <a:p>
          <a:endParaRPr lang="en-IE"/>
        </a:p>
      </dgm:t>
    </dgm:pt>
    <dgm:pt modelId="{48FE1B1A-9EA9-4DE8-A065-E75458358E9A}">
      <dgm:prSet custT="1"/>
      <dgm:spPr/>
      <dgm:t>
        <a:bodyPr/>
        <a:lstStyle/>
        <a:p>
          <a:r>
            <a:rPr lang="en-US" sz="1600" dirty="0"/>
            <a:t>Draft tender currently being prepared to appoint Design teams for Phases 3,4 and 5 Clonburris</a:t>
          </a:r>
        </a:p>
      </dgm:t>
    </dgm:pt>
    <dgm:pt modelId="{56F2B37F-F6B4-421D-A071-0CD1EC0D1A45}" type="parTrans" cxnId="{8CF0987D-AED8-4027-A980-F4665037E13F}">
      <dgm:prSet/>
      <dgm:spPr/>
      <dgm:t>
        <a:bodyPr/>
        <a:lstStyle/>
        <a:p>
          <a:endParaRPr lang="en-IE"/>
        </a:p>
      </dgm:t>
    </dgm:pt>
    <dgm:pt modelId="{C08470AC-8F95-48EC-A4C0-DCD25A23D10C}" type="sibTrans" cxnId="{8CF0987D-AED8-4027-A980-F4665037E13F}">
      <dgm:prSet/>
      <dgm:spPr/>
      <dgm:t>
        <a:bodyPr/>
        <a:lstStyle/>
        <a:p>
          <a:endParaRPr lang="en-IE"/>
        </a:p>
      </dgm:t>
    </dgm:pt>
    <dgm:pt modelId="{555C0E80-1223-49F3-989B-3A6EAD1BE99F}" type="pres">
      <dgm:prSet presAssocID="{ED66501E-ED52-4774-9854-18614F07C2AF}" presName="linear" presStyleCnt="0">
        <dgm:presLayoutVars>
          <dgm:animLvl val="lvl"/>
          <dgm:resizeHandles val="exact"/>
        </dgm:presLayoutVars>
      </dgm:prSet>
      <dgm:spPr/>
    </dgm:pt>
    <dgm:pt modelId="{99FA4088-61CC-4B69-8EAB-222B780ECCE9}" type="pres">
      <dgm:prSet presAssocID="{18CB6F71-786C-47DD-8B42-E3F7D3CDC3DF}" presName="parentText" presStyleLbl="node1" presStyleIdx="0" presStyleCnt="4" custLinFactNeighborX="-137" custLinFactNeighborY="-26677">
        <dgm:presLayoutVars>
          <dgm:chMax val="0"/>
          <dgm:bulletEnabled val="1"/>
        </dgm:presLayoutVars>
      </dgm:prSet>
      <dgm:spPr/>
    </dgm:pt>
    <dgm:pt modelId="{41B91EAE-8975-4694-A246-4627ACDA9689}" type="pres">
      <dgm:prSet presAssocID="{18CB6F71-786C-47DD-8B42-E3F7D3CDC3DF}" presName="childText" presStyleLbl="revTx" presStyleIdx="0" presStyleCnt="3" custLinFactNeighborX="-137" custLinFactNeighborY="-14777">
        <dgm:presLayoutVars>
          <dgm:bulletEnabled val="1"/>
        </dgm:presLayoutVars>
      </dgm:prSet>
      <dgm:spPr/>
    </dgm:pt>
    <dgm:pt modelId="{EA8B9A72-3DC7-4733-BD33-21260064265F}" type="pres">
      <dgm:prSet presAssocID="{238BA40E-9EC8-48B9-BCE8-B3023242CDD2}" presName="parentText" presStyleLbl="node1" presStyleIdx="1" presStyleCnt="4" custLinFactNeighborX="-137" custLinFactNeighborY="-7421">
        <dgm:presLayoutVars>
          <dgm:chMax val="0"/>
          <dgm:bulletEnabled val="1"/>
        </dgm:presLayoutVars>
      </dgm:prSet>
      <dgm:spPr/>
    </dgm:pt>
    <dgm:pt modelId="{BB57DCAA-7E31-42A9-9536-30815A315E6E}" type="pres">
      <dgm:prSet presAssocID="{238BA40E-9EC8-48B9-BCE8-B3023242CDD2}" presName="childText" presStyleLbl="revTx" presStyleIdx="1" presStyleCnt="3" custLinFactNeighborX="-137" custLinFactNeighborY="-2195">
        <dgm:presLayoutVars>
          <dgm:bulletEnabled val="1"/>
        </dgm:presLayoutVars>
      </dgm:prSet>
      <dgm:spPr/>
    </dgm:pt>
    <dgm:pt modelId="{F3AEF3FC-066A-4194-BA7D-BA24FE373C7D}" type="pres">
      <dgm:prSet presAssocID="{2733BD3F-2226-4D04-820A-F3A6D36C13F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AC491B-F21A-4748-8877-79AE6CD1BB85}" type="pres">
      <dgm:prSet presAssocID="{2733BD3F-2226-4D04-820A-F3A6D36C13FB}" presName="childText" presStyleLbl="revTx" presStyleIdx="2" presStyleCnt="3">
        <dgm:presLayoutVars>
          <dgm:bulletEnabled val="1"/>
        </dgm:presLayoutVars>
      </dgm:prSet>
      <dgm:spPr/>
    </dgm:pt>
    <dgm:pt modelId="{7E93BE77-EAD3-431E-8DF2-AD646905A76B}" type="pres">
      <dgm:prSet presAssocID="{B537FF26-7864-4D37-8E52-FEAC37478F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58F2210-C45D-41D6-B63F-1CF0B78644DE}" type="presOf" srcId="{60AA480F-B676-45E9-8043-C497DE00EE3D}" destId="{BB57DCAA-7E31-42A9-9536-30815A315E6E}" srcOrd="0" destOrd="0" presId="urn:microsoft.com/office/officeart/2005/8/layout/vList2"/>
    <dgm:cxn modelId="{2E803618-5D72-42C7-988F-6ABE8DFDF3A4}" type="presOf" srcId="{A0C33C05-812F-4332-8535-D27EA19AFC68}" destId="{41B91EAE-8975-4694-A246-4627ACDA9689}" srcOrd="0" destOrd="2" presId="urn:microsoft.com/office/officeart/2005/8/layout/vList2"/>
    <dgm:cxn modelId="{A0AF0029-1E00-495C-A437-5A46DD5669D2}" type="presOf" srcId="{3EE8F756-A03C-4ABB-86DC-C86C3D3D7CFF}" destId="{41B91EAE-8975-4694-A246-4627ACDA9689}" srcOrd="0" destOrd="0" presId="urn:microsoft.com/office/officeart/2005/8/layout/vList2"/>
    <dgm:cxn modelId="{FA81A83D-385D-4C6D-A229-1603BE124E17}" srcId="{238BA40E-9EC8-48B9-BCE8-B3023242CDD2}" destId="{60AA480F-B676-45E9-8043-C497DE00EE3D}" srcOrd="0" destOrd="0" parTransId="{42988093-4030-4510-BA41-D84573778A70}" sibTransId="{9FC4B243-5039-40BA-A5A3-220A8412A5AA}"/>
    <dgm:cxn modelId="{8353445B-2462-424A-A2C0-95F1C3631480}" type="presOf" srcId="{5C25769B-77C3-4422-A37A-0BBE0194EF36}" destId="{BB57DCAA-7E31-42A9-9536-30815A315E6E}" srcOrd="0" destOrd="1" presId="urn:microsoft.com/office/officeart/2005/8/layout/vList2"/>
    <dgm:cxn modelId="{586D1642-EDCB-4039-ABB8-9B8F82CF3701}" srcId="{ED66501E-ED52-4774-9854-18614F07C2AF}" destId="{238BA40E-9EC8-48B9-BCE8-B3023242CDD2}" srcOrd="1" destOrd="0" parTransId="{F63BE259-B3B1-4D24-9D7B-B1B02A33EAA5}" sibTransId="{5FD30198-851A-4CD2-8974-17EA22E7C68A}"/>
    <dgm:cxn modelId="{F6856A65-1896-4F49-89AB-6218458E615E}" type="presOf" srcId="{2733BD3F-2226-4D04-820A-F3A6D36C13FB}" destId="{F3AEF3FC-066A-4194-BA7D-BA24FE373C7D}" srcOrd="0" destOrd="0" presId="urn:microsoft.com/office/officeart/2005/8/layout/vList2"/>
    <dgm:cxn modelId="{773BB749-E4E9-4362-829C-B7079B329CC3}" srcId="{ED66501E-ED52-4774-9854-18614F07C2AF}" destId="{B537FF26-7864-4D37-8E52-FEAC37478F9D}" srcOrd="3" destOrd="0" parTransId="{B7341ABA-406C-40CC-89EF-120EE57F96DA}" sibTransId="{B75B0468-1BDA-4CDD-B4E4-97AF35D65CF5}"/>
    <dgm:cxn modelId="{7B3CDE49-D32F-407E-9709-75AE9EBC6D9E}" type="presOf" srcId="{B537FF26-7864-4D37-8E52-FEAC37478F9D}" destId="{7E93BE77-EAD3-431E-8DF2-AD646905A76B}" srcOrd="0" destOrd="0" presId="urn:microsoft.com/office/officeart/2005/8/layout/vList2"/>
    <dgm:cxn modelId="{5F4E856C-71B1-4BFB-BE43-DD160BAEB238}" srcId="{18CB6F71-786C-47DD-8B42-E3F7D3CDC3DF}" destId="{A0C33C05-812F-4332-8535-D27EA19AFC68}" srcOrd="2" destOrd="0" parTransId="{2C6E1913-97EB-4FAD-A9A3-9B544D17B6F6}" sibTransId="{0F69D717-2282-4E41-B3EA-BA121B75A5F1}"/>
    <dgm:cxn modelId="{789AF86E-10BE-477D-9F1A-B4FB5E7DB577}" type="presOf" srcId="{ED66501E-ED52-4774-9854-18614F07C2AF}" destId="{555C0E80-1223-49F3-989B-3A6EAD1BE99F}" srcOrd="0" destOrd="0" presId="urn:microsoft.com/office/officeart/2005/8/layout/vList2"/>
    <dgm:cxn modelId="{12464253-479F-4362-9A8C-DD82BE92D2D4}" srcId="{ED66501E-ED52-4774-9854-18614F07C2AF}" destId="{2733BD3F-2226-4D04-820A-F3A6D36C13FB}" srcOrd="2" destOrd="0" parTransId="{818BF8E7-4881-4094-81EA-24114A36730B}" sibTransId="{EA3EA08C-DE14-4DE8-94DA-DEFBE56B79BC}"/>
    <dgm:cxn modelId="{58E90054-D6D1-4357-8411-535A296D88DD}" srcId="{18CB6F71-786C-47DD-8B42-E3F7D3CDC3DF}" destId="{3EE8F756-A03C-4ABB-86DC-C86C3D3D7CFF}" srcOrd="0" destOrd="0" parTransId="{991B0D6D-E568-4F86-B87B-E973E4687B3E}" sibTransId="{15486F12-1793-49F3-BC4F-72BD138009D4}"/>
    <dgm:cxn modelId="{3CDC5677-8E8B-4324-A6FC-5423F42B7CDD}" type="presOf" srcId="{238BA40E-9EC8-48B9-BCE8-B3023242CDD2}" destId="{EA8B9A72-3DC7-4733-BD33-21260064265F}" srcOrd="0" destOrd="0" presId="urn:microsoft.com/office/officeart/2005/8/layout/vList2"/>
    <dgm:cxn modelId="{3D5C8479-1AA4-424D-BB8E-8D1FA766AF75}" type="presOf" srcId="{17CD682F-D9FC-4B0B-A306-1CFA2BFE0F70}" destId="{43AC491B-F21A-4748-8877-79AE6CD1BB85}" srcOrd="0" destOrd="0" presId="urn:microsoft.com/office/officeart/2005/8/layout/vList2"/>
    <dgm:cxn modelId="{FC73FA7B-F03B-4FCD-B712-72C3EE76C0C7}" srcId="{238BA40E-9EC8-48B9-BCE8-B3023242CDD2}" destId="{5C25769B-77C3-4422-A37A-0BBE0194EF36}" srcOrd="1" destOrd="0" parTransId="{09DC48FA-B639-40D1-B92D-5EFA3D10B426}" sibTransId="{A849FA1A-049E-4D15-8A7F-6315A066D989}"/>
    <dgm:cxn modelId="{8CF0987D-AED8-4027-A980-F4665037E13F}" srcId="{2733BD3F-2226-4D04-820A-F3A6D36C13FB}" destId="{48FE1B1A-9EA9-4DE8-A065-E75458358E9A}" srcOrd="1" destOrd="0" parTransId="{56F2B37F-F6B4-421D-A071-0CD1EC0D1A45}" sibTransId="{C08470AC-8F95-48EC-A4C0-DCD25A23D10C}"/>
    <dgm:cxn modelId="{290BE593-273E-466B-B737-0CC9BF1B9CC9}" srcId="{2733BD3F-2226-4D04-820A-F3A6D36C13FB}" destId="{17CD682F-D9FC-4B0B-A306-1CFA2BFE0F70}" srcOrd="0" destOrd="0" parTransId="{98C35A00-A6FD-4B68-AF0A-04B5D48EEA83}" sibTransId="{54659984-A9E9-4FFE-9AD2-9FBB4529ED92}"/>
    <dgm:cxn modelId="{087D0DD0-3D0F-4729-9EE8-BC45631934F7}" type="presOf" srcId="{ADB350FE-982A-4F53-B4CC-1B20A8C755B2}" destId="{41B91EAE-8975-4694-A246-4627ACDA9689}" srcOrd="0" destOrd="1" presId="urn:microsoft.com/office/officeart/2005/8/layout/vList2"/>
    <dgm:cxn modelId="{40C80FD5-A92C-42DB-AEF9-D141695C82FD}" type="presOf" srcId="{48FE1B1A-9EA9-4DE8-A065-E75458358E9A}" destId="{43AC491B-F21A-4748-8877-79AE6CD1BB85}" srcOrd="0" destOrd="1" presId="urn:microsoft.com/office/officeart/2005/8/layout/vList2"/>
    <dgm:cxn modelId="{7294C3E1-99DD-4430-B919-F7EE65DB0D70}" srcId="{ED66501E-ED52-4774-9854-18614F07C2AF}" destId="{18CB6F71-786C-47DD-8B42-E3F7D3CDC3DF}" srcOrd="0" destOrd="0" parTransId="{D24EFD49-0075-4F8E-8690-84AF48288E4F}" sibTransId="{74710823-59FD-4055-B87D-339F2DDE3607}"/>
    <dgm:cxn modelId="{45F4D7EA-E215-4B98-975E-716BA5B78FFB}" type="presOf" srcId="{18CB6F71-786C-47DD-8B42-E3F7D3CDC3DF}" destId="{99FA4088-61CC-4B69-8EAB-222B780ECCE9}" srcOrd="0" destOrd="0" presId="urn:microsoft.com/office/officeart/2005/8/layout/vList2"/>
    <dgm:cxn modelId="{E26B4BF5-2BB6-4323-98CF-2855A3E0AEC1}" srcId="{18CB6F71-786C-47DD-8B42-E3F7D3CDC3DF}" destId="{ADB350FE-982A-4F53-B4CC-1B20A8C755B2}" srcOrd="1" destOrd="0" parTransId="{1E942B2A-A85B-4E7E-8B0F-804A81781633}" sibTransId="{23507B9C-E867-4146-B786-14EFE262E9AE}"/>
    <dgm:cxn modelId="{51496A02-0D14-4ED4-AE4D-1B8622836F10}" type="presParOf" srcId="{555C0E80-1223-49F3-989B-3A6EAD1BE99F}" destId="{99FA4088-61CC-4B69-8EAB-222B780ECCE9}" srcOrd="0" destOrd="0" presId="urn:microsoft.com/office/officeart/2005/8/layout/vList2"/>
    <dgm:cxn modelId="{C84A8CBC-A2D8-4D9A-81A6-8AE14637E25C}" type="presParOf" srcId="{555C0E80-1223-49F3-989B-3A6EAD1BE99F}" destId="{41B91EAE-8975-4694-A246-4627ACDA9689}" srcOrd="1" destOrd="0" presId="urn:microsoft.com/office/officeart/2005/8/layout/vList2"/>
    <dgm:cxn modelId="{73F18BF4-58B7-4793-9389-907DB87E7D4E}" type="presParOf" srcId="{555C0E80-1223-49F3-989B-3A6EAD1BE99F}" destId="{EA8B9A72-3DC7-4733-BD33-21260064265F}" srcOrd="2" destOrd="0" presId="urn:microsoft.com/office/officeart/2005/8/layout/vList2"/>
    <dgm:cxn modelId="{F53761F8-6FA8-495D-8BDB-5D9FCBC0573F}" type="presParOf" srcId="{555C0E80-1223-49F3-989B-3A6EAD1BE99F}" destId="{BB57DCAA-7E31-42A9-9536-30815A315E6E}" srcOrd="3" destOrd="0" presId="urn:microsoft.com/office/officeart/2005/8/layout/vList2"/>
    <dgm:cxn modelId="{7D13E6DD-EF8C-4120-889B-B224988FF32A}" type="presParOf" srcId="{555C0E80-1223-49F3-989B-3A6EAD1BE99F}" destId="{F3AEF3FC-066A-4194-BA7D-BA24FE373C7D}" srcOrd="4" destOrd="0" presId="urn:microsoft.com/office/officeart/2005/8/layout/vList2"/>
    <dgm:cxn modelId="{86C449BC-6E7E-46F7-9CA8-854104B869B6}" type="presParOf" srcId="{555C0E80-1223-49F3-989B-3A6EAD1BE99F}" destId="{43AC491B-F21A-4748-8877-79AE6CD1BB85}" srcOrd="5" destOrd="0" presId="urn:microsoft.com/office/officeart/2005/8/layout/vList2"/>
    <dgm:cxn modelId="{E2EE0431-2280-4ED2-948A-73C1AF0B3DED}" type="presParOf" srcId="{555C0E80-1223-49F3-989B-3A6EAD1BE99F}" destId="{7E93BE77-EAD3-431E-8DF2-AD646905A7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A4088-61CC-4B69-8EAB-222B780ECCE9}">
      <dsp:nvSpPr>
        <dsp:cNvPr id="0" name=""/>
        <dsp:cNvSpPr/>
      </dsp:nvSpPr>
      <dsp:spPr>
        <a:xfrm>
          <a:off x="0" y="0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Kilcarbery:</a:t>
          </a:r>
          <a:r>
            <a:rPr lang="en-GB" sz="2100" kern="1200" dirty="0"/>
            <a:t>	1,034 homes with 30% social (310 homes)</a:t>
          </a:r>
          <a:endParaRPr lang="en-US" sz="2100" kern="1200" dirty="0"/>
        </a:p>
      </dsp:txBody>
      <dsp:txXfrm>
        <a:off x="24588" y="24588"/>
        <a:ext cx="10466424" cy="454509"/>
      </dsp:txXfrm>
    </dsp:sp>
    <dsp:sp modelId="{41B91EAE-8975-4694-A246-4627ACDA9689}">
      <dsp:nvSpPr>
        <dsp:cNvPr id="0" name=""/>
        <dsp:cNvSpPr/>
      </dsp:nvSpPr>
      <dsp:spPr>
        <a:xfrm>
          <a:off x="0" y="451103"/>
          <a:ext cx="10515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Also includes affordable housing - 74 cost rental &amp; 50 “discounted” homes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36 social homes delivered plus 16 affordable purchase homes, balance of 37 social homes due by year end.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Cost rental homes (74 units) delivered Q3 2022 - Tuath</a:t>
          </a:r>
        </a:p>
      </dsp:txBody>
      <dsp:txXfrm>
        <a:off x="0" y="451103"/>
        <a:ext cx="10515600" cy="825930"/>
      </dsp:txXfrm>
    </dsp:sp>
    <dsp:sp modelId="{EA8B9A72-3DC7-4733-BD33-21260064265F}">
      <dsp:nvSpPr>
        <dsp:cNvPr id="0" name=""/>
        <dsp:cNvSpPr/>
      </dsp:nvSpPr>
      <dsp:spPr>
        <a:xfrm>
          <a:off x="0" y="1295010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b="1" kern="1200" dirty="0"/>
            <a:t>Killinarden: </a:t>
          </a:r>
          <a:r>
            <a:rPr lang="en-IE" sz="2100" kern="1200" dirty="0"/>
            <a:t>620 homes including 125 social homes &amp;  372 affordable purchase</a:t>
          </a:r>
          <a:endParaRPr lang="en-US" sz="2100" kern="1200" dirty="0"/>
        </a:p>
      </dsp:txBody>
      <dsp:txXfrm>
        <a:off x="24588" y="1319598"/>
        <a:ext cx="10466424" cy="454509"/>
      </dsp:txXfrm>
    </dsp:sp>
    <dsp:sp modelId="{BB57DCAA-7E31-42A9-9536-30815A315E6E}">
      <dsp:nvSpPr>
        <dsp:cNvPr id="0" name=""/>
        <dsp:cNvSpPr/>
      </dsp:nvSpPr>
      <dsp:spPr>
        <a:xfrm>
          <a:off x="0" y="1844092"/>
          <a:ext cx="10515600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E" sz="1600" kern="1200" dirty="0"/>
            <a:t>LSRD Planning process –  LSRD preplanning meeting held 22/8/22. Formal option to issue from Planning authority max 4 weeks after meeting date (19/9/22)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E" sz="1600" kern="1200" dirty="0"/>
            <a:t>Delivery from 2024 (subject to planning)</a:t>
          </a:r>
          <a:endParaRPr lang="en-US" sz="1600" kern="1200" dirty="0"/>
        </a:p>
      </dsp:txBody>
      <dsp:txXfrm>
        <a:off x="0" y="1844092"/>
        <a:ext cx="10515600" cy="760725"/>
      </dsp:txXfrm>
    </dsp:sp>
    <dsp:sp modelId="{F3AEF3FC-066A-4194-BA7D-BA24FE373C7D}">
      <dsp:nvSpPr>
        <dsp:cNvPr id="0" name=""/>
        <dsp:cNvSpPr/>
      </dsp:nvSpPr>
      <dsp:spPr>
        <a:xfrm>
          <a:off x="0" y="2615873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b="1" kern="1200" dirty="0"/>
            <a:t>Clonburris: </a:t>
          </a:r>
          <a:r>
            <a:rPr lang="en-IE" sz="2100" kern="1200" dirty="0"/>
            <a:t>Phases 1 &amp; 2 comprising approx. 400 homes (120 social) under design</a:t>
          </a:r>
          <a:endParaRPr lang="en-US" sz="2100" kern="1200" dirty="0"/>
        </a:p>
      </dsp:txBody>
      <dsp:txXfrm>
        <a:off x="24588" y="2640461"/>
        <a:ext cx="10466424" cy="454509"/>
      </dsp:txXfrm>
    </dsp:sp>
    <dsp:sp modelId="{43AC491B-F21A-4748-8877-79AE6CD1BB85}">
      <dsp:nvSpPr>
        <dsp:cNvPr id="0" name=""/>
        <dsp:cNvSpPr/>
      </dsp:nvSpPr>
      <dsp:spPr>
        <a:xfrm>
          <a:off x="0" y="3119558"/>
          <a:ext cx="10515600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E" sz="1600" kern="1200" dirty="0"/>
            <a:t>Part 8s for Phase 1 (Kishogue) &amp; Phase 2 (Canal Extension-Ashwood) approved. Preparation of tender documents to appoint contractors underway. Contractors to be appointed by end of Q1 2023.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Draft tender currently being prepared to appoint Design teams for Phases 3,4 and 5 Clonburris</a:t>
          </a:r>
        </a:p>
      </dsp:txBody>
      <dsp:txXfrm>
        <a:off x="0" y="3119558"/>
        <a:ext cx="10515600" cy="760725"/>
      </dsp:txXfrm>
    </dsp:sp>
    <dsp:sp modelId="{7E93BE77-EAD3-431E-8DF2-AD646905A76B}">
      <dsp:nvSpPr>
        <dsp:cNvPr id="0" name=""/>
        <dsp:cNvSpPr/>
      </dsp:nvSpPr>
      <dsp:spPr>
        <a:xfrm>
          <a:off x="0" y="3880283"/>
          <a:ext cx="105156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b="1" kern="1200" dirty="0"/>
            <a:t>Rathcoole: </a:t>
          </a:r>
          <a:r>
            <a:rPr lang="en-IE" sz="2100" kern="1200" dirty="0"/>
            <a:t>Revised proposal to be developed</a:t>
          </a:r>
          <a:endParaRPr lang="en-US" sz="2100" kern="1200" dirty="0"/>
        </a:p>
      </dsp:txBody>
      <dsp:txXfrm>
        <a:off x="24588" y="3904871"/>
        <a:ext cx="10466424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3T07:45:20.33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26,'0'-1,"0"0,1 0,-1 0,1 0,-1 0,1 0,0 0,0 0,-1 0,1 0,0 0,0 0,0 0,0 1,0-1,0 0,0 1,0-1,0 0,0 1,0 0,0-1,1 1,-1 0,0-1,0 1,3 0,38-5,-38 5,21 0,-1 1,-1 1,41 10,10 0,-56-9,0 1,-1 1,22 8,-25-7,1-1,0-1,0 0,1-1,22 2,49 5,-72-7,1 0,-1-1,1-1,0-1,-1 0,1-1,18-3,157-21,-73 13,-28 5,157 6,-105 4,534-3,-663-1,1-1,0 0,19-5,0-1,-14 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3T07:45:23.53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29,'0'0,"1"-1,-1 0,0 1,1-1,-1 0,1 1,-1-1,1 1,-1-1,1 0,0 1,-1 0,1-1,0 1,-1-1,1 1,0 0,0-1,-1 1,1 0,0 0,0 0,-1-1,1 1,1 0,28-4,-24 4,509-13,-344 14,4452 0,-4584-1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3T07:45:25.38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1,'89'0,"-1"4,98 18,-93-9,131 3,94-17,-113-2,264 3,-445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3T07:45:27.52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1,'5'0,"5"0,5 4,6 2,2-1,2 0,1-2,1-1,0-1,-1-1,5 4,1 2,0 0,-2-2,-1-1,-6-1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50804-3B02-4C16-853A-96E4208FB18A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95B44-C8C6-4E71-86D6-4B6ACF3AA1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22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87629-B7FA-435C-86E5-432E61C5D39B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50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lineClusteredColumnComboChart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lineClusteredColumnComboChart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Housing for All Delivery Pipeline 2022 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Housing for All Delivered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87629-B7FA-435C-86E5-432E61C5D39B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826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87629-B7FA-435C-86E5-432E61C5D39B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432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205-BCEA-4F21-B950-04BF20CD7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B0174-B270-46F9-930E-B615C8D1F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2F11-87C2-48FA-B6B6-0C95EDBD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9DC9-9700-4522-9CD5-C9A5720C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C17F-58D7-4421-98E6-54F2F481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7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32BF-6F0A-425B-9675-07B2CCA3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6E568-7694-43C2-A700-533F8656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3F5FE-4012-4089-AAFD-EB9DBEB9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46DD-9619-43B9-B9D9-84AC8590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B5A15-728A-46B1-BD14-70855981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195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6978C-F847-4E82-AFE8-92CE34484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E91A6-39B6-41AF-899E-B0D571424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91A61-8BAE-4B41-A910-FE18997A3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471A-89D8-4DA1-B478-F867BEB1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3BC24-A167-4BD3-AA69-5DCA11CB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947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20A2-D145-41D9-93C7-FE393E86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199B-1235-4038-AB29-5456B213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C2DF2-F268-4569-9526-16235DAB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35E12-D964-4458-8F17-E8FCBC6D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1FBF2-EDA1-43D2-BE1A-91E33F5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447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F9AC-02E5-4C77-9F74-68DABB23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6751A-5F5B-4CE0-86F7-9CB55CFFF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6113-2170-40BB-ABDF-D3D0DC44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9C9B-FFF7-4719-B293-F75CA7F2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D4FB-4FDF-4771-A7A1-B6A597A8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36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FE21-381D-4BA2-B975-44D810CB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26192-DFD9-4B56-912B-64B42C4A7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0BD98-C0A0-4C85-A57A-160DC50AB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0FC4F-32CD-4D3C-8190-C10D0FA3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3365A-80D2-4C68-81A6-9A58C275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3EE5D-41F8-4A34-B756-9EF0A66F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305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920B-A095-4027-B0DE-4E485942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1B368-2722-495B-8595-B3F17A83F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7824D-52A3-425C-8072-B15CC884C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BE94C-8777-4CB5-ADF8-3248DE1AB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44F64-037C-4A5D-BCD2-D49B728BB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FF116-BF3F-4193-84C3-B1AD4257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63D68-943C-474F-8765-1B63A539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B9EA5-C45A-4EAD-8CA7-CE905FA3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39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9D-9DAB-4DE4-A847-C71F5EA8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46995-8219-41B0-84BA-21B8AC26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3E178-2B4B-4D23-99B9-6EA88E88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FBB67-DAF5-4D6C-B0AF-DE2E2DF9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60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E45B8-E5C9-4034-9023-D240E146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E113D-AEBC-4DC0-8BBF-7FD3948F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F025F-32CF-4163-96DF-261DD0C1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25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AA6F-6054-4547-95E8-42FFDAB3C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399BD-6C45-4E88-8D1E-0D733E1A2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FD20C-1CD4-4E2D-82B8-D6DFD4A28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9B9B5-7B11-4430-B5B8-B1EA5B64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285F4-DE89-4D59-A141-F586BC8A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A92D8-5075-4535-B2EC-20B240E3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61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88AB-8B64-452F-846D-E0A98467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9D4CB-EE68-4DC9-BA27-69CC90991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3F703-2B06-455A-974E-F5669A957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72820-D635-46E3-9237-45C2DC24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4D90F-3A5F-484E-BFAA-A54E11C6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DF60F-B6A4-4758-9D18-C660F52E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541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3DE01-8DB4-48E8-BB82-6BC0CBC2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99BC3-28B3-4DC3-9359-5A3706000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594DE-B870-4328-BECE-A5BA084AA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201C-D898-4AD3-9616-716BE91E684E}" type="datetimeFigureOut">
              <a:rPr lang="en-IE" smtClean="0"/>
              <a:t>26/09/2022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9BBF0-2DC2-4398-AFC0-3EC8685AD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EFEB-D352-4ADC-ABEF-59DE32300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41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cc.i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sdcc.ie/en/services/housing/delivering-housing/delivering-housing/housing-delivery-action-plan-2022-2026-fina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3e5a9723-4c1b-47d1-9b15-89e6f22f6a8f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7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50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>
            <a:extLst>
              <a:ext uri="{FF2B5EF4-FFF2-40B4-BE49-F238E27FC236}">
                <a16:creationId xmlns:a16="http://schemas.microsoft.com/office/drawing/2014/main" id="{8CA731AF-B6B6-456E-87C1-43FE7C58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5DB323-247E-4577-B60C-9AD37D20EB63}"/>
              </a:ext>
            </a:extLst>
          </p:cNvPr>
          <p:cNvSpPr txBox="1"/>
          <p:nvPr/>
        </p:nvSpPr>
        <p:spPr>
          <a:xfrm>
            <a:off x="1500026" y="2868596"/>
            <a:ext cx="825271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Housing Delivery Update Report</a:t>
            </a:r>
            <a:br>
              <a:rPr lang="en-IE" sz="3200" b="1" dirty="0">
                <a:solidFill>
                  <a:schemeClr val="bg1"/>
                </a:solidFill>
                <a:effectLst/>
              </a:rPr>
            </a:br>
            <a:br>
              <a:rPr lang="en-IE" sz="3200" b="1" dirty="0">
                <a:solidFill>
                  <a:schemeClr val="bg1"/>
                </a:solidFill>
                <a:effectLst/>
              </a:rPr>
            </a:br>
            <a:r>
              <a:rPr lang="en-IE" sz="3200" b="1" dirty="0">
                <a:solidFill>
                  <a:schemeClr val="bg1"/>
                </a:solidFill>
                <a:effectLst/>
              </a:rPr>
              <a:t>Lucan/Palmerstown/Fonthill/North Clondalkin Area Committee Meeting</a:t>
            </a:r>
            <a:br>
              <a:rPr lang="en-IE" sz="3200" b="1" dirty="0">
                <a:solidFill>
                  <a:schemeClr val="bg1"/>
                </a:solidFill>
                <a:effectLst/>
              </a:rPr>
            </a:br>
            <a:r>
              <a:rPr lang="en-IE" sz="3200" b="1" dirty="0">
                <a:solidFill>
                  <a:schemeClr val="bg1"/>
                </a:solidFill>
                <a:effectLst/>
              </a:rPr>
              <a:t>27th September 2022</a:t>
            </a:r>
            <a:br>
              <a:rPr lang="en-IE" sz="3200" b="1" dirty="0">
                <a:effectLst/>
              </a:rPr>
            </a:b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252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37"/>
    </mc:Choice>
    <mc:Fallback xmlns="">
      <p:transition spd="slow" advTm="333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DD11D6-3EBD-4341-8CDC-6A8336A20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7144"/>
              </p:ext>
            </p:extLst>
          </p:nvPr>
        </p:nvGraphicFramePr>
        <p:xfrm>
          <a:off x="816944" y="600600"/>
          <a:ext cx="10793809" cy="68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3809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640319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Housing Action Delivery Plan 2022-2026</a:t>
                      </a:r>
                    </a:p>
                  </a:txBody>
                  <a:tcPr marL="131594" marR="131594" marT="65797" marB="65797" anchor="ctr"/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0E9264A-4F10-41F8-849D-1B9EC48C3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07098"/>
              </p:ext>
            </p:extLst>
          </p:nvPr>
        </p:nvGraphicFramePr>
        <p:xfrm>
          <a:off x="816943" y="1440589"/>
          <a:ext cx="10793810" cy="183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3810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129337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HDAP 2022-2026 approved by Dept. &amp; published on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hlinkClick r:id="rId3"/>
                        </a:rPr>
                        <a:t>www.sdcc.ie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Link:</a:t>
                      </a:r>
                      <a:r>
                        <a:rPr lang="en-IE" sz="2800" dirty="0">
                          <a:solidFill>
                            <a:schemeClr val="accent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housing-delivery-action-plan-2022-2026-final.pdf (sdcc.ie)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HFA Target = 3,381 SDCC Projected Output= 3,409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(for comparison 2016-21 build output was 1,899)</a:t>
                      </a:r>
                    </a:p>
                  </a:txBody>
                  <a:tcPr marL="131594" marR="131594" marT="65797" marB="6579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054B63-2659-4FDC-819C-3657F0CF3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12781"/>
              </p:ext>
            </p:extLst>
          </p:nvPr>
        </p:nvGraphicFramePr>
        <p:xfrm>
          <a:off x="816943" y="3578939"/>
          <a:ext cx="4921094" cy="299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094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299671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Social Housing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Council construction sites 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Large Council-led mixed tenure sites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AHB proposals (up to 50%)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Part V yield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Leasing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31594" marR="131594" marT="65797" marB="6579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6849B1-C178-42EE-82C0-82AB06D24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5470"/>
              </p:ext>
            </p:extLst>
          </p:nvPr>
        </p:nvGraphicFramePr>
        <p:xfrm>
          <a:off x="6443330" y="3578939"/>
          <a:ext cx="5167423" cy="299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423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299671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Affordable Housing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Purchase/Cost rental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Large Council owned Sites 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AHBs - Cost Rental Equity Loan (CREL)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Private mixed tenure developments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Additional Part V yield – extra 10%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Clonburris - URDF</a:t>
                      </a:r>
                    </a:p>
                  </a:txBody>
                  <a:tcPr marL="131594" marR="131594" marT="65797" marB="6579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CD24C5B-5275-79A9-1AC0-50D5D66FCA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6875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87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85"/>
    </mc:Choice>
    <mc:Fallback xmlns="">
      <p:transition spd="slow" advTm="538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image ,textbox ,lineClusteredColumnComboChart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2022-2026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53"/>
    </mc:Choice>
    <mc:Fallback xmlns="">
      <p:transition spd="slow" advTm="3585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2022-2026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089A50-A826-E2DB-AB1F-D68BB2454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58"/>
            <a:ext cx="12192000" cy="68370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69"/>
    </mc:Choice>
    <mc:Fallback xmlns="">
      <p:transition spd="slow" advTm="1496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91516B-EE11-E128-A59A-13DCCB59B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" y="0"/>
            <a:ext cx="121866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48"/>
    </mc:Choice>
    <mc:Fallback xmlns="">
      <p:transition spd="slow" advTm="375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75CDF4-A610-E80E-69ED-9AD42D1E85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38"/>
    </mc:Choice>
    <mc:Fallback xmlns="">
      <p:transition spd="slow" advTm="2873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D8BCCE-4F9D-8228-C2B9-6D8571BA0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1" t="1" r="4622" b="1030"/>
          <a:stretch/>
        </p:blipFill>
        <p:spPr>
          <a:xfrm>
            <a:off x="0" y="-4068"/>
            <a:ext cx="12192000" cy="686206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5257474-E0A8-336D-D5BD-CF3EC7585C8A}"/>
                  </a:ext>
                </a:extLst>
              </p14:cNvPr>
              <p14:cNvContentPartPr/>
              <p14:nvPr/>
            </p14:nvContentPartPr>
            <p14:xfrm>
              <a:off x="5735447" y="2567349"/>
              <a:ext cx="831600" cy="360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5257474-E0A8-336D-D5BD-CF3EC7585C8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99807" y="2495709"/>
                <a:ext cx="90324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46C488A-DB90-F1B7-074A-100E79228A16}"/>
                  </a:ext>
                </a:extLst>
              </p14:cNvPr>
              <p14:cNvContentPartPr/>
              <p14:nvPr/>
            </p14:nvContentPartPr>
            <p14:xfrm>
              <a:off x="7055927" y="2566269"/>
              <a:ext cx="1944720" cy="108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46C488A-DB90-F1B7-074A-100E79228A1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20287" y="2494629"/>
                <a:ext cx="201636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CD3658F-784A-F97D-2DF3-747FACBFFC02}"/>
                  </a:ext>
                </a:extLst>
              </p14:cNvPr>
              <p14:cNvContentPartPr/>
              <p14:nvPr/>
            </p14:nvContentPartPr>
            <p14:xfrm>
              <a:off x="9716327" y="2548629"/>
              <a:ext cx="610920" cy="20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CD3658F-784A-F97D-2DF3-747FACBFFC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80327" y="2476989"/>
                <a:ext cx="68256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4E9AF4D-3469-8BC1-D566-17480207C611}"/>
                  </a:ext>
                </a:extLst>
              </p14:cNvPr>
              <p14:cNvContentPartPr/>
              <p14:nvPr/>
            </p14:nvContentPartPr>
            <p14:xfrm>
              <a:off x="11877767" y="2539629"/>
              <a:ext cx="137880" cy="187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4E9AF4D-3469-8BC1-D566-17480207C61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41767" y="2467989"/>
                <a:ext cx="209520" cy="16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29"/>
    </mc:Choice>
    <mc:Fallback xmlns="">
      <p:transition spd="slow" advTm="884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0F7F07-155D-406B-934B-DCBA6E482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47375"/>
              </p:ext>
            </p:extLst>
          </p:nvPr>
        </p:nvGraphicFramePr>
        <p:xfrm>
          <a:off x="362607" y="709449"/>
          <a:ext cx="11317329" cy="5889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4844">
                  <a:extLst>
                    <a:ext uri="{9D8B030D-6E8A-4147-A177-3AD203B41FA5}">
                      <a16:colId xmlns:a16="http://schemas.microsoft.com/office/drawing/2014/main" val="751538591"/>
                    </a:ext>
                  </a:extLst>
                </a:gridCol>
                <a:gridCol w="3348172">
                  <a:extLst>
                    <a:ext uri="{9D8B030D-6E8A-4147-A177-3AD203B41FA5}">
                      <a16:colId xmlns:a16="http://schemas.microsoft.com/office/drawing/2014/main" val="2355071067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1908276548"/>
                    </a:ext>
                  </a:extLst>
                </a:gridCol>
                <a:gridCol w="4179275">
                  <a:extLst>
                    <a:ext uri="{9D8B030D-6E8A-4147-A177-3AD203B41FA5}">
                      <a16:colId xmlns:a16="http://schemas.microsoft.com/office/drawing/2014/main" val="804629682"/>
                    </a:ext>
                  </a:extLst>
                </a:gridCol>
              </a:tblGrid>
              <a:tr h="76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  <a:latin typeface="+mn-lt"/>
                        </a:rPr>
                        <a:t>LEA</a:t>
                      </a:r>
                      <a:endParaRPr lang="en-I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  <a:latin typeface="+mn-lt"/>
                        </a:rPr>
                        <a:t>No.</a:t>
                      </a:r>
                      <a:endParaRPr lang="en-I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  <a:latin typeface="+mn-lt"/>
                        </a:rPr>
                        <a:t>Update</a:t>
                      </a:r>
                      <a:endParaRPr lang="en-IE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03181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Aderrig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(Part 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unit in Q2 2022 &amp; balance in Q4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3934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Somerton Phase 2 (Part 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 site, due for completion Q2 2023</a:t>
                      </a:r>
                      <a:endParaRPr kumimoji="0" lang="en-I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9551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 Helens/Somerton (Part 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 site, due for completion Q2 2023</a:t>
                      </a:r>
                      <a:endParaRPr kumimoji="0" lang="en-I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854948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Tandys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Lane (Part 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for completion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46833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 Helens Plaza (Part 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for completion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738464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Palmerstown Fonthill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>
                          <a:effectLst/>
                          <a:latin typeface="+mn-lt"/>
                        </a:rPr>
                        <a:t>St. Mark’s</a:t>
                      </a:r>
                      <a:endParaRPr lang="en-I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</a:t>
                      </a: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site–due for completion Dec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786850"/>
                  </a:ext>
                </a:extLst>
              </a:tr>
              <a:tr h="5218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b="0" dirty="0" err="1">
                          <a:effectLst/>
                          <a:latin typeface="+mn-lt"/>
                        </a:rPr>
                        <a:t>Balgaddy</a:t>
                      </a:r>
                      <a:endParaRPr lang="en-I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</a:rPr>
                        <a:t>69</a:t>
                      </a:r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Tender process currently being completed</a:t>
                      </a:r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414529"/>
                  </a:ext>
                </a:extLst>
              </a:tr>
              <a:tr h="67407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>
                          <a:effectLst/>
                          <a:latin typeface="+mn-lt"/>
                        </a:rPr>
                        <a:t>Old Lucan Rd (</a:t>
                      </a:r>
                      <a:r>
                        <a:rPr lang="en-IE" sz="1600" b="0" dirty="0" err="1">
                          <a:effectLst/>
                          <a:latin typeface="+mn-lt"/>
                        </a:rPr>
                        <a:t>Túath</a:t>
                      </a:r>
                      <a:r>
                        <a:rPr lang="en-IE" sz="1600" b="0" dirty="0">
                          <a:effectLst/>
                          <a:latin typeface="+mn-lt"/>
                        </a:rPr>
                        <a:t>)</a:t>
                      </a:r>
                      <a:endParaRPr lang="en-IE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Tenders received by AHB unviable financially in current climate, AHB assessing options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97856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Ronan’s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team appointed Aug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648313"/>
                  </a:ext>
                </a:extLst>
              </a:tr>
              <a:tr h="509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Kennelsfort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Road</a:t>
                      </a:r>
                      <a:endParaRPr lang="en-I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BTR due for completion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31280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028F6A9-9B4B-4695-AE1F-2BA67091E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5996" y="39735"/>
            <a:ext cx="131439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7E60D5-E9EA-44CC-94CF-AC1772922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628080"/>
              </p:ext>
            </p:extLst>
          </p:nvPr>
        </p:nvGraphicFramePr>
        <p:xfrm>
          <a:off x="487680" y="39735"/>
          <a:ext cx="11204448" cy="55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448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495260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Approved/Proposed </a:t>
                      </a:r>
                      <a:r>
                        <a:rPr lang="en-IE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Developments by LEA (2)</a:t>
                      </a:r>
                      <a:endParaRPr lang="en-GB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1594" marR="131594" marT="65797" marB="65797" anchor="ctr"/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0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07"/>
    </mc:Choice>
    <mc:Fallback xmlns="">
      <p:transition spd="slow" advTm="9980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" name="Content Placeholder 2">
            <a:extLst>
              <a:ext uri="{FF2B5EF4-FFF2-40B4-BE49-F238E27FC236}">
                <a16:creationId xmlns:a16="http://schemas.microsoft.com/office/drawing/2014/main" id="{BD16ADBD-A2CE-4037-A5AE-7B7F72E04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49214"/>
              </p:ext>
            </p:extLst>
          </p:nvPr>
        </p:nvGraphicFramePr>
        <p:xfrm>
          <a:off x="859456" y="1095898"/>
          <a:ext cx="10515600" cy="440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594DA1B-3048-4726-920B-A97FCB99B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84061"/>
              </p:ext>
            </p:extLst>
          </p:nvPr>
        </p:nvGraphicFramePr>
        <p:xfrm>
          <a:off x="816944" y="184572"/>
          <a:ext cx="10515600" cy="91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91132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SDCC Owned Large Sites</a:t>
                      </a:r>
                    </a:p>
                  </a:txBody>
                  <a:tcPr marL="131594" marR="131594" marT="65797" marB="65797" anchor="ctr"/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A990D-2E42-450A-8BF1-8A1F49B47200}"/>
              </a:ext>
            </a:extLst>
          </p:cNvPr>
          <p:cNvGrpSpPr/>
          <p:nvPr/>
        </p:nvGrpSpPr>
        <p:grpSpPr>
          <a:xfrm>
            <a:off x="838200" y="5858248"/>
            <a:ext cx="10515600" cy="435489"/>
            <a:chOff x="0" y="2674868"/>
            <a:chExt cx="10515600" cy="575639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F77D882-D657-4660-AF21-50E044A518D1}"/>
                </a:ext>
              </a:extLst>
            </p:cNvPr>
            <p:cNvSpPr/>
            <p:nvPr/>
          </p:nvSpPr>
          <p:spPr>
            <a:xfrm>
              <a:off x="0" y="2674868"/>
              <a:ext cx="10515600" cy="57563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163221AD-2268-4836-89F6-F98D73D75524}"/>
                </a:ext>
              </a:extLst>
            </p:cNvPr>
            <p:cNvSpPr txBox="1"/>
            <p:nvPr/>
          </p:nvSpPr>
          <p:spPr>
            <a:xfrm>
              <a:off x="28100" y="2719617"/>
              <a:ext cx="10459400" cy="502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b="1" dirty="0"/>
                <a:t>B</a:t>
              </a:r>
              <a:r>
                <a:rPr lang="en-IE" sz="2400" b="1" dirty="0" err="1"/>
                <a:t>elgard</a:t>
              </a:r>
              <a:r>
                <a:rPr lang="en-IE" sz="2400" b="1" dirty="0"/>
                <a:t> Square North - </a:t>
              </a:r>
              <a:r>
                <a:rPr lang="en-IE" sz="2400" dirty="0"/>
                <a:t>Cost Rental Apartments</a:t>
              </a:r>
              <a:endParaRPr lang="en-US" sz="24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4528DC-2DBD-4D28-8F33-BDE774FFE998}"/>
              </a:ext>
            </a:extLst>
          </p:cNvPr>
          <p:cNvGrpSpPr/>
          <p:nvPr/>
        </p:nvGrpSpPr>
        <p:grpSpPr>
          <a:xfrm>
            <a:off x="402266" y="6310386"/>
            <a:ext cx="10515600" cy="746073"/>
            <a:chOff x="0" y="694895"/>
            <a:chExt cx="10515600" cy="74607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3C491BF-4560-4EFF-9B21-2822968D4A78}"/>
                </a:ext>
              </a:extLst>
            </p:cNvPr>
            <p:cNvSpPr/>
            <p:nvPr/>
          </p:nvSpPr>
          <p:spPr>
            <a:xfrm>
              <a:off x="0" y="757868"/>
              <a:ext cx="10515600" cy="6831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445634A-2391-4593-AE25-E11192C11A91}"/>
                </a:ext>
              </a:extLst>
            </p:cNvPr>
            <p:cNvSpPr txBox="1"/>
            <p:nvPr/>
          </p:nvSpPr>
          <p:spPr>
            <a:xfrm>
              <a:off x="290461" y="694895"/>
              <a:ext cx="10132776" cy="746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870" tIns="25400" rIns="142240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/>
                <a:t>Tender currently being assessed for appointment of ER team, tender for contractor advertised due to close early Oct 2022</a:t>
              </a:r>
              <a:endParaRPr lang="en-US" sz="1600" kern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F78A72-E81E-4691-B981-8885B78A7EB7}"/>
              </a:ext>
            </a:extLst>
          </p:cNvPr>
          <p:cNvGrpSpPr/>
          <p:nvPr/>
        </p:nvGrpSpPr>
        <p:grpSpPr>
          <a:xfrm>
            <a:off x="536448" y="5499766"/>
            <a:ext cx="10838608" cy="280809"/>
            <a:chOff x="0" y="487525"/>
            <a:chExt cx="10831023" cy="95344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06590D1-9DC2-4685-BC1B-1912C3EEF1F4}"/>
                </a:ext>
              </a:extLst>
            </p:cNvPr>
            <p:cNvSpPr/>
            <p:nvPr/>
          </p:nvSpPr>
          <p:spPr>
            <a:xfrm>
              <a:off x="0" y="757868"/>
              <a:ext cx="10515600" cy="6831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370E17-0532-4B2C-A355-917E870775C0}"/>
                </a:ext>
              </a:extLst>
            </p:cNvPr>
            <p:cNvSpPr txBox="1"/>
            <p:nvPr/>
          </p:nvSpPr>
          <p:spPr>
            <a:xfrm>
              <a:off x="315423" y="487525"/>
              <a:ext cx="10515600" cy="1986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870" tIns="25400" rIns="142240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GB" sz="1600" kern="1200" dirty="0"/>
                <a:t>To be considered Q3 2022 as County Development Plan published.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54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06"/>
    </mc:Choice>
    <mc:Fallback xmlns="">
      <p:transition spd="slow" advTm="13900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581</Words>
  <Application>Microsoft Office PowerPoint</Application>
  <PresentationFormat>Widescreen</PresentationFormat>
  <Paragraphs>116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2022-2026</vt:lpstr>
      <vt:lpstr>2022-2026</vt:lpstr>
      <vt:lpstr>PowerPoint Presentation</vt:lpstr>
      <vt:lpstr>PowerPoint Presentation</vt:lpstr>
      <vt:lpstr>2022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Pierce</dc:creator>
  <cp:lastModifiedBy>Brenda Pierce</cp:lastModifiedBy>
  <cp:revision>57</cp:revision>
  <cp:lastPrinted>2022-09-06T14:03:22Z</cp:lastPrinted>
  <dcterms:created xsi:type="dcterms:W3CDTF">2022-02-07T17:15:43Z</dcterms:created>
  <dcterms:modified xsi:type="dcterms:W3CDTF">2022-09-26T09:40:12Z</dcterms:modified>
</cp:coreProperties>
</file>