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49F7D8-CFB4-F2A1-2322-FFACEA2FDF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2B7FD8-712F-F9C6-CF27-7253A7B440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59A0A0-D7FE-09A6-1281-AAEC0ACA41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2C5F0-5A39-43D7-BA4E-9747CD63E696}" type="datetimeFigureOut">
              <a:rPr lang="en-IE" smtClean="0"/>
              <a:t>23/09/2022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19C469-BE31-0A0C-915D-E26F5E0455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1E691F-1878-9C03-2410-4150975DD3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80EC6-266E-4350-B4CD-0061066A4BD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232857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D5FAB3-919E-6C90-3AD4-D00A751EC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C6489B-8090-E314-934E-D586A18BE3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804BDC-0B7A-3A11-50FB-D5B3BA0DE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2C5F0-5A39-43D7-BA4E-9747CD63E696}" type="datetimeFigureOut">
              <a:rPr lang="en-IE" smtClean="0"/>
              <a:t>23/09/2022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9247A2-6AD3-12B7-116F-B62DAA873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CED00E-16AF-34F6-9714-F7EEE9829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80EC6-266E-4350-B4CD-0061066A4BD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855691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FB7905-8FD8-AF85-CE81-4124E31100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E52FC6-98D4-CB12-AE49-A6F8C8718E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028C19-DB2D-E667-CED0-5B27B02B7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2C5F0-5A39-43D7-BA4E-9747CD63E696}" type="datetimeFigureOut">
              <a:rPr lang="en-IE" smtClean="0"/>
              <a:t>23/09/2022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21E4B3-F5C8-94B3-C1B1-5798AD4CA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200E32-DC47-E0F9-C435-F58FB653ED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80EC6-266E-4350-B4CD-0061066A4BD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74937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4C8DB1-30CC-C091-CAE9-373A22F410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E3BAA8-520A-0FF7-2819-CFAD28EE4A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C96A76-544A-131D-2E9C-D5F627FB41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2C5F0-5A39-43D7-BA4E-9747CD63E696}" type="datetimeFigureOut">
              <a:rPr lang="en-IE" smtClean="0"/>
              <a:t>23/09/2022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FA650D-4A9C-6A5D-214B-EB0E4F1C0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713E3A-8C18-0B06-E724-A87F74A08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80EC6-266E-4350-B4CD-0061066A4BD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898970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A3F4A8-0B85-5977-B11E-28022FBAD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C08CC8-B6DB-2B59-D325-F847405706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14AE82-7161-C6FF-13CA-2C2D3C3F6E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2C5F0-5A39-43D7-BA4E-9747CD63E696}" type="datetimeFigureOut">
              <a:rPr lang="en-IE" smtClean="0"/>
              <a:t>23/09/2022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1DF26A-B70F-4835-81DE-C5DB824786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73568C-8054-997B-E0B6-BAFCC3FFC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80EC6-266E-4350-B4CD-0061066A4BD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4969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3E6C73-E969-1207-6B58-1EA8C7EEF0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EEA609-F97B-3376-A24A-D1C7B7DD4F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551769-859B-9FE7-DBDE-DC525BD44A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92D45B-4673-E649-4C5C-2AE3E89D8F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2C5F0-5A39-43D7-BA4E-9747CD63E696}" type="datetimeFigureOut">
              <a:rPr lang="en-IE" smtClean="0"/>
              <a:t>23/09/2022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F3B0E8-D450-9856-6C4F-21422D984B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069FF5-AB81-1C0E-FC78-C2C0081B8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80EC6-266E-4350-B4CD-0061066A4BD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32247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ED2FFF-FF9B-A8A2-2457-442D0352C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4E762F-F58B-2F7B-F8B8-ADF29DF842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A02EE5-7772-0F6B-E548-5D4B35F6D6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3888A95-F613-4136-AD87-C68B39D918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8AFA43-C755-C6CD-E09C-E4235556B9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7A7590B-14A8-0041-722C-B715FCB85D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2C5F0-5A39-43D7-BA4E-9747CD63E696}" type="datetimeFigureOut">
              <a:rPr lang="en-IE" smtClean="0"/>
              <a:t>23/09/2022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C517B1B-451A-FB91-06BB-01BDAA3DD9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B081591-FA6B-064C-2536-010E0B567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80EC6-266E-4350-B4CD-0061066A4BD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89599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103A6-C104-7D77-CDD8-C181D82752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CDE512-47AA-AF59-ECD4-253C3955A7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2C5F0-5A39-43D7-BA4E-9747CD63E696}" type="datetimeFigureOut">
              <a:rPr lang="en-IE" smtClean="0"/>
              <a:t>23/09/2022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00CAEB-BE55-43B6-491F-D740511F51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E8B5CA-F6DC-0938-C9D4-80C0E6700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80EC6-266E-4350-B4CD-0061066A4BD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72162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0BF328B-6C08-22FD-B61E-9FBC8995C4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2C5F0-5A39-43D7-BA4E-9747CD63E696}" type="datetimeFigureOut">
              <a:rPr lang="en-IE" smtClean="0"/>
              <a:t>23/09/2022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2233DB4-4E3A-AB6F-CCDE-72B2EE16C7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917631-9C31-998C-D220-85F94270D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80EC6-266E-4350-B4CD-0061066A4BD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06641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D426E5-9D10-859A-7FAD-3ED86BDE49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41686-E78F-EF32-EFF7-6BD8BDC761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E63F50-6980-15CE-5086-CF75C7A273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F77E8E-1A94-52FD-C3F6-C2A7050313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2C5F0-5A39-43D7-BA4E-9747CD63E696}" type="datetimeFigureOut">
              <a:rPr lang="en-IE" smtClean="0"/>
              <a:t>23/09/2022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6359A7-B54A-E3FF-4CDE-071F130308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3710F9-B323-4E61-35DD-1A38810F6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80EC6-266E-4350-B4CD-0061066A4BD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627606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3A3ACE-5F1D-0C30-532D-A04637269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13339B-E78C-1ED4-AB34-77F62E07E8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025AD6-6694-6C3B-0173-449A0B3EF4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E26CAA-33E2-13EC-8D93-47E20AF819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2C5F0-5A39-43D7-BA4E-9747CD63E696}" type="datetimeFigureOut">
              <a:rPr lang="en-IE" smtClean="0"/>
              <a:t>23/09/2022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54927C-4B11-C33A-2B52-0B0DC9379F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4A089C-A087-DBF5-0955-3CE2AC726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80EC6-266E-4350-B4CD-0061066A4BD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98790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42CC452-EF5A-AC80-005D-CFE7825FE6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756893-AF03-10F4-A52D-A04174476C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5D16D7-2890-01A9-7A86-822E4769436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F2C5F0-5A39-43D7-BA4E-9747CD63E696}" type="datetimeFigureOut">
              <a:rPr lang="en-IE" smtClean="0"/>
              <a:t>23/09/2022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7B63E0-89E0-48F3-6385-E48CE69F36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03258B-AC25-1426-C9AF-2DCC9FDA2E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180EC6-266E-4350-B4CD-0061066A4BD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88527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301E07F-4F79-4B58-8698-EF24DC1EC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E58B2195-5055-402F-A3E7-53FF0E498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25836" y="775849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2D9932-D16F-04B4-06F8-7D9E8FE417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80738" y="647593"/>
            <a:ext cx="4467792" cy="4767786"/>
          </a:xfrm>
        </p:spPr>
        <p:txBody>
          <a:bodyPr>
            <a:normAutofit/>
          </a:bodyPr>
          <a:lstStyle/>
          <a:p>
            <a:r>
              <a:rPr lang="en-IE" sz="5100" b="1" dirty="0">
                <a:solidFill>
                  <a:srgbClr val="FFFFFF"/>
                </a:solidFill>
                <a:latin typeface="+mn-lt"/>
              </a:rPr>
              <a:t>SDCC Road Safety Plan 2022 – 2024 (DRAFT) 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EE6F773-742A-491A-9A00-A2A150DF50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4368" y="366810"/>
            <a:ext cx="6124381" cy="61243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277CE9BA-483D-FA07-4057-C14DB551A5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747" y="2243740"/>
            <a:ext cx="4252055" cy="2370520"/>
          </a:xfrm>
          <a:custGeom>
            <a:avLst/>
            <a:gdLst/>
            <a:ahLst/>
            <a:cxnLst/>
            <a:rect l="l" t="t" r="r" b="b"/>
            <a:pathLst>
              <a:path w="4273177" h="4470400">
                <a:moveTo>
                  <a:pt x="75080" y="0"/>
                </a:moveTo>
                <a:lnTo>
                  <a:pt x="4198097" y="0"/>
                </a:lnTo>
                <a:cubicBezTo>
                  <a:pt x="4239563" y="0"/>
                  <a:pt x="4273177" y="33614"/>
                  <a:pt x="4273177" y="75080"/>
                </a:cubicBezTo>
                <a:lnTo>
                  <a:pt x="4273177" y="4395320"/>
                </a:lnTo>
                <a:cubicBezTo>
                  <a:pt x="4273177" y="4436786"/>
                  <a:pt x="4239563" y="4470400"/>
                  <a:pt x="4198097" y="4470400"/>
                </a:cubicBezTo>
                <a:lnTo>
                  <a:pt x="75080" y="4470400"/>
                </a:lnTo>
                <a:cubicBezTo>
                  <a:pt x="33614" y="4470400"/>
                  <a:pt x="0" y="4436786"/>
                  <a:pt x="0" y="4395320"/>
                </a:cubicBezTo>
                <a:lnTo>
                  <a:pt x="0" y="75080"/>
                </a:lnTo>
                <a:cubicBezTo>
                  <a:pt x="0" y="33614"/>
                  <a:pt x="33614" y="0"/>
                  <a:pt x="75080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6316303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Arc 10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70F13C1-9D09-167D-E264-8770BC088C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4962" y="479493"/>
            <a:ext cx="5458838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Towards Vision Zero 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" name="Picture 1" descr="Text&#10;&#10;Description automatically generated with medium confidence">
            <a:extLst>
              <a:ext uri="{FF2B5EF4-FFF2-40B4-BE49-F238E27FC236}">
                <a16:creationId xmlns:a16="http://schemas.microsoft.com/office/drawing/2014/main" id="{1B49AC91-0904-1F7C-DF51-0E7F54F828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379"/>
          <a:stretch/>
        </p:blipFill>
        <p:spPr bwMode="auto">
          <a:xfrm>
            <a:off x="1188877" y="511293"/>
            <a:ext cx="3805991" cy="5665670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B845E6C-4604-F372-5609-56741D742A43}"/>
              </a:ext>
            </a:extLst>
          </p:cNvPr>
          <p:cNvSpPr txBox="1"/>
          <p:nvPr/>
        </p:nvSpPr>
        <p:spPr>
          <a:xfrm>
            <a:off x="5894962" y="1984443"/>
            <a:ext cx="5458838" cy="4192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The Government Road Safety Strategy (GRSS) has adopted a V</a:t>
            </a:r>
            <a:r>
              <a:rPr lang="en-US" b="1" dirty="0"/>
              <a:t>ision Zero Policy </a:t>
            </a:r>
            <a:r>
              <a:rPr lang="en-US" dirty="0"/>
              <a:t>to be achieved by 2050. Vision Zero means that there are  zero road deaths and fatalities. In line with the GRSS South Dublin County Council will also adopt a Vision Zero policy within this new, and subsequent, road safety plan.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0" i="0" u="none" strike="noStrike" baseline="0" dirty="0"/>
              <a:t>Vision Zero was formally adopted in Ireland’s Programme for Government in 2020 and underpins the EU Road Safety Policy Framework (2021 – 2030).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93612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FF270D4-E556-1EA4-E318-A410207F3D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IE" dirty="0">
                <a:solidFill>
                  <a:srgbClr val="FFFFFF"/>
                </a:solidFill>
              </a:rPr>
              <a:t>Synopsis Evaluation of SDCC RSP 2016 – 2020 </a:t>
            </a:r>
          </a:p>
        </p:txBody>
      </p:sp>
      <p:sp>
        <p:nvSpPr>
          <p:cNvPr id="15" name="Arc 14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D452EBA-32AF-96C7-FC01-192163FD00F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R="0" rtl="0">
              <a:buFont typeface="Symbol" panose="05050102010706020507" pitchFamily="18" charset="2"/>
              <a:buChar char="·"/>
            </a:pPr>
            <a:r>
              <a:rPr lang="en-GB" sz="2600" b="0" i="0" u="none" strike="noStrike" baseline="0"/>
              <a:t>Support and delivery of Cycle Right training at 122 primary schools for 6320 pupils, </a:t>
            </a:r>
          </a:p>
          <a:p>
            <a:pPr marR="0" rtl="0">
              <a:buFont typeface="Symbol" panose="05050102010706020507" pitchFamily="18" charset="2"/>
              <a:buChar char="·"/>
            </a:pPr>
            <a:r>
              <a:rPr lang="en-GB" sz="2600" b="0" i="0" u="none" strike="noStrike" baseline="0"/>
              <a:t>Delivery of a pilot adult Cycle Right initiative with Go-Ahead Ireland employees, </a:t>
            </a:r>
          </a:p>
          <a:p>
            <a:pPr marR="0" rtl="0">
              <a:buFont typeface="Symbol" panose="05050102010706020507" pitchFamily="18" charset="2"/>
              <a:buChar char="·"/>
            </a:pPr>
            <a:r>
              <a:rPr lang="en-GB" sz="2600" b="0" i="0" u="none" strike="noStrike" baseline="0"/>
              <a:t>32 schools within the County received their Green Flag for Travel or Global Citizenship Travel as part of the Green-Schools Programme, </a:t>
            </a:r>
          </a:p>
          <a:p>
            <a:pPr marR="0" rtl="0">
              <a:buFont typeface="Symbol" panose="05050102010706020507" pitchFamily="18" charset="2"/>
              <a:buChar char="·"/>
            </a:pPr>
            <a:r>
              <a:rPr lang="en-GB" sz="2600" b="0" i="0" u="none" strike="noStrike" baseline="0"/>
              <a:t>30 km/h as the default speed limit in all residential estates that are in charge, </a:t>
            </a:r>
          </a:p>
          <a:p>
            <a:pPr marR="0" rtl="0">
              <a:buFont typeface="Symbol" panose="05050102010706020507" pitchFamily="18" charset="2"/>
              <a:buChar char="·"/>
            </a:pPr>
            <a:r>
              <a:rPr lang="en-GB" sz="2600" b="0" i="0" u="none" strike="noStrike" baseline="0"/>
              <a:t>20 X 30 km/h periodic speed limits outside schools, </a:t>
            </a:r>
          </a:p>
          <a:p>
            <a:pPr marR="0" rtl="0">
              <a:buFont typeface="Symbol" panose="05050102010706020507" pitchFamily="18" charset="2"/>
              <a:buChar char="·"/>
            </a:pPr>
            <a:r>
              <a:rPr lang="en-GB" sz="2600" b="0" i="0" u="none" strike="noStrike" baseline="0"/>
              <a:t>Cycle tracks is currently at 215 km </a:t>
            </a:r>
          </a:p>
          <a:p>
            <a:pPr marR="0" rtl="0">
              <a:buFont typeface="Symbol" panose="05050102010706020507" pitchFamily="18" charset="2"/>
              <a:buChar char="·"/>
            </a:pPr>
            <a:r>
              <a:rPr lang="en-GB" sz="2600" b="0" i="0" u="none" strike="noStrike" baseline="0"/>
              <a:t>Footpaths increased from 1264 km to 1500 km </a:t>
            </a:r>
          </a:p>
        </p:txBody>
      </p:sp>
    </p:spTree>
    <p:extLst>
      <p:ext uri="{BB962C8B-B14F-4D97-AF65-F5344CB8AC3E}">
        <p14:creationId xmlns:p14="http://schemas.microsoft.com/office/powerpoint/2010/main" val="19275825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982F5CE-2379-592D-8B80-224BB02686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Collision Statistics 2016 – 2021 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1B73DA88-80E6-8C52-E0AD-687573AEB5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6129607"/>
              </p:ext>
            </p:extLst>
          </p:nvPr>
        </p:nvGraphicFramePr>
        <p:xfrm>
          <a:off x="838195" y="1376013"/>
          <a:ext cx="10515605" cy="2698814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256632">
                  <a:extLst>
                    <a:ext uri="{9D8B030D-6E8A-4147-A177-3AD203B41FA5}">
                      <a16:colId xmlns:a16="http://schemas.microsoft.com/office/drawing/2014/main" val="3868735503"/>
                    </a:ext>
                  </a:extLst>
                </a:gridCol>
                <a:gridCol w="889797">
                  <a:extLst>
                    <a:ext uri="{9D8B030D-6E8A-4147-A177-3AD203B41FA5}">
                      <a16:colId xmlns:a16="http://schemas.microsoft.com/office/drawing/2014/main" val="157154230"/>
                    </a:ext>
                  </a:extLst>
                </a:gridCol>
                <a:gridCol w="782518">
                  <a:extLst>
                    <a:ext uri="{9D8B030D-6E8A-4147-A177-3AD203B41FA5}">
                      <a16:colId xmlns:a16="http://schemas.microsoft.com/office/drawing/2014/main" val="1352729177"/>
                    </a:ext>
                  </a:extLst>
                </a:gridCol>
                <a:gridCol w="782518">
                  <a:extLst>
                    <a:ext uri="{9D8B030D-6E8A-4147-A177-3AD203B41FA5}">
                      <a16:colId xmlns:a16="http://schemas.microsoft.com/office/drawing/2014/main" val="1588152526"/>
                    </a:ext>
                  </a:extLst>
                </a:gridCol>
                <a:gridCol w="780414">
                  <a:extLst>
                    <a:ext uri="{9D8B030D-6E8A-4147-A177-3AD203B41FA5}">
                      <a16:colId xmlns:a16="http://schemas.microsoft.com/office/drawing/2014/main" val="4287287522"/>
                    </a:ext>
                  </a:extLst>
                </a:gridCol>
                <a:gridCol w="780414">
                  <a:extLst>
                    <a:ext uri="{9D8B030D-6E8A-4147-A177-3AD203B41FA5}">
                      <a16:colId xmlns:a16="http://schemas.microsoft.com/office/drawing/2014/main" val="118603748"/>
                    </a:ext>
                  </a:extLst>
                </a:gridCol>
                <a:gridCol w="780414">
                  <a:extLst>
                    <a:ext uri="{9D8B030D-6E8A-4147-A177-3AD203B41FA5}">
                      <a16:colId xmlns:a16="http://schemas.microsoft.com/office/drawing/2014/main" val="3666641896"/>
                    </a:ext>
                  </a:extLst>
                </a:gridCol>
                <a:gridCol w="780414">
                  <a:extLst>
                    <a:ext uri="{9D8B030D-6E8A-4147-A177-3AD203B41FA5}">
                      <a16:colId xmlns:a16="http://schemas.microsoft.com/office/drawing/2014/main" val="946510815"/>
                    </a:ext>
                  </a:extLst>
                </a:gridCol>
                <a:gridCol w="780414">
                  <a:extLst>
                    <a:ext uri="{9D8B030D-6E8A-4147-A177-3AD203B41FA5}">
                      <a16:colId xmlns:a16="http://schemas.microsoft.com/office/drawing/2014/main" val="1854641898"/>
                    </a:ext>
                  </a:extLst>
                </a:gridCol>
                <a:gridCol w="780414">
                  <a:extLst>
                    <a:ext uri="{9D8B030D-6E8A-4147-A177-3AD203B41FA5}">
                      <a16:colId xmlns:a16="http://schemas.microsoft.com/office/drawing/2014/main" val="175957568"/>
                    </a:ext>
                  </a:extLst>
                </a:gridCol>
                <a:gridCol w="780414">
                  <a:extLst>
                    <a:ext uri="{9D8B030D-6E8A-4147-A177-3AD203B41FA5}">
                      <a16:colId xmlns:a16="http://schemas.microsoft.com/office/drawing/2014/main" val="2587468517"/>
                    </a:ext>
                  </a:extLst>
                </a:gridCol>
                <a:gridCol w="780414">
                  <a:extLst>
                    <a:ext uri="{9D8B030D-6E8A-4147-A177-3AD203B41FA5}">
                      <a16:colId xmlns:a16="http://schemas.microsoft.com/office/drawing/2014/main" val="1499808720"/>
                    </a:ext>
                  </a:extLst>
                </a:gridCol>
                <a:gridCol w="780414">
                  <a:extLst>
                    <a:ext uri="{9D8B030D-6E8A-4147-A177-3AD203B41FA5}">
                      <a16:colId xmlns:a16="http://schemas.microsoft.com/office/drawing/2014/main" val="122743351"/>
                    </a:ext>
                  </a:extLst>
                </a:gridCol>
                <a:gridCol w="780414">
                  <a:extLst>
                    <a:ext uri="{9D8B030D-6E8A-4147-A177-3AD203B41FA5}">
                      <a16:colId xmlns:a16="http://schemas.microsoft.com/office/drawing/2014/main" val="3147419959"/>
                    </a:ext>
                  </a:extLst>
                </a:gridCol>
              </a:tblGrid>
              <a:tr h="1861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200">
                          <a:effectLst/>
                        </a:rPr>
                        <a:t> 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E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2016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2017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2018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2019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2020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2021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1050882"/>
                  </a:ext>
                </a:extLst>
              </a:tr>
              <a:tr h="55245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 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Population 2016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Fatalities (count)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Fatalities (per 100,000)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Fatalities (count)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Fatalities (per 100,000)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Fatalities (count)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Fatalities (per 100,000)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Fatalities (count)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Fatalities  (per 100,000)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Fatalities (count)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Fatalities  (per 100,000)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Fatalities (count)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Fatalities  (per 100,000)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976350106"/>
                  </a:ext>
                </a:extLst>
              </a:tr>
              <a:tr h="13142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900">
                          <a:effectLst/>
                        </a:rPr>
                        <a:t>Dublin County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1,347,359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 dirty="0">
                          <a:effectLst/>
                        </a:rPr>
                        <a:t>21</a:t>
                      </a:r>
                      <a:endParaRPr lang="en-I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1.6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24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1.8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14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1.0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19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1.4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20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1.5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21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1.6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690998796"/>
                  </a:ext>
                </a:extLst>
              </a:tr>
              <a:tr h="645033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000">
                          <a:effectLst/>
                        </a:rPr>
                        <a:t>SDCC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278,767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4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1.4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7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2.5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3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1.1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4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1.4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5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1.8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6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 dirty="0">
                          <a:effectLst/>
                        </a:rPr>
                        <a:t>2.2</a:t>
                      </a:r>
                      <a:endParaRPr lang="en-I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362146697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9560F586-D6AD-7390-8588-4FA29732CE75}"/>
              </a:ext>
            </a:extLst>
          </p:cNvPr>
          <p:cNvSpPr txBox="1"/>
          <p:nvPr/>
        </p:nvSpPr>
        <p:spPr>
          <a:xfrm>
            <a:off x="1200150" y="4533900"/>
            <a:ext cx="92487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/>
              <a:t>These collision statistics indicate the number of fatalities per 100,000 people within Dublin County and SDCC for 2016 – 2020 </a:t>
            </a:r>
          </a:p>
        </p:txBody>
      </p:sp>
    </p:spTree>
    <p:extLst>
      <p:ext uri="{BB962C8B-B14F-4D97-AF65-F5344CB8AC3E}">
        <p14:creationId xmlns:p14="http://schemas.microsoft.com/office/powerpoint/2010/main" val="16613935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00D0CC2-A716-4E10-B234-D90A041D36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53902"/>
              </p:ext>
            </p:extLst>
          </p:nvPr>
        </p:nvGraphicFramePr>
        <p:xfrm>
          <a:off x="1108607" y="1486058"/>
          <a:ext cx="8416393" cy="1600041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1568815">
                  <a:extLst>
                    <a:ext uri="{9D8B030D-6E8A-4147-A177-3AD203B41FA5}">
                      <a16:colId xmlns:a16="http://schemas.microsoft.com/office/drawing/2014/main" val="3850556290"/>
                    </a:ext>
                  </a:extLst>
                </a:gridCol>
                <a:gridCol w="730543">
                  <a:extLst>
                    <a:ext uri="{9D8B030D-6E8A-4147-A177-3AD203B41FA5}">
                      <a16:colId xmlns:a16="http://schemas.microsoft.com/office/drawing/2014/main" val="3116244780"/>
                    </a:ext>
                  </a:extLst>
                </a:gridCol>
                <a:gridCol w="639646">
                  <a:extLst>
                    <a:ext uri="{9D8B030D-6E8A-4147-A177-3AD203B41FA5}">
                      <a16:colId xmlns:a16="http://schemas.microsoft.com/office/drawing/2014/main" val="1713711662"/>
                    </a:ext>
                  </a:extLst>
                </a:gridCol>
                <a:gridCol w="730543">
                  <a:extLst>
                    <a:ext uri="{9D8B030D-6E8A-4147-A177-3AD203B41FA5}">
                      <a16:colId xmlns:a16="http://schemas.microsoft.com/office/drawing/2014/main" val="1994011275"/>
                    </a:ext>
                  </a:extLst>
                </a:gridCol>
                <a:gridCol w="639646">
                  <a:extLst>
                    <a:ext uri="{9D8B030D-6E8A-4147-A177-3AD203B41FA5}">
                      <a16:colId xmlns:a16="http://schemas.microsoft.com/office/drawing/2014/main" val="1807011313"/>
                    </a:ext>
                  </a:extLst>
                </a:gridCol>
                <a:gridCol w="730543">
                  <a:extLst>
                    <a:ext uri="{9D8B030D-6E8A-4147-A177-3AD203B41FA5}">
                      <a16:colId xmlns:a16="http://schemas.microsoft.com/office/drawing/2014/main" val="2690653351"/>
                    </a:ext>
                  </a:extLst>
                </a:gridCol>
                <a:gridCol w="639646">
                  <a:extLst>
                    <a:ext uri="{9D8B030D-6E8A-4147-A177-3AD203B41FA5}">
                      <a16:colId xmlns:a16="http://schemas.microsoft.com/office/drawing/2014/main" val="3730450788"/>
                    </a:ext>
                  </a:extLst>
                </a:gridCol>
                <a:gridCol w="730543">
                  <a:extLst>
                    <a:ext uri="{9D8B030D-6E8A-4147-A177-3AD203B41FA5}">
                      <a16:colId xmlns:a16="http://schemas.microsoft.com/office/drawing/2014/main" val="3218750349"/>
                    </a:ext>
                  </a:extLst>
                </a:gridCol>
                <a:gridCol w="639646">
                  <a:extLst>
                    <a:ext uri="{9D8B030D-6E8A-4147-A177-3AD203B41FA5}">
                      <a16:colId xmlns:a16="http://schemas.microsoft.com/office/drawing/2014/main" val="146541001"/>
                    </a:ext>
                  </a:extLst>
                </a:gridCol>
                <a:gridCol w="730543">
                  <a:extLst>
                    <a:ext uri="{9D8B030D-6E8A-4147-A177-3AD203B41FA5}">
                      <a16:colId xmlns:a16="http://schemas.microsoft.com/office/drawing/2014/main" val="3271689616"/>
                    </a:ext>
                  </a:extLst>
                </a:gridCol>
                <a:gridCol w="636279">
                  <a:extLst>
                    <a:ext uri="{9D8B030D-6E8A-4147-A177-3AD203B41FA5}">
                      <a16:colId xmlns:a16="http://schemas.microsoft.com/office/drawing/2014/main" val="2774337061"/>
                    </a:ext>
                  </a:extLst>
                </a:gridCol>
              </a:tblGrid>
              <a:tr h="2062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E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2016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E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2017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E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2018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E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2019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E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2020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E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518406327"/>
                  </a:ext>
                </a:extLst>
              </a:tr>
              <a:tr h="7946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E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Serious Injury Collisions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Serious Injuries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Serious Injury Collisions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Serious Injuries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 dirty="0">
                          <a:effectLst/>
                        </a:rPr>
                        <a:t>Serious Injury Collisions</a:t>
                      </a:r>
                      <a:endParaRPr lang="en-I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 dirty="0">
                          <a:effectLst/>
                        </a:rPr>
                        <a:t>Serious Injuries</a:t>
                      </a:r>
                      <a:endParaRPr lang="en-I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Serious Injury Collisions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Serious Injuries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Serious Injury Collisions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 dirty="0">
                          <a:effectLst/>
                        </a:rPr>
                        <a:t>Serious Injuries</a:t>
                      </a:r>
                      <a:endParaRPr lang="en-I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849783367"/>
                  </a:ext>
                </a:extLst>
              </a:tr>
              <a:tr h="2062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Dublin  County 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240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247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306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326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367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379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424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435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328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352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651440981"/>
                  </a:ext>
                </a:extLst>
              </a:tr>
              <a:tr h="3928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South Dublin County Council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37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38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45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47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50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52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49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50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44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 dirty="0">
                          <a:effectLst/>
                        </a:rPr>
                        <a:t>47</a:t>
                      </a:r>
                      <a:endParaRPr lang="en-I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562976064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195FDCC-C605-7461-87D5-FC2C63AFBF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2375952"/>
              </p:ext>
            </p:extLst>
          </p:nvPr>
        </p:nvGraphicFramePr>
        <p:xfrm>
          <a:off x="1184807" y="3942239"/>
          <a:ext cx="7880392" cy="2033111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2606833">
                  <a:extLst>
                    <a:ext uri="{9D8B030D-6E8A-4147-A177-3AD203B41FA5}">
                      <a16:colId xmlns:a16="http://schemas.microsoft.com/office/drawing/2014/main" val="1764039285"/>
                    </a:ext>
                  </a:extLst>
                </a:gridCol>
                <a:gridCol w="879452">
                  <a:extLst>
                    <a:ext uri="{9D8B030D-6E8A-4147-A177-3AD203B41FA5}">
                      <a16:colId xmlns:a16="http://schemas.microsoft.com/office/drawing/2014/main" val="4290096319"/>
                    </a:ext>
                  </a:extLst>
                </a:gridCol>
                <a:gridCol w="879452">
                  <a:extLst>
                    <a:ext uri="{9D8B030D-6E8A-4147-A177-3AD203B41FA5}">
                      <a16:colId xmlns:a16="http://schemas.microsoft.com/office/drawing/2014/main" val="3301033166"/>
                    </a:ext>
                  </a:extLst>
                </a:gridCol>
                <a:gridCol w="879452">
                  <a:extLst>
                    <a:ext uri="{9D8B030D-6E8A-4147-A177-3AD203B41FA5}">
                      <a16:colId xmlns:a16="http://schemas.microsoft.com/office/drawing/2014/main" val="2408949335"/>
                    </a:ext>
                  </a:extLst>
                </a:gridCol>
                <a:gridCol w="879452">
                  <a:extLst>
                    <a:ext uri="{9D8B030D-6E8A-4147-A177-3AD203B41FA5}">
                      <a16:colId xmlns:a16="http://schemas.microsoft.com/office/drawing/2014/main" val="1131334198"/>
                    </a:ext>
                  </a:extLst>
                </a:gridCol>
                <a:gridCol w="879452">
                  <a:extLst>
                    <a:ext uri="{9D8B030D-6E8A-4147-A177-3AD203B41FA5}">
                      <a16:colId xmlns:a16="http://schemas.microsoft.com/office/drawing/2014/main" val="3752418218"/>
                    </a:ext>
                  </a:extLst>
                </a:gridCol>
                <a:gridCol w="876299">
                  <a:extLst>
                    <a:ext uri="{9D8B030D-6E8A-4147-A177-3AD203B41FA5}">
                      <a16:colId xmlns:a16="http://schemas.microsoft.com/office/drawing/2014/main" val="1583463404"/>
                    </a:ext>
                  </a:extLst>
                </a:gridCol>
              </a:tblGrid>
              <a:tr h="1916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Fatalities by road user 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2016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2017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2018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2019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2020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2021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97440854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E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E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E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E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E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E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E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774427183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 dirty="0">
                          <a:effectLst/>
                        </a:rPr>
                        <a:t>Pedestrian</a:t>
                      </a:r>
                      <a:endParaRPr lang="en-I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1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2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1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0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1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0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830042722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Pedal Cycle Users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0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3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 dirty="0">
                          <a:effectLst/>
                        </a:rPr>
                        <a:t>0</a:t>
                      </a:r>
                      <a:endParaRPr lang="en-I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0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0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2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385236117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Motorcycle Users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1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0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1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1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0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1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57168331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Car Users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1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2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1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3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4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3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930560644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Goods Vehicle Users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0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0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0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0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0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0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186741002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PSV Users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0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0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0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0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0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0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93227989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Other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1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0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0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0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0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0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874991415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E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E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E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E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E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E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E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337616046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Totals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4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7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3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4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5</a:t>
                      </a:r>
                      <a:endParaRPr lang="en-I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100" dirty="0">
                          <a:effectLst/>
                        </a:rPr>
                        <a:t>6</a:t>
                      </a:r>
                      <a:endParaRPr lang="en-I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196354251"/>
                  </a:ext>
                </a:extLst>
              </a:tr>
            </a:tbl>
          </a:graphicData>
        </a:graphic>
      </p:graphicFrame>
      <p:sp>
        <p:nvSpPr>
          <p:cNvPr id="5" name="Title 4">
            <a:extLst>
              <a:ext uri="{FF2B5EF4-FFF2-40B4-BE49-F238E27FC236}">
                <a16:creationId xmlns:a16="http://schemas.microsoft.com/office/drawing/2014/main" id="{528E64B4-AC36-0A92-B298-D1448A1994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Collision Statistics continued.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93750E9-7EE7-D6A2-7559-5B572EDCFFA1}"/>
              </a:ext>
            </a:extLst>
          </p:cNvPr>
          <p:cNvSpPr txBox="1"/>
          <p:nvPr/>
        </p:nvSpPr>
        <p:spPr>
          <a:xfrm>
            <a:off x="1108607" y="3125571"/>
            <a:ext cx="92487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/>
              <a:t>These collision statistics indicate the number of collisions and serious injuries for Dublin County and SDCC.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8995100-48E8-C8CA-46EB-F2A2B7CBE5BF}"/>
              </a:ext>
            </a:extLst>
          </p:cNvPr>
          <p:cNvSpPr txBox="1"/>
          <p:nvPr/>
        </p:nvSpPr>
        <p:spPr>
          <a:xfrm>
            <a:off x="1140889" y="6145687"/>
            <a:ext cx="92487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/>
              <a:t>These collision statistics indicate the number of fatalities by road user mode for SDCC. </a:t>
            </a:r>
          </a:p>
        </p:txBody>
      </p:sp>
    </p:spTree>
    <p:extLst>
      <p:ext uri="{BB962C8B-B14F-4D97-AF65-F5344CB8AC3E}">
        <p14:creationId xmlns:p14="http://schemas.microsoft.com/office/powerpoint/2010/main" val="12276368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1B0226-3D71-994B-E264-4F79CB290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br>
              <a:rPr lang="en-IE" dirty="0">
                <a:solidFill>
                  <a:srgbClr val="FFFFFF"/>
                </a:solidFill>
              </a:rPr>
            </a:br>
            <a:br>
              <a:rPr lang="en-IE" dirty="0">
                <a:solidFill>
                  <a:srgbClr val="FFFFFF"/>
                </a:solidFill>
              </a:rPr>
            </a:br>
            <a:r>
              <a:rPr lang="en-IE" dirty="0">
                <a:solidFill>
                  <a:srgbClr val="FFFFFF"/>
                </a:solidFill>
              </a:rPr>
              <a:t>Local Targets</a:t>
            </a:r>
            <a:br>
              <a:rPr lang="en-IE" dirty="0">
                <a:solidFill>
                  <a:srgbClr val="FFFFFF"/>
                </a:solidFill>
              </a:rPr>
            </a:br>
            <a:br>
              <a:rPr lang="en-IE" dirty="0">
                <a:solidFill>
                  <a:srgbClr val="FFFFFF"/>
                </a:solidFill>
              </a:rPr>
            </a:br>
            <a:endParaRPr lang="en-IE" dirty="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C32679-664E-88E0-72EE-00D864CE2F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R="0" rtl="0"/>
            <a:r>
              <a:rPr lang="en-GB" b="0" i="0" u="none" strike="noStrike" baseline="0" dirty="0"/>
              <a:t>The rates for local targets have been informed by the Road Safety Authority.</a:t>
            </a:r>
          </a:p>
          <a:p>
            <a:pPr marR="0" rtl="0"/>
            <a:r>
              <a:rPr lang="en-GB" b="0" i="0" u="none" strike="noStrike" baseline="0" dirty="0"/>
              <a:t>South Dublin County Council has set the following targets for Killed or Seriously Injured (KSI) as part of this plan. </a:t>
            </a:r>
          </a:p>
          <a:p>
            <a:pPr marR="0" rtl="0"/>
            <a:endParaRPr lang="en-GB" b="0" i="0" u="none" strike="noStrike" baseline="0" dirty="0"/>
          </a:p>
          <a:p>
            <a:pPr lvl="1"/>
            <a:r>
              <a:rPr lang="en-GB" sz="2800" b="0" i="0" u="none" strike="noStrike" baseline="0" dirty="0"/>
              <a:t>2024: the target will be to reduce KSI by 10%, and </a:t>
            </a:r>
          </a:p>
          <a:p>
            <a:pPr lvl="1"/>
            <a:r>
              <a:rPr lang="en-GB" sz="2800" b="0" i="0" u="none" strike="noStrike" baseline="0" dirty="0"/>
              <a:t>2030: the target will be to reduce KSI by 50%.</a:t>
            </a:r>
          </a:p>
          <a:p>
            <a:pPr marL="0" indent="0">
              <a:buNone/>
            </a:pP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5565052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1ED0B7A-27FE-07C7-7946-B9ECC32E06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IE" dirty="0">
                <a:solidFill>
                  <a:srgbClr val="FFFFFF"/>
                </a:solidFill>
              </a:rPr>
              <a:t>Safety Performance Indicators 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5DBA38-2E02-B810-2ECE-4B9670E96A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marR="0" indent="0" rtl="0">
              <a:buNone/>
            </a:pPr>
            <a:r>
              <a:rPr lang="en-GB" sz="1500" b="0" i="0" u="none" strike="noStrike" baseline="0" dirty="0"/>
              <a:t>South Dublin County Council will use the following measures to monitor road safety performance. </a:t>
            </a:r>
          </a:p>
          <a:p>
            <a:pPr marL="0" marR="0" indent="0" rtl="0">
              <a:buNone/>
            </a:pPr>
            <a:endParaRPr lang="en-GB" sz="1500" b="0" i="0" u="none" strike="noStrike" baseline="0" dirty="0"/>
          </a:p>
          <a:p>
            <a:pPr marR="0" rtl="0"/>
            <a:r>
              <a:rPr lang="en-GB" sz="1600" b="0" i="0" u="none" strike="noStrike" baseline="0" dirty="0"/>
              <a:t>Delivery of Cycle Right training to primary school children within the County, </a:t>
            </a:r>
          </a:p>
          <a:p>
            <a:pPr marR="0" rtl="0"/>
            <a:r>
              <a:rPr lang="en-GB" sz="1600" b="0" i="0" u="none" strike="noStrike" baseline="0" dirty="0"/>
              <a:t>Increase the number of cycle totems and monitoring, </a:t>
            </a:r>
          </a:p>
          <a:p>
            <a:pPr marR="0" rtl="0"/>
            <a:r>
              <a:rPr lang="en-IE" sz="1600" b="0" i="0" u="none" strike="noStrike" baseline="0" dirty="0"/>
              <a:t>Cycling parking installations, </a:t>
            </a:r>
          </a:p>
          <a:p>
            <a:pPr marR="0" rtl="0"/>
            <a:r>
              <a:rPr lang="en-GB" sz="1600" b="0" i="0" u="none" strike="noStrike" baseline="0" dirty="0"/>
              <a:t>KM’s of cycling and walking infrastructure installed, </a:t>
            </a:r>
          </a:p>
          <a:p>
            <a:pPr marR="0" rtl="0"/>
            <a:r>
              <a:rPr lang="en-GB" sz="1600" b="0" i="0" u="none" strike="noStrike" baseline="0" dirty="0"/>
              <a:t>Use of Speed Display Signs to monitor speed limit compliance, </a:t>
            </a:r>
          </a:p>
          <a:p>
            <a:pPr marR="0" rtl="0"/>
            <a:r>
              <a:rPr lang="en-GB" sz="1600" b="0" i="0" u="none" strike="noStrike" baseline="0" dirty="0"/>
              <a:t>Improved junction safety/redesign of junction, </a:t>
            </a:r>
          </a:p>
          <a:p>
            <a:pPr marR="0" rtl="0"/>
            <a:r>
              <a:rPr lang="en-GB" sz="1600" b="0" i="0" u="none" strike="noStrike" baseline="0" dirty="0"/>
              <a:t>Speed limit review to commence in 2023, </a:t>
            </a:r>
          </a:p>
          <a:p>
            <a:pPr marR="0" rtl="0"/>
            <a:r>
              <a:rPr lang="en-IE" sz="1600" b="0" i="0" u="none" strike="noStrike" baseline="0" dirty="0"/>
              <a:t>HGV mobility policy review, </a:t>
            </a:r>
          </a:p>
          <a:p>
            <a:pPr marR="0" rtl="0"/>
            <a:r>
              <a:rPr lang="en-GB" sz="1600" b="0" i="0" u="none" strike="noStrike" baseline="0" dirty="0"/>
              <a:t>School Crossings Reviews and safety measures implemented outside schools, </a:t>
            </a:r>
          </a:p>
          <a:p>
            <a:pPr marR="0" rtl="0"/>
            <a:r>
              <a:rPr lang="en-GB" sz="1600" b="0" i="0" u="none" strike="noStrike" baseline="0" dirty="0"/>
              <a:t>Continuing collaboration with SDCC RSWTG on a quarterly basis in oversight of the strategic aspects of the Council’s Road Safety Strategy and Plan.</a:t>
            </a:r>
          </a:p>
          <a:p>
            <a:pPr marR="0" rtl="0"/>
            <a:r>
              <a:rPr lang="en-GB" sz="1600" b="0" i="0" u="none" strike="noStrike" baseline="0" dirty="0"/>
              <a:t>Continuing liaison with ASG in the analysis of collision data</a:t>
            </a:r>
          </a:p>
          <a:p>
            <a:endParaRPr lang="en-IE" sz="1500" dirty="0"/>
          </a:p>
        </p:txBody>
      </p:sp>
    </p:spTree>
    <p:extLst>
      <p:ext uri="{BB962C8B-B14F-4D97-AF65-F5344CB8AC3E}">
        <p14:creationId xmlns:p14="http://schemas.microsoft.com/office/powerpoint/2010/main" val="33388309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EA4B2F-3A5E-A2AF-A07D-7C196E88E0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IE">
                <a:solidFill>
                  <a:srgbClr val="FFFFFF"/>
                </a:solidFill>
              </a:rPr>
              <a:t>Actions </a:t>
            </a:r>
            <a:br>
              <a:rPr lang="en-IE">
                <a:solidFill>
                  <a:srgbClr val="FFFFFF"/>
                </a:solidFill>
              </a:rPr>
            </a:br>
            <a:r>
              <a:rPr lang="en-IE">
                <a:solidFill>
                  <a:srgbClr val="FFFFFF"/>
                </a:solidFill>
              </a:rPr>
              <a:t>2022 – 2024 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67596E-9C69-127E-41E8-6DE0945E0B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en-IE" dirty="0"/>
          </a:p>
          <a:p>
            <a:r>
              <a:rPr lang="en-IE" dirty="0"/>
              <a:t> 27 actions in our 2022 – 2024 plan which are linked to the Safe System Approach and areas of intervention areas. </a:t>
            </a:r>
          </a:p>
          <a:p>
            <a:r>
              <a:rPr lang="en-IE" dirty="0"/>
              <a:t>These can be viewed in greater details within the draft RSP 2022 – 2024. </a:t>
            </a:r>
          </a:p>
          <a:p>
            <a:r>
              <a:rPr lang="en-IE" dirty="0"/>
              <a:t>These actions will also be linked to the Annual Action Plan developed in </a:t>
            </a:r>
            <a:r>
              <a:rPr lang="en-IE"/>
              <a:t>collaboration with the </a:t>
            </a:r>
            <a:r>
              <a:rPr lang="en-IE" dirty="0"/>
              <a:t>Road Safety Working Together Group who will oversee the delivery and evaluation of the plan. </a:t>
            </a:r>
          </a:p>
        </p:txBody>
      </p:sp>
    </p:spTree>
    <p:extLst>
      <p:ext uri="{BB962C8B-B14F-4D97-AF65-F5344CB8AC3E}">
        <p14:creationId xmlns:p14="http://schemas.microsoft.com/office/powerpoint/2010/main" val="8130892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754</Words>
  <Application>Microsoft Office PowerPoint</Application>
  <PresentationFormat>Widescreen</PresentationFormat>
  <Paragraphs>192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Symbol</vt:lpstr>
      <vt:lpstr>Office Theme</vt:lpstr>
      <vt:lpstr>SDCC Road Safety Plan 2022 – 2024 (DRAFT) </vt:lpstr>
      <vt:lpstr>Towards Vision Zero </vt:lpstr>
      <vt:lpstr>Synopsis Evaluation of SDCC RSP 2016 – 2020 </vt:lpstr>
      <vt:lpstr>Collision Statistics 2016 – 2021 </vt:lpstr>
      <vt:lpstr>Collision Statistics continued. </vt:lpstr>
      <vt:lpstr>  Local Targets  </vt:lpstr>
      <vt:lpstr>Safety Performance Indicators </vt:lpstr>
      <vt:lpstr>Actions  2022 – 2024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SDCC Road Safety Plan 2022 – 2024 (DRAFT)</dc:title>
  <dc:creator>Ally Menary</dc:creator>
  <cp:lastModifiedBy>Mary Maguire</cp:lastModifiedBy>
  <cp:revision>9</cp:revision>
  <dcterms:created xsi:type="dcterms:W3CDTF">2022-09-23T10:48:54Z</dcterms:created>
  <dcterms:modified xsi:type="dcterms:W3CDTF">2022-09-23T15:01:24Z</dcterms:modified>
</cp:coreProperties>
</file>