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39" r:id="rId5"/>
    <p:sldId id="348" r:id="rId6"/>
    <p:sldId id="356" r:id="rId7"/>
    <p:sldId id="257" r:id="rId8"/>
    <p:sldId id="260" r:id="rId9"/>
    <p:sldId id="259" r:id="rId10"/>
    <p:sldId id="258" r:id="rId11"/>
    <p:sldId id="358" r:id="rId12"/>
    <p:sldId id="357" r:id="rId13"/>
    <p:sldId id="325" r:id="rId1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348"/>
            <p14:sldId id="356"/>
            <p14:sldId id="257"/>
            <p14:sldId id="260"/>
            <p14:sldId id="259"/>
            <p14:sldId id="258"/>
            <p14:sldId id="358"/>
            <p14:sldId id="357"/>
            <p14:sldId id="3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46529B-6C1D-438B-8908-B2733B64B099}" v="12" dt="2022-09-21T08:31:58.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6501E-ED52-4774-9854-18614F07C2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6F71-786C-47DD-8B42-E3F7D3CDC3DF}">
      <dgm:prSet/>
      <dgm:spPr/>
      <dgm:t>
        <a:bodyPr/>
        <a:lstStyle/>
        <a:p>
          <a:pPr algn="l"/>
          <a:r>
            <a:rPr lang="en-GB" b="1" dirty="0"/>
            <a:t>Kilcarbery:</a:t>
          </a:r>
          <a:r>
            <a:rPr lang="en-GB" dirty="0"/>
            <a:t>	1,034 homes with 30% social (310 homes)</a:t>
          </a:r>
          <a:endParaRPr lang="en-US" dirty="0"/>
        </a:p>
      </dgm:t>
    </dgm:pt>
    <dgm:pt modelId="{D24EFD49-0075-4F8E-8690-84AF48288E4F}" type="parTrans" cxnId="{7294C3E1-99DD-4430-B919-F7EE65DB0D70}">
      <dgm:prSet/>
      <dgm:spPr/>
      <dgm:t>
        <a:bodyPr/>
        <a:lstStyle/>
        <a:p>
          <a:endParaRPr lang="en-US"/>
        </a:p>
      </dgm:t>
    </dgm:pt>
    <dgm:pt modelId="{74710823-59FD-4055-B87D-339F2DDE3607}" type="sibTrans" cxnId="{7294C3E1-99DD-4430-B919-F7EE65DB0D70}">
      <dgm:prSet/>
      <dgm:spPr/>
      <dgm:t>
        <a:bodyPr/>
        <a:lstStyle/>
        <a:p>
          <a:endParaRPr lang="en-US"/>
        </a:p>
      </dgm:t>
    </dgm:pt>
    <dgm:pt modelId="{3EE8F756-A03C-4ABB-86DC-C86C3D3D7CFF}">
      <dgm:prSet custT="1"/>
      <dgm:spPr/>
      <dgm:t>
        <a:bodyPr/>
        <a:lstStyle/>
        <a:p>
          <a:r>
            <a:rPr lang="en-GB" sz="1600" dirty="0"/>
            <a:t>Also includes affordable housing - 74 cost rental &amp; 50 “discounted” homes</a:t>
          </a:r>
          <a:endParaRPr lang="en-US" sz="1600" dirty="0"/>
        </a:p>
      </dgm:t>
    </dgm:pt>
    <dgm:pt modelId="{991B0D6D-E568-4F86-B87B-E973E4687B3E}" type="parTrans" cxnId="{58E90054-D6D1-4357-8411-535A296D88DD}">
      <dgm:prSet/>
      <dgm:spPr/>
      <dgm:t>
        <a:bodyPr/>
        <a:lstStyle/>
        <a:p>
          <a:endParaRPr lang="en-US"/>
        </a:p>
      </dgm:t>
    </dgm:pt>
    <dgm:pt modelId="{15486F12-1793-49F3-BC4F-72BD138009D4}" type="sibTrans" cxnId="{58E90054-D6D1-4357-8411-535A296D88DD}">
      <dgm:prSet/>
      <dgm:spPr/>
      <dgm:t>
        <a:bodyPr/>
        <a:lstStyle/>
        <a:p>
          <a:endParaRPr lang="en-US"/>
        </a:p>
      </dgm:t>
    </dgm:pt>
    <dgm:pt modelId="{ADB350FE-982A-4F53-B4CC-1B20A8C755B2}">
      <dgm:prSet custT="1"/>
      <dgm:spPr/>
      <dgm:t>
        <a:bodyPr/>
        <a:lstStyle/>
        <a:p>
          <a:r>
            <a:rPr lang="en-US" sz="1600" dirty="0"/>
            <a:t>36 social homes delivered plus 16 affordable purchase homes, balance of 37 social homes due by year end.</a:t>
          </a:r>
        </a:p>
      </dgm:t>
    </dgm:pt>
    <dgm:pt modelId="{1E942B2A-A85B-4E7E-8B0F-804A81781633}" type="parTrans" cxnId="{E26B4BF5-2BB6-4323-98CF-2855A3E0AEC1}">
      <dgm:prSet/>
      <dgm:spPr/>
      <dgm:t>
        <a:bodyPr/>
        <a:lstStyle/>
        <a:p>
          <a:endParaRPr lang="en-US"/>
        </a:p>
      </dgm:t>
    </dgm:pt>
    <dgm:pt modelId="{23507B9C-E867-4146-B786-14EFE262E9AE}" type="sibTrans" cxnId="{E26B4BF5-2BB6-4323-98CF-2855A3E0AEC1}">
      <dgm:prSet/>
      <dgm:spPr/>
      <dgm:t>
        <a:bodyPr/>
        <a:lstStyle/>
        <a:p>
          <a:endParaRPr lang="en-US"/>
        </a:p>
      </dgm:t>
    </dgm:pt>
    <dgm:pt modelId="{238BA40E-9EC8-48B9-BCE8-B3023242CDD2}">
      <dgm:prSet/>
      <dgm:spPr/>
      <dgm:t>
        <a:bodyPr/>
        <a:lstStyle/>
        <a:p>
          <a:r>
            <a:rPr lang="en-IE" b="1" dirty="0"/>
            <a:t>Killinarden: </a:t>
          </a:r>
          <a:r>
            <a:rPr lang="en-IE" dirty="0"/>
            <a:t>620 homes including 125 social homes &amp;  372 affordable purchase</a:t>
          </a:r>
          <a:endParaRPr lang="en-US" dirty="0"/>
        </a:p>
      </dgm:t>
    </dgm:pt>
    <dgm:pt modelId="{F63BE259-B3B1-4D24-9D7B-B1B02A33EAA5}" type="parTrans" cxnId="{586D1642-EDCB-4039-ABB8-9B8F82CF3701}">
      <dgm:prSet/>
      <dgm:spPr/>
      <dgm:t>
        <a:bodyPr/>
        <a:lstStyle/>
        <a:p>
          <a:endParaRPr lang="en-US"/>
        </a:p>
      </dgm:t>
    </dgm:pt>
    <dgm:pt modelId="{5FD30198-851A-4CD2-8974-17EA22E7C68A}" type="sibTrans" cxnId="{586D1642-EDCB-4039-ABB8-9B8F82CF3701}">
      <dgm:prSet/>
      <dgm:spPr/>
      <dgm:t>
        <a:bodyPr/>
        <a:lstStyle/>
        <a:p>
          <a:endParaRPr lang="en-US"/>
        </a:p>
      </dgm:t>
    </dgm:pt>
    <dgm:pt modelId="{60AA480F-B676-45E9-8043-C497DE00EE3D}">
      <dgm:prSet custT="1"/>
      <dgm:spPr/>
      <dgm:t>
        <a:bodyPr/>
        <a:lstStyle/>
        <a:p>
          <a:r>
            <a:rPr lang="en-IE" sz="1600" dirty="0"/>
            <a:t>LSRD Planning process –  LSRD preplanning meeting held 22/8/22. Formal option to issue from Planning authority max 4 weeks after meeting date (19/9/22)</a:t>
          </a:r>
          <a:endParaRPr lang="en-US" sz="1600" dirty="0"/>
        </a:p>
      </dgm:t>
    </dgm:pt>
    <dgm:pt modelId="{42988093-4030-4510-BA41-D84573778A70}" type="parTrans" cxnId="{FA81A83D-385D-4C6D-A229-1603BE124E17}">
      <dgm:prSet/>
      <dgm:spPr/>
      <dgm:t>
        <a:bodyPr/>
        <a:lstStyle/>
        <a:p>
          <a:endParaRPr lang="en-US"/>
        </a:p>
      </dgm:t>
    </dgm:pt>
    <dgm:pt modelId="{9FC4B243-5039-40BA-A5A3-220A8412A5AA}" type="sibTrans" cxnId="{FA81A83D-385D-4C6D-A229-1603BE124E17}">
      <dgm:prSet/>
      <dgm:spPr/>
      <dgm:t>
        <a:bodyPr/>
        <a:lstStyle/>
        <a:p>
          <a:endParaRPr lang="en-US"/>
        </a:p>
      </dgm:t>
    </dgm:pt>
    <dgm:pt modelId="{5C25769B-77C3-4422-A37A-0BBE0194EF36}">
      <dgm:prSet custT="1"/>
      <dgm:spPr/>
      <dgm:t>
        <a:bodyPr/>
        <a:lstStyle/>
        <a:p>
          <a:r>
            <a:rPr lang="en-IE" sz="1600" dirty="0"/>
            <a:t>Delivery from 2024 (subject to planning)</a:t>
          </a:r>
          <a:endParaRPr lang="en-US" sz="1600" dirty="0"/>
        </a:p>
      </dgm:t>
    </dgm:pt>
    <dgm:pt modelId="{09DC48FA-B639-40D1-B92D-5EFA3D10B426}" type="parTrans" cxnId="{FC73FA7B-F03B-4FCD-B712-72C3EE76C0C7}">
      <dgm:prSet/>
      <dgm:spPr/>
      <dgm:t>
        <a:bodyPr/>
        <a:lstStyle/>
        <a:p>
          <a:endParaRPr lang="en-US"/>
        </a:p>
      </dgm:t>
    </dgm:pt>
    <dgm:pt modelId="{A849FA1A-049E-4D15-8A7F-6315A066D989}" type="sibTrans" cxnId="{FC73FA7B-F03B-4FCD-B712-72C3EE76C0C7}">
      <dgm:prSet/>
      <dgm:spPr/>
      <dgm:t>
        <a:bodyPr/>
        <a:lstStyle/>
        <a:p>
          <a:endParaRPr lang="en-US"/>
        </a:p>
      </dgm:t>
    </dgm:pt>
    <dgm:pt modelId="{2733BD3F-2226-4D04-820A-F3A6D36C13FB}">
      <dgm:prSet/>
      <dgm:spPr/>
      <dgm:t>
        <a:bodyPr/>
        <a:lstStyle/>
        <a:p>
          <a:r>
            <a:rPr lang="en-IE" b="1" dirty="0"/>
            <a:t>Clonburris: </a:t>
          </a:r>
          <a:r>
            <a:rPr lang="en-IE" dirty="0"/>
            <a:t>Phases 1 &amp; 2 comprising approx. 400 homes (120 social) under design</a:t>
          </a:r>
          <a:endParaRPr lang="en-US" dirty="0"/>
        </a:p>
      </dgm:t>
    </dgm:pt>
    <dgm:pt modelId="{818BF8E7-4881-4094-81EA-24114A36730B}" type="parTrans" cxnId="{12464253-479F-4362-9A8C-DD82BE92D2D4}">
      <dgm:prSet/>
      <dgm:spPr/>
      <dgm:t>
        <a:bodyPr/>
        <a:lstStyle/>
        <a:p>
          <a:endParaRPr lang="en-US"/>
        </a:p>
      </dgm:t>
    </dgm:pt>
    <dgm:pt modelId="{EA3EA08C-DE14-4DE8-94DA-DEFBE56B79BC}" type="sibTrans" cxnId="{12464253-479F-4362-9A8C-DD82BE92D2D4}">
      <dgm:prSet/>
      <dgm:spPr/>
      <dgm:t>
        <a:bodyPr/>
        <a:lstStyle/>
        <a:p>
          <a:endParaRPr lang="en-US"/>
        </a:p>
      </dgm:t>
    </dgm:pt>
    <dgm:pt modelId="{17CD682F-D9FC-4B0B-A306-1CFA2BFE0F70}">
      <dgm:prSet custT="1"/>
      <dgm:spPr/>
      <dgm:t>
        <a:bodyPr/>
        <a:lstStyle/>
        <a:p>
          <a:r>
            <a:rPr lang="en-IE" sz="1600" dirty="0"/>
            <a:t>Part 8s for Phase 1 (Kishogue) &amp; Phase 2 (Canal Extension-Ashwood) approved. Preparation of tender documents to appoint contractors underway. Contractors to be appointed by end of Q1 2023.</a:t>
          </a:r>
          <a:endParaRPr lang="en-US" sz="1600" dirty="0"/>
        </a:p>
      </dgm:t>
    </dgm:pt>
    <dgm:pt modelId="{98C35A00-A6FD-4B68-AF0A-04B5D48EEA83}" type="parTrans" cxnId="{290BE593-273E-466B-B737-0CC9BF1B9CC9}">
      <dgm:prSet/>
      <dgm:spPr/>
      <dgm:t>
        <a:bodyPr/>
        <a:lstStyle/>
        <a:p>
          <a:endParaRPr lang="en-US"/>
        </a:p>
      </dgm:t>
    </dgm:pt>
    <dgm:pt modelId="{54659984-A9E9-4FFE-9AD2-9FBB4529ED92}" type="sibTrans" cxnId="{290BE593-273E-466B-B737-0CC9BF1B9CC9}">
      <dgm:prSet/>
      <dgm:spPr/>
      <dgm:t>
        <a:bodyPr/>
        <a:lstStyle/>
        <a:p>
          <a:endParaRPr lang="en-US"/>
        </a:p>
      </dgm:t>
    </dgm:pt>
    <dgm:pt modelId="{B537FF26-7864-4D37-8E52-FEAC37478F9D}">
      <dgm:prSet/>
      <dgm:spPr/>
      <dgm:t>
        <a:bodyPr/>
        <a:lstStyle/>
        <a:p>
          <a:r>
            <a:rPr lang="en-IE" b="1" dirty="0"/>
            <a:t>Rathcoole: </a:t>
          </a:r>
          <a:r>
            <a:rPr lang="en-IE" dirty="0"/>
            <a:t>Revised proposal to be developed</a:t>
          </a:r>
          <a:endParaRPr lang="en-US" dirty="0"/>
        </a:p>
      </dgm:t>
    </dgm:pt>
    <dgm:pt modelId="{B7341ABA-406C-40CC-89EF-120EE57F96DA}" type="parTrans" cxnId="{773BB749-E4E9-4362-829C-B7079B329CC3}">
      <dgm:prSet/>
      <dgm:spPr/>
      <dgm:t>
        <a:bodyPr/>
        <a:lstStyle/>
        <a:p>
          <a:endParaRPr lang="en-US"/>
        </a:p>
      </dgm:t>
    </dgm:pt>
    <dgm:pt modelId="{B75B0468-1BDA-4CDD-B4E4-97AF35D65CF5}" type="sibTrans" cxnId="{773BB749-E4E9-4362-829C-B7079B329CC3}">
      <dgm:prSet/>
      <dgm:spPr/>
      <dgm:t>
        <a:bodyPr/>
        <a:lstStyle/>
        <a:p>
          <a:endParaRPr lang="en-US"/>
        </a:p>
      </dgm:t>
    </dgm:pt>
    <dgm:pt modelId="{A0C33C05-812F-4332-8535-D27EA19AFC68}">
      <dgm:prSet custT="1"/>
      <dgm:spPr/>
      <dgm:t>
        <a:bodyPr/>
        <a:lstStyle/>
        <a:p>
          <a:r>
            <a:rPr lang="en-US" sz="1600" dirty="0"/>
            <a:t>Cost rental homes (74 units) delivered Q3 2022 - Tuath</a:t>
          </a:r>
        </a:p>
      </dgm:t>
    </dgm:pt>
    <dgm:pt modelId="{2C6E1913-97EB-4FAD-A9A3-9B544D17B6F6}" type="parTrans" cxnId="{5F4E856C-71B1-4BFB-BE43-DD160BAEB238}">
      <dgm:prSet/>
      <dgm:spPr/>
      <dgm:t>
        <a:bodyPr/>
        <a:lstStyle/>
        <a:p>
          <a:endParaRPr lang="en-IE"/>
        </a:p>
      </dgm:t>
    </dgm:pt>
    <dgm:pt modelId="{0F69D717-2282-4E41-B3EA-BA121B75A5F1}" type="sibTrans" cxnId="{5F4E856C-71B1-4BFB-BE43-DD160BAEB238}">
      <dgm:prSet/>
      <dgm:spPr/>
      <dgm:t>
        <a:bodyPr/>
        <a:lstStyle/>
        <a:p>
          <a:endParaRPr lang="en-IE"/>
        </a:p>
      </dgm:t>
    </dgm:pt>
    <dgm:pt modelId="{48FE1B1A-9EA9-4DE8-A065-E75458358E9A}">
      <dgm:prSet custT="1"/>
      <dgm:spPr/>
      <dgm:t>
        <a:bodyPr/>
        <a:lstStyle/>
        <a:p>
          <a:r>
            <a:rPr lang="en-US" sz="1600" dirty="0"/>
            <a:t>Draft tender currently being prepared to appoint Design teams for Phases 3,4 and 5 Clonburris</a:t>
          </a:r>
        </a:p>
      </dgm:t>
    </dgm:pt>
    <dgm:pt modelId="{56F2B37F-F6B4-421D-A071-0CD1EC0D1A45}" type="parTrans" cxnId="{8CF0987D-AED8-4027-A980-F4665037E13F}">
      <dgm:prSet/>
      <dgm:spPr/>
      <dgm:t>
        <a:bodyPr/>
        <a:lstStyle/>
        <a:p>
          <a:endParaRPr lang="en-IE"/>
        </a:p>
      </dgm:t>
    </dgm:pt>
    <dgm:pt modelId="{C08470AC-8F95-48EC-A4C0-DCD25A23D10C}" type="sibTrans" cxnId="{8CF0987D-AED8-4027-A980-F4665037E13F}">
      <dgm:prSet/>
      <dgm:spPr/>
      <dgm:t>
        <a:bodyPr/>
        <a:lstStyle/>
        <a:p>
          <a:endParaRPr lang="en-IE"/>
        </a:p>
      </dgm:t>
    </dgm:pt>
    <dgm:pt modelId="{555C0E80-1223-49F3-989B-3A6EAD1BE99F}" type="pres">
      <dgm:prSet presAssocID="{ED66501E-ED52-4774-9854-18614F07C2AF}" presName="linear" presStyleCnt="0">
        <dgm:presLayoutVars>
          <dgm:animLvl val="lvl"/>
          <dgm:resizeHandles val="exact"/>
        </dgm:presLayoutVars>
      </dgm:prSet>
      <dgm:spPr/>
    </dgm:pt>
    <dgm:pt modelId="{99FA4088-61CC-4B69-8EAB-222B780ECCE9}" type="pres">
      <dgm:prSet presAssocID="{18CB6F71-786C-47DD-8B42-E3F7D3CDC3DF}" presName="parentText" presStyleLbl="node1" presStyleIdx="0" presStyleCnt="4" custLinFactNeighborX="-137" custLinFactNeighborY="-26677">
        <dgm:presLayoutVars>
          <dgm:chMax val="0"/>
          <dgm:bulletEnabled val="1"/>
        </dgm:presLayoutVars>
      </dgm:prSet>
      <dgm:spPr/>
    </dgm:pt>
    <dgm:pt modelId="{41B91EAE-8975-4694-A246-4627ACDA9689}" type="pres">
      <dgm:prSet presAssocID="{18CB6F71-786C-47DD-8B42-E3F7D3CDC3DF}" presName="childText" presStyleLbl="revTx" presStyleIdx="0" presStyleCnt="3" custLinFactNeighborX="-137" custLinFactNeighborY="-14777">
        <dgm:presLayoutVars>
          <dgm:bulletEnabled val="1"/>
        </dgm:presLayoutVars>
      </dgm:prSet>
      <dgm:spPr/>
    </dgm:pt>
    <dgm:pt modelId="{EA8B9A72-3DC7-4733-BD33-21260064265F}" type="pres">
      <dgm:prSet presAssocID="{238BA40E-9EC8-48B9-BCE8-B3023242CDD2}" presName="parentText" presStyleLbl="node1" presStyleIdx="1" presStyleCnt="4" custLinFactNeighborX="-137" custLinFactNeighborY="-7421">
        <dgm:presLayoutVars>
          <dgm:chMax val="0"/>
          <dgm:bulletEnabled val="1"/>
        </dgm:presLayoutVars>
      </dgm:prSet>
      <dgm:spPr/>
    </dgm:pt>
    <dgm:pt modelId="{BB57DCAA-7E31-42A9-9536-30815A315E6E}" type="pres">
      <dgm:prSet presAssocID="{238BA40E-9EC8-48B9-BCE8-B3023242CDD2}" presName="childText" presStyleLbl="revTx" presStyleIdx="1" presStyleCnt="3" custLinFactNeighborX="-137" custLinFactNeighborY="-2195">
        <dgm:presLayoutVars>
          <dgm:bulletEnabled val="1"/>
        </dgm:presLayoutVars>
      </dgm:prSet>
      <dgm:spPr/>
    </dgm:pt>
    <dgm:pt modelId="{F3AEF3FC-066A-4194-BA7D-BA24FE373C7D}" type="pres">
      <dgm:prSet presAssocID="{2733BD3F-2226-4D04-820A-F3A6D36C13FB}" presName="parentText" presStyleLbl="node1" presStyleIdx="2" presStyleCnt="4">
        <dgm:presLayoutVars>
          <dgm:chMax val="0"/>
          <dgm:bulletEnabled val="1"/>
        </dgm:presLayoutVars>
      </dgm:prSet>
      <dgm:spPr/>
    </dgm:pt>
    <dgm:pt modelId="{43AC491B-F21A-4748-8877-79AE6CD1BB85}" type="pres">
      <dgm:prSet presAssocID="{2733BD3F-2226-4D04-820A-F3A6D36C13FB}" presName="childText" presStyleLbl="revTx" presStyleIdx="2" presStyleCnt="3">
        <dgm:presLayoutVars>
          <dgm:bulletEnabled val="1"/>
        </dgm:presLayoutVars>
      </dgm:prSet>
      <dgm:spPr/>
    </dgm:pt>
    <dgm:pt modelId="{7E93BE77-EAD3-431E-8DF2-AD646905A76B}" type="pres">
      <dgm:prSet presAssocID="{B537FF26-7864-4D37-8E52-FEAC37478F9D}" presName="parentText" presStyleLbl="node1" presStyleIdx="3" presStyleCnt="4">
        <dgm:presLayoutVars>
          <dgm:chMax val="0"/>
          <dgm:bulletEnabled val="1"/>
        </dgm:presLayoutVars>
      </dgm:prSet>
      <dgm:spPr/>
    </dgm:pt>
  </dgm:ptLst>
  <dgm:cxnLst>
    <dgm:cxn modelId="{258F2210-C45D-41D6-B63F-1CF0B78644DE}" type="presOf" srcId="{60AA480F-B676-45E9-8043-C497DE00EE3D}" destId="{BB57DCAA-7E31-42A9-9536-30815A315E6E}" srcOrd="0" destOrd="0" presId="urn:microsoft.com/office/officeart/2005/8/layout/vList2"/>
    <dgm:cxn modelId="{2E803618-5D72-42C7-988F-6ABE8DFDF3A4}" type="presOf" srcId="{A0C33C05-812F-4332-8535-D27EA19AFC68}" destId="{41B91EAE-8975-4694-A246-4627ACDA9689}" srcOrd="0" destOrd="2" presId="urn:microsoft.com/office/officeart/2005/8/layout/vList2"/>
    <dgm:cxn modelId="{A0AF0029-1E00-495C-A437-5A46DD5669D2}" type="presOf" srcId="{3EE8F756-A03C-4ABB-86DC-C86C3D3D7CFF}" destId="{41B91EAE-8975-4694-A246-4627ACDA9689}" srcOrd="0" destOrd="0" presId="urn:microsoft.com/office/officeart/2005/8/layout/vList2"/>
    <dgm:cxn modelId="{FA81A83D-385D-4C6D-A229-1603BE124E17}" srcId="{238BA40E-9EC8-48B9-BCE8-B3023242CDD2}" destId="{60AA480F-B676-45E9-8043-C497DE00EE3D}" srcOrd="0" destOrd="0" parTransId="{42988093-4030-4510-BA41-D84573778A70}" sibTransId="{9FC4B243-5039-40BA-A5A3-220A8412A5AA}"/>
    <dgm:cxn modelId="{8353445B-2462-424A-A2C0-95F1C3631480}" type="presOf" srcId="{5C25769B-77C3-4422-A37A-0BBE0194EF36}" destId="{BB57DCAA-7E31-42A9-9536-30815A315E6E}" srcOrd="0" destOrd="1" presId="urn:microsoft.com/office/officeart/2005/8/layout/vList2"/>
    <dgm:cxn modelId="{586D1642-EDCB-4039-ABB8-9B8F82CF3701}" srcId="{ED66501E-ED52-4774-9854-18614F07C2AF}" destId="{238BA40E-9EC8-48B9-BCE8-B3023242CDD2}" srcOrd="1" destOrd="0" parTransId="{F63BE259-B3B1-4D24-9D7B-B1B02A33EAA5}" sibTransId="{5FD30198-851A-4CD2-8974-17EA22E7C68A}"/>
    <dgm:cxn modelId="{F6856A65-1896-4F49-89AB-6218458E615E}" type="presOf" srcId="{2733BD3F-2226-4D04-820A-F3A6D36C13FB}" destId="{F3AEF3FC-066A-4194-BA7D-BA24FE373C7D}" srcOrd="0" destOrd="0" presId="urn:microsoft.com/office/officeart/2005/8/layout/vList2"/>
    <dgm:cxn modelId="{773BB749-E4E9-4362-829C-B7079B329CC3}" srcId="{ED66501E-ED52-4774-9854-18614F07C2AF}" destId="{B537FF26-7864-4D37-8E52-FEAC37478F9D}" srcOrd="3" destOrd="0" parTransId="{B7341ABA-406C-40CC-89EF-120EE57F96DA}" sibTransId="{B75B0468-1BDA-4CDD-B4E4-97AF35D65CF5}"/>
    <dgm:cxn modelId="{7B3CDE49-D32F-407E-9709-75AE9EBC6D9E}" type="presOf" srcId="{B537FF26-7864-4D37-8E52-FEAC37478F9D}" destId="{7E93BE77-EAD3-431E-8DF2-AD646905A76B}" srcOrd="0" destOrd="0" presId="urn:microsoft.com/office/officeart/2005/8/layout/vList2"/>
    <dgm:cxn modelId="{5F4E856C-71B1-4BFB-BE43-DD160BAEB238}" srcId="{18CB6F71-786C-47DD-8B42-E3F7D3CDC3DF}" destId="{A0C33C05-812F-4332-8535-D27EA19AFC68}" srcOrd="2" destOrd="0" parTransId="{2C6E1913-97EB-4FAD-A9A3-9B544D17B6F6}" sibTransId="{0F69D717-2282-4E41-B3EA-BA121B75A5F1}"/>
    <dgm:cxn modelId="{789AF86E-10BE-477D-9F1A-B4FB5E7DB577}" type="presOf" srcId="{ED66501E-ED52-4774-9854-18614F07C2AF}" destId="{555C0E80-1223-49F3-989B-3A6EAD1BE99F}" srcOrd="0" destOrd="0" presId="urn:microsoft.com/office/officeart/2005/8/layout/vList2"/>
    <dgm:cxn modelId="{12464253-479F-4362-9A8C-DD82BE92D2D4}" srcId="{ED66501E-ED52-4774-9854-18614F07C2AF}" destId="{2733BD3F-2226-4D04-820A-F3A6D36C13FB}" srcOrd="2" destOrd="0" parTransId="{818BF8E7-4881-4094-81EA-24114A36730B}" sibTransId="{EA3EA08C-DE14-4DE8-94DA-DEFBE56B79BC}"/>
    <dgm:cxn modelId="{58E90054-D6D1-4357-8411-535A296D88DD}" srcId="{18CB6F71-786C-47DD-8B42-E3F7D3CDC3DF}" destId="{3EE8F756-A03C-4ABB-86DC-C86C3D3D7CFF}" srcOrd="0" destOrd="0" parTransId="{991B0D6D-E568-4F86-B87B-E973E4687B3E}" sibTransId="{15486F12-1793-49F3-BC4F-72BD138009D4}"/>
    <dgm:cxn modelId="{3CDC5677-8E8B-4324-A6FC-5423F42B7CDD}" type="presOf" srcId="{238BA40E-9EC8-48B9-BCE8-B3023242CDD2}" destId="{EA8B9A72-3DC7-4733-BD33-21260064265F}" srcOrd="0" destOrd="0" presId="urn:microsoft.com/office/officeart/2005/8/layout/vList2"/>
    <dgm:cxn modelId="{3D5C8479-1AA4-424D-BB8E-8D1FA766AF75}" type="presOf" srcId="{17CD682F-D9FC-4B0B-A306-1CFA2BFE0F70}" destId="{43AC491B-F21A-4748-8877-79AE6CD1BB85}" srcOrd="0" destOrd="0" presId="urn:microsoft.com/office/officeart/2005/8/layout/vList2"/>
    <dgm:cxn modelId="{FC73FA7B-F03B-4FCD-B712-72C3EE76C0C7}" srcId="{238BA40E-9EC8-48B9-BCE8-B3023242CDD2}" destId="{5C25769B-77C3-4422-A37A-0BBE0194EF36}" srcOrd="1" destOrd="0" parTransId="{09DC48FA-B639-40D1-B92D-5EFA3D10B426}" sibTransId="{A849FA1A-049E-4D15-8A7F-6315A066D989}"/>
    <dgm:cxn modelId="{8CF0987D-AED8-4027-A980-F4665037E13F}" srcId="{2733BD3F-2226-4D04-820A-F3A6D36C13FB}" destId="{48FE1B1A-9EA9-4DE8-A065-E75458358E9A}" srcOrd="1" destOrd="0" parTransId="{56F2B37F-F6B4-421D-A071-0CD1EC0D1A45}" sibTransId="{C08470AC-8F95-48EC-A4C0-DCD25A23D10C}"/>
    <dgm:cxn modelId="{290BE593-273E-466B-B737-0CC9BF1B9CC9}" srcId="{2733BD3F-2226-4D04-820A-F3A6D36C13FB}" destId="{17CD682F-D9FC-4B0B-A306-1CFA2BFE0F70}" srcOrd="0" destOrd="0" parTransId="{98C35A00-A6FD-4B68-AF0A-04B5D48EEA83}" sibTransId="{54659984-A9E9-4FFE-9AD2-9FBB4529ED92}"/>
    <dgm:cxn modelId="{087D0DD0-3D0F-4729-9EE8-BC45631934F7}" type="presOf" srcId="{ADB350FE-982A-4F53-B4CC-1B20A8C755B2}" destId="{41B91EAE-8975-4694-A246-4627ACDA9689}" srcOrd="0" destOrd="1" presId="urn:microsoft.com/office/officeart/2005/8/layout/vList2"/>
    <dgm:cxn modelId="{40C80FD5-A92C-42DB-AEF9-D141695C82FD}" type="presOf" srcId="{48FE1B1A-9EA9-4DE8-A065-E75458358E9A}" destId="{43AC491B-F21A-4748-8877-79AE6CD1BB85}" srcOrd="0" destOrd="1" presId="urn:microsoft.com/office/officeart/2005/8/layout/vList2"/>
    <dgm:cxn modelId="{7294C3E1-99DD-4430-B919-F7EE65DB0D70}" srcId="{ED66501E-ED52-4774-9854-18614F07C2AF}" destId="{18CB6F71-786C-47DD-8B42-E3F7D3CDC3DF}" srcOrd="0" destOrd="0" parTransId="{D24EFD49-0075-4F8E-8690-84AF48288E4F}" sibTransId="{74710823-59FD-4055-B87D-339F2DDE3607}"/>
    <dgm:cxn modelId="{45F4D7EA-E215-4B98-975E-716BA5B78FFB}" type="presOf" srcId="{18CB6F71-786C-47DD-8B42-E3F7D3CDC3DF}" destId="{99FA4088-61CC-4B69-8EAB-222B780ECCE9}" srcOrd="0" destOrd="0" presId="urn:microsoft.com/office/officeart/2005/8/layout/vList2"/>
    <dgm:cxn modelId="{E26B4BF5-2BB6-4323-98CF-2855A3E0AEC1}" srcId="{18CB6F71-786C-47DD-8B42-E3F7D3CDC3DF}" destId="{ADB350FE-982A-4F53-B4CC-1B20A8C755B2}" srcOrd="1" destOrd="0" parTransId="{1E942B2A-A85B-4E7E-8B0F-804A81781633}" sibTransId="{23507B9C-E867-4146-B786-14EFE262E9AE}"/>
    <dgm:cxn modelId="{51496A02-0D14-4ED4-AE4D-1B8622836F10}" type="presParOf" srcId="{555C0E80-1223-49F3-989B-3A6EAD1BE99F}" destId="{99FA4088-61CC-4B69-8EAB-222B780ECCE9}" srcOrd="0" destOrd="0" presId="urn:microsoft.com/office/officeart/2005/8/layout/vList2"/>
    <dgm:cxn modelId="{C84A8CBC-A2D8-4D9A-81A6-8AE14637E25C}" type="presParOf" srcId="{555C0E80-1223-49F3-989B-3A6EAD1BE99F}" destId="{41B91EAE-8975-4694-A246-4627ACDA9689}" srcOrd="1" destOrd="0" presId="urn:microsoft.com/office/officeart/2005/8/layout/vList2"/>
    <dgm:cxn modelId="{73F18BF4-58B7-4793-9389-907DB87E7D4E}" type="presParOf" srcId="{555C0E80-1223-49F3-989B-3A6EAD1BE99F}" destId="{EA8B9A72-3DC7-4733-BD33-21260064265F}" srcOrd="2" destOrd="0" presId="urn:microsoft.com/office/officeart/2005/8/layout/vList2"/>
    <dgm:cxn modelId="{F53761F8-6FA8-495D-8BDB-5D9FCBC0573F}" type="presParOf" srcId="{555C0E80-1223-49F3-989B-3A6EAD1BE99F}" destId="{BB57DCAA-7E31-42A9-9536-30815A315E6E}" srcOrd="3" destOrd="0" presId="urn:microsoft.com/office/officeart/2005/8/layout/vList2"/>
    <dgm:cxn modelId="{7D13E6DD-EF8C-4120-889B-B224988FF32A}" type="presParOf" srcId="{555C0E80-1223-49F3-989B-3A6EAD1BE99F}" destId="{F3AEF3FC-066A-4194-BA7D-BA24FE373C7D}" srcOrd="4" destOrd="0" presId="urn:microsoft.com/office/officeart/2005/8/layout/vList2"/>
    <dgm:cxn modelId="{86C449BC-6E7E-46F7-9CA8-854104B869B6}" type="presParOf" srcId="{555C0E80-1223-49F3-989B-3A6EAD1BE99F}" destId="{43AC491B-F21A-4748-8877-79AE6CD1BB85}" srcOrd="5" destOrd="0" presId="urn:microsoft.com/office/officeart/2005/8/layout/vList2"/>
    <dgm:cxn modelId="{E2EE0431-2280-4ED2-948A-73C1AF0B3DED}" type="presParOf" srcId="{555C0E80-1223-49F3-989B-3A6EAD1BE99F}" destId="{7E93BE77-EAD3-431E-8DF2-AD646905A7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4088-61CC-4B69-8EAB-222B780ECCE9}">
      <dsp:nvSpPr>
        <dsp:cNvPr id="0" name=""/>
        <dsp:cNvSpPr/>
      </dsp:nvSpPr>
      <dsp:spPr>
        <a:xfrm>
          <a:off x="0" y="0"/>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Kilcarbery:</a:t>
          </a:r>
          <a:r>
            <a:rPr lang="en-GB" sz="2100" kern="1200" dirty="0"/>
            <a:t>	1,034 homes with 30% social (310 homes)</a:t>
          </a:r>
          <a:endParaRPr lang="en-US" sz="2100" kern="1200" dirty="0"/>
        </a:p>
      </dsp:txBody>
      <dsp:txXfrm>
        <a:off x="24588" y="24588"/>
        <a:ext cx="10466424" cy="454509"/>
      </dsp:txXfrm>
    </dsp:sp>
    <dsp:sp modelId="{41B91EAE-8975-4694-A246-4627ACDA9689}">
      <dsp:nvSpPr>
        <dsp:cNvPr id="0" name=""/>
        <dsp:cNvSpPr/>
      </dsp:nvSpPr>
      <dsp:spPr>
        <a:xfrm>
          <a:off x="0" y="451103"/>
          <a:ext cx="105156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Also includes affordable housing - 74 cost rental &amp; 50 “discounted” homes</a:t>
          </a:r>
          <a:endParaRPr lang="en-US" sz="1600" kern="1200" dirty="0"/>
        </a:p>
        <a:p>
          <a:pPr marL="171450" lvl="1" indent="-171450" algn="l" defTabSz="711200">
            <a:lnSpc>
              <a:spcPct val="90000"/>
            </a:lnSpc>
            <a:spcBef>
              <a:spcPct val="0"/>
            </a:spcBef>
            <a:spcAft>
              <a:spcPct val="20000"/>
            </a:spcAft>
            <a:buChar char="•"/>
          </a:pPr>
          <a:r>
            <a:rPr lang="en-US" sz="1600" kern="1200" dirty="0"/>
            <a:t>36 social homes delivered plus 16 affordable purchase homes, balance of 37 social homes due by year end.</a:t>
          </a:r>
        </a:p>
        <a:p>
          <a:pPr marL="171450" lvl="1" indent="-171450" algn="l" defTabSz="711200">
            <a:lnSpc>
              <a:spcPct val="90000"/>
            </a:lnSpc>
            <a:spcBef>
              <a:spcPct val="0"/>
            </a:spcBef>
            <a:spcAft>
              <a:spcPct val="20000"/>
            </a:spcAft>
            <a:buChar char="•"/>
          </a:pPr>
          <a:r>
            <a:rPr lang="en-US" sz="1600" kern="1200" dirty="0"/>
            <a:t>Cost rental homes (74 units) delivered Q3 2022 - Tuath</a:t>
          </a:r>
        </a:p>
      </dsp:txBody>
      <dsp:txXfrm>
        <a:off x="0" y="451103"/>
        <a:ext cx="10515600" cy="825930"/>
      </dsp:txXfrm>
    </dsp:sp>
    <dsp:sp modelId="{EA8B9A72-3DC7-4733-BD33-21260064265F}">
      <dsp:nvSpPr>
        <dsp:cNvPr id="0" name=""/>
        <dsp:cNvSpPr/>
      </dsp:nvSpPr>
      <dsp:spPr>
        <a:xfrm>
          <a:off x="0" y="1295010"/>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b="1" kern="1200" dirty="0"/>
            <a:t>Killinarden: </a:t>
          </a:r>
          <a:r>
            <a:rPr lang="en-IE" sz="2100" kern="1200" dirty="0"/>
            <a:t>620 homes including 125 social homes &amp;  372 affordable purchase</a:t>
          </a:r>
          <a:endParaRPr lang="en-US" sz="2100" kern="1200" dirty="0"/>
        </a:p>
      </dsp:txBody>
      <dsp:txXfrm>
        <a:off x="24588" y="1319598"/>
        <a:ext cx="10466424" cy="454509"/>
      </dsp:txXfrm>
    </dsp:sp>
    <dsp:sp modelId="{BB57DCAA-7E31-42A9-9536-30815A315E6E}">
      <dsp:nvSpPr>
        <dsp:cNvPr id="0" name=""/>
        <dsp:cNvSpPr/>
      </dsp:nvSpPr>
      <dsp:spPr>
        <a:xfrm>
          <a:off x="0" y="1844092"/>
          <a:ext cx="10515600"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IE" sz="1600" kern="1200" dirty="0"/>
            <a:t>LSRD Planning process –  LSRD preplanning meeting held 22/8/22. Formal option to issue from Planning authority max 4 weeks after meeting date (19/9/22)</a:t>
          </a:r>
          <a:endParaRPr lang="en-US" sz="1600" kern="1200" dirty="0"/>
        </a:p>
        <a:p>
          <a:pPr marL="171450" lvl="1" indent="-171450" algn="l" defTabSz="711200">
            <a:lnSpc>
              <a:spcPct val="90000"/>
            </a:lnSpc>
            <a:spcBef>
              <a:spcPct val="0"/>
            </a:spcBef>
            <a:spcAft>
              <a:spcPct val="20000"/>
            </a:spcAft>
            <a:buChar char="•"/>
          </a:pPr>
          <a:r>
            <a:rPr lang="en-IE" sz="1600" kern="1200" dirty="0"/>
            <a:t>Delivery from 2024 (subject to planning)</a:t>
          </a:r>
          <a:endParaRPr lang="en-US" sz="1600" kern="1200" dirty="0"/>
        </a:p>
      </dsp:txBody>
      <dsp:txXfrm>
        <a:off x="0" y="1844092"/>
        <a:ext cx="10515600" cy="760725"/>
      </dsp:txXfrm>
    </dsp:sp>
    <dsp:sp modelId="{F3AEF3FC-066A-4194-BA7D-BA24FE373C7D}">
      <dsp:nvSpPr>
        <dsp:cNvPr id="0" name=""/>
        <dsp:cNvSpPr/>
      </dsp:nvSpPr>
      <dsp:spPr>
        <a:xfrm>
          <a:off x="0" y="2615873"/>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b="1" kern="1200" dirty="0"/>
            <a:t>Clonburris: </a:t>
          </a:r>
          <a:r>
            <a:rPr lang="en-IE" sz="2100" kern="1200" dirty="0"/>
            <a:t>Phases 1 &amp; 2 comprising approx. 400 homes (120 social) under design</a:t>
          </a:r>
          <a:endParaRPr lang="en-US" sz="2100" kern="1200" dirty="0"/>
        </a:p>
      </dsp:txBody>
      <dsp:txXfrm>
        <a:off x="24588" y="2640461"/>
        <a:ext cx="10466424" cy="454509"/>
      </dsp:txXfrm>
    </dsp:sp>
    <dsp:sp modelId="{43AC491B-F21A-4748-8877-79AE6CD1BB85}">
      <dsp:nvSpPr>
        <dsp:cNvPr id="0" name=""/>
        <dsp:cNvSpPr/>
      </dsp:nvSpPr>
      <dsp:spPr>
        <a:xfrm>
          <a:off x="0" y="3119558"/>
          <a:ext cx="10515600"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IE" sz="1600" kern="1200" dirty="0"/>
            <a:t>Part 8s for Phase 1 (Kishogue) &amp; Phase 2 (Canal Extension-Ashwood) approved. Preparation of tender documents to appoint contractors underway. Contractors to be appointed by end of Q1 2023.</a:t>
          </a:r>
          <a:endParaRPr lang="en-US" sz="1600" kern="1200" dirty="0"/>
        </a:p>
        <a:p>
          <a:pPr marL="171450" lvl="1" indent="-171450" algn="l" defTabSz="711200">
            <a:lnSpc>
              <a:spcPct val="90000"/>
            </a:lnSpc>
            <a:spcBef>
              <a:spcPct val="0"/>
            </a:spcBef>
            <a:spcAft>
              <a:spcPct val="20000"/>
            </a:spcAft>
            <a:buChar char="•"/>
          </a:pPr>
          <a:r>
            <a:rPr lang="en-US" sz="1600" kern="1200" dirty="0"/>
            <a:t>Draft tender currently being prepared to appoint Design teams for Phases 3,4 and 5 Clonburris</a:t>
          </a:r>
        </a:p>
      </dsp:txBody>
      <dsp:txXfrm>
        <a:off x="0" y="3119558"/>
        <a:ext cx="10515600" cy="760725"/>
      </dsp:txXfrm>
    </dsp:sp>
    <dsp:sp modelId="{7E93BE77-EAD3-431E-8DF2-AD646905A76B}">
      <dsp:nvSpPr>
        <dsp:cNvPr id="0" name=""/>
        <dsp:cNvSpPr/>
      </dsp:nvSpPr>
      <dsp:spPr>
        <a:xfrm>
          <a:off x="0" y="3880283"/>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b="1" kern="1200" dirty="0"/>
            <a:t>Rathcoole: </a:t>
          </a:r>
          <a:r>
            <a:rPr lang="en-IE" sz="2100" kern="1200" dirty="0"/>
            <a:t>Revised proposal to be developed</a:t>
          </a:r>
          <a:endParaRPr lang="en-US" sz="2100" kern="1200" dirty="0"/>
        </a:p>
      </dsp:txBody>
      <dsp:txXfrm>
        <a:off x="24588" y="3904871"/>
        <a:ext cx="10466424"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21/09/2022</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2</a:t>
            </a:fld>
            <a:endParaRPr lang="en-IE"/>
          </a:p>
        </p:txBody>
      </p:sp>
    </p:spTree>
    <p:extLst>
      <p:ext uri="{BB962C8B-B14F-4D97-AF65-F5344CB8AC3E}">
        <p14:creationId xmlns:p14="http://schemas.microsoft.com/office/powerpoint/2010/main" val="258450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CA95B44-C8C6-4E71-86D6-4B6ACF3AA1E1}" type="slidenum">
              <a:rPr lang="en-IE" smtClean="0"/>
              <a:t>5</a:t>
            </a:fld>
            <a:endParaRPr lang="en-IE"/>
          </a:p>
        </p:txBody>
      </p:sp>
    </p:spTree>
    <p:extLst>
      <p:ext uri="{BB962C8B-B14F-4D97-AF65-F5344CB8AC3E}">
        <p14:creationId xmlns:p14="http://schemas.microsoft.com/office/powerpoint/2010/main" val="427647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Housing for All Delivery Pipeline 2022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Housing for All Delivered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8</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Number of Leases Completed Each QTR</a:t>
            </a:r>
            <a:endParaRPr dirty="0"/>
          </a:p>
          <a:p>
            <a:r>
              <a:rPr b="0" dirty="0"/>
              <a:t>No alt text provided</a:t>
            </a:r>
            <a:endParaRPr dirty="0"/>
          </a:p>
          <a:p>
            <a:endParaRPr dirty="0"/>
          </a:p>
          <a:p>
            <a:r>
              <a:rPr b="1" dirty="0"/>
              <a:t>Number of Leasing Completed by Type</a:t>
            </a:r>
            <a:endParaRPr dirty="0"/>
          </a:p>
          <a:p>
            <a:r>
              <a:rPr b="0" dirty="0"/>
              <a:t>No alt text provided</a:t>
            </a:r>
            <a:endParaRPr dirty="0"/>
          </a:p>
          <a:p>
            <a:endParaRPr dirty="0"/>
          </a:p>
          <a:p>
            <a:r>
              <a:rPr b="1" dirty="0"/>
              <a:t>Number of Leases Completed by Lease Type  and Bed Size</a:t>
            </a:r>
            <a:endParaRPr dirty="0"/>
          </a:p>
          <a:p>
            <a:r>
              <a:rPr b="0" dirty="0"/>
              <a:t>No alt text provided</a:t>
            </a:r>
            <a:endParaRPr dirty="0"/>
          </a:p>
          <a:p>
            <a:endParaRPr dirty="0"/>
          </a:p>
          <a:p>
            <a:r>
              <a:rPr b="1" dirty="0"/>
              <a:t>Number of Leases Completed by LEA and Lease Type</a:t>
            </a:r>
            <a:endParaRPr dirty="0"/>
          </a:p>
          <a:p>
            <a:r>
              <a:rPr b="0" dirty="0"/>
              <a:t>No alt text provided</a:t>
            </a:r>
            <a:endParaRPr dirty="0"/>
          </a:p>
          <a:p>
            <a:endParaRPr dirty="0"/>
          </a:p>
          <a:p>
            <a:r>
              <a:rPr b="1" dirty="0"/>
              <a:t>Number of Leases Completed by LEA and Bed Size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10</a:t>
            </a:fld>
            <a:endParaRPr lang="en-IE"/>
          </a:p>
        </p:txBody>
      </p:sp>
    </p:spTree>
    <p:extLst>
      <p:ext uri="{BB962C8B-B14F-4D97-AF65-F5344CB8AC3E}">
        <p14:creationId xmlns:p14="http://schemas.microsoft.com/office/powerpoint/2010/main" val="198432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4D4C201C-D898-4AD3-9616-716BE91E684E}" type="datetimeFigureOut">
              <a:rPr lang="en-IE" smtClean="0"/>
              <a:t>21/09/2022</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C201C-D898-4AD3-9616-716BE91E684E}" type="datetimeFigureOut">
              <a:rPr lang="en-IE" smtClean="0"/>
              <a:t>21/09/2022</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dcc.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sdcc.ie/en/services/housing/delivering-housing/delivering-housing/housing-delivery-action-plan-2022-2026-fin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a458a67-78dd-4c7a-af65-8e0a77f3aed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2554545"/>
          </a:xfrm>
          <a:prstGeom prst="rect">
            <a:avLst/>
          </a:prstGeom>
          <a:noFill/>
        </p:spPr>
        <p:txBody>
          <a:bodyPr wrap="square">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rPr>
              <a:t>Clondalkin Area</a:t>
            </a:r>
            <a:r>
              <a:rPr lang="en-IE" sz="3200" b="1" dirty="0">
                <a:solidFill>
                  <a:schemeClr val="bg1"/>
                </a:solidFill>
                <a:effectLst/>
              </a:rPr>
              <a:t> Committee Meeting</a:t>
            </a:r>
            <a:br>
              <a:rPr lang="en-IE" sz="3200" b="1" dirty="0">
                <a:solidFill>
                  <a:schemeClr val="bg1"/>
                </a:solidFill>
                <a:effectLst/>
              </a:rPr>
            </a:br>
            <a:r>
              <a:rPr lang="en-IE" sz="3200" b="1" dirty="0">
                <a:solidFill>
                  <a:schemeClr val="bg1"/>
                </a:solidFill>
                <a:effectLst/>
              </a:rPr>
              <a:t>21st September 2022</a:t>
            </a:r>
            <a:br>
              <a:rPr lang="en-IE" sz="3200" b="1" dirty="0">
                <a:effectLst/>
              </a:rPr>
            </a:br>
            <a:endParaRPr lang="en-IE" sz="3200" dirty="0"/>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33337"/>
    </mc:Choice>
    <mc:Fallback xmlns="">
      <p:transition spd="slow" advTm="33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Content Placeholder 2">
            <a:extLst>
              <a:ext uri="{FF2B5EF4-FFF2-40B4-BE49-F238E27FC236}">
                <a16:creationId xmlns:a16="http://schemas.microsoft.com/office/drawing/2014/main" id="{BD16ADBD-A2CE-4037-A5AE-7B7F72E0493D}"/>
              </a:ext>
            </a:extLst>
          </p:cNvPr>
          <p:cNvGraphicFramePr>
            <a:graphicFrameLocks noGrp="1"/>
          </p:cNvGraphicFramePr>
          <p:nvPr>
            <p:ph idx="1"/>
            <p:extLst>
              <p:ext uri="{D42A27DB-BD31-4B8C-83A1-F6EECF244321}">
                <p14:modId xmlns:p14="http://schemas.microsoft.com/office/powerpoint/2010/main" val="302649214"/>
              </p:ext>
            </p:extLst>
          </p:nvPr>
        </p:nvGraphicFramePr>
        <p:xfrm>
          <a:off x="859456" y="1095898"/>
          <a:ext cx="10515600" cy="440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0594DA1B-3048-4726-920B-A97FCB99B6E2}"/>
              </a:ext>
            </a:extLst>
          </p:cNvPr>
          <p:cNvGraphicFramePr>
            <a:graphicFrameLocks noGrp="1"/>
          </p:cNvGraphicFramePr>
          <p:nvPr>
            <p:extLst>
              <p:ext uri="{D42A27DB-BD31-4B8C-83A1-F6EECF244321}">
                <p14:modId xmlns:p14="http://schemas.microsoft.com/office/powerpoint/2010/main" val="4183784061"/>
              </p:ext>
            </p:extLst>
          </p:nvPr>
        </p:nvGraphicFramePr>
        <p:xfrm>
          <a:off x="816944" y="184572"/>
          <a:ext cx="10515600" cy="91132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504224004"/>
                    </a:ext>
                  </a:extLst>
                </a:gridCol>
              </a:tblGrid>
              <a:tr h="911326">
                <a:tc>
                  <a:txBody>
                    <a:bodyPr/>
                    <a:lstStyle/>
                    <a:p>
                      <a:pPr algn="ctr"/>
                      <a:r>
                        <a:rPr lang="en-GB" sz="3600" dirty="0"/>
                        <a:t>SDCC Owned Large Sites</a:t>
                      </a:r>
                    </a:p>
                  </a:txBody>
                  <a:tcPr marL="131594" marR="131594" marT="65797" marB="65797" anchor="ctr"/>
                </a:tc>
                <a:extLst>
                  <a:ext uri="{0D108BD9-81ED-4DB2-BD59-A6C34878D82A}">
                    <a16:rowId xmlns:a16="http://schemas.microsoft.com/office/drawing/2014/main" val="1195735012"/>
                  </a:ext>
                </a:extLst>
              </a:tr>
            </a:tbl>
          </a:graphicData>
        </a:graphic>
      </p:graphicFrame>
      <p:grpSp>
        <p:nvGrpSpPr>
          <p:cNvPr id="12" name="Group 11">
            <a:extLst>
              <a:ext uri="{FF2B5EF4-FFF2-40B4-BE49-F238E27FC236}">
                <a16:creationId xmlns:a16="http://schemas.microsoft.com/office/drawing/2014/main" id="{768A990D-2E42-450A-8BF1-8A1F49B47200}"/>
              </a:ext>
            </a:extLst>
          </p:cNvPr>
          <p:cNvGrpSpPr/>
          <p:nvPr/>
        </p:nvGrpSpPr>
        <p:grpSpPr>
          <a:xfrm>
            <a:off x="838200" y="5718098"/>
            <a:ext cx="10515600" cy="575639"/>
            <a:chOff x="0" y="2674868"/>
            <a:chExt cx="10515600" cy="575639"/>
          </a:xfrm>
        </p:grpSpPr>
        <p:sp>
          <p:nvSpPr>
            <p:cNvPr id="13" name="Rectangle: Rounded Corners 12">
              <a:extLst>
                <a:ext uri="{FF2B5EF4-FFF2-40B4-BE49-F238E27FC236}">
                  <a16:creationId xmlns:a16="http://schemas.microsoft.com/office/drawing/2014/main" id="{BF77D882-D657-4660-AF21-50E044A518D1}"/>
                </a:ext>
              </a:extLst>
            </p:cNvPr>
            <p:cNvSpPr/>
            <p:nvPr/>
          </p:nvSpPr>
          <p:spPr>
            <a:xfrm>
              <a:off x="0" y="2674868"/>
              <a:ext cx="10515600"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163221AD-2268-4836-89F6-F98D73D75524}"/>
                </a:ext>
              </a:extLst>
            </p:cNvPr>
            <p:cNvSpPr txBox="1"/>
            <p:nvPr/>
          </p:nvSpPr>
          <p:spPr>
            <a:xfrm>
              <a:off x="28100" y="2719617"/>
              <a:ext cx="10459400" cy="502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dirty="0"/>
                <a:t>B</a:t>
              </a:r>
              <a:r>
                <a:rPr lang="en-IE" sz="2400" b="1" dirty="0" err="1"/>
                <a:t>elgard</a:t>
              </a:r>
              <a:r>
                <a:rPr lang="en-IE" sz="2400" b="1" dirty="0"/>
                <a:t> Square North - </a:t>
              </a:r>
              <a:r>
                <a:rPr lang="en-IE" sz="2400" dirty="0"/>
                <a:t>Cost Rental Apartments</a:t>
              </a:r>
              <a:endParaRPr lang="en-US" sz="2400" kern="1200" dirty="0"/>
            </a:p>
          </p:txBody>
        </p:sp>
      </p:grpSp>
      <p:grpSp>
        <p:nvGrpSpPr>
          <p:cNvPr id="15" name="Group 14">
            <a:extLst>
              <a:ext uri="{FF2B5EF4-FFF2-40B4-BE49-F238E27FC236}">
                <a16:creationId xmlns:a16="http://schemas.microsoft.com/office/drawing/2014/main" id="{164528DC-2DBD-4D28-8F33-BDE774FFE998}"/>
              </a:ext>
            </a:extLst>
          </p:cNvPr>
          <p:cNvGrpSpPr/>
          <p:nvPr/>
        </p:nvGrpSpPr>
        <p:grpSpPr>
          <a:xfrm>
            <a:off x="402266" y="6310386"/>
            <a:ext cx="10515600" cy="746073"/>
            <a:chOff x="0" y="694895"/>
            <a:chExt cx="10515600" cy="746073"/>
          </a:xfrm>
        </p:grpSpPr>
        <p:sp>
          <p:nvSpPr>
            <p:cNvPr id="16" name="Rectangle 15">
              <a:extLst>
                <a:ext uri="{FF2B5EF4-FFF2-40B4-BE49-F238E27FC236}">
                  <a16:creationId xmlns:a16="http://schemas.microsoft.com/office/drawing/2014/main" id="{23C491BF-4560-4EFF-9B21-2822968D4A78}"/>
                </a:ext>
              </a:extLst>
            </p:cNvPr>
            <p:cNvSpPr/>
            <p:nvPr/>
          </p:nvSpPr>
          <p:spPr>
            <a:xfrm>
              <a:off x="0" y="757868"/>
              <a:ext cx="10515600" cy="6831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7445634A-2391-4593-AE25-E11192C11A91}"/>
                </a:ext>
              </a:extLst>
            </p:cNvPr>
            <p:cNvSpPr txBox="1"/>
            <p:nvPr/>
          </p:nvSpPr>
          <p:spPr>
            <a:xfrm>
              <a:off x="290461" y="694895"/>
              <a:ext cx="10132776" cy="7460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1600" dirty="0"/>
                <a:t>Tender currently being assessed for appointment of ER team, tender for contractor advertised due to close late Sept 2022</a:t>
              </a:r>
              <a:endParaRPr lang="en-US" sz="1600" kern="1200" dirty="0"/>
            </a:p>
          </p:txBody>
        </p:sp>
      </p:grpSp>
      <p:grpSp>
        <p:nvGrpSpPr>
          <p:cNvPr id="18" name="Group 17">
            <a:extLst>
              <a:ext uri="{FF2B5EF4-FFF2-40B4-BE49-F238E27FC236}">
                <a16:creationId xmlns:a16="http://schemas.microsoft.com/office/drawing/2014/main" id="{38F78A72-E81E-4691-B981-8885B78A7EB7}"/>
              </a:ext>
            </a:extLst>
          </p:cNvPr>
          <p:cNvGrpSpPr/>
          <p:nvPr/>
        </p:nvGrpSpPr>
        <p:grpSpPr>
          <a:xfrm>
            <a:off x="536448" y="5357091"/>
            <a:ext cx="10838608" cy="423484"/>
            <a:chOff x="0" y="3095"/>
            <a:chExt cx="10831023" cy="1437873"/>
          </a:xfrm>
        </p:grpSpPr>
        <p:sp>
          <p:nvSpPr>
            <p:cNvPr id="19" name="Rectangle 18">
              <a:extLst>
                <a:ext uri="{FF2B5EF4-FFF2-40B4-BE49-F238E27FC236}">
                  <a16:creationId xmlns:a16="http://schemas.microsoft.com/office/drawing/2014/main" id="{106590D1-9DC2-4685-BC1B-1912C3EEF1F4}"/>
                </a:ext>
              </a:extLst>
            </p:cNvPr>
            <p:cNvSpPr/>
            <p:nvPr/>
          </p:nvSpPr>
          <p:spPr>
            <a:xfrm>
              <a:off x="0" y="757868"/>
              <a:ext cx="10515600" cy="6831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D3370E17-0532-4B2C-A355-917E870775C0}"/>
                </a:ext>
              </a:extLst>
            </p:cNvPr>
            <p:cNvSpPr txBox="1"/>
            <p:nvPr/>
          </p:nvSpPr>
          <p:spPr>
            <a:xfrm>
              <a:off x="315423" y="3095"/>
              <a:ext cx="10515600" cy="4138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1600" kern="1200" dirty="0"/>
                <a:t>To be considered Q3 2022 as County Development Plan published.</a:t>
              </a:r>
              <a:endParaRPr lang="en-US" sz="1600" kern="1200" dirty="0"/>
            </a:p>
          </p:txBody>
        </p:sp>
      </p:grpSp>
      <p:pic>
        <p:nvPicPr>
          <p:cNvPr id="2" name="Picture 1">
            <a:extLst>
              <a:ext uri="{FF2B5EF4-FFF2-40B4-BE49-F238E27FC236}">
                <a16:creationId xmlns:a16="http://schemas.microsoft.com/office/drawing/2014/main" id="{FC6AE3FB-C2A1-A79A-0F48-51EB96BB03C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654" y="27981"/>
            <a:ext cx="1666875" cy="771525"/>
          </a:xfrm>
          <a:prstGeom prst="rect">
            <a:avLst/>
          </a:prstGeom>
          <a:noFill/>
          <a:ln>
            <a:noFill/>
          </a:ln>
        </p:spPr>
      </p:pic>
    </p:spTree>
    <p:extLst>
      <p:ext uri="{BB962C8B-B14F-4D97-AF65-F5344CB8AC3E}">
        <p14:creationId xmlns:p14="http://schemas.microsoft.com/office/powerpoint/2010/main" val="419547327"/>
      </p:ext>
    </p:extLst>
  </p:cSld>
  <p:clrMapOvr>
    <a:masterClrMapping/>
  </p:clrMapOvr>
  <mc:AlternateContent xmlns:mc="http://schemas.openxmlformats.org/markup-compatibility/2006" xmlns:p14="http://schemas.microsoft.com/office/powerpoint/2010/main">
    <mc:Choice Requires="p14">
      <p:transition spd="slow" p14:dur="2000" advTm="139006"/>
    </mc:Choice>
    <mc:Fallback xmlns="">
      <p:transition spd="slow" advTm="1390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DD11D6-3EBD-4341-8CDC-6A8336A203A3}"/>
              </a:ext>
            </a:extLst>
          </p:cNvPr>
          <p:cNvGraphicFramePr>
            <a:graphicFrameLocks noGrp="1"/>
          </p:cNvGraphicFramePr>
          <p:nvPr>
            <p:extLst>
              <p:ext uri="{D42A27DB-BD31-4B8C-83A1-F6EECF244321}">
                <p14:modId xmlns:p14="http://schemas.microsoft.com/office/powerpoint/2010/main" val="339667144"/>
              </p:ext>
            </p:extLst>
          </p:nvPr>
        </p:nvGraphicFramePr>
        <p:xfrm>
          <a:off x="816944" y="600600"/>
          <a:ext cx="10793809" cy="680234"/>
        </p:xfrm>
        <a:graphic>
          <a:graphicData uri="http://schemas.openxmlformats.org/drawingml/2006/table">
            <a:tbl>
              <a:tblPr firstRow="1" bandRow="1">
                <a:tableStyleId>{5C22544A-7EE6-4342-B048-85BDC9FD1C3A}</a:tableStyleId>
              </a:tblPr>
              <a:tblGrid>
                <a:gridCol w="10793809">
                  <a:extLst>
                    <a:ext uri="{9D8B030D-6E8A-4147-A177-3AD203B41FA5}">
                      <a16:colId xmlns:a16="http://schemas.microsoft.com/office/drawing/2014/main" val="3504224004"/>
                    </a:ext>
                  </a:extLst>
                </a:gridCol>
              </a:tblGrid>
              <a:tr h="640319">
                <a:tc>
                  <a:txBody>
                    <a:bodyPr/>
                    <a:lstStyle/>
                    <a:p>
                      <a:pPr algn="ctr"/>
                      <a:r>
                        <a:rPr lang="en-GB" sz="3600" dirty="0"/>
                        <a:t>Housing Action Delivery Plan 2022-2026</a:t>
                      </a:r>
                    </a:p>
                  </a:txBody>
                  <a:tcPr marL="131594" marR="131594" marT="65797" marB="65797" anchor="ctr"/>
                </a:tc>
                <a:extLst>
                  <a:ext uri="{0D108BD9-81ED-4DB2-BD59-A6C34878D82A}">
                    <a16:rowId xmlns:a16="http://schemas.microsoft.com/office/drawing/2014/main" val="1195735012"/>
                  </a:ext>
                </a:extLst>
              </a:tr>
            </a:tbl>
          </a:graphicData>
        </a:graphic>
      </p:graphicFrame>
      <p:graphicFrame>
        <p:nvGraphicFramePr>
          <p:cNvPr id="9" name="Table 8">
            <a:extLst>
              <a:ext uri="{FF2B5EF4-FFF2-40B4-BE49-F238E27FC236}">
                <a16:creationId xmlns:a16="http://schemas.microsoft.com/office/drawing/2014/main" id="{B0E9264A-4F10-41F8-849D-1B9EC48C32FA}"/>
              </a:ext>
            </a:extLst>
          </p:cNvPr>
          <p:cNvGraphicFramePr>
            <a:graphicFrameLocks noGrp="1"/>
          </p:cNvGraphicFramePr>
          <p:nvPr>
            <p:extLst>
              <p:ext uri="{D42A27DB-BD31-4B8C-83A1-F6EECF244321}">
                <p14:modId xmlns:p14="http://schemas.microsoft.com/office/powerpoint/2010/main" val="2047607098"/>
              </p:ext>
            </p:extLst>
          </p:nvPr>
        </p:nvGraphicFramePr>
        <p:xfrm>
          <a:off x="816943" y="1440589"/>
          <a:ext cx="10793810" cy="1838474"/>
        </p:xfrm>
        <a:graphic>
          <a:graphicData uri="http://schemas.openxmlformats.org/drawingml/2006/table">
            <a:tbl>
              <a:tblPr firstRow="1" bandRow="1">
                <a:tableStyleId>{5C22544A-7EE6-4342-B048-85BDC9FD1C3A}</a:tableStyleId>
              </a:tblPr>
              <a:tblGrid>
                <a:gridCol w="10793810">
                  <a:extLst>
                    <a:ext uri="{9D8B030D-6E8A-4147-A177-3AD203B41FA5}">
                      <a16:colId xmlns:a16="http://schemas.microsoft.com/office/drawing/2014/main" val="3504224004"/>
                    </a:ext>
                  </a:extLst>
                </a:gridCol>
              </a:tblGrid>
              <a:tr h="1293376">
                <a:tc>
                  <a:txBody>
                    <a:bodyPr/>
                    <a:lstStyle/>
                    <a:p>
                      <a:pPr marL="0" indent="0" algn="l">
                        <a:buFont typeface="Arial" panose="020B0604020202020204" pitchFamily="34" charset="0"/>
                        <a:buNone/>
                      </a:pPr>
                      <a:r>
                        <a:rPr lang="en-GB" sz="2800" dirty="0">
                          <a:solidFill>
                            <a:schemeClr val="tx1"/>
                          </a:solidFill>
                        </a:rPr>
                        <a:t> HDAP 2022-2026 approved by Dept. &amp; published on </a:t>
                      </a:r>
                      <a:r>
                        <a:rPr lang="en-GB" sz="2800" dirty="0">
                          <a:solidFill>
                            <a:schemeClr val="tx1"/>
                          </a:solidFill>
                          <a:hlinkClick r:id="rId3"/>
                        </a:rPr>
                        <a:t>www.sdcc.ie</a:t>
                      </a:r>
                      <a:r>
                        <a:rPr lang="en-GB" sz="2800" dirty="0">
                          <a:solidFill>
                            <a:schemeClr val="tx1"/>
                          </a:solidFill>
                        </a:rPr>
                        <a:t> </a:t>
                      </a:r>
                    </a:p>
                    <a:p>
                      <a:pPr marL="0" indent="0" algn="ctr">
                        <a:buFont typeface="Arial" panose="020B0604020202020204" pitchFamily="34" charset="0"/>
                        <a:buNone/>
                      </a:pPr>
                      <a:r>
                        <a:rPr lang="en-GB" sz="2800" dirty="0">
                          <a:solidFill>
                            <a:schemeClr val="tx1"/>
                          </a:solidFill>
                          <a:hlinkClick r:id="rId4">
                            <a:extLst>
                              <a:ext uri="{A12FA001-AC4F-418D-AE19-62706E023703}">
                                <ahyp:hlinkClr xmlns:ahyp="http://schemas.microsoft.com/office/drawing/2018/hyperlinkcolor" val="tx"/>
                              </a:ext>
                            </a:extLst>
                          </a:hlinkClick>
                        </a:rPr>
                        <a:t>Link:</a:t>
                      </a:r>
                      <a:r>
                        <a:rPr lang="en-IE" sz="2800" dirty="0">
                          <a:solidFill>
                            <a:schemeClr val="accent1"/>
                          </a:solidFill>
                          <a:hlinkClick r:id="rId4">
                            <a:extLst>
                              <a:ext uri="{A12FA001-AC4F-418D-AE19-62706E023703}">
                                <ahyp:hlinkClr xmlns:ahyp="http://schemas.microsoft.com/office/drawing/2018/hyperlinkcolor" val="tx"/>
                              </a:ext>
                            </a:extLst>
                          </a:hlinkClick>
                        </a:rPr>
                        <a:t> housing-delivery-action-plan-2022-2026-final.pdf (sdcc.ie)</a:t>
                      </a:r>
                      <a:endParaRPr lang="en-GB" sz="2800" dirty="0">
                        <a:solidFill>
                          <a:schemeClr val="accent1"/>
                        </a:solidFill>
                      </a:endParaRPr>
                    </a:p>
                    <a:p>
                      <a:pPr marL="0" indent="0" algn="ctr">
                        <a:buFont typeface="Arial" panose="020B0604020202020204" pitchFamily="34" charset="0"/>
                        <a:buNone/>
                      </a:pPr>
                      <a:r>
                        <a:rPr lang="en-GB" sz="2800" dirty="0">
                          <a:solidFill>
                            <a:schemeClr val="tx1"/>
                          </a:solidFill>
                        </a:rPr>
                        <a:t>HFA Target = 3,381 SDCC Projected Output= 3,409</a:t>
                      </a:r>
                    </a:p>
                    <a:p>
                      <a:pPr marL="0" indent="0" algn="ctr">
                        <a:buFont typeface="Arial" panose="020B0604020202020204" pitchFamily="34" charset="0"/>
                        <a:buNone/>
                      </a:pPr>
                      <a:r>
                        <a:rPr lang="en-GB" sz="2800" dirty="0">
                          <a:solidFill>
                            <a:schemeClr val="tx1"/>
                          </a:solidFill>
                        </a:rPr>
                        <a:t>(for comparison 2016-21 build output was 1,899)</a:t>
                      </a:r>
                    </a:p>
                  </a:txBody>
                  <a:tcPr marL="131594" marR="131594" marT="65797" marB="65797" anchor="ctr">
                    <a:solidFill>
                      <a:schemeClr val="accent1">
                        <a:lumMod val="20000"/>
                        <a:lumOff val="80000"/>
                      </a:schemeClr>
                    </a:solidFill>
                  </a:tcPr>
                </a:tc>
                <a:extLst>
                  <a:ext uri="{0D108BD9-81ED-4DB2-BD59-A6C34878D82A}">
                    <a16:rowId xmlns:a16="http://schemas.microsoft.com/office/drawing/2014/main" val="1195735012"/>
                  </a:ext>
                </a:extLst>
              </a:tr>
            </a:tbl>
          </a:graphicData>
        </a:graphic>
      </p:graphicFrame>
      <p:graphicFrame>
        <p:nvGraphicFramePr>
          <p:cNvPr id="5" name="Table 4">
            <a:extLst>
              <a:ext uri="{FF2B5EF4-FFF2-40B4-BE49-F238E27FC236}">
                <a16:creationId xmlns:a16="http://schemas.microsoft.com/office/drawing/2014/main" id="{25054B63-2659-4FDC-819C-3657F0CF3697}"/>
              </a:ext>
            </a:extLst>
          </p:cNvPr>
          <p:cNvGraphicFramePr>
            <a:graphicFrameLocks noGrp="1"/>
          </p:cNvGraphicFramePr>
          <p:nvPr>
            <p:extLst>
              <p:ext uri="{D42A27DB-BD31-4B8C-83A1-F6EECF244321}">
                <p14:modId xmlns:p14="http://schemas.microsoft.com/office/powerpoint/2010/main" val="1840512781"/>
              </p:ext>
            </p:extLst>
          </p:nvPr>
        </p:nvGraphicFramePr>
        <p:xfrm>
          <a:off x="816943" y="3578939"/>
          <a:ext cx="4921094" cy="2996714"/>
        </p:xfrm>
        <a:graphic>
          <a:graphicData uri="http://schemas.openxmlformats.org/drawingml/2006/table">
            <a:tbl>
              <a:tblPr firstRow="1" bandRow="1">
                <a:tableStyleId>{5C22544A-7EE6-4342-B048-85BDC9FD1C3A}</a:tableStyleId>
              </a:tblPr>
              <a:tblGrid>
                <a:gridCol w="4921094">
                  <a:extLst>
                    <a:ext uri="{9D8B030D-6E8A-4147-A177-3AD203B41FA5}">
                      <a16:colId xmlns:a16="http://schemas.microsoft.com/office/drawing/2014/main" val="3504224004"/>
                    </a:ext>
                  </a:extLst>
                </a:gridCol>
              </a:tblGrid>
              <a:tr h="2996714">
                <a:tc>
                  <a:txBody>
                    <a:bodyPr/>
                    <a:lstStyle/>
                    <a:p>
                      <a:pPr algn="ctr"/>
                      <a:r>
                        <a:rPr lang="en-GB" sz="2800" dirty="0">
                          <a:solidFill>
                            <a:schemeClr val="tx1"/>
                          </a:solidFill>
                        </a:rPr>
                        <a:t>Social Housing</a:t>
                      </a:r>
                    </a:p>
                    <a:p>
                      <a:pPr marL="457200" indent="-457200" algn="l">
                        <a:buFont typeface="Arial" panose="020B0604020202020204" pitchFamily="34" charset="0"/>
                        <a:buChar char="•"/>
                      </a:pPr>
                      <a:r>
                        <a:rPr lang="en-GB" sz="2000" b="0" dirty="0">
                          <a:solidFill>
                            <a:schemeClr val="tx1"/>
                          </a:solidFill>
                        </a:rPr>
                        <a:t>Council construction sites </a:t>
                      </a:r>
                    </a:p>
                    <a:p>
                      <a:pPr marL="457200" indent="-457200" algn="l">
                        <a:buFont typeface="Arial" panose="020B0604020202020204" pitchFamily="34" charset="0"/>
                        <a:buChar char="•"/>
                      </a:pPr>
                      <a:r>
                        <a:rPr lang="en-GB" sz="2000" b="0" dirty="0">
                          <a:solidFill>
                            <a:schemeClr val="tx1"/>
                          </a:solidFill>
                        </a:rPr>
                        <a:t>Large Council-led mixed tenure sites</a:t>
                      </a:r>
                    </a:p>
                    <a:p>
                      <a:pPr marL="457200" indent="-457200" algn="l">
                        <a:buFont typeface="Arial" panose="020B0604020202020204" pitchFamily="34" charset="0"/>
                        <a:buChar char="•"/>
                      </a:pPr>
                      <a:r>
                        <a:rPr lang="en-GB" sz="2000" b="0" dirty="0">
                          <a:solidFill>
                            <a:schemeClr val="tx1"/>
                          </a:solidFill>
                        </a:rPr>
                        <a:t>AHB proposals (up to 50%)</a:t>
                      </a:r>
                    </a:p>
                    <a:p>
                      <a:pPr marL="457200" indent="-457200" algn="l">
                        <a:buFont typeface="Arial" panose="020B0604020202020204" pitchFamily="34" charset="0"/>
                        <a:buChar char="•"/>
                      </a:pPr>
                      <a:r>
                        <a:rPr lang="en-GB" sz="2000" b="0" dirty="0">
                          <a:solidFill>
                            <a:schemeClr val="tx1"/>
                          </a:solidFill>
                        </a:rPr>
                        <a:t>Part V yield</a:t>
                      </a:r>
                    </a:p>
                    <a:p>
                      <a:pPr marL="457200" indent="-457200" algn="l">
                        <a:buFont typeface="Arial" panose="020B0604020202020204" pitchFamily="34" charset="0"/>
                        <a:buChar char="•"/>
                      </a:pPr>
                      <a:r>
                        <a:rPr lang="en-GB" sz="2000" b="0" dirty="0">
                          <a:solidFill>
                            <a:schemeClr val="tx1"/>
                          </a:solidFill>
                        </a:rPr>
                        <a:t>Leasing</a:t>
                      </a:r>
                    </a:p>
                    <a:p>
                      <a:pPr marL="457200" indent="-457200" algn="l">
                        <a:buFont typeface="Arial" panose="020B0604020202020204" pitchFamily="34" charset="0"/>
                        <a:buChar char="•"/>
                      </a:pPr>
                      <a:endParaRPr lang="en-GB" sz="2000" b="0" dirty="0">
                        <a:solidFill>
                          <a:schemeClr val="tx1"/>
                        </a:solidFill>
                      </a:endParaRPr>
                    </a:p>
                  </a:txBody>
                  <a:tcPr marL="131594" marR="131594" marT="65797" marB="65797">
                    <a:solidFill>
                      <a:schemeClr val="accent1">
                        <a:lumMod val="20000"/>
                        <a:lumOff val="80000"/>
                      </a:schemeClr>
                    </a:solidFill>
                  </a:tcPr>
                </a:tc>
                <a:extLst>
                  <a:ext uri="{0D108BD9-81ED-4DB2-BD59-A6C34878D82A}">
                    <a16:rowId xmlns:a16="http://schemas.microsoft.com/office/drawing/2014/main" val="1195735012"/>
                  </a:ext>
                </a:extLst>
              </a:tr>
            </a:tbl>
          </a:graphicData>
        </a:graphic>
      </p:graphicFrame>
      <p:graphicFrame>
        <p:nvGraphicFramePr>
          <p:cNvPr id="6" name="Table 5">
            <a:extLst>
              <a:ext uri="{FF2B5EF4-FFF2-40B4-BE49-F238E27FC236}">
                <a16:creationId xmlns:a16="http://schemas.microsoft.com/office/drawing/2014/main" id="{F96849B1-C178-42EE-82C0-82AB06D24754}"/>
              </a:ext>
            </a:extLst>
          </p:cNvPr>
          <p:cNvGraphicFramePr>
            <a:graphicFrameLocks noGrp="1"/>
          </p:cNvGraphicFramePr>
          <p:nvPr>
            <p:extLst>
              <p:ext uri="{D42A27DB-BD31-4B8C-83A1-F6EECF244321}">
                <p14:modId xmlns:p14="http://schemas.microsoft.com/office/powerpoint/2010/main" val="105535470"/>
              </p:ext>
            </p:extLst>
          </p:nvPr>
        </p:nvGraphicFramePr>
        <p:xfrm>
          <a:off x="6443330" y="3578939"/>
          <a:ext cx="5167423" cy="2996714"/>
        </p:xfrm>
        <a:graphic>
          <a:graphicData uri="http://schemas.openxmlformats.org/drawingml/2006/table">
            <a:tbl>
              <a:tblPr firstRow="1" bandRow="1">
                <a:tableStyleId>{5C22544A-7EE6-4342-B048-85BDC9FD1C3A}</a:tableStyleId>
              </a:tblPr>
              <a:tblGrid>
                <a:gridCol w="5167423">
                  <a:extLst>
                    <a:ext uri="{9D8B030D-6E8A-4147-A177-3AD203B41FA5}">
                      <a16:colId xmlns:a16="http://schemas.microsoft.com/office/drawing/2014/main" val="3504224004"/>
                    </a:ext>
                  </a:extLst>
                </a:gridCol>
              </a:tblGrid>
              <a:tr h="2996714">
                <a:tc>
                  <a:txBody>
                    <a:bodyPr/>
                    <a:lstStyle/>
                    <a:p>
                      <a:pPr marL="0" indent="0" algn="ctr">
                        <a:buFont typeface="Arial" panose="020B0604020202020204" pitchFamily="34" charset="0"/>
                        <a:buNone/>
                      </a:pPr>
                      <a:r>
                        <a:rPr lang="en-GB" sz="2800" dirty="0">
                          <a:solidFill>
                            <a:schemeClr val="tx1"/>
                          </a:solidFill>
                        </a:rPr>
                        <a:t>Affordable Housing</a:t>
                      </a:r>
                    </a:p>
                    <a:p>
                      <a:pPr marL="457200" indent="-457200" algn="l">
                        <a:buFont typeface="Arial" panose="020B0604020202020204" pitchFamily="34" charset="0"/>
                        <a:buChar char="•"/>
                      </a:pPr>
                      <a:r>
                        <a:rPr lang="en-GB" sz="2000" b="0" dirty="0">
                          <a:solidFill>
                            <a:schemeClr val="tx1"/>
                          </a:solidFill>
                        </a:rPr>
                        <a:t>Purchase/Cost rental</a:t>
                      </a:r>
                    </a:p>
                    <a:p>
                      <a:pPr marL="457200" indent="-457200" algn="l">
                        <a:buFont typeface="Arial" panose="020B0604020202020204" pitchFamily="34" charset="0"/>
                        <a:buChar char="•"/>
                      </a:pPr>
                      <a:r>
                        <a:rPr lang="en-GB" sz="2000" b="0" dirty="0">
                          <a:solidFill>
                            <a:schemeClr val="tx1"/>
                          </a:solidFill>
                        </a:rPr>
                        <a:t>Large Council owned Sites </a:t>
                      </a:r>
                    </a:p>
                    <a:p>
                      <a:pPr marL="457200" indent="-457200" algn="l">
                        <a:buFont typeface="Arial" panose="020B0604020202020204" pitchFamily="34" charset="0"/>
                        <a:buChar char="•"/>
                      </a:pPr>
                      <a:r>
                        <a:rPr lang="en-GB" sz="2000" b="0" dirty="0">
                          <a:solidFill>
                            <a:schemeClr val="tx1"/>
                          </a:solidFill>
                        </a:rPr>
                        <a:t>AHBs - Cost Rental Equity Loan (CREL)</a:t>
                      </a:r>
                    </a:p>
                    <a:p>
                      <a:pPr marL="457200" indent="-457200" algn="l">
                        <a:buFont typeface="Arial" panose="020B0604020202020204" pitchFamily="34" charset="0"/>
                        <a:buChar char="•"/>
                      </a:pPr>
                      <a:r>
                        <a:rPr lang="en-GB" sz="2000" b="0" dirty="0">
                          <a:solidFill>
                            <a:schemeClr val="tx1"/>
                          </a:solidFill>
                        </a:rPr>
                        <a:t>Private mixed tenure developments</a:t>
                      </a:r>
                    </a:p>
                    <a:p>
                      <a:pPr marL="457200" indent="-457200" algn="l">
                        <a:buFont typeface="Arial" panose="020B0604020202020204" pitchFamily="34" charset="0"/>
                        <a:buChar char="•"/>
                      </a:pPr>
                      <a:r>
                        <a:rPr lang="en-GB" sz="2000" b="0" dirty="0">
                          <a:solidFill>
                            <a:schemeClr val="tx1"/>
                          </a:solidFill>
                        </a:rPr>
                        <a:t>Additional Part V yield – extra 10%</a:t>
                      </a:r>
                    </a:p>
                    <a:p>
                      <a:pPr marL="457200" indent="-457200" algn="l">
                        <a:buFont typeface="Arial" panose="020B0604020202020204" pitchFamily="34" charset="0"/>
                        <a:buChar char="•"/>
                      </a:pPr>
                      <a:r>
                        <a:rPr lang="en-GB" sz="2000" b="0" dirty="0">
                          <a:solidFill>
                            <a:schemeClr val="tx1"/>
                          </a:solidFill>
                        </a:rPr>
                        <a:t>Clonburris - URDF</a:t>
                      </a:r>
                    </a:p>
                  </a:txBody>
                  <a:tcPr marL="131594" marR="131594" marT="65797" marB="65797">
                    <a:solidFill>
                      <a:schemeClr val="accent1">
                        <a:lumMod val="20000"/>
                        <a:lumOff val="80000"/>
                      </a:schemeClr>
                    </a:solidFill>
                  </a:tcPr>
                </a:tc>
                <a:extLst>
                  <a:ext uri="{0D108BD9-81ED-4DB2-BD59-A6C34878D82A}">
                    <a16:rowId xmlns:a16="http://schemas.microsoft.com/office/drawing/2014/main" val="1195735012"/>
                  </a:ext>
                </a:extLst>
              </a:tr>
            </a:tbl>
          </a:graphicData>
        </a:graphic>
      </p:graphicFrame>
      <p:pic>
        <p:nvPicPr>
          <p:cNvPr id="2" name="Picture 1">
            <a:extLst>
              <a:ext uri="{FF2B5EF4-FFF2-40B4-BE49-F238E27FC236}">
                <a16:creationId xmlns:a16="http://schemas.microsoft.com/office/drawing/2014/main" id="{2CD24C5B-5275-79A9-1AC0-50D5D66FCA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66875" cy="771525"/>
          </a:xfrm>
          <a:prstGeom prst="rect">
            <a:avLst/>
          </a:prstGeom>
          <a:noFill/>
          <a:ln>
            <a:noFill/>
          </a:ln>
        </p:spPr>
      </p:pic>
    </p:spTree>
    <p:extLst>
      <p:ext uri="{BB962C8B-B14F-4D97-AF65-F5344CB8AC3E}">
        <p14:creationId xmlns:p14="http://schemas.microsoft.com/office/powerpoint/2010/main" val="3390879967"/>
      </p:ext>
    </p:extLst>
  </p:cSld>
  <p:clrMapOvr>
    <a:masterClrMapping/>
  </p:clrMapOvr>
  <mc:AlternateContent xmlns:mc="http://schemas.openxmlformats.org/markup-compatibility/2006" xmlns:p14="http://schemas.microsoft.com/office/powerpoint/2010/main">
    <mc:Choice Requires="p14">
      <p:transition spd="slow" p14:dur="2000" advTm="53885"/>
    </mc:Choice>
    <mc:Fallback xmlns="">
      <p:transition spd="slow" advTm="538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textbox ,lineClusteredColumnCombo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2022-2026</a:t>
            </a:r>
          </a:p>
        </p:txBody>
      </p:sp>
    </p:spTree>
  </p:cSld>
  <p:clrMapOvr>
    <a:masterClrMapping/>
  </p:clrMapOvr>
  <mc:AlternateContent xmlns:mc="http://schemas.openxmlformats.org/markup-compatibility/2006" xmlns:p14="http://schemas.microsoft.com/office/powerpoint/2010/main">
    <mc:Choice Requires="p14">
      <p:transition spd="slow" p14:dur="2000" advTm="35853"/>
    </mc:Choice>
    <mc:Fallback xmlns="">
      <p:transition spd="slow" advTm="358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textbox ,lineClusteredColumnCombo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2022-2026</a:t>
            </a:r>
          </a:p>
        </p:txBody>
      </p:sp>
      <p:pic>
        <p:nvPicPr>
          <p:cNvPr id="5" name="Picture 4">
            <a:extLst>
              <a:ext uri="{FF2B5EF4-FFF2-40B4-BE49-F238E27FC236}">
                <a16:creationId xmlns:a16="http://schemas.microsoft.com/office/drawing/2014/main" id="{F98C6AF9-8BD6-73A3-5DA0-76F518B24CD1}"/>
              </a:ext>
            </a:extLst>
          </p:cNvPr>
          <p:cNvPicPr>
            <a:picLocks noChangeAspect="1"/>
          </p:cNvPicPr>
          <p:nvPr/>
        </p:nvPicPr>
        <p:blipFill rotWithShape="1">
          <a:blip r:embed="rId5"/>
          <a:srcRect b="461"/>
          <a:stretch/>
        </p:blipFill>
        <p:spPr>
          <a:xfrm>
            <a:off x="20" y="1282"/>
            <a:ext cx="12191980" cy="68567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969"/>
    </mc:Choice>
    <mc:Fallback xmlns="">
      <p:transition spd="slow" advTm="149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7C361F-BD8C-5044-C0CD-032AE7B463D5}"/>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519879769"/>
      </p:ext>
    </p:extLst>
  </p:cSld>
  <p:clrMapOvr>
    <a:masterClrMapping/>
  </p:clrMapOvr>
  <mc:AlternateContent xmlns:mc="http://schemas.openxmlformats.org/markup-compatibility/2006" xmlns:p14="http://schemas.microsoft.com/office/powerpoint/2010/main">
    <mc:Choice Requires="p14">
      <p:transition spd="slow" p14:dur="2000" advTm="37548"/>
    </mc:Choice>
    <mc:Fallback xmlns="">
      <p:transition spd="slow" advTm="375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0BDC8E-B709-6D8C-A1AC-D425176A43E2}"/>
              </a:ext>
            </a:extLst>
          </p:cNvPr>
          <p:cNvPicPr>
            <a:picLocks noChangeAspect="1"/>
          </p:cNvPicPr>
          <p:nvPr/>
        </p:nvPicPr>
        <p:blipFill rotWithShape="1">
          <a:blip r:embed="rId2"/>
          <a:srcRect r="872" b="1"/>
          <a:stretch/>
        </p:blipFill>
        <p:spPr>
          <a:xfrm>
            <a:off x="20" y="1282"/>
            <a:ext cx="12191980" cy="6856718"/>
          </a:xfrm>
          <a:prstGeom prst="rect">
            <a:avLst/>
          </a:prstGeom>
        </p:spPr>
      </p:pic>
    </p:spTree>
    <p:extLst>
      <p:ext uri="{BB962C8B-B14F-4D97-AF65-F5344CB8AC3E}">
        <p14:creationId xmlns:p14="http://schemas.microsoft.com/office/powerpoint/2010/main" val="2275953322"/>
      </p:ext>
    </p:extLst>
  </p:cSld>
  <p:clrMapOvr>
    <a:masterClrMapping/>
  </p:clrMapOvr>
  <mc:AlternateContent xmlns:mc="http://schemas.openxmlformats.org/markup-compatibility/2006" xmlns:p14="http://schemas.microsoft.com/office/powerpoint/2010/main">
    <mc:Choice Requires="p14">
      <p:transition spd="slow" p14:dur="2000" advTm="28738"/>
    </mc:Choice>
    <mc:Fallback xmlns="">
      <p:transition spd="slow" advTm="2873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title="This slide contains the following visuals: Housing for All Delivery Pipeline 2022  ,textbox ,textbox ,tableEx ,Housing for All Delivered ,actionButton ,textbox ,tableEx. Please refer to the notes on this slide for details">
            <a:hlinkClick r:id="rId3"/>
            <a:extLst>
              <a:ext uri="{FF2B5EF4-FFF2-40B4-BE49-F238E27FC236}">
                <a16:creationId xmlns:a16="http://schemas.microsoft.com/office/drawing/2014/main" id="{B5749C09-D217-A23D-2229-33686A4F0C70}"/>
              </a:ext>
            </a:extLst>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a:t>
            </a:r>
          </a:p>
        </p:txBody>
      </p:sp>
    </p:spTree>
  </p:cSld>
  <p:clrMapOvr>
    <a:masterClrMapping/>
  </p:clrMapOvr>
  <mc:AlternateContent xmlns:mc="http://schemas.openxmlformats.org/markup-compatibility/2006" xmlns:p14="http://schemas.microsoft.com/office/powerpoint/2010/main">
    <mc:Choice Requires="p14">
      <p:transition spd="slow" p14:dur="2000" advTm="88429"/>
    </mc:Choice>
    <mc:Fallback xmlns="">
      <p:transition spd="slow" advTm="884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480200982"/>
              </p:ext>
            </p:extLst>
          </p:nvPr>
        </p:nvGraphicFramePr>
        <p:xfrm>
          <a:off x="277091" y="627377"/>
          <a:ext cx="11433324" cy="6233465"/>
        </p:xfrm>
        <a:graphic>
          <a:graphicData uri="http://schemas.openxmlformats.org/drawingml/2006/table">
            <a:tbl>
              <a:tblPr firstRow="1" firstCol="1" bandRow="1">
                <a:tableStyleId>{5C22544A-7EE6-4342-B048-85BDC9FD1C3A}</a:tableStyleId>
              </a:tblPr>
              <a:tblGrid>
                <a:gridCol w="3106358">
                  <a:extLst>
                    <a:ext uri="{9D8B030D-6E8A-4147-A177-3AD203B41FA5}">
                      <a16:colId xmlns:a16="http://schemas.microsoft.com/office/drawing/2014/main" val="751538591"/>
                    </a:ext>
                  </a:extLst>
                </a:gridCol>
                <a:gridCol w="3382489">
                  <a:extLst>
                    <a:ext uri="{9D8B030D-6E8A-4147-A177-3AD203B41FA5}">
                      <a16:colId xmlns:a16="http://schemas.microsoft.com/office/drawing/2014/main" val="2355071067"/>
                    </a:ext>
                  </a:extLst>
                </a:gridCol>
                <a:gridCol w="722367">
                  <a:extLst>
                    <a:ext uri="{9D8B030D-6E8A-4147-A177-3AD203B41FA5}">
                      <a16:colId xmlns:a16="http://schemas.microsoft.com/office/drawing/2014/main" val="1908276548"/>
                    </a:ext>
                  </a:extLst>
                </a:gridCol>
                <a:gridCol w="4222110">
                  <a:extLst>
                    <a:ext uri="{9D8B030D-6E8A-4147-A177-3AD203B41FA5}">
                      <a16:colId xmlns:a16="http://schemas.microsoft.com/office/drawing/2014/main" val="804629682"/>
                    </a:ext>
                  </a:extLst>
                </a:gridCol>
              </a:tblGrid>
              <a:tr h="471624">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471624">
                <a:tc rowSpan="12">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Clondalkin</a:t>
                      </a:r>
                    </a:p>
                  </a:txBody>
                  <a:tcPr marL="68580" marR="68580" marT="0" marB="0" anchor="ctr"/>
                </a:tc>
                <a:tc>
                  <a:txBody>
                    <a:bodyPr/>
                    <a:lstStyle/>
                    <a:p>
                      <a:pPr algn="ctr">
                        <a:lnSpc>
                          <a:spcPct val="107000"/>
                        </a:lnSpc>
                        <a:spcAft>
                          <a:spcPts val="0"/>
                        </a:spcAft>
                      </a:pPr>
                      <a:r>
                        <a:rPr lang="en-IE" sz="1800" dirty="0">
                          <a:effectLst/>
                          <a:latin typeface="+mn-lt"/>
                        </a:rPr>
                        <a:t>Riversdale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  25*</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On site, due for completion Oct 2022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350684"/>
                  </a:ext>
                </a:extLst>
              </a:tr>
              <a:tr h="47162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Nangor</a:t>
                      </a:r>
                      <a:r>
                        <a:rPr lang="en-IE" sz="1800" dirty="0">
                          <a:effectLst/>
                          <a:latin typeface="+mn-lt"/>
                          <a:ea typeface="Calibri" panose="020F0502020204030204" pitchFamily="34" charset="0"/>
                          <a:cs typeface="Times New Roman" panose="02020603050405020304" pitchFamily="18" charset="0"/>
                        </a:rPr>
                        <a:t>/”eircom” site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93</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rPr>
                        <a:t>On site, due for completion Oct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3432244"/>
                  </a:ext>
                </a:extLst>
              </a:tr>
              <a:tr h="47162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Lindisfarne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19</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Contractor appointed Sept 2022</a:t>
                      </a:r>
                    </a:p>
                  </a:txBody>
                  <a:tcPr marL="68580" marR="68580" marT="0" marB="0"/>
                </a:tc>
                <a:extLst>
                  <a:ext uri="{0D108BD9-81ED-4DB2-BD59-A6C34878D82A}">
                    <a16:rowId xmlns:a16="http://schemas.microsoft.com/office/drawing/2014/main" val="4044256331"/>
                  </a:ext>
                </a:extLst>
              </a:tr>
              <a:tr h="571140">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Sallypark</a:t>
                      </a:r>
                      <a:r>
                        <a:rPr lang="en-IE" sz="1800" dirty="0">
                          <a:effectLst/>
                          <a:latin typeface="+mn-lt"/>
                          <a:ea typeface="Calibri" panose="020F0502020204030204" pitchFamily="34" charset="0"/>
                          <a:cs typeface="Times New Roman" panose="02020603050405020304" pitchFamily="18" charset="0"/>
                        </a:rPr>
                        <a:t> (</a:t>
                      </a:r>
                      <a:r>
                        <a:rPr lang="en-IE" sz="1800" dirty="0" err="1">
                          <a:effectLst/>
                          <a:latin typeface="+mn-lt"/>
                          <a:ea typeface="Calibri" panose="020F0502020204030204" pitchFamily="34" charset="0"/>
                          <a:cs typeface="Times New Roman" panose="02020603050405020304" pitchFamily="18" charset="0"/>
                        </a:rPr>
                        <a:t>Clúid</a:t>
                      </a:r>
                      <a:r>
                        <a:rPr lang="en-IE" sz="1800" dirty="0">
                          <a:effectLst/>
                          <a:latin typeface="+mn-lt"/>
                          <a:ea typeface="Calibri" panose="020F0502020204030204" pitchFamily="34" charset="0"/>
                          <a:cs typeface="Times New Roman" panose="02020603050405020304" pitchFamily="18" charset="0"/>
                        </a:rPr>
                        <a:t>/Part V)</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85</a:t>
                      </a:r>
                    </a:p>
                  </a:txBody>
                  <a:tcPr marL="68580" marR="68580" marT="0" marB="0"/>
                </a:tc>
                <a:tc>
                  <a:txBody>
                    <a:bodyPr/>
                    <a:lstStyle/>
                    <a:p>
                      <a:pPr algn="ctr">
                        <a:lnSpc>
                          <a:spcPct val="107000"/>
                        </a:lnSpc>
                        <a:spcAft>
                          <a:spcPts val="0"/>
                        </a:spcAft>
                      </a:pPr>
                      <a:r>
                        <a:rPr lang="en-IE" sz="1800" dirty="0">
                          <a:effectLst/>
                          <a:latin typeface="+mn-lt"/>
                        </a:rPr>
                        <a:t>On site, due for completion Nov 2022</a:t>
                      </a:r>
                    </a:p>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Renamed Sallymills</a:t>
                      </a:r>
                    </a:p>
                  </a:txBody>
                  <a:tcPr marL="68580" marR="68580" marT="0" marB="0"/>
                </a:tc>
                <a:extLst>
                  <a:ext uri="{0D108BD9-81ED-4DB2-BD59-A6C34878D82A}">
                    <a16:rowId xmlns:a16="http://schemas.microsoft.com/office/drawing/2014/main" val="2422374543"/>
                  </a:ext>
                </a:extLst>
              </a:tr>
              <a:tr h="471624">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Nangor</a:t>
                      </a:r>
                      <a:r>
                        <a:rPr lang="en-IE" sz="1800" dirty="0">
                          <a:effectLst/>
                          <a:latin typeface="+mn-lt"/>
                          <a:ea typeface="Calibri" panose="020F0502020204030204" pitchFamily="34" charset="0"/>
                          <a:cs typeface="Times New Roman" panose="02020603050405020304" pitchFamily="18" charset="0"/>
                        </a:rPr>
                        <a:t> Road (Simon)</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Revised planning application to be made </a:t>
                      </a:r>
                      <a:endParaRPr lang="en-IE" sz="180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3469053"/>
                  </a:ext>
                </a:extLst>
              </a:tr>
              <a:tr h="471624">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Alpine Heights</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Design to ACM Q4 2022</a:t>
                      </a:r>
                    </a:p>
                  </a:txBody>
                  <a:tcPr marL="68580" marR="68580" marT="0" marB="0"/>
                </a:tc>
                <a:extLst>
                  <a:ext uri="{0D108BD9-81ED-4DB2-BD59-A6C34878D82A}">
                    <a16:rowId xmlns:a16="http://schemas.microsoft.com/office/drawing/2014/main" val="624299835"/>
                  </a:ext>
                </a:extLst>
              </a:tr>
              <a:tr h="471624">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err="1">
                          <a:effectLst/>
                          <a:latin typeface="+mn-lt"/>
                          <a:ea typeface="Calibri" panose="020F0502020204030204" pitchFamily="34" charset="0"/>
                          <a:cs typeface="Times New Roman" panose="02020603050405020304" pitchFamily="18" charset="0"/>
                        </a:rPr>
                        <a:t>Deansrath</a:t>
                      </a:r>
                      <a:r>
                        <a:rPr lang="en-IE" sz="1800" dirty="0">
                          <a:effectLst/>
                          <a:latin typeface="+mn-lt"/>
                          <a:ea typeface="Calibri" panose="020F0502020204030204" pitchFamily="34" charset="0"/>
                          <a:cs typeface="Times New Roman" panose="02020603050405020304" pitchFamily="18" charset="0"/>
                        </a:rPr>
                        <a:t> / Melrose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Design to ACM Q4 2022</a:t>
                      </a:r>
                    </a:p>
                  </a:txBody>
                  <a:tcPr marL="68580" marR="68580" marT="0" marB="0"/>
                </a:tc>
                <a:extLst>
                  <a:ext uri="{0D108BD9-81ED-4DB2-BD59-A6C34878D82A}">
                    <a16:rowId xmlns:a16="http://schemas.microsoft.com/office/drawing/2014/main" val="1201070495"/>
                  </a:ext>
                </a:extLst>
              </a:tr>
              <a:tr h="47162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Oldcastle Park</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Design to ACM Q4 2022</a:t>
                      </a:r>
                    </a:p>
                  </a:txBody>
                  <a:tcPr marL="68580" marR="68580" marT="0" marB="0"/>
                </a:tc>
                <a:extLst>
                  <a:ext uri="{0D108BD9-81ED-4DB2-BD59-A6C34878D82A}">
                    <a16:rowId xmlns:a16="http://schemas.microsoft.com/office/drawing/2014/main" val="3023854948"/>
                  </a:ext>
                </a:extLst>
              </a:tr>
              <a:tr h="47162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Kilcarbery 2</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Design to ACM Q4 2022</a:t>
                      </a:r>
                    </a:p>
                  </a:txBody>
                  <a:tcPr marL="68580" marR="68580" marT="0" marB="0"/>
                </a:tc>
                <a:extLst>
                  <a:ext uri="{0D108BD9-81ED-4DB2-BD59-A6C34878D82A}">
                    <a16:rowId xmlns:a16="http://schemas.microsoft.com/office/drawing/2014/main" val="2285468337"/>
                  </a:ext>
                </a:extLst>
              </a:tr>
              <a:tr h="47162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indent="0" algn="ctr">
                        <a:buFont typeface="Arial" panose="020B0604020202020204" pitchFamily="34" charset="0"/>
                        <a:buNone/>
                      </a:pPr>
                      <a:r>
                        <a:rPr lang="en-GB" sz="1800" b="0" dirty="0">
                          <a:solidFill>
                            <a:schemeClr val="tx1"/>
                          </a:solidFill>
                          <a:latin typeface="+mn-lt"/>
                        </a:rPr>
                        <a:t>Graydon (Part V)</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15</a:t>
                      </a:r>
                    </a:p>
                  </a:txBody>
                  <a:tcPr marL="68580" marR="68580" marT="0" marB="0"/>
                </a:tc>
                <a:tc>
                  <a:txBody>
                    <a:bodyPr/>
                    <a:lstStyle/>
                    <a:p>
                      <a:pPr algn="ctr">
                        <a:lnSpc>
                          <a:spcPct val="107000"/>
                        </a:lnSpc>
                        <a:spcAft>
                          <a:spcPts val="0"/>
                        </a:spcAft>
                      </a:pPr>
                      <a:r>
                        <a:rPr lang="en-IE" sz="1800" dirty="0">
                          <a:effectLst/>
                          <a:latin typeface="+mn-lt"/>
                        </a:rPr>
                        <a:t>8 delivered June, Bal of 7 due Oct 22</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738464"/>
                  </a:ext>
                </a:extLst>
              </a:tr>
              <a:tr h="47162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err="1">
                          <a:solidFill>
                            <a:schemeClr val="tx1"/>
                          </a:solidFill>
                          <a:latin typeface="+mn-lt"/>
                        </a:rPr>
                        <a:t>Cloverhill</a:t>
                      </a:r>
                      <a:r>
                        <a:rPr lang="en-GB" sz="1800" b="0" dirty="0">
                          <a:solidFill>
                            <a:schemeClr val="tx1"/>
                          </a:solidFill>
                          <a:latin typeface="+mn-lt"/>
                        </a:rPr>
                        <a:t> (Part V)</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4</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Due for completion 2023</a:t>
                      </a:r>
                    </a:p>
                  </a:txBody>
                  <a:tcPr marL="68580" marR="68580" marT="0" marB="0"/>
                </a:tc>
                <a:extLst>
                  <a:ext uri="{0D108BD9-81ED-4DB2-BD59-A6C34878D82A}">
                    <a16:rowId xmlns:a16="http://schemas.microsoft.com/office/drawing/2014/main" val="1273786850"/>
                  </a:ext>
                </a:extLst>
              </a:tr>
              <a:tr h="47162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0" dirty="0">
                          <a:solidFill>
                            <a:schemeClr val="tx1"/>
                          </a:solidFill>
                          <a:latin typeface="+mn-lt"/>
                        </a:rPr>
                        <a:t>New Road Clondalkin (Part V)</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Due for completion 2023</a:t>
                      </a:r>
                    </a:p>
                  </a:txBody>
                  <a:tcPr marL="68580" marR="68580" marT="0" marB="0"/>
                </a:tc>
                <a:extLst>
                  <a:ext uri="{0D108BD9-81ED-4DB2-BD59-A6C34878D82A}">
                    <a16:rowId xmlns:a16="http://schemas.microsoft.com/office/drawing/2014/main" val="3628414529"/>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3008135416"/>
              </p:ext>
            </p:extLst>
          </p:nvPr>
        </p:nvGraphicFramePr>
        <p:xfrm>
          <a:off x="277091" y="69064"/>
          <a:ext cx="11408941" cy="558314"/>
        </p:xfrm>
        <a:graphic>
          <a:graphicData uri="http://schemas.openxmlformats.org/drawingml/2006/table">
            <a:tbl>
              <a:tblPr firstRow="1" bandRow="1">
                <a:tableStyleId>{5C22544A-7EE6-4342-B048-85BDC9FD1C3A}</a:tableStyleId>
              </a:tblPr>
              <a:tblGrid>
                <a:gridCol w="11408941">
                  <a:extLst>
                    <a:ext uri="{9D8B030D-6E8A-4147-A177-3AD203B41FA5}">
                      <a16:colId xmlns:a16="http://schemas.microsoft.com/office/drawing/2014/main" val="3504224004"/>
                    </a:ext>
                  </a:extLst>
                </a:gridCol>
              </a:tblGrid>
              <a:tr h="552017">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Tree>
    <p:extLst>
      <p:ext uri="{BB962C8B-B14F-4D97-AF65-F5344CB8AC3E}">
        <p14:creationId xmlns:p14="http://schemas.microsoft.com/office/powerpoint/2010/main" val="3836440232"/>
      </p:ext>
    </p:extLst>
  </p:cSld>
  <p:clrMapOvr>
    <a:masterClrMapping/>
  </p:clrMapOvr>
  <mc:AlternateContent xmlns:mc="http://schemas.openxmlformats.org/markup-compatibility/2006" xmlns:p14="http://schemas.microsoft.com/office/powerpoint/2010/main">
    <mc:Choice Requires="p14">
      <p:transition spd="slow" p14:dur="2000" advTm="87589"/>
    </mc:Choice>
    <mc:Fallback xmlns="">
      <p:transition spd="slow" advTm="8758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textbox ,shape ,Number of Leases Completed Each QTR ,Number of Leasing Completed by Type ,Number of Leases Completed by Lease Type  and Bed Size ,Number of Leases Completed by LEA and Lease Type ,Number of Leases Completed by LEA and Bed Siz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LEASING 2022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FF86711EA6D8449BC647BF7A028978" ma:contentTypeVersion="14" ma:contentTypeDescription="Create a new document." ma:contentTypeScope="" ma:versionID="753c6deee559b986662d277b3598a211">
  <xsd:schema xmlns:xsd="http://www.w3.org/2001/XMLSchema" xmlns:xs="http://www.w3.org/2001/XMLSchema" xmlns:p="http://schemas.microsoft.com/office/2006/metadata/properties" xmlns:ns3="ce82045c-fa34-46cc-a1a7-0be869a106b6" xmlns:ns4="6b7182b1-ec9b-4839-8656-1411242ba290" targetNamespace="http://schemas.microsoft.com/office/2006/metadata/properties" ma:root="true" ma:fieldsID="75ba149a5959a11a800071fb1539c68a" ns3:_="" ns4:_="">
    <xsd:import namespace="ce82045c-fa34-46cc-a1a7-0be869a106b6"/>
    <xsd:import namespace="6b7182b1-ec9b-4839-8656-1411242ba2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2045c-fa34-46cc-a1a7-0be869a10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7182b1-ec9b-4839-8656-1411242ba2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2.xml><?xml version="1.0" encoding="utf-8"?>
<ds:datastoreItem xmlns:ds="http://schemas.openxmlformats.org/officeDocument/2006/customXml" ds:itemID="{436FAD7C-BF83-4FA2-8F62-2D840F9431F2}">
  <ds:schemaRefs>
    <ds:schemaRef ds:uri="http://schemas.microsoft.com/office/2006/documentManagement/types"/>
    <ds:schemaRef ds:uri="http://purl.org/dc/elements/1.1/"/>
    <ds:schemaRef ds:uri="6b7182b1-ec9b-4839-8656-1411242ba290"/>
    <ds:schemaRef ds:uri="http://schemas.microsoft.com/office/infopath/2007/PartnerControls"/>
    <ds:schemaRef ds:uri="http://schemas.openxmlformats.org/package/2006/metadata/core-properties"/>
    <ds:schemaRef ds:uri="http://www.w3.org/XML/1998/namespace"/>
    <ds:schemaRef ds:uri="ce82045c-fa34-46cc-a1a7-0be869a106b6"/>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DAA7975A-57CC-48B6-88F4-E28BD8F6D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2045c-fa34-46cc-a1a7-0be869a106b6"/>
    <ds:schemaRef ds:uri="6b7182b1-ec9b-4839-8656-1411242ba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3322</TotalTime>
  <Words>648</Words>
  <Application>Microsoft Office PowerPoint</Application>
  <PresentationFormat>Widescreen</PresentationFormat>
  <Paragraphs>147</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2022-2026</vt:lpstr>
      <vt:lpstr>2022-2026</vt:lpstr>
      <vt:lpstr>PowerPoint Presentation</vt:lpstr>
      <vt:lpstr>PowerPoint Presentation</vt:lpstr>
      <vt:lpstr>2022</vt:lpstr>
      <vt:lpstr>PowerPoint Presentation</vt:lpstr>
      <vt:lpstr>LEASING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Brenda Pierce</cp:lastModifiedBy>
  <cp:revision>58</cp:revision>
  <cp:lastPrinted>2022-09-06T14:03:22Z</cp:lastPrinted>
  <dcterms:created xsi:type="dcterms:W3CDTF">2022-02-07T17:15:43Z</dcterms:created>
  <dcterms:modified xsi:type="dcterms:W3CDTF">2022-09-21T08:36:16Z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0x010100C6FF86711EA6D8449BC647BF7A028978</vt:lpwstr>
  </property>
</Properties>
</file>