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9" r:id="rId3"/>
    <p:sldId id="266" r:id="rId4"/>
    <p:sldId id="277" r:id="rId5"/>
    <p:sldId id="279" r:id="rId6"/>
    <p:sldId id="268" r:id="rId7"/>
    <p:sldId id="278" r:id="rId8"/>
    <p:sldId id="281" r:id="rId9"/>
    <p:sldId id="28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Rooney" initials="TR" lastIdx="1" clrIdx="0">
    <p:extLst>
      <p:ext uri="{19B8F6BF-5375-455C-9EA6-DF929625EA0E}">
        <p15:presenceInfo xmlns:p15="http://schemas.microsoft.com/office/powerpoint/2012/main" userId="S::TRooney@sdublincoco.ie::ce3d65ba-219b-42c5-a286-0e477f49a8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7C641-BD52-4013-9250-72798F120D8E}" type="datetimeFigureOut">
              <a:rPr lang="en-IE" smtClean="0"/>
              <a:t>13/09/2022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F37C9-07F4-4661-A6DD-B79C8E8A78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738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6E92-8ECA-42E9-8112-7FBD9562A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1752"/>
            <a:ext cx="9144000" cy="84023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A9418-865B-47EA-879C-F766B7C7A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59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37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1ABF-F4EE-4FB5-AEBF-B67C539E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861" y="732441"/>
            <a:ext cx="7222922" cy="590931"/>
          </a:xfrm>
        </p:spPr>
        <p:txBody>
          <a:bodyPr wrap="square">
            <a:spAutoFit/>
          </a:bodyPr>
          <a:lstStyle>
            <a:lvl1pPr>
              <a:defRPr lang="en-IE" sz="3600" b="1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C0891-1E39-4C23-A022-4144D455A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244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148919-FA4B-4E6C-A551-9D3C734478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62" y="5852773"/>
            <a:ext cx="11880429" cy="86119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B66A64-09A2-463E-825C-EE8CAA919C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229" y="203074"/>
            <a:ext cx="2255495" cy="147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2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90F8-995E-4B4A-AC1A-6EAB455D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04853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125F3-1D76-4049-A8C3-D6F3F9BD7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3512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14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D548-5A7A-4CD0-BF78-B441518F5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754" y="532905"/>
            <a:ext cx="7013196" cy="590931"/>
          </a:xfrm>
        </p:spPr>
        <p:txBody>
          <a:bodyPr wrap="square">
            <a:spAutoFit/>
          </a:bodyPr>
          <a:lstStyle>
            <a:lvl1pPr>
              <a:defRPr lang="en-IE"/>
            </a:lvl1pPr>
          </a:lstStyle>
          <a:p>
            <a:pPr marL="0" lvl="0" algn="ctr"/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3B872-F815-414F-B6CE-2C10A5FAD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2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7F667-2B62-4D85-9BCA-183286AA2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62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657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D6256-C7E8-4BDD-B83D-7E8EF802D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5518"/>
            <a:ext cx="5157787" cy="491717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D5FAA-6BDE-4351-9B3E-F221132DF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28238"/>
            <a:ext cx="5157787" cy="35601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7CD01-0EC2-4B44-9C84-8E185EA31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5518"/>
            <a:ext cx="5183188" cy="491717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CC705-7412-4F2A-9CD5-EEEBF9633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28238"/>
            <a:ext cx="5183188" cy="35601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5DBA3AE-5FA4-466D-B996-C81171BA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754" y="532905"/>
            <a:ext cx="7013196" cy="590931"/>
          </a:xfrm>
        </p:spPr>
        <p:txBody>
          <a:bodyPr wrap="square">
            <a:spAutoFit/>
          </a:bodyPr>
          <a:lstStyle>
            <a:lvl1pPr>
              <a:defRPr lang="en-IE"/>
            </a:lvl1pPr>
          </a:lstStyle>
          <a:p>
            <a:pPr marL="0" lvl="0" algn="ctr"/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3691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05491F-2636-4720-B536-696765D72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754" y="532905"/>
            <a:ext cx="7013196" cy="590931"/>
          </a:xfrm>
        </p:spPr>
        <p:txBody>
          <a:bodyPr wrap="square">
            <a:spAutoFit/>
          </a:bodyPr>
          <a:lstStyle>
            <a:lvl1pPr>
              <a:defRPr lang="en-IE"/>
            </a:lvl1pPr>
          </a:lstStyle>
          <a:p>
            <a:pPr marL="0" lvl="0" algn="ctr"/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502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69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3ABAD-FDFF-44F1-9B76-379973A4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754" y="516127"/>
            <a:ext cx="70131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algn="ctr"/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D0CB7-5502-4673-9618-7864194B6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7022"/>
            <a:ext cx="10515600" cy="4222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74A0A4-C8F8-4FDB-A54B-E20AC435066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62" y="5852773"/>
            <a:ext cx="11880429" cy="86119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131228-4958-4F2B-AE00-4C5D21C8C26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288" y="203074"/>
            <a:ext cx="1995436" cy="1303948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8CD87F7-1844-4292-9201-26CB13A139A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" y="0"/>
            <a:ext cx="22352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7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E" sz="3600" b="1" kern="1200">
          <a:solidFill>
            <a:srgbClr val="92D050"/>
          </a:solidFill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workiq.ie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VoatomcNOe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D598EA-770A-45E6-B78A-030AD44657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590" y="576470"/>
            <a:ext cx="7919513" cy="523442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0BC65-C051-46B8-B229-D460DF4FB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2762"/>
            <a:ext cx="9144000" cy="84023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Innovation Centre</a:t>
            </a:r>
            <a:endParaRPr lang="en-I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12D55-6095-4F39-AF04-4F9C038FE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73779"/>
            <a:ext cx="9144000" cy="42729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Update – September 2022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8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FD2EC9-692B-4C20-8057-7EB6FA3A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34939"/>
            <a:ext cx="10515600" cy="923330"/>
          </a:xfrm>
        </p:spPr>
        <p:txBody>
          <a:bodyPr/>
          <a:lstStyle/>
          <a:p>
            <a:pPr algn="ctr"/>
            <a:r>
              <a:rPr lang="en-GB" dirty="0"/>
              <a:t>Thank You!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67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2D57-0400-4EAB-A0DD-46C6F07E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004" y="434267"/>
            <a:ext cx="7222922" cy="590931"/>
          </a:xfrm>
        </p:spPr>
        <p:txBody>
          <a:bodyPr/>
          <a:lstStyle/>
          <a:p>
            <a:pPr algn="ctr"/>
            <a:r>
              <a:rPr lang="en-GB" dirty="0"/>
              <a:t>Plan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42A80-6B6D-42C2-8A2B-0C1CDD0FA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323372"/>
            <a:ext cx="10558670" cy="4414699"/>
          </a:xfrm>
        </p:spPr>
        <p:txBody>
          <a:bodyPr>
            <a:noAutofit/>
          </a:bodyPr>
          <a:lstStyle/>
          <a:p>
            <a:r>
              <a:rPr lang="en-GB" sz="1800" dirty="0"/>
              <a:t>Singular landmark 4 storey building</a:t>
            </a:r>
          </a:p>
          <a:p>
            <a:r>
              <a:rPr lang="en-GB" sz="1800" dirty="0"/>
              <a:t>Views in 4 directions and southwards to the Dublin Mountains over the public park</a:t>
            </a:r>
          </a:p>
          <a:p>
            <a:r>
              <a:rPr lang="en-GB" sz="1800" dirty="0"/>
              <a:t>Public area on ground floor with town hall space and café – open building designed to see through from side to side</a:t>
            </a:r>
          </a:p>
          <a:p>
            <a:r>
              <a:rPr lang="en-GB" sz="1800" dirty="0"/>
              <a:t>Outdoor south facing café terrace space engaging with park</a:t>
            </a:r>
          </a:p>
          <a:p>
            <a:r>
              <a:rPr lang="en-GB" sz="1800" dirty="0"/>
              <a:t>Central atrium space gives visual connection to upper levels</a:t>
            </a:r>
          </a:p>
          <a:p>
            <a:r>
              <a:rPr lang="en-GB" sz="1800" dirty="0"/>
              <a:t>Lettable offices in various sizes on upper floors informed by Oxford Innovation - the successful operator</a:t>
            </a:r>
          </a:p>
          <a:p>
            <a:r>
              <a:rPr lang="en-GB" sz="1800" dirty="0"/>
              <a:t>Break out space and tea stations on each level – space for conversations and chance encounters to happen</a:t>
            </a:r>
          </a:p>
          <a:p>
            <a:r>
              <a:rPr lang="en-GB" sz="1800" dirty="0"/>
              <a:t>Provides a new location for work opportunity and employment</a:t>
            </a:r>
          </a:p>
          <a:p>
            <a:r>
              <a:rPr lang="en-GB" sz="1800" dirty="0"/>
              <a:t>2 stair cores and one lift </a:t>
            </a:r>
          </a:p>
          <a:p>
            <a:r>
              <a:rPr lang="en-GB" sz="1800" dirty="0"/>
              <a:t>Integrated staff facilities</a:t>
            </a:r>
          </a:p>
          <a:p>
            <a:r>
              <a:rPr lang="en-GB" sz="1800" dirty="0"/>
              <a:t>Day and night presence</a:t>
            </a:r>
          </a:p>
        </p:txBody>
      </p:sp>
    </p:spTree>
    <p:extLst>
      <p:ext uri="{BB962C8B-B14F-4D97-AF65-F5344CB8AC3E}">
        <p14:creationId xmlns:p14="http://schemas.microsoft.com/office/powerpoint/2010/main" val="229674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5D9587-E64A-4A9F-9E63-8A1B19A4A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74053"/>
              </p:ext>
            </p:extLst>
          </p:nvPr>
        </p:nvGraphicFramePr>
        <p:xfrm>
          <a:off x="1200146" y="1699591"/>
          <a:ext cx="9573867" cy="3856379"/>
        </p:xfrm>
        <a:graphic>
          <a:graphicData uri="http://schemas.openxmlformats.org/drawingml/2006/table">
            <a:tbl>
              <a:tblPr/>
              <a:tblGrid>
                <a:gridCol w="242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354">
                <a:tc>
                  <a:txBody>
                    <a:bodyPr/>
                    <a:lstStyle/>
                    <a:p>
                      <a:pPr lvl="1" algn="l" fontAlgn="b"/>
                      <a:r>
                        <a:rPr lang="en-I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Stage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605">
                <a:tc>
                  <a:txBody>
                    <a:bodyPr/>
                    <a:lstStyle/>
                    <a:p>
                      <a:pPr lvl="1" algn="l" fontAlgn="b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14/12/2020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605">
                <a:tc>
                  <a:txBody>
                    <a:bodyPr/>
                    <a:lstStyle/>
                    <a:p>
                      <a:pPr lvl="1" algn="l" fontAlgn="b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Detailed 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10/06/2021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605">
                <a:tc>
                  <a:txBody>
                    <a:bodyPr/>
                    <a:lstStyle/>
                    <a:p>
                      <a:pPr lvl="1" algn="l" fontAlgn="b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Tender- Construction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01/02/2022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605">
                <a:tc>
                  <a:txBody>
                    <a:bodyPr/>
                    <a:lstStyle/>
                    <a:p>
                      <a:pPr lvl="1" algn="l" fontAlgn="b"/>
                      <a:r>
                        <a:rPr lang="en-I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Implementation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in progress</a:t>
                      </a:r>
                    </a:p>
                    <a:p>
                      <a:pPr algn="ctr" fontAlgn="b"/>
                      <a:r>
                        <a:rPr lang="en-I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Mobilisation Plan Initiated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04/04/2022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605">
                <a:tc>
                  <a:txBody>
                    <a:bodyPr/>
                    <a:lstStyle/>
                    <a:p>
                      <a:pPr lvl="1" algn="l" fontAlgn="b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Completion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26/10/2023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FC731D9-35EF-4EB1-8269-2A740909292D}"/>
              </a:ext>
            </a:extLst>
          </p:cNvPr>
          <p:cNvSpPr txBox="1">
            <a:spLocks/>
          </p:cNvSpPr>
          <p:nvPr/>
        </p:nvSpPr>
        <p:spPr>
          <a:xfrm>
            <a:off x="2625754" y="532905"/>
            <a:ext cx="7013196" cy="590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3600" b="1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GB" dirty="0"/>
              <a:t>Innovation Centre Tallaght</a:t>
            </a:r>
          </a:p>
          <a:p>
            <a:pPr algn="ctr"/>
            <a:r>
              <a:rPr lang="en-GB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53237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D587ACF-AB05-1BB7-D06D-2E5A57029164}"/>
              </a:ext>
            </a:extLst>
          </p:cNvPr>
          <p:cNvSpPr txBox="1">
            <a:spLocks/>
          </p:cNvSpPr>
          <p:nvPr/>
        </p:nvSpPr>
        <p:spPr>
          <a:xfrm>
            <a:off x="2463004" y="434267"/>
            <a:ext cx="7222922" cy="590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3600" b="1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GB" dirty="0"/>
              <a:t>Construction Commenced 4</a:t>
            </a:r>
            <a:r>
              <a:rPr lang="en-GB" baseline="30000" dirty="0"/>
              <a:t>th</a:t>
            </a:r>
            <a:r>
              <a:rPr lang="en-GB" dirty="0"/>
              <a:t> April</a:t>
            </a:r>
          </a:p>
        </p:txBody>
      </p:sp>
      <p:pic>
        <p:nvPicPr>
          <p:cNvPr id="4" name="Picture 3" descr="A picture containing sky, outdoor, power shovel, ground&#10;&#10;Description automatically generated">
            <a:extLst>
              <a:ext uri="{FF2B5EF4-FFF2-40B4-BE49-F238E27FC236}">
                <a16:creationId xmlns:a16="http://schemas.microsoft.com/office/drawing/2014/main" id="{66ADB62F-AC84-61E2-BA74-0147321062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14" y="1847585"/>
            <a:ext cx="2830604" cy="2117035"/>
          </a:xfrm>
          <a:prstGeom prst="rect">
            <a:avLst/>
          </a:prstGeom>
        </p:spPr>
      </p:pic>
      <p:pic>
        <p:nvPicPr>
          <p:cNvPr id="7" name="Picture 6" descr="A picture containing sky, outdoor, transport, railroad&#10;&#10;Description automatically generated">
            <a:extLst>
              <a:ext uri="{FF2B5EF4-FFF2-40B4-BE49-F238E27FC236}">
                <a16:creationId xmlns:a16="http://schemas.microsoft.com/office/drawing/2014/main" id="{7020ED0A-15D4-EB50-1630-97DF95EE53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108" y="3891534"/>
            <a:ext cx="2929784" cy="2191213"/>
          </a:xfrm>
          <a:prstGeom prst="rect">
            <a:avLst/>
          </a:prstGeom>
        </p:spPr>
      </p:pic>
      <p:pic>
        <p:nvPicPr>
          <p:cNvPr id="9" name="Picture 8" descr="A picture containing outdoor, ground, power shovel&#10;&#10;Description automatically generated">
            <a:extLst>
              <a:ext uri="{FF2B5EF4-FFF2-40B4-BE49-F238E27FC236}">
                <a16:creationId xmlns:a16="http://schemas.microsoft.com/office/drawing/2014/main" id="{4A279EFD-A6D4-D3AA-8958-D92EF9FE39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593" y="1615611"/>
            <a:ext cx="3132011" cy="2349009"/>
          </a:xfrm>
          <a:prstGeom prst="rect">
            <a:avLst/>
          </a:prstGeom>
        </p:spPr>
      </p:pic>
      <p:pic>
        <p:nvPicPr>
          <p:cNvPr id="3" name="Picture 2" descr="A picture containing outdoor, stone&#10;&#10;Description automatically generated">
            <a:extLst>
              <a:ext uri="{FF2B5EF4-FFF2-40B4-BE49-F238E27FC236}">
                <a16:creationId xmlns:a16="http://schemas.microsoft.com/office/drawing/2014/main" id="{80AA0127-DBC9-3EB6-4226-B3EC2A199C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81665" y="1449157"/>
            <a:ext cx="2529281" cy="189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4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D587ACF-AB05-1BB7-D06D-2E5A57029164}"/>
              </a:ext>
            </a:extLst>
          </p:cNvPr>
          <p:cNvSpPr txBox="1">
            <a:spLocks/>
          </p:cNvSpPr>
          <p:nvPr/>
        </p:nvSpPr>
        <p:spPr>
          <a:xfrm>
            <a:off x="2463004" y="434267"/>
            <a:ext cx="7222922" cy="5909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3600" b="1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GB" dirty="0"/>
              <a:t>Current Status</a:t>
            </a:r>
          </a:p>
        </p:txBody>
      </p:sp>
      <p:pic>
        <p:nvPicPr>
          <p:cNvPr id="6" name="Picture 5" descr="A picture containing sky, outdoor, railroad, day&#10;&#10;Description automatically generated">
            <a:extLst>
              <a:ext uri="{FF2B5EF4-FFF2-40B4-BE49-F238E27FC236}">
                <a16:creationId xmlns:a16="http://schemas.microsoft.com/office/drawing/2014/main" id="{B263815B-5F0D-EE97-FC43-6E8B9D50A9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052" y="3975154"/>
            <a:ext cx="4595191" cy="2067836"/>
          </a:xfrm>
          <a:prstGeom prst="rect">
            <a:avLst/>
          </a:prstGeom>
        </p:spPr>
      </p:pic>
      <p:pic>
        <p:nvPicPr>
          <p:cNvPr id="10" name="Picture 9" descr="A picture containing sky, outdoor, transport, military vehicle&#10;&#10;Description automatically generated">
            <a:extLst>
              <a:ext uri="{FF2B5EF4-FFF2-40B4-BE49-F238E27FC236}">
                <a16:creationId xmlns:a16="http://schemas.microsoft.com/office/drawing/2014/main" id="{07484BFF-C1ED-3A24-CDB3-D8D74874D6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26" y="1294572"/>
            <a:ext cx="4523462" cy="2035558"/>
          </a:xfrm>
          <a:prstGeom prst="rect">
            <a:avLst/>
          </a:prstGeom>
        </p:spPr>
      </p:pic>
      <p:pic>
        <p:nvPicPr>
          <p:cNvPr id="12" name="Picture 11" descr="A picture containing yellow&#10;&#10;Description automatically generated">
            <a:extLst>
              <a:ext uri="{FF2B5EF4-FFF2-40B4-BE49-F238E27FC236}">
                <a16:creationId xmlns:a16="http://schemas.microsoft.com/office/drawing/2014/main" id="{986F8950-C332-D468-4E6A-079E30FB68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67976" y="2996644"/>
            <a:ext cx="3776873" cy="16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2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4B7DCF-A895-4093-A238-1673558CF23D}"/>
              </a:ext>
            </a:extLst>
          </p:cNvPr>
          <p:cNvSpPr txBox="1">
            <a:spLocks/>
          </p:cNvSpPr>
          <p:nvPr/>
        </p:nvSpPr>
        <p:spPr>
          <a:xfrm>
            <a:off x="2589402" y="365126"/>
            <a:ext cx="7013196" cy="10106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3600" b="1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GB" dirty="0"/>
              <a:t>Oxford Innovation</a:t>
            </a:r>
          </a:p>
          <a:p>
            <a:pPr algn="ctr"/>
            <a:r>
              <a:rPr lang="en-GB" dirty="0"/>
              <a:t>Mobilisation Activity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F3DFE-1F85-12E2-0B01-FA3412119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Initial focus with OI is around marketing</a:t>
            </a:r>
          </a:p>
          <a:p>
            <a:pPr lvl="1"/>
            <a:r>
              <a:rPr lang="en-IE" sz="3200" dirty="0"/>
              <a:t>Working with Wonder Works to develop Work IQ</a:t>
            </a:r>
          </a:p>
          <a:p>
            <a:pPr lvl="1"/>
            <a:r>
              <a:rPr lang="en-IE" sz="3200" dirty="0"/>
              <a:t>Social Media accounts have been set up</a:t>
            </a:r>
          </a:p>
          <a:p>
            <a:pPr lvl="2"/>
            <a:r>
              <a:rPr lang="en-IE" sz="2800" dirty="0"/>
              <a:t>Working with LEO and SDCC teams to coordinate social media activity</a:t>
            </a:r>
          </a:p>
          <a:p>
            <a:pPr lvl="1"/>
            <a:r>
              <a:rPr lang="en-IE" sz="3200" dirty="0"/>
              <a:t>Web landing page is live – www.workiq.ie</a:t>
            </a:r>
          </a:p>
          <a:p>
            <a:pPr lvl="2"/>
            <a:r>
              <a:rPr lang="en-IE" sz="2800" dirty="0"/>
              <a:t>OI will manage the expression of interests received.</a:t>
            </a:r>
          </a:p>
        </p:txBody>
      </p:sp>
    </p:spTree>
    <p:extLst>
      <p:ext uri="{BB962C8B-B14F-4D97-AF65-F5344CB8AC3E}">
        <p14:creationId xmlns:p14="http://schemas.microsoft.com/office/powerpoint/2010/main" val="94877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99F9F9-2B8B-2847-BE24-E65EC27F7A8F}"/>
              </a:ext>
            </a:extLst>
          </p:cNvPr>
          <p:cNvSpPr txBox="1"/>
          <p:nvPr/>
        </p:nvSpPr>
        <p:spPr>
          <a:xfrm>
            <a:off x="2201410" y="341365"/>
            <a:ext cx="65902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IE" sz="4800" b="1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www.workiq.ie</a:t>
            </a:r>
            <a:endParaRPr lang="en-IE" sz="4800" b="1" dirty="0">
              <a:solidFill>
                <a:srgbClr val="92D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3A1FD-0318-3885-7C8D-CE45C09FD1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349" y="1427589"/>
            <a:ext cx="8368747" cy="43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FD2EC9-692B-4C20-8057-7EB6FA3A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3943"/>
            <a:ext cx="10515600" cy="1754326"/>
          </a:xfrm>
        </p:spPr>
        <p:txBody>
          <a:bodyPr/>
          <a:lstStyle/>
          <a:p>
            <a:pPr algn="ctr"/>
            <a:r>
              <a:rPr lang="en-GB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Innovation Quarter Tallaght</a:t>
            </a:r>
            <a:br>
              <a:rPr lang="en-GB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Fly Through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44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FD2EC9-692B-4C20-8057-7EB6FA3A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34939"/>
            <a:ext cx="10515600" cy="923330"/>
          </a:xfrm>
        </p:spPr>
        <p:txBody>
          <a:bodyPr/>
          <a:lstStyle/>
          <a:p>
            <a:pPr algn="ctr"/>
            <a:endParaRPr lang="en-IE" dirty="0"/>
          </a:p>
        </p:txBody>
      </p:sp>
      <p:pic>
        <p:nvPicPr>
          <p:cNvPr id="3" name="Online Media 2" title="Innovation Q TALLAGHT">
            <a:hlinkClick r:id="" action="ppaction://media"/>
            <a:extLst>
              <a:ext uri="{FF2B5EF4-FFF2-40B4-BE49-F238E27FC236}">
                <a16:creationId xmlns:a16="http://schemas.microsoft.com/office/drawing/2014/main" id="{ED1A8848-743D-2F0C-25D4-FC33466F32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841" y="113122"/>
            <a:ext cx="11953188" cy="664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233</Words>
  <Application>Microsoft Office PowerPoint</Application>
  <PresentationFormat>Widescreen</PresentationFormat>
  <Paragraphs>48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Innovation Centre</vt:lpstr>
      <vt:lpstr>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Innovation Quarter Tallaght Fly Through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Mulhern</dc:creator>
  <cp:lastModifiedBy>Allyson Rooney</cp:lastModifiedBy>
  <cp:revision>18</cp:revision>
  <dcterms:created xsi:type="dcterms:W3CDTF">2021-09-01T06:48:00Z</dcterms:created>
  <dcterms:modified xsi:type="dcterms:W3CDTF">2022-09-13T10:54:09Z</dcterms:modified>
</cp:coreProperties>
</file>