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79" r:id="rId4"/>
    <p:sldId id="281" r:id="rId5"/>
    <p:sldId id="280" r:id="rId6"/>
    <p:sldId id="347" r:id="rId7"/>
    <p:sldId id="264" r:id="rId8"/>
    <p:sldId id="331" r:id="rId9"/>
    <p:sldId id="282" r:id="rId10"/>
    <p:sldId id="270" r:id="rId11"/>
    <p:sldId id="273" r:id="rId12"/>
    <p:sldId id="268" r:id="rId13"/>
    <p:sldId id="269" r:id="rId14"/>
    <p:sldId id="271" r:id="rId15"/>
    <p:sldId id="277" r:id="rId16"/>
    <p:sldId id="266" r:id="rId17"/>
    <p:sldId id="348" r:id="rId18"/>
    <p:sldId id="265" r:id="rId19"/>
    <p:sldId id="262" r:id="rId20"/>
    <p:sldId id="267" r:id="rId21"/>
    <p:sldId id="263"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8" autoAdjust="0"/>
    <p:restoredTop sz="84270" autoAdjust="0"/>
  </p:normalViewPr>
  <p:slideViewPr>
    <p:cSldViewPr snapToGrid="0">
      <p:cViewPr varScale="1">
        <p:scale>
          <a:sx n="96" d="100"/>
          <a:sy n="96" d="100"/>
        </p:scale>
        <p:origin x="103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SDCC-file3\LEO\Justin%20Mulhern\Stats\Monthly%20Statistics_JM_202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SDCC-file3\LEO\Justin%20Mulhern\Stats\Monthly%20Statistics_JM_2021.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SDCC-file3\LEO\Justin%20Mulhern\Stats\Monthly%20Statistics_JM_2021.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SDCC-file3\LEO\Justin%20Mulhern\Stats\Monthly%20Statistics_JM_20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SDCC-file3\LEO\Justin%20Mulhern\Stats\2022\Monthly%20Statistics_JM_2022.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dirty="0"/>
              <a:t>Trading On-line Voucher - Vouchers</a:t>
            </a:r>
            <a:r>
              <a:rPr lang="en-IE" baseline="0" dirty="0"/>
              <a:t> Approved (Number)</a:t>
            </a:r>
            <a:endParaRPr lang="en-IE"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0"/>
          <c:showCatName val="0"/>
          <c:showSerName val="0"/>
          <c:showPercent val="0"/>
          <c:showBubbleSize val="0"/>
        </c:dLbls>
        <c:gapWidth val="150"/>
        <c:shape val="box"/>
        <c:axId val="647156528"/>
        <c:axId val="258552480"/>
        <c:axId val="0"/>
      </c:bar3DChart>
      <c:catAx>
        <c:axId val="6471565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8552480"/>
        <c:crosses val="autoZero"/>
        <c:auto val="1"/>
        <c:lblAlgn val="ctr"/>
        <c:lblOffset val="100"/>
        <c:noMultiLvlLbl val="0"/>
      </c:catAx>
      <c:valAx>
        <c:axId val="258552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156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sz="1400" dirty="0"/>
              <a:t>Trading On-line Voucher - Vouchers</a:t>
            </a:r>
            <a:r>
              <a:rPr lang="en-IE" sz="1400" baseline="0" dirty="0"/>
              <a:t> Approved </a:t>
            </a:r>
          </a:p>
          <a:p>
            <a:pPr>
              <a:defRPr/>
            </a:pPr>
            <a:r>
              <a:rPr lang="en-IE" sz="1400" baseline="0" dirty="0"/>
              <a:t>(Value)</a:t>
            </a:r>
            <a:endParaRPr lang="en-IE"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1"/>
          <c:showCatName val="0"/>
          <c:showSerName val="0"/>
          <c:showPercent val="0"/>
          <c:showBubbleSize val="0"/>
        </c:dLbls>
        <c:gapWidth val="150"/>
        <c:shape val="box"/>
        <c:axId val="647156528"/>
        <c:axId val="258552480"/>
        <c:axId val="0"/>
      </c:bar3DChart>
      <c:catAx>
        <c:axId val="6471565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8552480"/>
        <c:crosses val="autoZero"/>
        <c:auto val="1"/>
        <c:lblAlgn val="ctr"/>
        <c:lblOffset val="100"/>
        <c:noMultiLvlLbl val="0"/>
      </c:catAx>
      <c:valAx>
        <c:axId val="25855248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1565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sz="1400" dirty="0"/>
              <a:t>Trading On-line Voucher - Vouchers</a:t>
            </a:r>
            <a:r>
              <a:rPr lang="en-IE" sz="1400" baseline="0" dirty="0"/>
              <a:t> Approved </a:t>
            </a:r>
          </a:p>
          <a:p>
            <a:pPr>
              <a:defRPr/>
            </a:pPr>
            <a:r>
              <a:rPr lang="en-IE" sz="1400" baseline="0" dirty="0"/>
              <a:t>(Value)</a:t>
            </a:r>
            <a:endParaRPr lang="en-IE"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1"/>
          <c:showCatName val="0"/>
          <c:showSerName val="0"/>
          <c:showPercent val="0"/>
          <c:showBubbleSize val="0"/>
        </c:dLbls>
        <c:gapWidth val="150"/>
        <c:shape val="box"/>
        <c:axId val="647156528"/>
        <c:axId val="258552480"/>
        <c:axId val="0"/>
      </c:bar3DChart>
      <c:catAx>
        <c:axId val="6471565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8552480"/>
        <c:crosses val="autoZero"/>
        <c:auto val="1"/>
        <c:lblAlgn val="ctr"/>
        <c:lblOffset val="100"/>
        <c:noMultiLvlLbl val="0"/>
      </c:catAx>
      <c:valAx>
        <c:axId val="25855248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1565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IE" sz="1400" dirty="0"/>
              <a:t>Breakdown by Sector Year to end August 2021 </a:t>
            </a:r>
          </a:p>
        </c:rich>
      </c:tx>
      <c:layout>
        <c:manualLayout>
          <c:xMode val="edge"/>
          <c:yMode val="edge"/>
          <c:x val="3.2902668416447942E-2"/>
          <c:y val="2.777777777777777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'2021'!$G$8:$G$10</c:f>
              <c:strCache>
                <c:ptCount val="3"/>
                <c:pt idx="0">
                  <c:v>Food Manufacturing &amp; Processing</c:v>
                </c:pt>
                <c:pt idx="1">
                  <c:v>Manufacturing Other</c:v>
                </c:pt>
                <c:pt idx="2">
                  <c:v>Software/IT </c:v>
                </c:pt>
              </c:strCache>
            </c:strRef>
          </c:cat>
          <c:val>
            <c:numRef>
              <c:f>'2021'!$H$8:$H$10</c:f>
            </c:numRef>
          </c:val>
          <c:extLst>
            <c:ext xmlns:c16="http://schemas.microsoft.com/office/drawing/2014/chart" uri="{C3380CC4-5D6E-409C-BE32-E72D297353CC}">
              <c16:uniqueId val="{00000000-552D-4DFF-83FF-715CDD9FEEAE}"/>
            </c:ext>
          </c:extLst>
        </c:ser>
        <c:ser>
          <c:idx val="1"/>
          <c:order val="1"/>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552D-4DFF-83FF-715CDD9FEEA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552D-4DFF-83FF-715CDD9FEEA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552D-4DFF-83FF-715CDD9FEEA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'2021'!$G$8:$G$10</c:f>
              <c:strCache>
                <c:ptCount val="3"/>
                <c:pt idx="0">
                  <c:v>Food Manufacturing &amp; Processing</c:v>
                </c:pt>
                <c:pt idx="1">
                  <c:v>Manufacturing Other</c:v>
                </c:pt>
                <c:pt idx="2">
                  <c:v>Software/IT </c:v>
                </c:pt>
              </c:strCache>
            </c:strRef>
          </c:cat>
          <c:val>
            <c:numRef>
              <c:f>'2021'!$I$8:$I$10</c:f>
              <c:numCache>
                <c:formatCode>0%</c:formatCode>
                <c:ptCount val="3"/>
                <c:pt idx="0">
                  <c:v>0.16666666666666666</c:v>
                </c:pt>
                <c:pt idx="1">
                  <c:v>0.5</c:v>
                </c:pt>
                <c:pt idx="2">
                  <c:v>0.33333333333333331</c:v>
                </c:pt>
              </c:numCache>
            </c:numRef>
          </c:val>
          <c:extLst>
            <c:ext xmlns:c16="http://schemas.microsoft.com/office/drawing/2014/chart" uri="{C3380CC4-5D6E-409C-BE32-E72D297353CC}">
              <c16:uniqueId val="{00000007-552D-4DFF-83FF-715CDD9FEEA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dirty="0"/>
              <a:t>Sector breakdown year to date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IE" dirty="0"/>
              <a:t>Sector breakdown year to date 2022</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342-4F9A-89A9-80ECB0E54DE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342-4F9A-89A9-80ECB0E54DE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342-4F9A-89A9-80ECB0E54DE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'2022'!$H$2:$H$4</c:f>
              <c:strCache>
                <c:ptCount val="3"/>
                <c:pt idx="0">
                  <c:v>Food Manufacturing &amp; Processing</c:v>
                </c:pt>
                <c:pt idx="1">
                  <c:v>Manufacturing Other</c:v>
                </c:pt>
                <c:pt idx="2">
                  <c:v>Software/IT </c:v>
                </c:pt>
              </c:strCache>
            </c:strRef>
          </c:cat>
          <c:val>
            <c:numRef>
              <c:f>'2022'!$I$2:$I$4</c:f>
              <c:numCache>
                <c:formatCode>0%</c:formatCode>
                <c:ptCount val="3"/>
                <c:pt idx="0">
                  <c:v>0.22222222222222221</c:v>
                </c:pt>
                <c:pt idx="1">
                  <c:v>0.33333333333333331</c:v>
                </c:pt>
                <c:pt idx="2">
                  <c:v>0.44444444444444442</c:v>
                </c:pt>
              </c:numCache>
            </c:numRef>
          </c:val>
          <c:extLst>
            <c:ext xmlns:c16="http://schemas.microsoft.com/office/drawing/2014/chart" uri="{C3380CC4-5D6E-409C-BE32-E72D297353CC}">
              <c16:uniqueId val="{00000006-7342-4F9A-89A9-80ECB0E54DE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IE" dirty="0"/>
              <a:t>TAME NUMBER AND VALUE </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1"/>
          <c:showCatName val="0"/>
          <c:showSerName val="0"/>
          <c:showPercent val="0"/>
          <c:showBubbleSize val="0"/>
        </c:dLbls>
        <c:gapWidth val="150"/>
        <c:shape val="box"/>
        <c:axId val="647156528"/>
        <c:axId val="258552480"/>
        <c:axId val="0"/>
      </c:bar3DChart>
      <c:catAx>
        <c:axId val="6471565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8552480"/>
        <c:crosses val="autoZero"/>
        <c:auto val="1"/>
        <c:lblAlgn val="ctr"/>
        <c:lblOffset val="100"/>
        <c:noMultiLvlLbl val="0"/>
      </c:catAx>
      <c:valAx>
        <c:axId val="258552480"/>
        <c:scaling>
          <c:orientation val="minMax"/>
        </c:scaling>
        <c:delete val="1"/>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crossAx val="647156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dirty="0"/>
              <a:t>Trading</a:t>
            </a:r>
            <a:r>
              <a:rPr lang="en-IE" baseline="0" dirty="0"/>
              <a:t> Online Voucher Scheme</a:t>
            </a:r>
          </a:p>
          <a:p>
            <a:pPr>
              <a:defRPr/>
            </a:pPr>
            <a:r>
              <a:rPr lang="en-IE" sz="1000" baseline="0" dirty="0"/>
              <a:t>2021 Vs 2022</a:t>
            </a:r>
            <a:endParaRPr lang="en-IE" sz="1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'Aug ''22'!$L$19</c:f>
              <c:strCache>
                <c:ptCount val="1"/>
                <c:pt idx="0">
                  <c:v>Trading On-line Voucher - No.</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'Aug ''22'!$M$18:$N$18</c:f>
              <c:strCache>
                <c:ptCount val="2"/>
                <c:pt idx="0">
                  <c:v>2021 To Date</c:v>
                </c:pt>
                <c:pt idx="1">
                  <c:v>2022 To Date</c:v>
                </c:pt>
              </c:strCache>
            </c:strRef>
          </c:cat>
          <c:val>
            <c:numRef>
              <c:f>'Aug ''22'!$M$19:$N$19</c:f>
              <c:numCache>
                <c:formatCode>General</c:formatCode>
                <c:ptCount val="2"/>
                <c:pt idx="0">
                  <c:v>88</c:v>
                </c:pt>
                <c:pt idx="1">
                  <c:v>68</c:v>
                </c:pt>
              </c:numCache>
            </c:numRef>
          </c:val>
          <c:extLst>
            <c:ext xmlns:c16="http://schemas.microsoft.com/office/drawing/2014/chart" uri="{C3380CC4-5D6E-409C-BE32-E72D297353CC}">
              <c16:uniqueId val="{00000000-390F-4A00-BC92-FDE553AA1A8B}"/>
            </c:ext>
          </c:extLst>
        </c:ser>
        <c:ser>
          <c:idx val="1"/>
          <c:order val="1"/>
          <c:tx>
            <c:strRef>
              <c:f>'Aug ''22'!$L$20</c:f>
              <c:strCache>
                <c:ptCount val="1"/>
                <c:pt idx="0">
                  <c:v>Trading On-line Voucher - Approvals (Value)</c:v>
                </c:pt>
              </c:strCache>
            </c:strRef>
          </c:tx>
          <c:spPr>
            <a:solidFill>
              <a:schemeClr val="accent2"/>
            </a:solidFill>
            <a:ln>
              <a:noFill/>
            </a:ln>
            <a:effectLst/>
            <a:sp3d/>
          </c:spPr>
          <c:invertIfNegative val="0"/>
          <c:dLbls>
            <c:dLbl>
              <c:idx val="0"/>
              <c:layout>
                <c:manualLayout>
                  <c:x val="-2.9030681544396216E-3"/>
                  <c:y val="5.9483156516066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90F-4A00-BC92-FDE553AA1A8B}"/>
                </c:ext>
              </c:extLst>
            </c:dLbl>
            <c:dLbl>
              <c:idx val="1"/>
              <c:layout>
                <c:manualLayout>
                  <c:x val="-2.9030681544395683E-3"/>
                  <c:y val="6.21869363577061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90F-4A00-BC92-FDE553AA1A8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'Aug ''22'!$M$18:$N$18</c:f>
              <c:strCache>
                <c:ptCount val="2"/>
                <c:pt idx="0">
                  <c:v>2021 To Date</c:v>
                </c:pt>
                <c:pt idx="1">
                  <c:v>2022 To Date</c:v>
                </c:pt>
              </c:strCache>
            </c:strRef>
          </c:cat>
          <c:val>
            <c:numRef>
              <c:f>'Aug ''22'!$M$20:$N$20</c:f>
              <c:numCache>
                <c:formatCode>"€"#,##0.00_);[Red]\("€"#,##0.00\)</c:formatCode>
                <c:ptCount val="2"/>
                <c:pt idx="0">
                  <c:v>220000</c:v>
                </c:pt>
                <c:pt idx="1">
                  <c:v>170000</c:v>
                </c:pt>
              </c:numCache>
            </c:numRef>
          </c:val>
          <c:extLst>
            <c:ext xmlns:c16="http://schemas.microsoft.com/office/drawing/2014/chart" uri="{C3380CC4-5D6E-409C-BE32-E72D297353CC}">
              <c16:uniqueId val="{00000001-390F-4A00-BC92-FDE553AA1A8B}"/>
            </c:ext>
          </c:extLst>
        </c:ser>
        <c:ser>
          <c:idx val="2"/>
          <c:order val="2"/>
          <c:tx>
            <c:strRef>
              <c:f>'Aug ''22'!$L$21</c:f>
              <c:strCache>
                <c:ptCount val="1"/>
                <c:pt idx="0">
                  <c:v>Trading On-line Voucher - Spend</c:v>
                </c:pt>
              </c:strCache>
            </c:strRef>
          </c:tx>
          <c:spPr>
            <a:solidFill>
              <a:schemeClr val="accent3"/>
            </a:solidFill>
            <a:ln>
              <a:noFill/>
            </a:ln>
            <a:effectLst/>
            <a:sp3d/>
          </c:spPr>
          <c:invertIfNegative val="0"/>
          <c:dLbls>
            <c:dLbl>
              <c:idx val="0"/>
              <c:layout>
                <c:manualLayout>
                  <c:x val="2.3224545235516546E-2"/>
                  <c:y val="-4.32604774662304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0F-4A00-BC92-FDE553AA1A8B}"/>
                </c:ext>
              </c:extLst>
            </c:dLbl>
            <c:dLbl>
              <c:idx val="1"/>
              <c:layout>
                <c:manualLayout>
                  <c:x val="1.7418408926637409E-2"/>
                  <c:y val="-7.57058355659032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90F-4A00-BC92-FDE553AA1A8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'Aug ''22'!$M$18:$N$18</c:f>
              <c:strCache>
                <c:ptCount val="2"/>
                <c:pt idx="0">
                  <c:v>2021 To Date</c:v>
                </c:pt>
                <c:pt idx="1">
                  <c:v>2022 To Date</c:v>
                </c:pt>
              </c:strCache>
            </c:strRef>
          </c:cat>
          <c:val>
            <c:numRef>
              <c:f>'Aug ''22'!$M$21:$N$21</c:f>
              <c:numCache>
                <c:formatCode>"€"#,##0.00_);[Red]\("€"#,##0.00\)</c:formatCode>
                <c:ptCount val="2"/>
                <c:pt idx="0">
                  <c:v>861753.69</c:v>
                </c:pt>
                <c:pt idx="1">
                  <c:v>146225.5</c:v>
                </c:pt>
              </c:numCache>
            </c:numRef>
          </c:val>
          <c:extLst>
            <c:ext xmlns:c16="http://schemas.microsoft.com/office/drawing/2014/chart" uri="{C3380CC4-5D6E-409C-BE32-E72D297353CC}">
              <c16:uniqueId val="{00000002-390F-4A00-BC92-FDE553AA1A8B}"/>
            </c:ext>
          </c:extLst>
        </c:ser>
        <c:dLbls>
          <c:showLegendKey val="0"/>
          <c:showVal val="1"/>
          <c:showCatName val="0"/>
          <c:showSerName val="0"/>
          <c:showPercent val="0"/>
          <c:showBubbleSize val="0"/>
        </c:dLbls>
        <c:gapWidth val="150"/>
        <c:shape val="box"/>
        <c:axId val="988322431"/>
        <c:axId val="988319519"/>
        <c:axId val="1323988239"/>
      </c:bar3DChart>
      <c:catAx>
        <c:axId val="988322431"/>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8319519"/>
        <c:crosses val="autoZero"/>
        <c:auto val="1"/>
        <c:lblAlgn val="ctr"/>
        <c:lblOffset val="100"/>
        <c:noMultiLvlLbl val="0"/>
      </c:catAx>
      <c:valAx>
        <c:axId val="988319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8322431"/>
        <c:crosses val="autoZero"/>
        <c:crossBetween val="between"/>
      </c:valAx>
      <c:serAx>
        <c:axId val="1323988239"/>
        <c:scaling>
          <c:orientation val="minMax"/>
        </c:scaling>
        <c:delete val="1"/>
        <c:axPos val="b"/>
        <c:majorTickMark val="out"/>
        <c:minorTickMark val="none"/>
        <c:tickLblPos val="nextTo"/>
        <c:crossAx val="988319519"/>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9EC1F7-4300-415F-81C0-3B1545907398}"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6FCD8795-514B-4507-859E-F2838A4B6B02}">
      <dgm:prSet/>
      <dgm:spPr/>
      <dgm:t>
        <a:bodyPr/>
        <a:lstStyle/>
        <a:p>
          <a:pPr>
            <a:defRPr b="1"/>
          </a:pPr>
          <a:r>
            <a:rPr lang="en-US" dirty="0"/>
            <a:t>June</a:t>
          </a:r>
        </a:p>
      </dgm:t>
    </dgm:pt>
    <dgm:pt modelId="{D2DDB87C-FAAC-4FF5-A54E-24F3E13DB1FD}" type="parTrans" cxnId="{933DCFED-DF6E-4E9F-BCE4-2AE39131C02D}">
      <dgm:prSet/>
      <dgm:spPr/>
      <dgm:t>
        <a:bodyPr/>
        <a:lstStyle/>
        <a:p>
          <a:endParaRPr lang="en-US"/>
        </a:p>
      </dgm:t>
    </dgm:pt>
    <dgm:pt modelId="{9D6AB59E-B948-43BC-8E4F-A2B340780D67}" type="sibTrans" cxnId="{933DCFED-DF6E-4E9F-BCE4-2AE39131C02D}">
      <dgm:prSet/>
      <dgm:spPr/>
      <dgm:t>
        <a:bodyPr/>
        <a:lstStyle/>
        <a:p>
          <a:endParaRPr lang="en-US"/>
        </a:p>
      </dgm:t>
    </dgm:pt>
    <dgm:pt modelId="{61EC0AD0-EDCF-4F3A-B92E-1917CBDC0CA7}">
      <dgm:prSet/>
      <dgm:spPr/>
      <dgm:t>
        <a:bodyPr/>
        <a:lstStyle/>
        <a:p>
          <a:r>
            <a:rPr lang="en-US" dirty="0"/>
            <a:t>5 Programmes since June 2021 with 60 participants to date . 6th programme Starting in October</a:t>
          </a:r>
        </a:p>
      </dgm:t>
    </dgm:pt>
    <dgm:pt modelId="{BFF56D92-CFD2-404B-9EF4-6C0F248A538B}" type="parTrans" cxnId="{767B3A55-F3D7-4782-8A71-4B4207C57DAE}">
      <dgm:prSet/>
      <dgm:spPr/>
      <dgm:t>
        <a:bodyPr/>
        <a:lstStyle/>
        <a:p>
          <a:endParaRPr lang="en-US"/>
        </a:p>
      </dgm:t>
    </dgm:pt>
    <dgm:pt modelId="{CAADB31F-2406-43D3-B962-A6570BA9BE81}" type="sibTrans" cxnId="{767B3A55-F3D7-4782-8A71-4B4207C57DAE}">
      <dgm:prSet/>
      <dgm:spPr/>
      <dgm:t>
        <a:bodyPr/>
        <a:lstStyle/>
        <a:p>
          <a:endParaRPr lang="en-US"/>
        </a:p>
      </dgm:t>
    </dgm:pt>
    <dgm:pt modelId="{83D79103-EFF9-441E-A2D5-7770610937F9}">
      <dgm:prSet/>
      <dgm:spPr/>
      <dgm:t>
        <a:bodyPr/>
        <a:lstStyle/>
        <a:p>
          <a:pPr>
            <a:defRPr b="1"/>
          </a:pPr>
          <a:r>
            <a:rPr lang="en-US" dirty="0"/>
            <a:t>2021</a:t>
          </a:r>
        </a:p>
      </dgm:t>
    </dgm:pt>
    <dgm:pt modelId="{71FBAF5A-F9FB-4E8E-BFEB-B7CE609885EA}" type="parTrans" cxnId="{874DF9E7-FEBF-44C8-B88A-7271E212CCB8}">
      <dgm:prSet/>
      <dgm:spPr/>
      <dgm:t>
        <a:bodyPr/>
        <a:lstStyle/>
        <a:p>
          <a:endParaRPr lang="en-US"/>
        </a:p>
      </dgm:t>
    </dgm:pt>
    <dgm:pt modelId="{CC4DCAA4-842C-4E6D-A1ED-DB42B6DDF596}" type="sibTrans" cxnId="{874DF9E7-FEBF-44C8-B88A-7271E212CCB8}">
      <dgm:prSet/>
      <dgm:spPr/>
      <dgm:t>
        <a:bodyPr/>
        <a:lstStyle/>
        <a:p>
          <a:endParaRPr lang="en-US"/>
        </a:p>
      </dgm:t>
    </dgm:pt>
    <dgm:pt modelId="{9001A241-F7BE-4714-9966-2DFD2FEAB544}">
      <dgm:prSet/>
      <dgm:spPr/>
      <dgm:t>
        <a:bodyPr/>
        <a:lstStyle/>
        <a:p>
          <a:r>
            <a:rPr lang="en-US" dirty="0"/>
            <a:t>Growth in LEO Client Companies Export Activities  - 18 Current LEO Clients now actively since 2021 &amp; listed as FTE with Enterprise Ireland                 (First Time Exporter FTE - &lt;€10,000 Export Sales) </a:t>
          </a:r>
        </a:p>
      </dgm:t>
    </dgm:pt>
    <dgm:pt modelId="{724C23FD-4C3F-480D-983E-6F8ABBD0DF42}" type="parTrans" cxnId="{6529C710-DE08-483D-B874-C82352B49A8B}">
      <dgm:prSet/>
      <dgm:spPr/>
      <dgm:t>
        <a:bodyPr/>
        <a:lstStyle/>
        <a:p>
          <a:endParaRPr lang="en-US"/>
        </a:p>
      </dgm:t>
    </dgm:pt>
    <dgm:pt modelId="{E11177AE-C6A5-4B4B-987A-7E225DA57EF2}" type="sibTrans" cxnId="{6529C710-DE08-483D-B874-C82352B49A8B}">
      <dgm:prSet/>
      <dgm:spPr/>
      <dgm:t>
        <a:bodyPr/>
        <a:lstStyle/>
        <a:p>
          <a:endParaRPr lang="en-US"/>
        </a:p>
      </dgm:t>
    </dgm:pt>
    <dgm:pt modelId="{06DA0C74-0135-4ABB-982B-EA53B045F9E3}">
      <dgm:prSet/>
      <dgm:spPr/>
      <dgm:t>
        <a:bodyPr/>
        <a:lstStyle/>
        <a:p>
          <a:pPr>
            <a:defRPr b="1"/>
          </a:pPr>
          <a:r>
            <a:rPr lang="en-US" dirty="0"/>
            <a:t>2022</a:t>
          </a:r>
        </a:p>
      </dgm:t>
    </dgm:pt>
    <dgm:pt modelId="{D0DA3DC1-DE1E-4F85-9355-96ACDFF871C8}" type="parTrans" cxnId="{D6ACEAF1-515B-4736-817E-3F1D1ACA32B0}">
      <dgm:prSet/>
      <dgm:spPr/>
      <dgm:t>
        <a:bodyPr/>
        <a:lstStyle/>
        <a:p>
          <a:endParaRPr lang="en-US"/>
        </a:p>
      </dgm:t>
    </dgm:pt>
    <dgm:pt modelId="{90DF063E-01EC-496C-8B09-EF74B09E4094}" type="sibTrans" cxnId="{D6ACEAF1-515B-4736-817E-3F1D1ACA32B0}">
      <dgm:prSet/>
      <dgm:spPr/>
      <dgm:t>
        <a:bodyPr/>
        <a:lstStyle/>
        <a:p>
          <a:endParaRPr lang="en-US"/>
        </a:p>
      </dgm:t>
    </dgm:pt>
    <dgm:pt modelId="{243B6409-A50E-4590-8D1B-211435F38332}">
      <dgm:prSet/>
      <dgm:spPr/>
      <dgm:t>
        <a:bodyPr/>
        <a:lstStyle/>
        <a:p>
          <a:r>
            <a:rPr lang="en-US" dirty="0"/>
            <a:t>Positive outlook for further growth in Export Activity in 2022</a:t>
          </a:r>
        </a:p>
      </dgm:t>
    </dgm:pt>
    <dgm:pt modelId="{0C0D92F9-1349-432A-960F-A194CF966393}" type="parTrans" cxnId="{FA4F6A9E-87C7-4A77-9C01-0564D4B25911}">
      <dgm:prSet/>
      <dgm:spPr/>
      <dgm:t>
        <a:bodyPr/>
        <a:lstStyle/>
        <a:p>
          <a:endParaRPr lang="en-US"/>
        </a:p>
      </dgm:t>
    </dgm:pt>
    <dgm:pt modelId="{95C3FCFD-BD10-4752-A41E-9012530D7E91}" type="sibTrans" cxnId="{FA4F6A9E-87C7-4A77-9C01-0564D4B25911}">
      <dgm:prSet/>
      <dgm:spPr/>
      <dgm:t>
        <a:bodyPr/>
        <a:lstStyle/>
        <a:p>
          <a:endParaRPr lang="en-US"/>
        </a:p>
      </dgm:t>
    </dgm:pt>
    <dgm:pt modelId="{BDE8111D-69CF-4916-B06C-9FB11B7E9478}" type="pres">
      <dgm:prSet presAssocID="{409EC1F7-4300-415F-81C0-3B1545907398}" presName="root" presStyleCnt="0">
        <dgm:presLayoutVars>
          <dgm:chMax/>
          <dgm:chPref/>
          <dgm:animLvl val="lvl"/>
        </dgm:presLayoutVars>
      </dgm:prSet>
      <dgm:spPr/>
    </dgm:pt>
    <dgm:pt modelId="{9257C1A9-2947-4B65-82AA-6BFEE8F48581}" type="pres">
      <dgm:prSet presAssocID="{409EC1F7-4300-415F-81C0-3B1545907398}" presName="divider" presStyleLbl="node1" presStyleIdx="0" presStyleCnt="1" custLinFactNeighborX="-1748" custLinFactNeighborY="-8073"/>
      <dgm:spPr/>
    </dgm:pt>
    <dgm:pt modelId="{A6DB820B-34CD-42E3-B49B-EEFF9F0DB488}" type="pres">
      <dgm:prSet presAssocID="{409EC1F7-4300-415F-81C0-3B1545907398}" presName="nodes" presStyleCnt="0">
        <dgm:presLayoutVars>
          <dgm:chMax/>
          <dgm:chPref/>
          <dgm:animLvl val="lvl"/>
        </dgm:presLayoutVars>
      </dgm:prSet>
      <dgm:spPr/>
    </dgm:pt>
    <dgm:pt modelId="{D5E0B6F5-AEC6-4AAD-8E9F-48A49E8CBFAF}" type="pres">
      <dgm:prSet presAssocID="{6FCD8795-514B-4507-859E-F2838A4B6B02}" presName="composite" presStyleCnt="0"/>
      <dgm:spPr/>
    </dgm:pt>
    <dgm:pt modelId="{F68135EF-0893-47A8-A779-D49D090CE2E5}" type="pres">
      <dgm:prSet presAssocID="{6FCD8795-514B-4507-859E-F2838A4B6B02}" presName="L1TextContainer" presStyleLbl="revTx" presStyleIdx="0" presStyleCnt="3">
        <dgm:presLayoutVars>
          <dgm:chMax val="1"/>
          <dgm:chPref val="1"/>
          <dgm:bulletEnabled val="1"/>
        </dgm:presLayoutVars>
      </dgm:prSet>
      <dgm:spPr/>
    </dgm:pt>
    <dgm:pt modelId="{FB73D371-A58C-495E-B683-239FBE8E7CC7}" type="pres">
      <dgm:prSet presAssocID="{6FCD8795-514B-4507-859E-F2838A4B6B02}" presName="L2TextContainerWrapper" presStyleCnt="0">
        <dgm:presLayoutVars>
          <dgm:chMax val="0"/>
          <dgm:chPref val="0"/>
          <dgm:bulletEnabled val="1"/>
        </dgm:presLayoutVars>
      </dgm:prSet>
      <dgm:spPr/>
    </dgm:pt>
    <dgm:pt modelId="{CF0BE99F-8580-419B-9547-D4F94F8E356F}" type="pres">
      <dgm:prSet presAssocID="{6FCD8795-514B-4507-859E-F2838A4B6B02}" presName="L2TextContainer" presStyleLbl="bgAccFollowNode1" presStyleIdx="0" presStyleCnt="3" custLinFactNeighborX="-4768" custLinFactNeighborY="2963"/>
      <dgm:spPr/>
    </dgm:pt>
    <dgm:pt modelId="{37FC1DD6-9D5D-4DAA-AF8D-A9A67FA1C848}" type="pres">
      <dgm:prSet presAssocID="{6FCD8795-514B-4507-859E-F2838A4B6B02}" presName="FlexibleEmptyPlaceHolder" presStyleCnt="0"/>
      <dgm:spPr/>
    </dgm:pt>
    <dgm:pt modelId="{A23BE322-96AB-4426-B6C7-E2A3E692D058}" type="pres">
      <dgm:prSet presAssocID="{6FCD8795-514B-4507-859E-F2838A4B6B02}"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1027E065-C602-4ADE-AC1D-158AB6F382A5}" type="pres">
      <dgm:prSet presAssocID="{6FCD8795-514B-4507-859E-F2838A4B6B02}" presName="ConnectorPoint" presStyleLbl="fgAcc1" presStyleIdx="0" presStyleCnt="3"/>
      <dgm:spPr>
        <a:solidFill>
          <a:schemeClr val="lt1">
            <a:alpha val="90000"/>
            <a:hueOff val="0"/>
            <a:satOff val="0"/>
            <a:lumOff val="0"/>
            <a:alphaOff val="0"/>
          </a:schemeClr>
        </a:solidFill>
        <a:ln w="12700" cap="flat" cmpd="sng" algn="ctr">
          <a:noFill/>
          <a:prstDash val="solid"/>
          <a:miter lim="800000"/>
        </a:ln>
        <a:effectLst/>
      </dgm:spPr>
    </dgm:pt>
    <dgm:pt modelId="{13A9A6DE-EF86-411D-A94B-620452B6597C}" type="pres">
      <dgm:prSet presAssocID="{6FCD8795-514B-4507-859E-F2838A4B6B02}" presName="EmptyPlaceHolder" presStyleCnt="0"/>
      <dgm:spPr/>
    </dgm:pt>
    <dgm:pt modelId="{91585E45-5BF5-47F8-960E-DF8275238877}" type="pres">
      <dgm:prSet presAssocID="{9D6AB59E-B948-43BC-8E4F-A2B340780D67}" presName="spaceBetweenRectangles" presStyleCnt="0"/>
      <dgm:spPr/>
    </dgm:pt>
    <dgm:pt modelId="{23C0020F-3B4E-4E8F-8ED0-7B017DFE7D43}" type="pres">
      <dgm:prSet presAssocID="{83D79103-EFF9-441E-A2D5-7770610937F9}" presName="composite" presStyleCnt="0"/>
      <dgm:spPr/>
    </dgm:pt>
    <dgm:pt modelId="{3CEFC871-D77A-4C1F-82D5-CEB22A9CBB99}" type="pres">
      <dgm:prSet presAssocID="{83D79103-EFF9-441E-A2D5-7770610937F9}" presName="L1TextContainer" presStyleLbl="revTx" presStyleIdx="1" presStyleCnt="3">
        <dgm:presLayoutVars>
          <dgm:chMax val="1"/>
          <dgm:chPref val="1"/>
          <dgm:bulletEnabled val="1"/>
        </dgm:presLayoutVars>
      </dgm:prSet>
      <dgm:spPr/>
    </dgm:pt>
    <dgm:pt modelId="{2D08318B-508D-493A-B062-405E70AFA6F8}" type="pres">
      <dgm:prSet presAssocID="{83D79103-EFF9-441E-A2D5-7770610937F9}" presName="L2TextContainerWrapper" presStyleCnt="0">
        <dgm:presLayoutVars>
          <dgm:chMax val="0"/>
          <dgm:chPref val="0"/>
          <dgm:bulletEnabled val="1"/>
        </dgm:presLayoutVars>
      </dgm:prSet>
      <dgm:spPr/>
    </dgm:pt>
    <dgm:pt modelId="{CB60F3E4-51F6-486F-B6B5-B4BB9D880246}" type="pres">
      <dgm:prSet presAssocID="{83D79103-EFF9-441E-A2D5-7770610937F9}" presName="L2TextContainer" presStyleLbl="bgAccFollowNode1" presStyleIdx="1" presStyleCnt="3"/>
      <dgm:spPr/>
    </dgm:pt>
    <dgm:pt modelId="{B3AFE970-38F4-4B8C-8D14-D8F2A768527F}" type="pres">
      <dgm:prSet presAssocID="{83D79103-EFF9-441E-A2D5-7770610937F9}" presName="FlexibleEmptyPlaceHolder" presStyleCnt="0"/>
      <dgm:spPr/>
    </dgm:pt>
    <dgm:pt modelId="{ACE073DC-3692-4E26-A973-658E55DC1A3B}" type="pres">
      <dgm:prSet presAssocID="{83D79103-EFF9-441E-A2D5-7770610937F9}"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B30C8868-FDD4-4B5F-8DB9-63407BBEC8C3}" type="pres">
      <dgm:prSet presAssocID="{83D79103-EFF9-441E-A2D5-7770610937F9}" presName="ConnectorPoint" presStyleLbl="fgAcc1" presStyleIdx="1" presStyleCnt="3"/>
      <dgm:spPr>
        <a:solidFill>
          <a:schemeClr val="lt1">
            <a:alpha val="90000"/>
            <a:hueOff val="0"/>
            <a:satOff val="0"/>
            <a:lumOff val="0"/>
            <a:alphaOff val="0"/>
          </a:schemeClr>
        </a:solidFill>
        <a:ln w="12700" cap="flat" cmpd="sng" algn="ctr">
          <a:noFill/>
          <a:prstDash val="solid"/>
          <a:miter lim="800000"/>
        </a:ln>
        <a:effectLst/>
      </dgm:spPr>
    </dgm:pt>
    <dgm:pt modelId="{886F141E-6F50-45F0-9F5E-E221B6A3DBD5}" type="pres">
      <dgm:prSet presAssocID="{83D79103-EFF9-441E-A2D5-7770610937F9}" presName="EmptyPlaceHolder" presStyleCnt="0"/>
      <dgm:spPr/>
    </dgm:pt>
    <dgm:pt modelId="{006C0A1B-4B81-4ADF-B7E6-EE559DB6F1AC}" type="pres">
      <dgm:prSet presAssocID="{CC4DCAA4-842C-4E6D-A1ED-DB42B6DDF596}" presName="spaceBetweenRectangles" presStyleCnt="0"/>
      <dgm:spPr/>
    </dgm:pt>
    <dgm:pt modelId="{FDC62270-49C4-44C9-886E-421809A4C44C}" type="pres">
      <dgm:prSet presAssocID="{06DA0C74-0135-4ABB-982B-EA53B045F9E3}" presName="composite" presStyleCnt="0"/>
      <dgm:spPr/>
    </dgm:pt>
    <dgm:pt modelId="{09A16E83-9E7A-4818-863E-E88A3496877B}" type="pres">
      <dgm:prSet presAssocID="{06DA0C74-0135-4ABB-982B-EA53B045F9E3}" presName="L1TextContainer" presStyleLbl="revTx" presStyleIdx="2" presStyleCnt="3">
        <dgm:presLayoutVars>
          <dgm:chMax val="1"/>
          <dgm:chPref val="1"/>
          <dgm:bulletEnabled val="1"/>
        </dgm:presLayoutVars>
      </dgm:prSet>
      <dgm:spPr/>
    </dgm:pt>
    <dgm:pt modelId="{61BB8DB4-4A49-4291-948F-7E4176C16A8A}" type="pres">
      <dgm:prSet presAssocID="{06DA0C74-0135-4ABB-982B-EA53B045F9E3}" presName="L2TextContainerWrapper" presStyleCnt="0">
        <dgm:presLayoutVars>
          <dgm:chMax val="0"/>
          <dgm:chPref val="0"/>
          <dgm:bulletEnabled val="1"/>
        </dgm:presLayoutVars>
      </dgm:prSet>
      <dgm:spPr/>
    </dgm:pt>
    <dgm:pt modelId="{29326035-17C0-4829-85C2-048CBB9FD6F9}" type="pres">
      <dgm:prSet presAssocID="{06DA0C74-0135-4ABB-982B-EA53B045F9E3}" presName="L2TextContainer" presStyleLbl="bgAccFollowNode1" presStyleIdx="2" presStyleCnt="3"/>
      <dgm:spPr/>
    </dgm:pt>
    <dgm:pt modelId="{C8AE5BEA-30A8-44E2-9751-4F221975F5F0}" type="pres">
      <dgm:prSet presAssocID="{06DA0C74-0135-4ABB-982B-EA53B045F9E3}" presName="FlexibleEmptyPlaceHolder" presStyleCnt="0"/>
      <dgm:spPr/>
    </dgm:pt>
    <dgm:pt modelId="{126B34B3-9100-4B11-97D0-E7D8D8FB7092}" type="pres">
      <dgm:prSet presAssocID="{06DA0C74-0135-4ABB-982B-EA53B045F9E3}"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921085C-FA2E-4B72-BFB0-CE4173C67281}" type="pres">
      <dgm:prSet presAssocID="{06DA0C74-0135-4ABB-982B-EA53B045F9E3}" presName="ConnectorPoint" presStyleLbl="fgAcc1" presStyleIdx="2" presStyleCnt="3"/>
      <dgm:spPr>
        <a:solidFill>
          <a:schemeClr val="lt1">
            <a:alpha val="90000"/>
            <a:hueOff val="0"/>
            <a:satOff val="0"/>
            <a:lumOff val="0"/>
            <a:alphaOff val="0"/>
          </a:schemeClr>
        </a:solidFill>
        <a:ln w="12700" cap="flat" cmpd="sng" algn="ctr">
          <a:noFill/>
          <a:prstDash val="solid"/>
          <a:miter lim="800000"/>
        </a:ln>
        <a:effectLst/>
      </dgm:spPr>
    </dgm:pt>
    <dgm:pt modelId="{86CDE927-DC23-4D62-83EB-9CE9C08F51E9}" type="pres">
      <dgm:prSet presAssocID="{06DA0C74-0135-4ABB-982B-EA53B045F9E3}" presName="EmptyPlaceHolder" presStyleCnt="0"/>
      <dgm:spPr/>
    </dgm:pt>
  </dgm:ptLst>
  <dgm:cxnLst>
    <dgm:cxn modelId="{5C865A05-ED43-44B3-B43D-3B9045367222}" type="presOf" srcId="{9001A241-F7BE-4714-9966-2DFD2FEAB544}" destId="{CB60F3E4-51F6-486F-B6B5-B4BB9D880246}" srcOrd="0" destOrd="0" presId="urn:microsoft.com/office/officeart/2017/3/layout/HorizontalPathTimeline"/>
    <dgm:cxn modelId="{6529C710-DE08-483D-B874-C82352B49A8B}" srcId="{83D79103-EFF9-441E-A2D5-7770610937F9}" destId="{9001A241-F7BE-4714-9966-2DFD2FEAB544}" srcOrd="0" destOrd="0" parTransId="{724C23FD-4C3F-480D-983E-6F8ABBD0DF42}" sibTransId="{E11177AE-C6A5-4B4B-987A-7E225DA57EF2}"/>
    <dgm:cxn modelId="{E324B030-0E9B-47A4-BD80-492F94A83F34}" type="presOf" srcId="{61EC0AD0-EDCF-4F3A-B92E-1917CBDC0CA7}" destId="{CF0BE99F-8580-419B-9547-D4F94F8E356F}" srcOrd="0" destOrd="0" presId="urn:microsoft.com/office/officeart/2017/3/layout/HorizontalPathTimeline"/>
    <dgm:cxn modelId="{AFEAD962-110A-4DB1-8084-CCF83EEEF2CC}" type="presOf" srcId="{06DA0C74-0135-4ABB-982B-EA53B045F9E3}" destId="{09A16E83-9E7A-4818-863E-E88A3496877B}" srcOrd="0" destOrd="0" presId="urn:microsoft.com/office/officeart/2017/3/layout/HorizontalPathTimeline"/>
    <dgm:cxn modelId="{767B3A55-F3D7-4782-8A71-4B4207C57DAE}" srcId="{6FCD8795-514B-4507-859E-F2838A4B6B02}" destId="{61EC0AD0-EDCF-4F3A-B92E-1917CBDC0CA7}" srcOrd="0" destOrd="0" parTransId="{BFF56D92-CFD2-404B-9EF4-6C0F248A538B}" sibTransId="{CAADB31F-2406-43D3-B962-A6570BA9BE81}"/>
    <dgm:cxn modelId="{72B12984-2832-41EF-BB1A-ABACED803C13}" type="presOf" srcId="{243B6409-A50E-4590-8D1B-211435F38332}" destId="{29326035-17C0-4829-85C2-048CBB9FD6F9}" srcOrd="0" destOrd="0" presId="urn:microsoft.com/office/officeart/2017/3/layout/HorizontalPathTimeline"/>
    <dgm:cxn modelId="{162FBF92-CB0F-4B6E-A2F5-51FDC0529CE9}" type="presOf" srcId="{409EC1F7-4300-415F-81C0-3B1545907398}" destId="{BDE8111D-69CF-4916-B06C-9FB11B7E9478}" srcOrd="0" destOrd="0" presId="urn:microsoft.com/office/officeart/2017/3/layout/HorizontalPathTimeline"/>
    <dgm:cxn modelId="{FA4F6A9E-87C7-4A77-9C01-0564D4B25911}" srcId="{06DA0C74-0135-4ABB-982B-EA53B045F9E3}" destId="{243B6409-A50E-4590-8D1B-211435F38332}" srcOrd="0" destOrd="0" parTransId="{0C0D92F9-1349-432A-960F-A194CF966393}" sibTransId="{95C3FCFD-BD10-4752-A41E-9012530D7E91}"/>
    <dgm:cxn modelId="{ECBCB6DE-E75A-4FEE-AFF3-406D9A4D7D6F}" type="presOf" srcId="{83D79103-EFF9-441E-A2D5-7770610937F9}" destId="{3CEFC871-D77A-4C1F-82D5-CEB22A9CBB99}" srcOrd="0" destOrd="0" presId="urn:microsoft.com/office/officeart/2017/3/layout/HorizontalPathTimeline"/>
    <dgm:cxn modelId="{874DF9E7-FEBF-44C8-B88A-7271E212CCB8}" srcId="{409EC1F7-4300-415F-81C0-3B1545907398}" destId="{83D79103-EFF9-441E-A2D5-7770610937F9}" srcOrd="1" destOrd="0" parTransId="{71FBAF5A-F9FB-4E8E-BFEB-B7CE609885EA}" sibTransId="{CC4DCAA4-842C-4E6D-A1ED-DB42B6DDF596}"/>
    <dgm:cxn modelId="{933DCFED-DF6E-4E9F-BCE4-2AE39131C02D}" srcId="{409EC1F7-4300-415F-81C0-3B1545907398}" destId="{6FCD8795-514B-4507-859E-F2838A4B6B02}" srcOrd="0" destOrd="0" parTransId="{D2DDB87C-FAAC-4FF5-A54E-24F3E13DB1FD}" sibTransId="{9D6AB59E-B948-43BC-8E4F-A2B340780D67}"/>
    <dgm:cxn modelId="{D6ACEAF1-515B-4736-817E-3F1D1ACA32B0}" srcId="{409EC1F7-4300-415F-81C0-3B1545907398}" destId="{06DA0C74-0135-4ABB-982B-EA53B045F9E3}" srcOrd="2" destOrd="0" parTransId="{D0DA3DC1-DE1E-4F85-9355-96ACDFF871C8}" sibTransId="{90DF063E-01EC-496C-8B09-EF74B09E4094}"/>
    <dgm:cxn modelId="{DFE723FB-1CD8-46A4-88E8-B498219FAE73}" type="presOf" srcId="{6FCD8795-514B-4507-859E-F2838A4B6B02}" destId="{F68135EF-0893-47A8-A779-D49D090CE2E5}" srcOrd="0" destOrd="0" presId="urn:microsoft.com/office/officeart/2017/3/layout/HorizontalPathTimeline"/>
    <dgm:cxn modelId="{E6A8B8C2-3D30-4026-AE8A-BA75520ABC8D}" type="presParOf" srcId="{BDE8111D-69CF-4916-B06C-9FB11B7E9478}" destId="{9257C1A9-2947-4B65-82AA-6BFEE8F48581}" srcOrd="0" destOrd="0" presId="urn:microsoft.com/office/officeart/2017/3/layout/HorizontalPathTimeline"/>
    <dgm:cxn modelId="{9D9A716C-CF66-4DF3-9A2C-7C7734B78211}" type="presParOf" srcId="{BDE8111D-69CF-4916-B06C-9FB11B7E9478}" destId="{A6DB820B-34CD-42E3-B49B-EEFF9F0DB488}" srcOrd="1" destOrd="0" presId="urn:microsoft.com/office/officeart/2017/3/layout/HorizontalPathTimeline"/>
    <dgm:cxn modelId="{D59C22C0-59A5-42BE-AB71-536266204A9D}" type="presParOf" srcId="{A6DB820B-34CD-42E3-B49B-EEFF9F0DB488}" destId="{D5E0B6F5-AEC6-4AAD-8E9F-48A49E8CBFAF}" srcOrd="0" destOrd="0" presId="urn:microsoft.com/office/officeart/2017/3/layout/HorizontalPathTimeline"/>
    <dgm:cxn modelId="{441AF6BD-F7B0-4205-82BC-B3CE0BC311BC}" type="presParOf" srcId="{D5E0B6F5-AEC6-4AAD-8E9F-48A49E8CBFAF}" destId="{F68135EF-0893-47A8-A779-D49D090CE2E5}" srcOrd="0" destOrd="0" presId="urn:microsoft.com/office/officeart/2017/3/layout/HorizontalPathTimeline"/>
    <dgm:cxn modelId="{7A401017-2391-4698-922A-D4D1028E2E50}" type="presParOf" srcId="{D5E0B6F5-AEC6-4AAD-8E9F-48A49E8CBFAF}" destId="{FB73D371-A58C-495E-B683-239FBE8E7CC7}" srcOrd="1" destOrd="0" presId="urn:microsoft.com/office/officeart/2017/3/layout/HorizontalPathTimeline"/>
    <dgm:cxn modelId="{66765409-CE1E-48EB-822A-7854953D6F4A}" type="presParOf" srcId="{FB73D371-A58C-495E-B683-239FBE8E7CC7}" destId="{CF0BE99F-8580-419B-9547-D4F94F8E356F}" srcOrd="0" destOrd="0" presId="urn:microsoft.com/office/officeart/2017/3/layout/HorizontalPathTimeline"/>
    <dgm:cxn modelId="{6DFA808C-A64B-4AF6-8D66-48698E254622}" type="presParOf" srcId="{FB73D371-A58C-495E-B683-239FBE8E7CC7}" destId="{37FC1DD6-9D5D-4DAA-AF8D-A9A67FA1C848}" srcOrd="1" destOrd="0" presId="urn:microsoft.com/office/officeart/2017/3/layout/HorizontalPathTimeline"/>
    <dgm:cxn modelId="{00CD3CDE-8A5C-4CB1-835B-439E79147699}" type="presParOf" srcId="{D5E0B6F5-AEC6-4AAD-8E9F-48A49E8CBFAF}" destId="{A23BE322-96AB-4426-B6C7-E2A3E692D058}" srcOrd="2" destOrd="0" presId="urn:microsoft.com/office/officeart/2017/3/layout/HorizontalPathTimeline"/>
    <dgm:cxn modelId="{34ED738B-1D74-45BA-8902-D7E09E8BAA78}" type="presParOf" srcId="{D5E0B6F5-AEC6-4AAD-8E9F-48A49E8CBFAF}" destId="{1027E065-C602-4ADE-AC1D-158AB6F382A5}" srcOrd="3" destOrd="0" presId="urn:microsoft.com/office/officeart/2017/3/layout/HorizontalPathTimeline"/>
    <dgm:cxn modelId="{E184D0C3-4651-49FC-A96F-E7631A9AD538}" type="presParOf" srcId="{D5E0B6F5-AEC6-4AAD-8E9F-48A49E8CBFAF}" destId="{13A9A6DE-EF86-411D-A94B-620452B6597C}" srcOrd="4" destOrd="0" presId="urn:microsoft.com/office/officeart/2017/3/layout/HorizontalPathTimeline"/>
    <dgm:cxn modelId="{51ACC37C-49B8-4D67-9590-57C3252066A0}" type="presParOf" srcId="{A6DB820B-34CD-42E3-B49B-EEFF9F0DB488}" destId="{91585E45-5BF5-47F8-960E-DF8275238877}" srcOrd="1" destOrd="0" presId="urn:microsoft.com/office/officeart/2017/3/layout/HorizontalPathTimeline"/>
    <dgm:cxn modelId="{78842BC1-DB5B-457E-B024-F8B1802FD80B}" type="presParOf" srcId="{A6DB820B-34CD-42E3-B49B-EEFF9F0DB488}" destId="{23C0020F-3B4E-4E8F-8ED0-7B017DFE7D43}" srcOrd="2" destOrd="0" presId="urn:microsoft.com/office/officeart/2017/3/layout/HorizontalPathTimeline"/>
    <dgm:cxn modelId="{A6BA6831-A149-4583-AC90-A040B7299373}" type="presParOf" srcId="{23C0020F-3B4E-4E8F-8ED0-7B017DFE7D43}" destId="{3CEFC871-D77A-4C1F-82D5-CEB22A9CBB99}" srcOrd="0" destOrd="0" presId="urn:microsoft.com/office/officeart/2017/3/layout/HorizontalPathTimeline"/>
    <dgm:cxn modelId="{71DF4F86-8918-4FA7-9A06-50F55CE5D0B0}" type="presParOf" srcId="{23C0020F-3B4E-4E8F-8ED0-7B017DFE7D43}" destId="{2D08318B-508D-493A-B062-405E70AFA6F8}" srcOrd="1" destOrd="0" presId="urn:microsoft.com/office/officeart/2017/3/layout/HorizontalPathTimeline"/>
    <dgm:cxn modelId="{F09A5199-E70D-44E1-AD57-80C6B4AD3330}" type="presParOf" srcId="{2D08318B-508D-493A-B062-405E70AFA6F8}" destId="{CB60F3E4-51F6-486F-B6B5-B4BB9D880246}" srcOrd="0" destOrd="0" presId="urn:microsoft.com/office/officeart/2017/3/layout/HorizontalPathTimeline"/>
    <dgm:cxn modelId="{A0706211-7FAE-49AC-B575-90241EB92566}" type="presParOf" srcId="{2D08318B-508D-493A-B062-405E70AFA6F8}" destId="{B3AFE970-38F4-4B8C-8D14-D8F2A768527F}" srcOrd="1" destOrd="0" presId="urn:microsoft.com/office/officeart/2017/3/layout/HorizontalPathTimeline"/>
    <dgm:cxn modelId="{86D6E19B-DFA8-40F8-A80D-E375A6E11C74}" type="presParOf" srcId="{23C0020F-3B4E-4E8F-8ED0-7B017DFE7D43}" destId="{ACE073DC-3692-4E26-A973-658E55DC1A3B}" srcOrd="2" destOrd="0" presId="urn:microsoft.com/office/officeart/2017/3/layout/HorizontalPathTimeline"/>
    <dgm:cxn modelId="{7CD3BDEF-CFCB-47BD-ABDB-F521484AF367}" type="presParOf" srcId="{23C0020F-3B4E-4E8F-8ED0-7B017DFE7D43}" destId="{B30C8868-FDD4-4B5F-8DB9-63407BBEC8C3}" srcOrd="3" destOrd="0" presId="urn:microsoft.com/office/officeart/2017/3/layout/HorizontalPathTimeline"/>
    <dgm:cxn modelId="{F31CF824-1244-4AD9-861B-E3C9220FE190}" type="presParOf" srcId="{23C0020F-3B4E-4E8F-8ED0-7B017DFE7D43}" destId="{886F141E-6F50-45F0-9F5E-E221B6A3DBD5}" srcOrd="4" destOrd="0" presId="urn:microsoft.com/office/officeart/2017/3/layout/HorizontalPathTimeline"/>
    <dgm:cxn modelId="{128FB30A-1ABC-4101-94E2-E089DC6C1C10}" type="presParOf" srcId="{A6DB820B-34CD-42E3-B49B-EEFF9F0DB488}" destId="{006C0A1B-4B81-4ADF-B7E6-EE559DB6F1AC}" srcOrd="3" destOrd="0" presId="urn:microsoft.com/office/officeart/2017/3/layout/HorizontalPathTimeline"/>
    <dgm:cxn modelId="{4972F3D5-931F-4937-82C0-A7D2BFEC3545}" type="presParOf" srcId="{A6DB820B-34CD-42E3-B49B-EEFF9F0DB488}" destId="{FDC62270-49C4-44C9-886E-421809A4C44C}" srcOrd="4" destOrd="0" presId="urn:microsoft.com/office/officeart/2017/3/layout/HorizontalPathTimeline"/>
    <dgm:cxn modelId="{75F74E90-4281-474A-B01E-E7361AA4A221}" type="presParOf" srcId="{FDC62270-49C4-44C9-886E-421809A4C44C}" destId="{09A16E83-9E7A-4818-863E-E88A3496877B}" srcOrd="0" destOrd="0" presId="urn:microsoft.com/office/officeart/2017/3/layout/HorizontalPathTimeline"/>
    <dgm:cxn modelId="{B6DFFD0E-28DA-40DB-A352-585E8CED77A8}" type="presParOf" srcId="{FDC62270-49C4-44C9-886E-421809A4C44C}" destId="{61BB8DB4-4A49-4291-948F-7E4176C16A8A}" srcOrd="1" destOrd="0" presId="urn:microsoft.com/office/officeart/2017/3/layout/HorizontalPathTimeline"/>
    <dgm:cxn modelId="{2D321E57-6024-4CFE-A387-ABE7FFE72DFD}" type="presParOf" srcId="{61BB8DB4-4A49-4291-948F-7E4176C16A8A}" destId="{29326035-17C0-4829-85C2-048CBB9FD6F9}" srcOrd="0" destOrd="0" presId="urn:microsoft.com/office/officeart/2017/3/layout/HorizontalPathTimeline"/>
    <dgm:cxn modelId="{AFBD242D-5186-47E8-9722-A3A40D9C529C}" type="presParOf" srcId="{61BB8DB4-4A49-4291-948F-7E4176C16A8A}" destId="{C8AE5BEA-30A8-44E2-9751-4F221975F5F0}" srcOrd="1" destOrd="0" presId="urn:microsoft.com/office/officeart/2017/3/layout/HorizontalPathTimeline"/>
    <dgm:cxn modelId="{EAF1E393-C647-4C3A-B99F-13A2A44913AD}" type="presParOf" srcId="{FDC62270-49C4-44C9-886E-421809A4C44C}" destId="{126B34B3-9100-4B11-97D0-E7D8D8FB7092}" srcOrd="2" destOrd="0" presId="urn:microsoft.com/office/officeart/2017/3/layout/HorizontalPathTimeline"/>
    <dgm:cxn modelId="{279B6A3D-1798-4EE2-AF82-8C959561F555}" type="presParOf" srcId="{FDC62270-49C4-44C9-886E-421809A4C44C}" destId="{0921085C-FA2E-4B72-BFB0-CE4173C67281}" srcOrd="3" destOrd="0" presId="urn:microsoft.com/office/officeart/2017/3/layout/HorizontalPathTimeline"/>
    <dgm:cxn modelId="{36810BFC-6396-4E82-B32C-05A36EC8C197}" type="presParOf" srcId="{FDC62270-49C4-44C9-886E-421809A4C44C}" destId="{86CDE927-DC23-4D62-83EB-9CE9C08F51E9}" srcOrd="4" destOrd="0" presId="urn:microsoft.com/office/officeart/2017/3/layout/HorizontalPath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135EF-0893-47A8-A779-D49D090CE2E5}">
      <dsp:nvSpPr>
        <dsp:cNvPr id="0" name=""/>
        <dsp:cNvSpPr/>
      </dsp:nvSpPr>
      <dsp:spPr>
        <a:xfrm>
          <a:off x="284280" y="1652760"/>
          <a:ext cx="2274242" cy="347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June</a:t>
          </a:r>
        </a:p>
      </dsp:txBody>
      <dsp:txXfrm>
        <a:off x="284280" y="1652760"/>
        <a:ext cx="2274242" cy="347787"/>
      </dsp:txXfrm>
    </dsp:sp>
    <dsp:sp modelId="{9257C1A9-2947-4B65-82AA-6BFEE8F48581}">
      <dsp:nvSpPr>
        <dsp:cNvPr id="0" name=""/>
        <dsp:cNvSpPr/>
      </dsp:nvSpPr>
      <dsp:spPr>
        <a:xfrm>
          <a:off x="0" y="1467388"/>
          <a:ext cx="5685605" cy="123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0BE99F-8580-419B-9547-D4F94F8E356F}">
      <dsp:nvSpPr>
        <dsp:cNvPr id="0" name=""/>
        <dsp:cNvSpPr/>
      </dsp:nvSpPr>
      <dsp:spPr>
        <a:xfrm>
          <a:off x="51288" y="303128"/>
          <a:ext cx="2501666" cy="67085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5 Programmes since June 2021 with 60 participants to date . 6th programme Starting in October</a:t>
          </a:r>
        </a:p>
      </dsp:txBody>
      <dsp:txXfrm>
        <a:off x="51288" y="303128"/>
        <a:ext cx="2501666" cy="670856"/>
      </dsp:txXfrm>
    </dsp:sp>
    <dsp:sp modelId="{A23BE322-96AB-4426-B6C7-E2A3E692D058}">
      <dsp:nvSpPr>
        <dsp:cNvPr id="0" name=""/>
        <dsp:cNvSpPr/>
      </dsp:nvSpPr>
      <dsp:spPr>
        <a:xfrm>
          <a:off x="1421401" y="954107"/>
          <a:ext cx="0" cy="52322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CEFC871-D77A-4C1F-82D5-CEB22A9CBB99}">
      <dsp:nvSpPr>
        <dsp:cNvPr id="0" name=""/>
        <dsp:cNvSpPr/>
      </dsp:nvSpPr>
      <dsp:spPr>
        <a:xfrm>
          <a:off x="1705681" y="1077218"/>
          <a:ext cx="2274242" cy="347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2021</a:t>
          </a:r>
        </a:p>
      </dsp:txBody>
      <dsp:txXfrm>
        <a:off x="1705681" y="1077218"/>
        <a:ext cx="2274242" cy="347787"/>
      </dsp:txXfrm>
    </dsp:sp>
    <dsp:sp modelId="{CB60F3E4-51F6-486F-B6B5-B4BB9D880246}">
      <dsp:nvSpPr>
        <dsp:cNvPr id="0" name=""/>
        <dsp:cNvSpPr/>
      </dsp:nvSpPr>
      <dsp:spPr>
        <a:xfrm>
          <a:off x="1591969" y="2123658"/>
          <a:ext cx="2501666" cy="9541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Growth in LEO Client Companies Export Activities  - 18 Current LEO Clients now actively since 2021 &amp; listed as FTE with Enterprise Ireland                 (First Time Exporter FTE - &lt;€10,000 Export Sales) </a:t>
          </a:r>
        </a:p>
      </dsp:txBody>
      <dsp:txXfrm>
        <a:off x="1591969" y="2123658"/>
        <a:ext cx="2501666" cy="954107"/>
      </dsp:txXfrm>
    </dsp:sp>
    <dsp:sp modelId="{ACE073DC-3692-4E26-A973-658E55DC1A3B}">
      <dsp:nvSpPr>
        <dsp:cNvPr id="0" name=""/>
        <dsp:cNvSpPr/>
      </dsp:nvSpPr>
      <dsp:spPr>
        <a:xfrm>
          <a:off x="2842802" y="1600438"/>
          <a:ext cx="0" cy="52322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027E065-C602-4ADE-AC1D-158AB6F382A5}">
      <dsp:nvSpPr>
        <dsp:cNvPr id="0" name=""/>
        <dsp:cNvSpPr/>
      </dsp:nvSpPr>
      <dsp:spPr>
        <a:xfrm>
          <a:off x="1382929" y="1500410"/>
          <a:ext cx="76944" cy="7694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30C8868-FDD4-4B5F-8DB9-63407BBEC8C3}">
      <dsp:nvSpPr>
        <dsp:cNvPr id="0" name=""/>
        <dsp:cNvSpPr/>
      </dsp:nvSpPr>
      <dsp:spPr>
        <a:xfrm>
          <a:off x="2804330" y="1500410"/>
          <a:ext cx="76944" cy="7694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9A16E83-9E7A-4818-863E-E88A3496877B}">
      <dsp:nvSpPr>
        <dsp:cNvPr id="0" name=""/>
        <dsp:cNvSpPr/>
      </dsp:nvSpPr>
      <dsp:spPr>
        <a:xfrm>
          <a:off x="3127082" y="1652760"/>
          <a:ext cx="2274242" cy="347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2022</a:t>
          </a:r>
        </a:p>
      </dsp:txBody>
      <dsp:txXfrm>
        <a:off x="3127082" y="1652760"/>
        <a:ext cx="2274242" cy="347787"/>
      </dsp:txXfrm>
    </dsp:sp>
    <dsp:sp modelId="{29326035-17C0-4829-85C2-048CBB9FD6F9}">
      <dsp:nvSpPr>
        <dsp:cNvPr id="0" name=""/>
        <dsp:cNvSpPr/>
      </dsp:nvSpPr>
      <dsp:spPr>
        <a:xfrm>
          <a:off x="3013370" y="430839"/>
          <a:ext cx="2501666" cy="52326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Positive outlook for further growth in Export Activity in 2022</a:t>
          </a:r>
        </a:p>
      </dsp:txBody>
      <dsp:txXfrm>
        <a:off x="3013370" y="430839"/>
        <a:ext cx="2501666" cy="523268"/>
      </dsp:txXfrm>
    </dsp:sp>
    <dsp:sp modelId="{126B34B3-9100-4B11-97D0-E7D8D8FB7092}">
      <dsp:nvSpPr>
        <dsp:cNvPr id="0" name=""/>
        <dsp:cNvSpPr/>
      </dsp:nvSpPr>
      <dsp:spPr>
        <a:xfrm>
          <a:off x="4264203" y="954107"/>
          <a:ext cx="0" cy="52322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921085C-FA2E-4B72-BFB0-CE4173C67281}">
      <dsp:nvSpPr>
        <dsp:cNvPr id="0" name=""/>
        <dsp:cNvSpPr/>
      </dsp:nvSpPr>
      <dsp:spPr>
        <a:xfrm>
          <a:off x="4225731" y="1500410"/>
          <a:ext cx="76944" cy="7694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0.11792</cdr:x>
      <cdr:y>0.09966</cdr:y>
    </cdr:from>
    <cdr:to>
      <cdr:x>0.2996</cdr:x>
      <cdr:y>0.39946</cdr:y>
    </cdr:to>
    <cdr:sp macro="" textlink="">
      <cdr:nvSpPr>
        <cdr:cNvPr id="2" name="TextBox 1">
          <a:extLst xmlns:a="http://schemas.openxmlformats.org/drawingml/2006/main">
            <a:ext uri="{FF2B5EF4-FFF2-40B4-BE49-F238E27FC236}">
              <a16:creationId xmlns:a16="http://schemas.microsoft.com/office/drawing/2014/main" id="{19699C48-8158-990F-F0E1-5AD11081435B}"/>
            </a:ext>
          </a:extLst>
        </cdr:cNvPr>
        <cdr:cNvSpPr txBox="1"/>
      </cdr:nvSpPr>
      <cdr:spPr>
        <a:xfrm xmlns:a="http://schemas.openxmlformats.org/drawingml/2006/main">
          <a:off x="593533" y="30396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IE" sz="1100" dirty="0"/>
        </a:p>
      </cdr:txBody>
    </cdr:sp>
  </cdr:relSizeAnchor>
  <cdr:relSizeAnchor xmlns:cdr="http://schemas.openxmlformats.org/drawingml/2006/chartDrawing">
    <cdr:from>
      <cdr:x>0.14518</cdr:x>
      <cdr:y>0.2545</cdr:y>
    </cdr:from>
    <cdr:to>
      <cdr:x>0.32685</cdr:x>
      <cdr:y>0.5543</cdr:y>
    </cdr:to>
    <cdr:sp macro="" textlink="">
      <cdr:nvSpPr>
        <cdr:cNvPr id="3" name="TextBox 2">
          <a:extLst xmlns:a="http://schemas.openxmlformats.org/drawingml/2006/main">
            <a:ext uri="{FF2B5EF4-FFF2-40B4-BE49-F238E27FC236}">
              <a16:creationId xmlns:a16="http://schemas.microsoft.com/office/drawing/2014/main" id="{BDD974E9-5801-48E5-5459-D4B4C6AB54B8}"/>
            </a:ext>
          </a:extLst>
        </cdr:cNvPr>
        <cdr:cNvSpPr txBox="1"/>
      </cdr:nvSpPr>
      <cdr:spPr>
        <a:xfrm xmlns:a="http://schemas.openxmlformats.org/drawingml/2006/main">
          <a:off x="730710" y="77623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IE"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0.08824</cdr:x>
      <cdr:y>0.17873</cdr:y>
    </cdr:from>
    <cdr:to>
      <cdr:x>0.26991</cdr:x>
      <cdr:y>0.47852</cdr:y>
    </cdr:to>
    <cdr:sp macro="" textlink="">
      <cdr:nvSpPr>
        <cdr:cNvPr id="2" name="TextBox 1">
          <a:extLst xmlns:a="http://schemas.openxmlformats.org/drawingml/2006/main">
            <a:ext uri="{FF2B5EF4-FFF2-40B4-BE49-F238E27FC236}">
              <a16:creationId xmlns:a16="http://schemas.microsoft.com/office/drawing/2014/main" id="{48524F1E-F9F2-E770-F397-E8577397A726}"/>
            </a:ext>
          </a:extLst>
        </cdr:cNvPr>
        <cdr:cNvSpPr txBox="1"/>
      </cdr:nvSpPr>
      <cdr:spPr>
        <a:xfrm xmlns:a="http://schemas.openxmlformats.org/drawingml/2006/main">
          <a:off x="444113" y="54512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IE"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0.08824</cdr:x>
      <cdr:y>0.17873</cdr:y>
    </cdr:from>
    <cdr:to>
      <cdr:x>0.26991</cdr:x>
      <cdr:y>0.47852</cdr:y>
    </cdr:to>
    <cdr:sp macro="" textlink="">
      <cdr:nvSpPr>
        <cdr:cNvPr id="2" name="TextBox 1">
          <a:extLst xmlns:a="http://schemas.openxmlformats.org/drawingml/2006/main">
            <a:ext uri="{FF2B5EF4-FFF2-40B4-BE49-F238E27FC236}">
              <a16:creationId xmlns:a16="http://schemas.microsoft.com/office/drawing/2014/main" id="{48524F1E-F9F2-E770-F397-E8577397A726}"/>
            </a:ext>
          </a:extLst>
        </cdr:cNvPr>
        <cdr:cNvSpPr txBox="1"/>
      </cdr:nvSpPr>
      <cdr:spPr>
        <a:xfrm xmlns:a="http://schemas.openxmlformats.org/drawingml/2006/main">
          <a:off x="444113" y="54512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IE"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2C3E7-7D6E-41BC-A8CB-AD47896DA2C5}" type="datetimeFigureOut">
              <a:rPr lang="en-IE" smtClean="0"/>
              <a:t>09/09/2022</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C5074E-EBA3-4691-BB15-7CF1B95A78FA}" type="slidenum">
              <a:rPr lang="en-IE" smtClean="0"/>
              <a:t>‹#›</a:t>
            </a:fld>
            <a:endParaRPr lang="en-IE" dirty="0"/>
          </a:p>
        </p:txBody>
      </p:sp>
    </p:spTree>
    <p:extLst>
      <p:ext uri="{BB962C8B-B14F-4D97-AF65-F5344CB8AC3E}">
        <p14:creationId xmlns:p14="http://schemas.microsoft.com/office/powerpoint/2010/main" val="3950543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Application and Approvals for 2021 still exceed normal levels by in excess of 100% </a:t>
            </a:r>
            <a:endParaRPr lang="en-IE" dirty="0"/>
          </a:p>
        </p:txBody>
      </p:sp>
      <p:sp>
        <p:nvSpPr>
          <p:cNvPr id="4" name="Slide Number Placeholder 3"/>
          <p:cNvSpPr>
            <a:spLocks noGrp="1"/>
          </p:cNvSpPr>
          <p:nvPr>
            <p:ph type="sldNum" sz="quarter" idx="5"/>
          </p:nvPr>
        </p:nvSpPr>
        <p:spPr/>
        <p:txBody>
          <a:bodyPr/>
          <a:lstStyle/>
          <a:p>
            <a:fld id="{6FC5074E-EBA3-4691-BB15-7CF1B95A78FA}" type="slidenum">
              <a:rPr lang="en-IE" smtClean="0"/>
              <a:t>3</a:t>
            </a:fld>
            <a:endParaRPr lang="en-IE" dirty="0"/>
          </a:p>
        </p:txBody>
      </p:sp>
    </p:spTree>
    <p:extLst>
      <p:ext uri="{BB962C8B-B14F-4D97-AF65-F5344CB8AC3E}">
        <p14:creationId xmlns:p14="http://schemas.microsoft.com/office/powerpoint/2010/main" val="2094317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2020 applications have now been closed out. All qualifying project have received payment.</a:t>
            </a:r>
          </a:p>
          <a:p>
            <a:r>
              <a:rPr lang="en-GB" dirty="0"/>
              <a:t> </a:t>
            </a:r>
            <a:endParaRPr lang="en-IE" dirty="0"/>
          </a:p>
        </p:txBody>
      </p:sp>
      <p:sp>
        <p:nvSpPr>
          <p:cNvPr id="4" name="Slide Number Placeholder 3"/>
          <p:cNvSpPr>
            <a:spLocks noGrp="1"/>
          </p:cNvSpPr>
          <p:nvPr>
            <p:ph type="sldNum" sz="quarter" idx="5"/>
          </p:nvPr>
        </p:nvSpPr>
        <p:spPr/>
        <p:txBody>
          <a:bodyPr/>
          <a:lstStyle/>
          <a:p>
            <a:fld id="{6FC5074E-EBA3-4691-BB15-7CF1B95A78FA}" type="slidenum">
              <a:rPr lang="en-IE" smtClean="0"/>
              <a:t>5</a:t>
            </a:fld>
            <a:endParaRPr lang="en-IE" dirty="0"/>
          </a:p>
        </p:txBody>
      </p:sp>
    </p:spTree>
    <p:extLst>
      <p:ext uri="{BB962C8B-B14F-4D97-AF65-F5344CB8AC3E}">
        <p14:creationId xmlns:p14="http://schemas.microsoft.com/office/powerpoint/2010/main" val="2018289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282784D-435E-40CB-B993-F20B8B483426}" type="slidenum">
              <a:rPr lang="en-IE" smtClean="0"/>
              <a:t>6</a:t>
            </a:fld>
            <a:endParaRPr lang="en-IE" dirty="0"/>
          </a:p>
        </p:txBody>
      </p:sp>
    </p:spTree>
    <p:extLst>
      <p:ext uri="{BB962C8B-B14F-4D97-AF65-F5344CB8AC3E}">
        <p14:creationId xmlns:p14="http://schemas.microsoft.com/office/powerpoint/2010/main" val="295567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solidFill>
                <a:srgbClr val="0070C0"/>
              </a:solidFill>
            </a:endParaRPr>
          </a:p>
          <a:p>
            <a:pPr algn="l"/>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8</a:t>
            </a:fld>
            <a:endParaRPr lang="en-IE" dirty="0"/>
          </a:p>
        </p:txBody>
      </p:sp>
    </p:spTree>
    <p:extLst>
      <p:ext uri="{BB962C8B-B14F-4D97-AF65-F5344CB8AC3E}">
        <p14:creationId xmlns:p14="http://schemas.microsoft.com/office/powerpoint/2010/main" val="2216388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6E92-8ECA-42E9-8112-7FBD9562A96F}"/>
              </a:ext>
            </a:extLst>
          </p:cNvPr>
          <p:cNvSpPr>
            <a:spLocks noGrp="1"/>
          </p:cNvSpPr>
          <p:nvPr>
            <p:ph type="ctrTitle"/>
          </p:nvPr>
        </p:nvSpPr>
        <p:spPr>
          <a:xfrm>
            <a:off x="1524000" y="2221752"/>
            <a:ext cx="9144000" cy="840230"/>
          </a:xfrm>
        </p:spPr>
        <p:txBody>
          <a:bodyPr anchor="b"/>
          <a:lstStyle>
            <a:lvl1pPr algn="ctr">
              <a:defRPr sz="5400"/>
            </a:lvl1pPr>
          </a:lstStyle>
          <a:p>
            <a:r>
              <a:rPr lang="en-US" dirty="0"/>
              <a:t>Click to edit Master title style</a:t>
            </a:r>
            <a:endParaRPr lang="en-IE" dirty="0"/>
          </a:p>
        </p:txBody>
      </p:sp>
      <p:sp>
        <p:nvSpPr>
          <p:cNvPr id="3" name="Subtitle 2">
            <a:extLst>
              <a:ext uri="{FF2B5EF4-FFF2-40B4-BE49-F238E27FC236}">
                <a16:creationId xmlns:a16="http://schemas.microsoft.com/office/drawing/2014/main" id="{16FA9418-865B-47EA-879C-F766B7C7ADFE}"/>
              </a:ext>
            </a:extLst>
          </p:cNvPr>
          <p:cNvSpPr>
            <a:spLocks noGrp="1"/>
          </p:cNvSpPr>
          <p:nvPr>
            <p:ph type="subTitle" idx="1"/>
          </p:nvPr>
        </p:nvSpPr>
        <p:spPr>
          <a:xfrm>
            <a:off x="1524000" y="3333590"/>
            <a:ext cx="9144000" cy="1655762"/>
          </a:xfrm>
        </p:spPr>
        <p:txBody>
          <a:bodyPr/>
          <a:lstStyle>
            <a:lvl1pPr marL="0" indent="0" algn="ctr">
              <a:buNone/>
              <a:defRPr sz="2400">
                <a:solidFill>
                  <a:srgbClr val="0070C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Tree>
    <p:extLst>
      <p:ext uri="{BB962C8B-B14F-4D97-AF65-F5344CB8AC3E}">
        <p14:creationId xmlns:p14="http://schemas.microsoft.com/office/powerpoint/2010/main" val="89372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1ABF-F4EE-4FB5-AEBF-B67C539E8586}"/>
              </a:ext>
            </a:extLst>
          </p:cNvPr>
          <p:cNvSpPr>
            <a:spLocks noGrp="1"/>
          </p:cNvSpPr>
          <p:nvPr>
            <p:ph type="title"/>
          </p:nvPr>
        </p:nvSpPr>
        <p:spPr>
          <a:xfrm>
            <a:off x="2239861" y="732441"/>
            <a:ext cx="7222922" cy="590931"/>
          </a:xfrm>
        </p:spPr>
        <p:txBody>
          <a:bodyPr wrap="square">
            <a:spAutoFit/>
          </a:bodyPr>
          <a:lstStyle>
            <a:lvl1pPr>
              <a:defRPr lang="en-IE" sz="3600" b="1">
                <a:solidFill>
                  <a:srgbClr val="92D050"/>
                </a:solidFill>
                <a:latin typeface="+mn-lt"/>
                <a:ea typeface="+mn-ea"/>
                <a:cs typeface="+mn-cs"/>
              </a:defRPr>
            </a:lvl1pPr>
          </a:lstStyle>
          <a:p>
            <a:pPr marL="0" lvl="0" algn="ctr"/>
            <a:r>
              <a:rPr lang="en-US"/>
              <a:t>Click to edit Master title style</a:t>
            </a:r>
            <a:endParaRPr lang="en-IE"/>
          </a:p>
        </p:txBody>
      </p:sp>
      <p:sp>
        <p:nvSpPr>
          <p:cNvPr id="3" name="Content Placeholder 2">
            <a:extLst>
              <a:ext uri="{FF2B5EF4-FFF2-40B4-BE49-F238E27FC236}">
                <a16:creationId xmlns:a16="http://schemas.microsoft.com/office/drawing/2014/main" id="{ADEC0891-1E39-4C23-A022-4144D455AA83}"/>
              </a:ext>
            </a:extLst>
          </p:cNvPr>
          <p:cNvSpPr>
            <a:spLocks noGrp="1"/>
          </p:cNvSpPr>
          <p:nvPr>
            <p:ph idx="1"/>
          </p:nvPr>
        </p:nvSpPr>
        <p:spPr>
          <a:xfrm>
            <a:off x="838200" y="1825625"/>
            <a:ext cx="10515600" cy="3912445"/>
          </a:xfrm>
        </p:spPr>
        <p:txBody>
          <a:bodyPr/>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pic>
        <p:nvPicPr>
          <p:cNvPr id="7" name="Picture 6">
            <a:extLst>
              <a:ext uri="{FF2B5EF4-FFF2-40B4-BE49-F238E27FC236}">
                <a16:creationId xmlns:a16="http://schemas.microsoft.com/office/drawing/2014/main" id="{B3148919-FA4B-4E6C-A551-9D3C734478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462" y="5852773"/>
            <a:ext cx="11880429" cy="86119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FFB66A64-09A2-463E-825C-EE8CAA919CF9}"/>
              </a:ext>
            </a:extLst>
          </p:cNvPr>
          <p:cNvPicPr>
            <a:picLocks noChangeAspect="1"/>
          </p:cNvPicPr>
          <p:nvPr userDrawn="1"/>
        </p:nvPicPr>
        <p:blipFill>
          <a:blip r:embed="rId3"/>
          <a:stretch>
            <a:fillRect/>
          </a:stretch>
        </p:blipFill>
        <p:spPr>
          <a:xfrm>
            <a:off x="9731229" y="203074"/>
            <a:ext cx="2255495" cy="1473888"/>
          </a:xfrm>
          <a:prstGeom prst="rect">
            <a:avLst/>
          </a:prstGeom>
        </p:spPr>
      </p:pic>
    </p:spTree>
    <p:extLst>
      <p:ext uri="{BB962C8B-B14F-4D97-AF65-F5344CB8AC3E}">
        <p14:creationId xmlns:p14="http://schemas.microsoft.com/office/powerpoint/2010/main" val="2489629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90F8-995E-4B4A-AC1A-6EAB455D76FE}"/>
              </a:ext>
            </a:extLst>
          </p:cNvPr>
          <p:cNvSpPr>
            <a:spLocks noGrp="1"/>
          </p:cNvSpPr>
          <p:nvPr>
            <p:ph type="title"/>
          </p:nvPr>
        </p:nvSpPr>
        <p:spPr>
          <a:xfrm>
            <a:off x="831850" y="1709739"/>
            <a:ext cx="10515600" cy="2048530"/>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612125F3-1D76-4049-A8C3-D6F3F9BD7641}"/>
              </a:ext>
            </a:extLst>
          </p:cNvPr>
          <p:cNvSpPr>
            <a:spLocks noGrp="1"/>
          </p:cNvSpPr>
          <p:nvPr>
            <p:ph type="body" idx="1"/>
          </p:nvPr>
        </p:nvSpPr>
        <p:spPr>
          <a:xfrm>
            <a:off x="838200" y="3935122"/>
            <a:ext cx="10515600" cy="1500187"/>
          </a:xfrm>
        </p:spPr>
        <p:txBody>
          <a:bodyPr/>
          <a:lstStyle>
            <a:lvl1pPr marL="0" indent="0">
              <a:buNone/>
              <a:defRPr sz="2400">
                <a:solidFill>
                  <a:srgbClr val="0070C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6214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DD548-5A7A-4CD0-BF78-B441518F5488}"/>
              </a:ext>
            </a:extLst>
          </p:cNvPr>
          <p:cNvSpPr>
            <a:spLocks noGrp="1"/>
          </p:cNvSpPr>
          <p:nvPr>
            <p:ph type="title"/>
          </p:nvPr>
        </p:nvSpPr>
        <p:spPr>
          <a:xfrm>
            <a:off x="2625754" y="532905"/>
            <a:ext cx="7013196" cy="590931"/>
          </a:xfrm>
        </p:spPr>
        <p:txBody>
          <a:bodyPr wrap="square">
            <a:spAutoFit/>
          </a:bodyPr>
          <a:lstStyle>
            <a:lvl1pPr>
              <a:defRPr lang="en-IE"/>
            </a:lvl1pPr>
          </a:lstStyle>
          <a:p>
            <a:pPr marL="0" lvl="0" algn="ctr"/>
            <a:r>
              <a:rPr lang="en-US" dirty="0"/>
              <a:t>Click to edit Master title style</a:t>
            </a:r>
            <a:endParaRPr lang="en-IE" dirty="0"/>
          </a:p>
        </p:txBody>
      </p:sp>
      <p:sp>
        <p:nvSpPr>
          <p:cNvPr id="3" name="Content Placeholder 2">
            <a:extLst>
              <a:ext uri="{FF2B5EF4-FFF2-40B4-BE49-F238E27FC236}">
                <a16:creationId xmlns:a16="http://schemas.microsoft.com/office/drawing/2014/main" id="{3B03B872-F815-414F-B6CE-2C10A5FADD10}"/>
              </a:ext>
            </a:extLst>
          </p:cNvPr>
          <p:cNvSpPr>
            <a:spLocks noGrp="1"/>
          </p:cNvSpPr>
          <p:nvPr>
            <p:ph sz="half" idx="1"/>
          </p:nvPr>
        </p:nvSpPr>
        <p:spPr>
          <a:xfrm>
            <a:off x="838200" y="1825625"/>
            <a:ext cx="5181600" cy="3962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3BC7F667-2B62-4D85-9BCA-183286AA2971}"/>
              </a:ext>
            </a:extLst>
          </p:cNvPr>
          <p:cNvSpPr>
            <a:spLocks noGrp="1"/>
          </p:cNvSpPr>
          <p:nvPr>
            <p:ph sz="half" idx="2"/>
          </p:nvPr>
        </p:nvSpPr>
        <p:spPr>
          <a:xfrm>
            <a:off x="6172200" y="1825625"/>
            <a:ext cx="5181600" cy="3962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996575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CD6256-C7E8-4BDD-B83D-7E8EF802D894}"/>
              </a:ext>
            </a:extLst>
          </p:cNvPr>
          <p:cNvSpPr>
            <a:spLocks noGrp="1"/>
          </p:cNvSpPr>
          <p:nvPr>
            <p:ph type="body" idx="1"/>
          </p:nvPr>
        </p:nvSpPr>
        <p:spPr>
          <a:xfrm>
            <a:off x="839788" y="1585518"/>
            <a:ext cx="5157787" cy="491717"/>
          </a:xfrm>
        </p:spPr>
        <p:txBody>
          <a:bodyPr anchor="b"/>
          <a:lstStyle>
            <a:lvl1pPr marL="0" indent="0" algn="l">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1D5FAA-6BDE-4351-9B3E-F221132DFB53}"/>
              </a:ext>
            </a:extLst>
          </p:cNvPr>
          <p:cNvSpPr>
            <a:spLocks noGrp="1"/>
          </p:cNvSpPr>
          <p:nvPr>
            <p:ph sz="half" idx="2"/>
          </p:nvPr>
        </p:nvSpPr>
        <p:spPr>
          <a:xfrm>
            <a:off x="839788" y="2228238"/>
            <a:ext cx="5157787" cy="3560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807CD01-0EC2-4B44-9C84-8E185EA31F55}"/>
              </a:ext>
            </a:extLst>
          </p:cNvPr>
          <p:cNvSpPr>
            <a:spLocks noGrp="1"/>
          </p:cNvSpPr>
          <p:nvPr>
            <p:ph type="body" sz="quarter" idx="3"/>
          </p:nvPr>
        </p:nvSpPr>
        <p:spPr>
          <a:xfrm>
            <a:off x="6172200" y="1585518"/>
            <a:ext cx="5183188" cy="491717"/>
          </a:xfrm>
        </p:spPr>
        <p:txBody>
          <a:bodyPr anchor="b"/>
          <a:lstStyle>
            <a:lvl1pPr marL="0" indent="0" algn="l">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BCC705-7412-4F2A-9CD5-EEEBF963398F}"/>
              </a:ext>
            </a:extLst>
          </p:cNvPr>
          <p:cNvSpPr>
            <a:spLocks noGrp="1"/>
          </p:cNvSpPr>
          <p:nvPr>
            <p:ph sz="quarter" idx="4"/>
          </p:nvPr>
        </p:nvSpPr>
        <p:spPr>
          <a:xfrm>
            <a:off x="6172200" y="2228238"/>
            <a:ext cx="5183188" cy="3560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Title 1">
            <a:extLst>
              <a:ext uri="{FF2B5EF4-FFF2-40B4-BE49-F238E27FC236}">
                <a16:creationId xmlns:a16="http://schemas.microsoft.com/office/drawing/2014/main" id="{75DBA3AE-5FA4-466D-B996-C81171BABF97}"/>
              </a:ext>
            </a:extLst>
          </p:cNvPr>
          <p:cNvSpPr>
            <a:spLocks noGrp="1"/>
          </p:cNvSpPr>
          <p:nvPr>
            <p:ph type="title"/>
          </p:nvPr>
        </p:nvSpPr>
        <p:spPr>
          <a:xfrm>
            <a:off x="2625754" y="532905"/>
            <a:ext cx="7013196" cy="590931"/>
          </a:xfrm>
        </p:spPr>
        <p:txBody>
          <a:bodyPr wrap="square">
            <a:spAutoFit/>
          </a:bodyPr>
          <a:lstStyle>
            <a:lvl1pPr>
              <a:defRPr lang="en-IE"/>
            </a:lvl1pPr>
          </a:lstStyle>
          <a:p>
            <a:pPr marL="0" lvl="0" algn="ctr"/>
            <a:r>
              <a:rPr lang="en-US" dirty="0"/>
              <a:t>Click to edit Master title style</a:t>
            </a:r>
            <a:endParaRPr lang="en-IE" dirty="0"/>
          </a:p>
        </p:txBody>
      </p:sp>
    </p:spTree>
    <p:extLst>
      <p:ext uri="{BB962C8B-B14F-4D97-AF65-F5344CB8AC3E}">
        <p14:creationId xmlns:p14="http://schemas.microsoft.com/office/powerpoint/2010/main" val="53691889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05491F-2636-4720-B536-696765D724DE}"/>
              </a:ext>
            </a:extLst>
          </p:cNvPr>
          <p:cNvSpPr>
            <a:spLocks noGrp="1"/>
          </p:cNvSpPr>
          <p:nvPr>
            <p:ph type="title"/>
          </p:nvPr>
        </p:nvSpPr>
        <p:spPr>
          <a:xfrm>
            <a:off x="2625754" y="532905"/>
            <a:ext cx="7013196" cy="590931"/>
          </a:xfrm>
        </p:spPr>
        <p:txBody>
          <a:bodyPr wrap="square">
            <a:spAutoFit/>
          </a:bodyPr>
          <a:lstStyle>
            <a:lvl1pPr>
              <a:defRPr lang="en-IE"/>
            </a:lvl1pPr>
          </a:lstStyle>
          <a:p>
            <a:pPr marL="0" lvl="0" algn="ctr"/>
            <a:r>
              <a:rPr lang="en-US" dirty="0"/>
              <a:t>Click to edit Master title style</a:t>
            </a:r>
            <a:endParaRPr lang="en-IE" dirty="0"/>
          </a:p>
        </p:txBody>
      </p:sp>
    </p:spTree>
    <p:extLst>
      <p:ext uri="{BB962C8B-B14F-4D97-AF65-F5344CB8AC3E}">
        <p14:creationId xmlns:p14="http://schemas.microsoft.com/office/powerpoint/2010/main" val="227502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69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3ABAD-FDFF-44F1-9B76-379973A458A8}"/>
              </a:ext>
            </a:extLst>
          </p:cNvPr>
          <p:cNvSpPr>
            <a:spLocks noGrp="1"/>
          </p:cNvSpPr>
          <p:nvPr>
            <p:ph type="title"/>
          </p:nvPr>
        </p:nvSpPr>
        <p:spPr>
          <a:xfrm>
            <a:off x="2625754" y="516127"/>
            <a:ext cx="7013196" cy="590931"/>
          </a:xfrm>
          <a:prstGeom prst="rect">
            <a:avLst/>
          </a:prstGeom>
        </p:spPr>
        <p:txBody>
          <a:bodyPr wrap="square">
            <a:spAutoFit/>
          </a:bodyPr>
          <a:lstStyle/>
          <a:p>
            <a:pPr marL="0" lvl="0" algn="ctr"/>
            <a:r>
              <a:rPr lang="en-US" dirty="0"/>
              <a:t>Click to edit Master title style</a:t>
            </a:r>
            <a:endParaRPr lang="en-IE" dirty="0"/>
          </a:p>
        </p:txBody>
      </p:sp>
      <p:sp>
        <p:nvSpPr>
          <p:cNvPr id="3" name="Text Placeholder 2">
            <a:extLst>
              <a:ext uri="{FF2B5EF4-FFF2-40B4-BE49-F238E27FC236}">
                <a16:creationId xmlns:a16="http://schemas.microsoft.com/office/drawing/2014/main" id="{EEFD0CB7-5502-4673-9618-7864194B69F8}"/>
              </a:ext>
            </a:extLst>
          </p:cNvPr>
          <p:cNvSpPr>
            <a:spLocks noGrp="1"/>
          </p:cNvSpPr>
          <p:nvPr>
            <p:ph type="body" idx="1"/>
          </p:nvPr>
        </p:nvSpPr>
        <p:spPr>
          <a:xfrm>
            <a:off x="838200" y="1507022"/>
            <a:ext cx="10515600" cy="42226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pic>
        <p:nvPicPr>
          <p:cNvPr id="7" name="Picture 6">
            <a:extLst>
              <a:ext uri="{FF2B5EF4-FFF2-40B4-BE49-F238E27FC236}">
                <a16:creationId xmlns:a16="http://schemas.microsoft.com/office/drawing/2014/main" id="{D174A0A4-C8F8-4FDB-A54B-E20AC435066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31462" y="5852773"/>
            <a:ext cx="11880429" cy="86119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95131228-4958-4F2B-AE00-4C5D21C8C264}"/>
              </a:ext>
            </a:extLst>
          </p:cNvPr>
          <p:cNvPicPr>
            <a:picLocks noChangeAspect="1"/>
          </p:cNvPicPr>
          <p:nvPr userDrawn="1"/>
        </p:nvPicPr>
        <p:blipFill>
          <a:blip r:embed="rId10"/>
          <a:stretch>
            <a:fillRect/>
          </a:stretch>
        </p:blipFill>
        <p:spPr>
          <a:xfrm>
            <a:off x="9991288" y="203074"/>
            <a:ext cx="1995436" cy="1303948"/>
          </a:xfrm>
          <a:prstGeom prst="rect">
            <a:avLst/>
          </a:prstGeom>
        </p:spPr>
      </p:pic>
    </p:spTree>
    <p:extLst>
      <p:ext uri="{BB962C8B-B14F-4D97-AF65-F5344CB8AC3E}">
        <p14:creationId xmlns:p14="http://schemas.microsoft.com/office/powerpoint/2010/main" val="3554274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70C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hyperlink" Target="https://www.sialparis.com/InvisibleGoogle/SIAL-in-a-nutshell" TargetMode="Externa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09233-32BA-4EEC-B0BB-B2108C7FD1E4}"/>
              </a:ext>
            </a:extLst>
          </p:cNvPr>
          <p:cNvSpPr>
            <a:spLocks noGrp="1"/>
          </p:cNvSpPr>
          <p:nvPr>
            <p:ph type="ctrTitle"/>
          </p:nvPr>
        </p:nvSpPr>
        <p:spPr>
          <a:xfrm>
            <a:off x="981075" y="2138652"/>
            <a:ext cx="10296525" cy="923330"/>
          </a:xfrm>
        </p:spPr>
        <p:txBody>
          <a:bodyPr/>
          <a:lstStyle/>
          <a:p>
            <a:r>
              <a:rPr lang="en-GB" sz="3600" dirty="0"/>
              <a:t>Local Enterprise Office &amp; County Promotion Unit </a:t>
            </a:r>
            <a:br>
              <a:rPr lang="en-GB" dirty="0"/>
            </a:br>
            <a:r>
              <a:rPr lang="en-GB" sz="2400" dirty="0"/>
              <a:t>Update on Key Activities year to date </a:t>
            </a:r>
            <a:endParaRPr lang="en-IE" dirty="0"/>
          </a:p>
        </p:txBody>
      </p:sp>
      <p:sp>
        <p:nvSpPr>
          <p:cNvPr id="3" name="Subtitle 2">
            <a:extLst>
              <a:ext uri="{FF2B5EF4-FFF2-40B4-BE49-F238E27FC236}">
                <a16:creationId xmlns:a16="http://schemas.microsoft.com/office/drawing/2014/main" id="{C3D34F6F-59AD-44AB-9647-C1F5A5248F2E}"/>
              </a:ext>
            </a:extLst>
          </p:cNvPr>
          <p:cNvSpPr>
            <a:spLocks noGrp="1"/>
          </p:cNvSpPr>
          <p:nvPr>
            <p:ph type="subTitle" idx="1"/>
          </p:nvPr>
        </p:nvSpPr>
        <p:spPr/>
        <p:txBody>
          <a:bodyPr/>
          <a:lstStyle/>
          <a:p>
            <a:r>
              <a:rPr lang="en-GB" dirty="0"/>
              <a:t>Economic Development, Enterprise &amp; Tourism SPC</a:t>
            </a:r>
          </a:p>
          <a:p>
            <a:r>
              <a:rPr lang="en-GB" dirty="0"/>
              <a:t>September 14th 2022</a:t>
            </a:r>
            <a:endParaRPr lang="en-IE" dirty="0"/>
          </a:p>
        </p:txBody>
      </p:sp>
    </p:spTree>
    <p:extLst>
      <p:ext uri="{BB962C8B-B14F-4D97-AF65-F5344CB8AC3E}">
        <p14:creationId xmlns:p14="http://schemas.microsoft.com/office/powerpoint/2010/main" val="2784205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1E2D-1B71-4BBD-BC69-969541901915}"/>
              </a:ext>
            </a:extLst>
          </p:cNvPr>
          <p:cNvSpPr>
            <a:spLocks noGrp="1"/>
          </p:cNvSpPr>
          <p:nvPr>
            <p:ph type="title"/>
          </p:nvPr>
        </p:nvSpPr>
        <p:spPr>
          <a:xfrm>
            <a:off x="2239861" y="732441"/>
            <a:ext cx="7222922" cy="867930"/>
          </a:xfrm>
        </p:spPr>
        <p:txBody>
          <a:bodyPr/>
          <a:lstStyle/>
          <a:p>
            <a:pPr algn="ctr"/>
            <a:r>
              <a:rPr lang="en-GB" dirty="0"/>
              <a:t>Programmes &amp; Networks</a:t>
            </a:r>
            <a:br>
              <a:rPr lang="en-GB" dirty="0"/>
            </a:br>
            <a:r>
              <a:rPr lang="en-GB" sz="1800" dirty="0"/>
              <a:t>Export Development</a:t>
            </a:r>
            <a:endParaRPr lang="en-IE" dirty="0"/>
          </a:p>
        </p:txBody>
      </p:sp>
      <p:pic>
        <p:nvPicPr>
          <p:cNvPr id="3" name="Picture 2" descr="A sign on a building&#10;&#10;Description automatically generated with low confidence">
            <a:extLst>
              <a:ext uri="{FF2B5EF4-FFF2-40B4-BE49-F238E27FC236}">
                <a16:creationId xmlns:a16="http://schemas.microsoft.com/office/drawing/2014/main" id="{25C6A6A6-2989-83A3-DCF4-C22B496A8818}"/>
              </a:ext>
            </a:extLst>
          </p:cNvPr>
          <p:cNvPicPr>
            <a:picLocks noChangeAspect="1"/>
          </p:cNvPicPr>
          <p:nvPr/>
        </p:nvPicPr>
        <p:blipFill>
          <a:blip r:embed="rId2"/>
          <a:stretch>
            <a:fillRect/>
          </a:stretch>
        </p:blipFill>
        <p:spPr>
          <a:xfrm>
            <a:off x="6732422" y="1600371"/>
            <a:ext cx="4889416" cy="2554445"/>
          </a:xfrm>
          <a:prstGeom prst="rect">
            <a:avLst/>
          </a:prstGeom>
        </p:spPr>
      </p:pic>
      <p:pic>
        <p:nvPicPr>
          <p:cNvPr id="5" name="Picture 4" descr="Logo, company name&#10;&#10;Description automatically generated">
            <a:extLst>
              <a:ext uri="{FF2B5EF4-FFF2-40B4-BE49-F238E27FC236}">
                <a16:creationId xmlns:a16="http://schemas.microsoft.com/office/drawing/2014/main" id="{419C5E6F-F302-A153-FDCB-D7FC9DBE429A}"/>
              </a:ext>
            </a:extLst>
          </p:cNvPr>
          <p:cNvPicPr>
            <a:picLocks noChangeAspect="1"/>
          </p:cNvPicPr>
          <p:nvPr/>
        </p:nvPicPr>
        <p:blipFill>
          <a:blip r:embed="rId3"/>
          <a:stretch>
            <a:fillRect/>
          </a:stretch>
        </p:blipFill>
        <p:spPr>
          <a:xfrm>
            <a:off x="1192696" y="4309785"/>
            <a:ext cx="4522304" cy="1670460"/>
          </a:xfrm>
          <a:prstGeom prst="rect">
            <a:avLst/>
          </a:prstGeom>
          <a:ln>
            <a:solidFill>
              <a:schemeClr val="accent2">
                <a:lumMod val="75000"/>
              </a:schemeClr>
            </a:solidFill>
          </a:ln>
        </p:spPr>
      </p:pic>
      <p:sp>
        <p:nvSpPr>
          <p:cNvPr id="7" name="TextBox 6">
            <a:extLst>
              <a:ext uri="{FF2B5EF4-FFF2-40B4-BE49-F238E27FC236}">
                <a16:creationId xmlns:a16="http://schemas.microsoft.com/office/drawing/2014/main" id="{B3E5749A-F943-60AA-E165-9D9642BA3271}"/>
              </a:ext>
            </a:extLst>
          </p:cNvPr>
          <p:cNvSpPr txBox="1"/>
          <p:nvPr/>
        </p:nvSpPr>
        <p:spPr>
          <a:xfrm>
            <a:off x="5715000" y="4267852"/>
            <a:ext cx="6271590" cy="1754326"/>
          </a:xfrm>
          <a:prstGeom prst="rect">
            <a:avLst/>
          </a:prstGeom>
          <a:solidFill>
            <a:schemeClr val="accent2">
              <a:lumMod val="40000"/>
              <a:lumOff val="60000"/>
            </a:schemeClr>
          </a:solidFill>
        </p:spPr>
        <p:txBody>
          <a:bodyPr wrap="square">
            <a:spAutoFit/>
          </a:bodyPr>
          <a:lstStyle/>
          <a:p>
            <a:pPr algn="l"/>
            <a:r>
              <a:rPr lang="en-IE" sz="1800" dirty="0">
                <a:solidFill>
                  <a:srgbClr val="0070C0"/>
                </a:solidFill>
              </a:rPr>
              <a:t>LEO South Dublin launching Export Focused Strategy and Leadership Development Programme mid October – in association with Optimum Results. </a:t>
            </a:r>
          </a:p>
          <a:p>
            <a:pPr algn="l"/>
            <a:r>
              <a:rPr lang="en-IE" sz="1800" dirty="0">
                <a:solidFill>
                  <a:srgbClr val="0070C0"/>
                </a:solidFill>
              </a:rPr>
              <a:t>6 Month Management &amp; Leadership development programme which is ETF Accredited</a:t>
            </a:r>
          </a:p>
          <a:p>
            <a:pPr marL="342900" indent="-342900" algn="l">
              <a:buFont typeface="Arial" panose="020B0604020202020204" pitchFamily="34" charset="0"/>
              <a:buChar char="•"/>
            </a:pPr>
            <a:r>
              <a:rPr lang="en-IE" sz="1800" dirty="0">
                <a:solidFill>
                  <a:srgbClr val="0070C0"/>
                </a:solidFill>
              </a:rPr>
              <a:t>  </a:t>
            </a:r>
          </a:p>
        </p:txBody>
      </p:sp>
      <p:graphicFrame>
        <p:nvGraphicFramePr>
          <p:cNvPr id="9" name="TextBox 3">
            <a:extLst>
              <a:ext uri="{FF2B5EF4-FFF2-40B4-BE49-F238E27FC236}">
                <a16:creationId xmlns:a16="http://schemas.microsoft.com/office/drawing/2014/main" id="{31593ACA-B033-31C4-CD0C-D802C7465647}"/>
              </a:ext>
            </a:extLst>
          </p:cNvPr>
          <p:cNvGraphicFramePr/>
          <p:nvPr>
            <p:extLst>
              <p:ext uri="{D42A27DB-BD31-4B8C-83A1-F6EECF244321}">
                <p14:modId xmlns:p14="http://schemas.microsoft.com/office/powerpoint/2010/main" val="723342836"/>
              </p:ext>
            </p:extLst>
          </p:nvPr>
        </p:nvGraphicFramePr>
        <p:xfrm>
          <a:off x="410395" y="1190257"/>
          <a:ext cx="5685605" cy="30777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38706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1E2D-1B71-4BBD-BC69-969541901915}"/>
              </a:ext>
            </a:extLst>
          </p:cNvPr>
          <p:cNvSpPr>
            <a:spLocks noGrp="1"/>
          </p:cNvSpPr>
          <p:nvPr>
            <p:ph type="title"/>
          </p:nvPr>
        </p:nvSpPr>
        <p:spPr>
          <a:xfrm>
            <a:off x="7391447" y="3375208"/>
            <a:ext cx="4883378" cy="2054436"/>
          </a:xfrm>
        </p:spPr>
        <p:txBody>
          <a:bodyPr/>
          <a:lstStyle/>
          <a:p>
            <a:br>
              <a:rPr lang="en-GB" sz="1400" b="1" i="0" dirty="0">
                <a:solidFill>
                  <a:srgbClr val="000000"/>
                </a:solidFill>
                <a:effectLst/>
                <a:latin typeface="Poppins" panose="00000500000000000000" pitchFamily="2" charset="0"/>
              </a:rPr>
            </a:br>
            <a:r>
              <a:rPr lang="en-GB" sz="1400" b="1" i="0" dirty="0">
                <a:solidFill>
                  <a:srgbClr val="000000"/>
                </a:solidFill>
                <a:effectLst/>
                <a:latin typeface="Poppins" panose="00000500000000000000" pitchFamily="2" charset="0"/>
              </a:rPr>
              <a:t>Stride Bootwear First time exporter 2021 – Target Market US</a:t>
            </a:r>
            <a:br>
              <a:rPr lang="en-GB" sz="1400" b="1" i="0" dirty="0">
                <a:solidFill>
                  <a:srgbClr val="000000"/>
                </a:solidFill>
                <a:effectLst/>
                <a:latin typeface="Poppins" panose="00000500000000000000" pitchFamily="2" charset="0"/>
              </a:rPr>
            </a:br>
            <a:br>
              <a:rPr lang="en-GB" sz="1400" b="1" i="0" dirty="0">
                <a:solidFill>
                  <a:srgbClr val="000000"/>
                </a:solidFill>
                <a:effectLst/>
                <a:latin typeface="Poppins" panose="00000500000000000000" pitchFamily="2" charset="0"/>
              </a:rPr>
            </a:br>
            <a:r>
              <a:rPr lang="en-GB" sz="1400" b="1" i="0" dirty="0">
                <a:solidFill>
                  <a:srgbClr val="000000"/>
                </a:solidFill>
                <a:effectLst/>
                <a:latin typeface="Poppins" panose="00000500000000000000" pitchFamily="2" charset="0"/>
              </a:rPr>
              <a:t>World Equestrian Center Magazine Volume III 2022</a:t>
            </a:r>
            <a:br>
              <a:rPr lang="en-GB" sz="1400" b="1" i="0" dirty="0">
                <a:solidFill>
                  <a:srgbClr val="000000"/>
                </a:solidFill>
                <a:effectLst/>
                <a:latin typeface="Poppins" panose="00000500000000000000" pitchFamily="2" charset="0"/>
              </a:rPr>
            </a:br>
            <a:r>
              <a:rPr lang="en-GB" sz="1400" b="0" i="0" dirty="0">
                <a:solidFill>
                  <a:srgbClr val="4D4D4D"/>
                </a:solidFill>
                <a:effectLst/>
                <a:latin typeface="Inter"/>
              </a:rPr>
              <a:t>Published on Jul 13, 2022 featured Boot Designer – Emma Hedderman on Finding your stride ( 5 page feature plus photography)</a:t>
            </a:r>
            <a:br>
              <a:rPr lang="en-GB" b="0" i="0" dirty="0">
                <a:solidFill>
                  <a:srgbClr val="4D4D4D"/>
                </a:solidFill>
                <a:effectLst/>
                <a:latin typeface="Inter"/>
              </a:rPr>
            </a:br>
            <a:endParaRPr lang="en-IE" dirty="0"/>
          </a:p>
        </p:txBody>
      </p:sp>
      <p:pic>
        <p:nvPicPr>
          <p:cNvPr id="9" name="Picture 8">
            <a:extLst>
              <a:ext uri="{FF2B5EF4-FFF2-40B4-BE49-F238E27FC236}">
                <a16:creationId xmlns:a16="http://schemas.microsoft.com/office/drawing/2014/main" id="{A24E5325-EAB9-7389-706C-C9E0B6B5D906}"/>
              </a:ext>
            </a:extLst>
          </p:cNvPr>
          <p:cNvPicPr>
            <a:picLocks noChangeAspect="1"/>
          </p:cNvPicPr>
          <p:nvPr/>
        </p:nvPicPr>
        <p:blipFill>
          <a:blip r:embed="rId2"/>
          <a:stretch>
            <a:fillRect/>
          </a:stretch>
        </p:blipFill>
        <p:spPr>
          <a:xfrm>
            <a:off x="977614" y="2955322"/>
            <a:ext cx="2192441" cy="2832652"/>
          </a:xfrm>
          <a:prstGeom prst="rect">
            <a:avLst/>
          </a:prstGeom>
        </p:spPr>
      </p:pic>
      <p:sp>
        <p:nvSpPr>
          <p:cNvPr id="12" name="TextBox 11">
            <a:extLst>
              <a:ext uri="{FF2B5EF4-FFF2-40B4-BE49-F238E27FC236}">
                <a16:creationId xmlns:a16="http://schemas.microsoft.com/office/drawing/2014/main" id="{C7D7F5FF-CCE0-8C43-13E2-7BB152C65A78}"/>
              </a:ext>
            </a:extLst>
          </p:cNvPr>
          <p:cNvSpPr txBox="1"/>
          <p:nvPr/>
        </p:nvSpPr>
        <p:spPr>
          <a:xfrm>
            <a:off x="579522" y="31445"/>
            <a:ext cx="2988626" cy="2400657"/>
          </a:xfrm>
          <a:prstGeom prst="rect">
            <a:avLst/>
          </a:prstGeom>
          <a:solidFill>
            <a:schemeClr val="bg2"/>
          </a:solidFill>
        </p:spPr>
        <p:txBody>
          <a:bodyPr wrap="square" rtlCol="0">
            <a:spAutoFit/>
          </a:bodyPr>
          <a:lstStyle/>
          <a:p>
            <a:pPr algn="l"/>
            <a:r>
              <a:rPr lang="en-GB" b="1" i="0" u="none" strike="noStrike" dirty="0">
                <a:solidFill>
                  <a:srgbClr val="585858"/>
                </a:solidFill>
                <a:effectLst/>
                <a:latin typeface="avenir"/>
                <a:hlinkClick r:id="rId3"/>
              </a:rPr>
              <a:t>6 Innovative / Artisan Food Producers Travelling to SIAL Paris October 2022</a:t>
            </a:r>
          </a:p>
          <a:p>
            <a:pPr algn="ctr"/>
            <a:endParaRPr lang="en-GB" sz="1200" b="0" i="0" dirty="0">
              <a:solidFill>
                <a:srgbClr val="383838"/>
              </a:solidFill>
              <a:effectLst/>
              <a:latin typeface="futura pt book"/>
            </a:endParaRPr>
          </a:p>
          <a:p>
            <a:pPr algn="ctr"/>
            <a:r>
              <a:rPr lang="en-GB" sz="1200" b="0" i="0" dirty="0">
                <a:solidFill>
                  <a:srgbClr val="383838"/>
                </a:solidFill>
                <a:effectLst/>
                <a:latin typeface="futura pt book"/>
              </a:rPr>
              <a:t>Throughout the SIAL, Paris will be a source of inspiration for the entire food community. Discover all the latest trends and innovations, meet the right business partners for you and rise to the challenges facing the industry together. </a:t>
            </a:r>
          </a:p>
        </p:txBody>
      </p:sp>
      <p:pic>
        <p:nvPicPr>
          <p:cNvPr id="13" name="Picture 12">
            <a:extLst>
              <a:ext uri="{FF2B5EF4-FFF2-40B4-BE49-F238E27FC236}">
                <a16:creationId xmlns:a16="http://schemas.microsoft.com/office/drawing/2014/main" id="{B983081B-1F16-00B3-8F5F-7979595D89D4}"/>
              </a:ext>
            </a:extLst>
          </p:cNvPr>
          <p:cNvPicPr>
            <a:picLocks noChangeAspect="1"/>
          </p:cNvPicPr>
          <p:nvPr/>
        </p:nvPicPr>
        <p:blipFill>
          <a:blip r:embed="rId4"/>
          <a:stretch>
            <a:fillRect/>
          </a:stretch>
        </p:blipFill>
        <p:spPr>
          <a:xfrm>
            <a:off x="8325513" y="72538"/>
            <a:ext cx="3720712" cy="2770656"/>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9281D1D6-36FF-28EF-E906-5861C6D56E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0273" y="1017580"/>
            <a:ext cx="3224383" cy="3506151"/>
          </a:xfrm>
          <a:prstGeom prst="rect">
            <a:avLst/>
          </a:prstGeom>
        </p:spPr>
      </p:pic>
      <p:sp>
        <p:nvSpPr>
          <p:cNvPr id="3" name="TextBox 2">
            <a:extLst>
              <a:ext uri="{FF2B5EF4-FFF2-40B4-BE49-F238E27FC236}">
                <a16:creationId xmlns:a16="http://schemas.microsoft.com/office/drawing/2014/main" id="{20AAE673-FCA4-B653-7313-F1127B68D126}"/>
              </a:ext>
            </a:extLst>
          </p:cNvPr>
          <p:cNvSpPr txBox="1"/>
          <p:nvPr/>
        </p:nvSpPr>
        <p:spPr>
          <a:xfrm>
            <a:off x="4323522" y="347870"/>
            <a:ext cx="3652025" cy="369332"/>
          </a:xfrm>
          <a:prstGeom prst="rect">
            <a:avLst/>
          </a:prstGeom>
          <a:noFill/>
        </p:spPr>
        <p:txBody>
          <a:bodyPr wrap="none" rtlCol="0">
            <a:spAutoFit/>
          </a:bodyPr>
          <a:lstStyle/>
          <a:p>
            <a:r>
              <a:rPr lang="en-GB" sz="1800" dirty="0">
                <a:solidFill>
                  <a:schemeClr val="accent6">
                    <a:lumMod val="75000"/>
                  </a:schemeClr>
                </a:solidFill>
              </a:rPr>
              <a:t>Export Development continued……….</a:t>
            </a:r>
            <a:endParaRPr lang="en-IE" dirty="0">
              <a:solidFill>
                <a:schemeClr val="accent6">
                  <a:lumMod val="75000"/>
                </a:schemeClr>
              </a:solidFill>
            </a:endParaRPr>
          </a:p>
        </p:txBody>
      </p:sp>
    </p:spTree>
    <p:extLst>
      <p:ext uri="{BB962C8B-B14F-4D97-AF65-F5344CB8AC3E}">
        <p14:creationId xmlns:p14="http://schemas.microsoft.com/office/powerpoint/2010/main" val="1213322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1E2D-1B71-4BBD-BC69-969541901915}"/>
              </a:ext>
            </a:extLst>
          </p:cNvPr>
          <p:cNvSpPr>
            <a:spLocks noGrp="1"/>
          </p:cNvSpPr>
          <p:nvPr>
            <p:ph type="title"/>
          </p:nvPr>
        </p:nvSpPr>
        <p:spPr>
          <a:xfrm>
            <a:off x="120802" y="76458"/>
            <a:ext cx="6697441" cy="1338828"/>
          </a:xfrm>
        </p:spPr>
        <p:txBody>
          <a:bodyPr/>
          <a:lstStyle/>
          <a:p>
            <a:pPr algn="ctr"/>
            <a:r>
              <a:rPr lang="en-GB" dirty="0"/>
              <a:t>Programmes &amp; Networks</a:t>
            </a:r>
            <a:br>
              <a:rPr lang="en-GB" dirty="0"/>
            </a:br>
            <a:r>
              <a:rPr lang="en-GB" sz="1800" dirty="0"/>
              <a:t>NEWS – Network of Enterprising Women in South Dublin &amp; SCENE South Dublin Creative Economy Network &amp; </a:t>
            </a:r>
            <a:br>
              <a:rPr lang="en-GB" sz="1800" dirty="0"/>
            </a:br>
            <a:r>
              <a:rPr lang="en-GB" sz="1800" dirty="0"/>
              <a:t>SCENe – South Dublin Creative Economy Network</a:t>
            </a:r>
            <a:endParaRPr lang="en-IE" sz="1800" dirty="0"/>
          </a:p>
        </p:txBody>
      </p:sp>
      <p:sp>
        <p:nvSpPr>
          <p:cNvPr id="3" name="Content Placeholder 2">
            <a:extLst>
              <a:ext uri="{FF2B5EF4-FFF2-40B4-BE49-F238E27FC236}">
                <a16:creationId xmlns:a16="http://schemas.microsoft.com/office/drawing/2014/main" id="{B5DAC9A6-5851-42F9-9814-F69E637B3D68}"/>
              </a:ext>
            </a:extLst>
          </p:cNvPr>
          <p:cNvSpPr>
            <a:spLocks noGrp="1"/>
          </p:cNvSpPr>
          <p:nvPr>
            <p:ph idx="1"/>
          </p:nvPr>
        </p:nvSpPr>
        <p:spPr>
          <a:xfrm>
            <a:off x="337930" y="1415287"/>
            <a:ext cx="5913783" cy="4322784"/>
          </a:xfrm>
        </p:spPr>
        <p:txBody>
          <a:bodyPr>
            <a:normAutofit/>
          </a:bodyPr>
          <a:lstStyle/>
          <a:p>
            <a:endParaRPr lang="en-GB" dirty="0"/>
          </a:p>
          <a:p>
            <a:r>
              <a:rPr lang="en-GB" dirty="0"/>
              <a:t>Back to  live Networking Events</a:t>
            </a:r>
          </a:p>
          <a:p>
            <a:r>
              <a:rPr lang="en-GB" dirty="0"/>
              <a:t>Focus on broadening social media marketing of benefits of network &amp; LEO supports – other initiatives</a:t>
            </a:r>
          </a:p>
          <a:p>
            <a:pPr lvl="1"/>
            <a:r>
              <a:rPr lang="en-GB" dirty="0"/>
              <a:t>Bus Shelter Campaigns</a:t>
            </a:r>
          </a:p>
          <a:p>
            <a:pPr lvl="1"/>
            <a:r>
              <a:rPr lang="en-GB" dirty="0"/>
              <a:t>Photo Shoot initiative – oversubscribed !!!</a:t>
            </a:r>
          </a:p>
          <a:p>
            <a:r>
              <a:rPr lang="en-GB" dirty="0"/>
              <a:t>National Women’s Enterprise Day – 13</a:t>
            </a:r>
            <a:r>
              <a:rPr lang="en-GB" baseline="30000" dirty="0"/>
              <a:t>th</a:t>
            </a:r>
            <a:r>
              <a:rPr lang="en-GB" dirty="0"/>
              <a:t> October</a:t>
            </a:r>
          </a:p>
        </p:txBody>
      </p:sp>
      <p:pic>
        <p:nvPicPr>
          <p:cNvPr id="7" name="Picture 6" descr="A group of people sitting at a table with food&#10;&#10;Description automatically generated with low confidence">
            <a:extLst>
              <a:ext uri="{FF2B5EF4-FFF2-40B4-BE49-F238E27FC236}">
                <a16:creationId xmlns:a16="http://schemas.microsoft.com/office/drawing/2014/main" id="{F9A66E18-2606-FBE6-EE23-FF86ECA49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6178" y="156621"/>
            <a:ext cx="3337892" cy="2225261"/>
          </a:xfrm>
          <a:prstGeom prst="rect">
            <a:avLst/>
          </a:prstGeom>
        </p:spPr>
      </p:pic>
      <p:pic>
        <p:nvPicPr>
          <p:cNvPr id="8" name="Picture 7">
            <a:extLst>
              <a:ext uri="{FF2B5EF4-FFF2-40B4-BE49-F238E27FC236}">
                <a16:creationId xmlns:a16="http://schemas.microsoft.com/office/drawing/2014/main" id="{311AF1AF-756A-2554-CEEA-B4D604D3FFF3}"/>
              </a:ext>
            </a:extLst>
          </p:cNvPr>
          <p:cNvPicPr>
            <a:picLocks noChangeAspect="1"/>
          </p:cNvPicPr>
          <p:nvPr/>
        </p:nvPicPr>
        <p:blipFill>
          <a:blip r:embed="rId3"/>
          <a:stretch>
            <a:fillRect/>
          </a:stretch>
        </p:blipFill>
        <p:spPr>
          <a:xfrm>
            <a:off x="6468841" y="2072811"/>
            <a:ext cx="2798307" cy="3962743"/>
          </a:xfrm>
          <a:prstGeom prst="rect">
            <a:avLst/>
          </a:prstGeom>
        </p:spPr>
      </p:pic>
      <p:pic>
        <p:nvPicPr>
          <p:cNvPr id="9" name="Picture 8">
            <a:extLst>
              <a:ext uri="{FF2B5EF4-FFF2-40B4-BE49-F238E27FC236}">
                <a16:creationId xmlns:a16="http://schemas.microsoft.com/office/drawing/2014/main" id="{49A43C74-49F4-D353-CDF3-755AFA6069EF}"/>
              </a:ext>
            </a:extLst>
          </p:cNvPr>
          <p:cNvPicPr>
            <a:picLocks noChangeAspect="1"/>
          </p:cNvPicPr>
          <p:nvPr/>
        </p:nvPicPr>
        <p:blipFill>
          <a:blip r:embed="rId4"/>
          <a:stretch>
            <a:fillRect/>
          </a:stretch>
        </p:blipFill>
        <p:spPr>
          <a:xfrm>
            <a:off x="9377797" y="2536415"/>
            <a:ext cx="2365624" cy="3344606"/>
          </a:xfrm>
          <a:prstGeom prst="rect">
            <a:avLst/>
          </a:prstGeom>
        </p:spPr>
      </p:pic>
    </p:spTree>
    <p:extLst>
      <p:ext uri="{BB962C8B-B14F-4D97-AF65-F5344CB8AC3E}">
        <p14:creationId xmlns:p14="http://schemas.microsoft.com/office/powerpoint/2010/main" val="1037677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8D1E2D-1B71-4BBD-BC69-969541901915}"/>
              </a:ext>
            </a:extLst>
          </p:cNvPr>
          <p:cNvSpPr>
            <a:spLocks noGrp="1"/>
          </p:cNvSpPr>
          <p:nvPr>
            <p:ph type="title"/>
          </p:nvPr>
        </p:nvSpPr>
        <p:spPr>
          <a:xfrm>
            <a:off x="2710549" y="5509891"/>
            <a:ext cx="5120561" cy="1325563"/>
          </a:xfrm>
        </p:spPr>
        <p:txBody>
          <a:bodyPr vert="horz" lIns="91440" tIns="45720" rIns="91440" bIns="45720" rtlCol="0" anchor="ctr">
            <a:normAutofit/>
          </a:bodyPr>
          <a:lstStyle/>
          <a:p>
            <a:r>
              <a:rPr lang="en-US" sz="1400" kern="1200" dirty="0">
                <a:solidFill>
                  <a:srgbClr val="002060"/>
                </a:solidFill>
                <a:latin typeface="+mj-lt"/>
                <a:ea typeface="+mj-ea"/>
                <a:cs typeface="+mj-cs"/>
              </a:rPr>
              <a:t>National Enterprise Awards</a:t>
            </a:r>
            <a:br>
              <a:rPr lang="en-US" sz="1400" kern="1200" dirty="0">
                <a:solidFill>
                  <a:srgbClr val="002060"/>
                </a:solidFill>
                <a:latin typeface="+mj-lt"/>
                <a:ea typeface="+mj-ea"/>
                <a:cs typeface="+mj-cs"/>
              </a:rPr>
            </a:br>
            <a:r>
              <a:rPr lang="en-US" sz="1400" kern="1200" dirty="0">
                <a:solidFill>
                  <a:srgbClr val="002060"/>
                </a:solidFill>
                <a:latin typeface="+mj-lt"/>
                <a:ea typeface="+mj-ea"/>
                <a:cs typeface="+mj-cs"/>
              </a:rPr>
              <a:t> </a:t>
            </a:r>
            <a:r>
              <a:rPr lang="en-US" sz="1400" b="0" kern="1200" dirty="0">
                <a:solidFill>
                  <a:srgbClr val="002060"/>
                </a:solidFill>
                <a:latin typeface="+mj-lt"/>
                <a:ea typeface="+mj-ea"/>
                <a:cs typeface="+mj-cs"/>
              </a:rPr>
              <a:t>BiaBelle Winners of Local Enterprise Awards 2022 represented South Dublin at National; Enterprise Awards in Mansion House on 2</a:t>
            </a:r>
            <a:r>
              <a:rPr lang="en-US" sz="1400" b="0" kern="1200" baseline="30000" dirty="0">
                <a:solidFill>
                  <a:srgbClr val="002060"/>
                </a:solidFill>
                <a:latin typeface="+mj-lt"/>
                <a:ea typeface="+mj-ea"/>
                <a:cs typeface="+mj-cs"/>
              </a:rPr>
              <a:t>nd</a:t>
            </a:r>
            <a:r>
              <a:rPr lang="en-US" sz="1400" b="0" kern="1200" dirty="0">
                <a:solidFill>
                  <a:srgbClr val="002060"/>
                </a:solidFill>
                <a:latin typeface="+mj-lt"/>
                <a:ea typeface="+mj-ea"/>
                <a:cs typeface="+mj-cs"/>
              </a:rPr>
              <a:t> June last. </a:t>
            </a:r>
            <a:br>
              <a:rPr lang="en-US" sz="1400" kern="1200" dirty="0">
                <a:solidFill>
                  <a:schemeClr val="tx1"/>
                </a:solidFill>
                <a:latin typeface="+mj-lt"/>
                <a:ea typeface="+mj-ea"/>
                <a:cs typeface="+mj-cs"/>
              </a:rPr>
            </a:br>
            <a:br>
              <a:rPr lang="en-US" sz="1400" kern="1200" dirty="0">
                <a:solidFill>
                  <a:schemeClr val="tx1"/>
                </a:solidFill>
                <a:latin typeface="+mj-lt"/>
                <a:ea typeface="+mj-ea"/>
                <a:cs typeface="+mj-cs"/>
              </a:rPr>
            </a:br>
            <a:endParaRPr lang="en-US" sz="1400" kern="1200" dirty="0">
              <a:solidFill>
                <a:schemeClr val="tx1"/>
              </a:solidFill>
              <a:latin typeface="+mj-lt"/>
              <a:ea typeface="+mj-ea"/>
              <a:cs typeface="+mj-cs"/>
            </a:endParaRPr>
          </a:p>
        </p:txBody>
      </p:sp>
      <p:sp>
        <p:nvSpPr>
          <p:cNvPr id="8" name="TextBox 7">
            <a:extLst>
              <a:ext uri="{FF2B5EF4-FFF2-40B4-BE49-F238E27FC236}">
                <a16:creationId xmlns:a16="http://schemas.microsoft.com/office/drawing/2014/main" id="{AE303F7A-4EB1-D484-CB50-04C7068ADA45}"/>
              </a:ext>
            </a:extLst>
          </p:cNvPr>
          <p:cNvSpPr txBox="1"/>
          <p:nvPr/>
        </p:nvSpPr>
        <p:spPr>
          <a:xfrm>
            <a:off x="1272576" y="860676"/>
            <a:ext cx="5092194" cy="2080223"/>
          </a:xfrm>
          <a:prstGeom prst="rect">
            <a:avLst/>
          </a:prstGeom>
        </p:spPr>
        <p:txBody>
          <a:bodyPr vert="horz" lIns="91440" tIns="45720" rIns="91440" bIns="45720" rtlCol="0">
            <a:normAutofit/>
          </a:bodyPr>
          <a:lstStyle/>
          <a:p>
            <a:pPr>
              <a:lnSpc>
                <a:spcPct val="90000"/>
              </a:lnSpc>
              <a:spcAft>
                <a:spcPts val="600"/>
              </a:spcAft>
            </a:pPr>
            <a:r>
              <a:rPr lang="en-US" b="1" dirty="0"/>
              <a:t>National Ploughing Championships </a:t>
            </a:r>
          </a:p>
          <a:p>
            <a:pPr>
              <a:lnSpc>
                <a:spcPct val="90000"/>
              </a:lnSpc>
              <a:spcAft>
                <a:spcPts val="600"/>
              </a:spcAft>
            </a:pPr>
            <a:r>
              <a:rPr lang="en-US" dirty="0"/>
              <a:t>Lucy and Me who was selected to represent South Dublin and founder Sarah Power together with Minister English recently featured in the National Awards Promotional Campaign for this year!</a:t>
            </a:r>
          </a:p>
        </p:txBody>
      </p:sp>
      <p:sp>
        <p:nvSpPr>
          <p:cNvPr id="42" name="Oval 4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419EA63D-C00B-3284-825A-715A6FFA1780}"/>
              </a:ext>
            </a:extLst>
          </p:cNvPr>
          <p:cNvPicPr>
            <a:picLocks noGrp="1" noChangeAspect="1"/>
          </p:cNvPicPr>
          <p:nvPr>
            <p:ph idx="1"/>
          </p:nvPr>
        </p:nvPicPr>
        <p:blipFill rotWithShape="1">
          <a:blip r:embed="rId2"/>
          <a:srcRect l="16330" r="14325"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44" name="Arc 4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6">
            <a:extLst>
              <a:ext uri="{FF2B5EF4-FFF2-40B4-BE49-F238E27FC236}">
                <a16:creationId xmlns:a16="http://schemas.microsoft.com/office/drawing/2014/main" id="{8BB84F2D-48F2-86AF-2AEF-CF7AE168A45C}"/>
              </a:ext>
            </a:extLst>
          </p:cNvPr>
          <p:cNvPicPr>
            <a:picLocks noChangeAspect="1"/>
          </p:cNvPicPr>
          <p:nvPr/>
        </p:nvPicPr>
        <p:blipFill rotWithShape="1">
          <a:blip r:embed="rId3"/>
          <a:srcRect l="9365" r="610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6" name="TextBox 5">
            <a:extLst>
              <a:ext uri="{FF2B5EF4-FFF2-40B4-BE49-F238E27FC236}">
                <a16:creationId xmlns:a16="http://schemas.microsoft.com/office/drawing/2014/main" id="{4A94AFCE-E076-D83E-A885-3D870F5D889C}"/>
              </a:ext>
            </a:extLst>
          </p:cNvPr>
          <p:cNvSpPr txBox="1"/>
          <p:nvPr/>
        </p:nvSpPr>
        <p:spPr>
          <a:xfrm>
            <a:off x="4198966" y="3747051"/>
            <a:ext cx="3810000" cy="250134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solidFill>
                <a:schemeClr val="tx1">
                  <a:lumMod val="85000"/>
                  <a:lumOff val="15000"/>
                </a:schemeClr>
              </a:solidFill>
            </a:endParaRPr>
          </a:p>
        </p:txBody>
      </p:sp>
      <p:sp>
        <p:nvSpPr>
          <p:cNvPr id="18" name="TextBox 17">
            <a:extLst>
              <a:ext uri="{FF2B5EF4-FFF2-40B4-BE49-F238E27FC236}">
                <a16:creationId xmlns:a16="http://schemas.microsoft.com/office/drawing/2014/main" id="{568CA308-1694-2657-1BB0-F25CD6E8ED95}"/>
              </a:ext>
            </a:extLst>
          </p:cNvPr>
          <p:cNvSpPr txBox="1"/>
          <p:nvPr/>
        </p:nvSpPr>
        <p:spPr>
          <a:xfrm>
            <a:off x="146236" y="2706508"/>
            <a:ext cx="6373466" cy="2031325"/>
          </a:xfrm>
          <a:prstGeom prst="rect">
            <a:avLst/>
          </a:prstGeom>
          <a:noFill/>
        </p:spPr>
        <p:txBody>
          <a:bodyPr wrap="square">
            <a:spAutoFit/>
          </a:bodyPr>
          <a:lstStyle/>
          <a:p>
            <a:pPr algn="l"/>
            <a:r>
              <a:rPr lang="en-GB" b="0" i="0" dirty="0">
                <a:solidFill>
                  <a:srgbClr val="002060"/>
                </a:solidFill>
                <a:effectLst/>
                <a:latin typeface="arvo"/>
              </a:rPr>
              <a:t>Other Press Coverage…………….post National Enterprise Awards</a:t>
            </a:r>
          </a:p>
          <a:p>
            <a:pPr algn="l"/>
            <a:r>
              <a:rPr lang="en-GB" b="0" i="0" dirty="0">
                <a:solidFill>
                  <a:srgbClr val="002060"/>
                </a:solidFill>
                <a:effectLst/>
                <a:latin typeface="arvo"/>
              </a:rPr>
              <a:t>‘Beauty Queens! Dublin sisters build €1m business with a little help from Maura Higgins’</a:t>
            </a:r>
          </a:p>
          <a:p>
            <a:pPr algn="l"/>
            <a:endParaRPr lang="en-GB" dirty="0">
              <a:solidFill>
                <a:srgbClr val="161F28"/>
              </a:solidFill>
              <a:latin typeface="arvo"/>
            </a:endParaRPr>
          </a:p>
          <a:p>
            <a:pPr algn="l"/>
            <a:endParaRPr lang="en-GB" b="0" i="0" dirty="0">
              <a:solidFill>
                <a:srgbClr val="161F28"/>
              </a:solidFill>
              <a:effectLst/>
              <a:latin typeface="arvo"/>
            </a:endParaRPr>
          </a:p>
          <a:p>
            <a:pPr algn="l"/>
            <a:endParaRPr lang="en-GB" dirty="0">
              <a:solidFill>
                <a:srgbClr val="161F28"/>
              </a:solidFill>
              <a:latin typeface="arvo"/>
            </a:endParaRPr>
          </a:p>
          <a:p>
            <a:pPr algn="l"/>
            <a:endParaRPr lang="en-GB" b="0" i="0" dirty="0">
              <a:solidFill>
                <a:srgbClr val="161F28"/>
              </a:solidFill>
              <a:effectLst/>
              <a:latin typeface="arvo"/>
            </a:endParaRPr>
          </a:p>
        </p:txBody>
      </p:sp>
      <p:sp>
        <p:nvSpPr>
          <p:cNvPr id="21" name="Rectangle 7">
            <a:extLst>
              <a:ext uri="{FF2B5EF4-FFF2-40B4-BE49-F238E27FC236}">
                <a16:creationId xmlns:a16="http://schemas.microsoft.com/office/drawing/2014/main" id="{41C951AE-4B21-CDD6-A031-2B48F3FC1739}"/>
              </a:ext>
            </a:extLst>
          </p:cNvPr>
          <p:cNvSpPr>
            <a:spLocks noChangeArrowheads="1"/>
          </p:cNvSpPr>
          <p:nvPr/>
        </p:nvSpPr>
        <p:spPr bwMode="auto">
          <a:xfrm>
            <a:off x="326268" y="5273897"/>
            <a:ext cx="1109584" cy="479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8088" tIns="6348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800" dirty="0"/>
              <a:t>.</a:t>
            </a:r>
          </a:p>
          <a:p>
            <a:pPr algn="just"/>
            <a:r>
              <a:rPr kumimoji="0" lang="en-US" altLang="en-US" sz="800" b="0" i="0" u="none" strike="noStrike" cap="none" normalizeH="0" baseline="0" dirty="0">
                <a:ln>
                  <a:noFill/>
                </a:ln>
                <a:solidFill>
                  <a:schemeClr val="tx1"/>
                </a:solidFill>
                <a:effectLst/>
              </a:rPr>
              <a:t> </a:t>
            </a:r>
            <a:r>
              <a:rPr lang="en-GB" sz="800" dirty="0">
                <a:solidFill>
                  <a:srgbClr val="161F28"/>
                </a:solidFill>
                <a:latin typeface="arvo"/>
              </a:rPr>
              <a:t>Inspire 15</a:t>
            </a:r>
            <a:r>
              <a:rPr lang="en-GB" sz="800" baseline="30000" dirty="0">
                <a:solidFill>
                  <a:srgbClr val="161F28"/>
                </a:solidFill>
                <a:latin typeface="arvo"/>
              </a:rPr>
              <a:t>th</a:t>
            </a:r>
            <a:r>
              <a:rPr lang="en-GB" sz="800" dirty="0">
                <a:solidFill>
                  <a:srgbClr val="161F28"/>
                </a:solidFill>
                <a:latin typeface="arvo"/>
              </a:rPr>
              <a:t> July 2022</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rPr>
              <a:t>  </a:t>
            </a:r>
          </a:p>
        </p:txBody>
      </p:sp>
      <p:sp>
        <p:nvSpPr>
          <p:cNvPr id="23" name="TextBox 22">
            <a:extLst>
              <a:ext uri="{FF2B5EF4-FFF2-40B4-BE49-F238E27FC236}">
                <a16:creationId xmlns:a16="http://schemas.microsoft.com/office/drawing/2014/main" id="{94DE1B52-74CE-15D3-BCB9-A3B6E0D3378A}"/>
              </a:ext>
            </a:extLst>
          </p:cNvPr>
          <p:cNvSpPr txBox="1"/>
          <p:nvPr/>
        </p:nvSpPr>
        <p:spPr>
          <a:xfrm>
            <a:off x="267114" y="3609303"/>
            <a:ext cx="6097656" cy="1661993"/>
          </a:xfrm>
          <a:prstGeom prst="rect">
            <a:avLst/>
          </a:prstGeom>
          <a:solidFill>
            <a:schemeClr val="accent1"/>
          </a:solidFill>
        </p:spPr>
        <p:txBody>
          <a:bodyPr wrap="square">
            <a:spAutoFit/>
          </a:bodyPr>
          <a:lstStyle/>
          <a:p>
            <a:r>
              <a:rPr lang="en-IE" sz="1800" spc="45" dirty="0">
                <a:solidFill>
                  <a:schemeClr val="bg1"/>
                </a:solidFill>
                <a:effectLst/>
                <a:latin typeface="Open Sans" panose="020B0606030504020204" pitchFamily="34" charset="0"/>
                <a:ea typeface="Calibri" panose="020F0502020204030204" pitchFamily="34" charset="0"/>
              </a:rPr>
              <a:t>“</a:t>
            </a:r>
            <a:r>
              <a:rPr lang="en-IE" sz="1400" spc="45" dirty="0">
                <a:solidFill>
                  <a:schemeClr val="bg1"/>
                </a:solidFill>
                <a:effectLst/>
                <a:latin typeface="Open Sans" panose="020B0606030504020204" pitchFamily="34" charset="0"/>
                <a:ea typeface="Calibri" panose="020F0502020204030204" pitchFamily="34" charset="0"/>
              </a:rPr>
              <a:t>The sisters' products are also sold in the Hickey’s pharmacy chain and Biabelle exhibits at annual Cosmetic Association trade show in the RDS. To cope with growth in trade, two years ago BiaBelle rented a unit in Greenhills in Tallaght, where two people are employed for order fulfilment. In 2021, with a grant from South Dublin LEO, Biabelle installed a mezzanine floor in the warehouse to create more space.”</a:t>
            </a:r>
            <a:endParaRPr lang="en-IE" sz="1400" dirty="0">
              <a:solidFill>
                <a:schemeClr val="bg1"/>
              </a:solidFill>
              <a:effectLst/>
              <a:latin typeface="Calibri" panose="020F0502020204030204" pitchFamily="34" charset="0"/>
              <a:ea typeface="Calibri" panose="020F0502020204030204" pitchFamily="34" charset="0"/>
            </a:endParaRPr>
          </a:p>
        </p:txBody>
      </p:sp>
      <p:sp>
        <p:nvSpPr>
          <p:cNvPr id="24" name="TextBox 23">
            <a:extLst>
              <a:ext uri="{FF2B5EF4-FFF2-40B4-BE49-F238E27FC236}">
                <a16:creationId xmlns:a16="http://schemas.microsoft.com/office/drawing/2014/main" id="{85CA79C0-DBC2-9D60-2587-04FA7CE70A8D}"/>
              </a:ext>
            </a:extLst>
          </p:cNvPr>
          <p:cNvSpPr txBox="1"/>
          <p:nvPr/>
        </p:nvSpPr>
        <p:spPr>
          <a:xfrm>
            <a:off x="0" y="198783"/>
            <a:ext cx="5668900" cy="369332"/>
          </a:xfrm>
          <a:prstGeom prst="rect">
            <a:avLst/>
          </a:prstGeom>
          <a:solidFill>
            <a:schemeClr val="accent6">
              <a:lumMod val="40000"/>
              <a:lumOff val="60000"/>
            </a:schemeClr>
          </a:solidFill>
        </p:spPr>
        <p:txBody>
          <a:bodyPr wrap="square" rtlCol="0">
            <a:spAutoFit/>
          </a:bodyPr>
          <a:lstStyle/>
          <a:p>
            <a:r>
              <a:rPr lang="en-IE" dirty="0"/>
              <a:t>Press Coverage and leading Lights for LEO South Dublin</a:t>
            </a:r>
          </a:p>
        </p:txBody>
      </p:sp>
    </p:spTree>
    <p:extLst>
      <p:ext uri="{BB962C8B-B14F-4D97-AF65-F5344CB8AC3E}">
        <p14:creationId xmlns:p14="http://schemas.microsoft.com/office/powerpoint/2010/main" val="780420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1E2D-1B71-4BBD-BC69-969541901915}"/>
              </a:ext>
            </a:extLst>
          </p:cNvPr>
          <p:cNvSpPr>
            <a:spLocks noGrp="1"/>
          </p:cNvSpPr>
          <p:nvPr>
            <p:ph type="title"/>
          </p:nvPr>
        </p:nvSpPr>
        <p:spPr>
          <a:xfrm>
            <a:off x="4492487" y="732441"/>
            <a:ext cx="4970296" cy="867930"/>
          </a:xfrm>
        </p:spPr>
        <p:txBody>
          <a:bodyPr/>
          <a:lstStyle/>
          <a:p>
            <a:pPr algn="ctr"/>
            <a:r>
              <a:rPr lang="en-GB" dirty="0"/>
              <a:t>Programmes &amp; Networks</a:t>
            </a:r>
            <a:br>
              <a:rPr lang="en-GB" dirty="0"/>
            </a:br>
            <a:r>
              <a:rPr lang="en-GB" sz="1800" dirty="0"/>
              <a:t>SEP – Student Enterprise Programme</a:t>
            </a:r>
            <a:endParaRPr lang="en-IE" dirty="0"/>
          </a:p>
        </p:txBody>
      </p:sp>
      <p:sp>
        <p:nvSpPr>
          <p:cNvPr id="3" name="Content Placeholder 2">
            <a:extLst>
              <a:ext uri="{FF2B5EF4-FFF2-40B4-BE49-F238E27FC236}">
                <a16:creationId xmlns:a16="http://schemas.microsoft.com/office/drawing/2014/main" id="{6E3A0CC7-8130-42ED-8AB2-830BDC035808}"/>
              </a:ext>
            </a:extLst>
          </p:cNvPr>
          <p:cNvSpPr>
            <a:spLocks noGrp="1"/>
          </p:cNvSpPr>
          <p:nvPr>
            <p:ph idx="1"/>
          </p:nvPr>
        </p:nvSpPr>
        <p:spPr>
          <a:xfrm>
            <a:off x="4766986" y="1825625"/>
            <a:ext cx="3512855" cy="3014037"/>
          </a:xfrm>
        </p:spPr>
        <p:txBody>
          <a:bodyPr>
            <a:normAutofit fontScale="62500" lnSpcReduction="20000"/>
          </a:bodyPr>
          <a:lstStyle/>
          <a:p>
            <a:r>
              <a:rPr lang="en-GB" dirty="0"/>
              <a:t>2022 / 2023 Programme kicking off</a:t>
            </a:r>
          </a:p>
          <a:p>
            <a:r>
              <a:rPr lang="en-GB" dirty="0"/>
              <a:t>Pre Launch Event with Teachers to  </a:t>
            </a:r>
          </a:p>
          <a:p>
            <a:pPr lvl="1"/>
            <a:r>
              <a:rPr lang="en-GB" dirty="0"/>
              <a:t>Expand Recruitment of Teachers / Grow Registration levels</a:t>
            </a:r>
          </a:p>
          <a:p>
            <a:pPr lvl="1"/>
            <a:r>
              <a:rPr lang="en-GB" dirty="0"/>
              <a:t>Further Targeting Deise Schools, Teachers and Students.</a:t>
            </a:r>
          </a:p>
          <a:p>
            <a:pPr lvl="1"/>
            <a:r>
              <a:rPr lang="en-GB" dirty="0"/>
              <a:t>Real Nation Programme Co-ordinators </a:t>
            </a:r>
          </a:p>
          <a:p>
            <a:r>
              <a:rPr lang="en-GB" dirty="0"/>
              <a:t>Launch event on the 22nd September</a:t>
            </a:r>
          </a:p>
          <a:p>
            <a:endParaRPr lang="en-IE" dirty="0"/>
          </a:p>
        </p:txBody>
      </p:sp>
      <p:sp>
        <p:nvSpPr>
          <p:cNvPr id="4" name="TextBox 3">
            <a:extLst>
              <a:ext uri="{FF2B5EF4-FFF2-40B4-BE49-F238E27FC236}">
                <a16:creationId xmlns:a16="http://schemas.microsoft.com/office/drawing/2014/main" id="{89085882-9639-98BB-A3DD-E68BBEB0217F}"/>
              </a:ext>
            </a:extLst>
          </p:cNvPr>
          <p:cNvSpPr txBox="1"/>
          <p:nvPr/>
        </p:nvSpPr>
        <p:spPr>
          <a:xfrm>
            <a:off x="8279841" y="2100106"/>
            <a:ext cx="1989574" cy="369332"/>
          </a:xfrm>
          <a:prstGeom prst="rect">
            <a:avLst/>
          </a:prstGeom>
          <a:noFill/>
        </p:spPr>
        <p:txBody>
          <a:bodyPr wrap="square" rtlCol="0">
            <a:spAutoFit/>
          </a:bodyPr>
          <a:lstStyle/>
          <a:p>
            <a:r>
              <a:rPr lang="en-IE" dirty="0">
                <a:solidFill>
                  <a:srgbClr val="FF0000"/>
                </a:solidFill>
              </a:rPr>
              <a:t> </a:t>
            </a:r>
          </a:p>
        </p:txBody>
      </p:sp>
      <p:pic>
        <p:nvPicPr>
          <p:cNvPr id="5" name="Picture 4" descr="A group of people posing for a photo&#10;&#10;Description automatically generated">
            <a:extLst>
              <a:ext uri="{FF2B5EF4-FFF2-40B4-BE49-F238E27FC236}">
                <a16:creationId xmlns:a16="http://schemas.microsoft.com/office/drawing/2014/main" id="{F99F7668-8749-F35F-E7D3-2A06CDDC1C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7348" y="2914287"/>
            <a:ext cx="2888222" cy="1925375"/>
          </a:xfrm>
          <a:prstGeom prst="rect">
            <a:avLst/>
          </a:prstGeom>
          <a:noFill/>
          <a:ln>
            <a:noFill/>
          </a:ln>
        </p:spPr>
      </p:pic>
      <p:sp>
        <p:nvSpPr>
          <p:cNvPr id="7" name="TextBox 6">
            <a:extLst>
              <a:ext uri="{FF2B5EF4-FFF2-40B4-BE49-F238E27FC236}">
                <a16:creationId xmlns:a16="http://schemas.microsoft.com/office/drawing/2014/main" id="{8E714FF3-BD5D-E1B5-342E-4717624B3ADE}"/>
              </a:ext>
            </a:extLst>
          </p:cNvPr>
          <p:cNvSpPr txBox="1"/>
          <p:nvPr/>
        </p:nvSpPr>
        <p:spPr>
          <a:xfrm>
            <a:off x="6626364" y="4918307"/>
            <a:ext cx="5250898" cy="1292662"/>
          </a:xfrm>
          <a:prstGeom prst="rect">
            <a:avLst/>
          </a:prstGeom>
          <a:noFill/>
        </p:spPr>
        <p:txBody>
          <a:bodyPr wrap="square">
            <a:spAutoFit/>
          </a:bodyPr>
          <a:lstStyle/>
          <a:p>
            <a:r>
              <a:rPr lang="en-GB" sz="13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 2022 County Final was held in the Maldron Hotel, Tallaght on Thursday 26</a:t>
            </a:r>
            <a:r>
              <a:rPr lang="en-GB" sz="1300" baseline="300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a:t>
            </a:r>
            <a:r>
              <a:rPr lang="en-GB" sz="13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May 2022 and there was over 175 pupils in attendance. The pupils displayed their business projects and presented their business idea to the judges. Their products  were promoted and sold to their fellow students and within their communities with all profits made going local and national charities.</a:t>
            </a:r>
            <a:endParaRPr lang="en-IE" sz="13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59EEAE82-05A7-1FB6-9DA3-D61DE1046DFC}"/>
              </a:ext>
            </a:extLst>
          </p:cNvPr>
          <p:cNvGraphicFramePr>
            <a:graphicFrameLocks noChangeAspect="1"/>
          </p:cNvGraphicFramePr>
          <p:nvPr>
            <p:extLst>
              <p:ext uri="{D42A27DB-BD31-4B8C-83A1-F6EECF244321}">
                <p14:modId xmlns:p14="http://schemas.microsoft.com/office/powerpoint/2010/main" val="1555780859"/>
              </p:ext>
            </p:extLst>
          </p:nvPr>
        </p:nvGraphicFramePr>
        <p:xfrm>
          <a:off x="344342" y="324487"/>
          <a:ext cx="3830638" cy="5418138"/>
        </p:xfrm>
        <a:graphic>
          <a:graphicData uri="http://schemas.openxmlformats.org/presentationml/2006/ole">
            <mc:AlternateContent xmlns:mc="http://schemas.openxmlformats.org/markup-compatibility/2006">
              <mc:Choice xmlns:v="urn:schemas-microsoft-com:vml" Requires="v">
                <p:oleObj name="Acrobat Document" r:id="rId3" imgW="8019882" imgH="11344104" progId="Acrobat.Document.DC">
                  <p:embed/>
                </p:oleObj>
              </mc:Choice>
              <mc:Fallback>
                <p:oleObj name="Acrobat Document" r:id="rId3" imgW="8019882" imgH="11344104" progId="Acrobat.Document.DC">
                  <p:embed/>
                  <p:pic>
                    <p:nvPicPr>
                      <p:cNvPr id="0" name=""/>
                      <p:cNvPicPr/>
                      <p:nvPr/>
                    </p:nvPicPr>
                    <p:blipFill>
                      <a:blip r:embed="rId4"/>
                      <a:stretch>
                        <a:fillRect/>
                      </a:stretch>
                    </p:blipFill>
                    <p:spPr>
                      <a:xfrm>
                        <a:off x="344342" y="324487"/>
                        <a:ext cx="3830638" cy="5418138"/>
                      </a:xfrm>
                      <a:prstGeom prst="rect">
                        <a:avLst/>
                      </a:prstGeom>
                    </p:spPr>
                  </p:pic>
                </p:oleObj>
              </mc:Fallback>
            </mc:AlternateContent>
          </a:graphicData>
        </a:graphic>
      </p:graphicFrame>
    </p:spTree>
    <p:extLst>
      <p:ext uri="{BB962C8B-B14F-4D97-AF65-F5344CB8AC3E}">
        <p14:creationId xmlns:p14="http://schemas.microsoft.com/office/powerpoint/2010/main" val="547569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14D5FBD-5AE6-A468-79B2-4E21E0F8A748}"/>
              </a:ext>
            </a:extLst>
          </p:cNvPr>
          <p:cNvPicPr>
            <a:picLocks noChangeAspect="1"/>
          </p:cNvPicPr>
          <p:nvPr/>
        </p:nvPicPr>
        <p:blipFill rotWithShape="1">
          <a:blip r:embed="rId2"/>
          <a:srcRect l="20493" r="5074"/>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2" name="Title 1">
            <a:extLst>
              <a:ext uri="{FF2B5EF4-FFF2-40B4-BE49-F238E27FC236}">
                <a16:creationId xmlns:a16="http://schemas.microsoft.com/office/drawing/2014/main" id="{A88D1E2D-1B71-4BBD-BC69-969541901915}"/>
              </a:ext>
            </a:extLst>
          </p:cNvPr>
          <p:cNvSpPr>
            <a:spLocks noGrp="1"/>
          </p:cNvSpPr>
          <p:nvPr>
            <p:ph type="title"/>
          </p:nvPr>
        </p:nvSpPr>
        <p:spPr>
          <a:xfrm>
            <a:off x="3962400" y="112643"/>
            <a:ext cx="4267200" cy="1351472"/>
          </a:xfrm>
        </p:spPr>
        <p:txBody>
          <a:bodyPr>
            <a:normAutofit/>
          </a:bodyPr>
          <a:lstStyle/>
          <a:p>
            <a:pPr algn="ctr"/>
            <a:r>
              <a:rPr lang="en-IE" dirty="0">
                <a:solidFill>
                  <a:schemeClr val="tx1">
                    <a:lumMod val="85000"/>
                    <a:lumOff val="15000"/>
                  </a:schemeClr>
                </a:solidFill>
              </a:rPr>
              <a:t>Feasibility Study – Food Production Hub</a:t>
            </a:r>
          </a:p>
        </p:txBody>
      </p:sp>
      <p:pic>
        <p:nvPicPr>
          <p:cNvPr id="4" name="Picture 3">
            <a:extLst>
              <a:ext uri="{FF2B5EF4-FFF2-40B4-BE49-F238E27FC236}">
                <a16:creationId xmlns:a16="http://schemas.microsoft.com/office/drawing/2014/main" id="{26DB7A08-8DB7-7679-B09E-F6010611674A}"/>
              </a:ext>
            </a:extLst>
          </p:cNvPr>
          <p:cNvPicPr>
            <a:picLocks noChangeAspect="1"/>
          </p:cNvPicPr>
          <p:nvPr/>
        </p:nvPicPr>
        <p:blipFill rotWithShape="1">
          <a:blip r:embed="rId3"/>
          <a:srcRect l="13175" r="5790"/>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6E3A0CC7-8130-42ED-8AB2-830BDC035808}"/>
              </a:ext>
            </a:extLst>
          </p:cNvPr>
          <p:cNvSpPr>
            <a:spLocks noGrp="1"/>
          </p:cNvSpPr>
          <p:nvPr>
            <p:ph idx="1"/>
          </p:nvPr>
        </p:nvSpPr>
        <p:spPr>
          <a:xfrm>
            <a:off x="3120886" y="1302026"/>
            <a:ext cx="5717993" cy="4956312"/>
          </a:xfrm>
        </p:spPr>
        <p:txBody>
          <a:bodyPr>
            <a:normAutofit fontScale="77500" lnSpcReduction="20000"/>
          </a:bodyPr>
          <a:lstStyle/>
          <a:p>
            <a:endParaRPr lang="en-GB" sz="800" dirty="0">
              <a:solidFill>
                <a:schemeClr val="tx1">
                  <a:lumMod val="85000"/>
                  <a:lumOff val="15000"/>
                </a:schemeClr>
              </a:solidFill>
            </a:endParaRPr>
          </a:p>
          <a:p>
            <a:pPr>
              <a:spcBef>
                <a:spcPts val="200"/>
              </a:spcBef>
            </a:pPr>
            <a:r>
              <a:rPr lang="en-GB" sz="1600" dirty="0">
                <a:solidFill>
                  <a:schemeClr val="tx1">
                    <a:lumMod val="85000"/>
                    <a:lumOff val="15000"/>
                  </a:schemeClr>
                </a:solidFill>
              </a:rPr>
              <a:t>Food Innovation Hub -  Application under </a:t>
            </a:r>
            <a:r>
              <a:rPr lang="en-IE" sz="1600" b="1" i="1"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Regional Enterprise Innovation Scoping Scheme 2022 </a:t>
            </a:r>
            <a:r>
              <a:rPr lang="en-GB" sz="1600" b="1" dirty="0">
                <a:solidFill>
                  <a:schemeClr val="tx1">
                    <a:lumMod val="85000"/>
                    <a:lumOff val="15000"/>
                  </a:schemeClr>
                </a:solidFill>
              </a:rPr>
              <a:t>REISS </a:t>
            </a:r>
          </a:p>
          <a:p>
            <a:pPr lvl="1">
              <a:spcBef>
                <a:spcPts val="200"/>
              </a:spcBef>
            </a:pPr>
            <a:r>
              <a:rPr lang="en-IE" sz="1600"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The main purpose of the </a:t>
            </a:r>
            <a:r>
              <a:rPr lang="en-IE" sz="1600" b="1" i="1"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Regional Enterprise Innovation Scoping Scheme 2022 (REISS) </a:t>
            </a:r>
            <a:r>
              <a:rPr lang="en-IE" sz="1600"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is the support the investigation and preparation of major new collaborative and innovative initiatives that have the potential to make a significant impact on enterprise development in a region, across regions or nationally. </a:t>
            </a:r>
            <a:endParaRPr lang="en-IE" sz="1600"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endParaRPr>
          </a:p>
          <a:p>
            <a:pPr marL="457200" lvl="1" indent="0">
              <a:spcBef>
                <a:spcPts val="200"/>
              </a:spcBef>
              <a:buNone/>
            </a:pPr>
            <a:r>
              <a:rPr lang="en-IE" sz="1600"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IE" sz="1600"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endParaRPr>
          </a:p>
          <a:p>
            <a:pPr lvl="1">
              <a:spcBef>
                <a:spcPts val="200"/>
              </a:spcBef>
            </a:pPr>
            <a:r>
              <a:rPr lang="en-IE" sz="16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T</a:t>
            </a:r>
            <a:r>
              <a:rPr lang="en-IE" sz="1600"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he Scheme provides early-stage financial assistance to potentially significant projects which can define and scope out their potential and/or can prime them to deliver regional impact through the ensuing final project.</a:t>
            </a:r>
            <a:endParaRPr lang="en-IE" sz="1600"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endParaRPr>
          </a:p>
          <a:p>
            <a:r>
              <a:rPr lang="en-IE" sz="1600"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Enterprise Ireland approved the funding for a Feasibility Study Grant to the value of €45,000 in July. This grant which is 80% funded under the Regional Enterprise Innovation Scoping Scheme 2022 (REISS) will support a research study into the Food Production Ecosystem  in South Dublin (including Food Production Space). </a:t>
            </a:r>
            <a:endParaRPr lang="en-IE" sz="1600" dirty="0">
              <a:solidFill>
                <a:schemeClr val="tx1">
                  <a:lumMod val="85000"/>
                  <a:lumOff val="15000"/>
                </a:schemeClr>
              </a:solidFill>
              <a:effectLst/>
              <a:latin typeface="Calibri" panose="020F0502020204030204" pitchFamily="34" charset="0"/>
              <a:ea typeface="Calibri" panose="020F0502020204030204" pitchFamily="34" charset="0"/>
            </a:endParaRPr>
          </a:p>
          <a:p>
            <a:r>
              <a:rPr lang="en-IE" sz="1600"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This study will address gaps and </a:t>
            </a:r>
            <a:r>
              <a:rPr lang="en-IE" sz="1600" dirty="0">
                <a:solidFill>
                  <a:schemeClr val="tx1">
                    <a:lumMod val="85000"/>
                    <a:lumOff val="15000"/>
                  </a:schemeClr>
                </a:solidFill>
                <a:effectLst/>
                <a:latin typeface="Calibri" panose="020F0502020204030204" pitchFamily="34" charset="0"/>
                <a:ea typeface="Times New Roman" panose="02020603050405020304" pitchFamily="18" charset="0"/>
                <a:cs typeface="Calibri" panose="020F0502020204030204" pitchFamily="34" charset="0"/>
              </a:rPr>
              <a:t>key objectives </a:t>
            </a:r>
            <a:r>
              <a:rPr lang="en-IE" sz="1600"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identified in </a:t>
            </a:r>
            <a:r>
              <a:rPr lang="en-IE" sz="1600" dirty="0">
                <a:solidFill>
                  <a:schemeClr val="tx1">
                    <a:lumMod val="85000"/>
                    <a:lumOff val="15000"/>
                  </a:schemeClr>
                </a:solidFill>
                <a:effectLst/>
                <a:latin typeface="Calibri" panose="020F0502020204030204" pitchFamily="34" charset="0"/>
                <a:ea typeface="Times New Roman" panose="02020603050405020304" pitchFamily="18" charset="0"/>
                <a:cs typeface="Calibri" panose="020F0502020204030204" pitchFamily="34" charset="0"/>
              </a:rPr>
              <a:t>South Dublin Food Strategy 2022 – 2025 plan to explore opportunities for a </a:t>
            </a:r>
            <a:r>
              <a:rPr lang="en-IE" sz="1600"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‘food experiences market’ and for the expansion of food production facilities in brownfield sites for small artisan food producers in the county.</a:t>
            </a:r>
            <a:endParaRPr lang="en-IE" sz="1600" dirty="0">
              <a:solidFill>
                <a:schemeClr val="tx1">
                  <a:lumMod val="85000"/>
                  <a:lumOff val="15000"/>
                </a:schemeClr>
              </a:solidFill>
              <a:effectLst/>
              <a:latin typeface="Calibri" panose="020F0502020204030204" pitchFamily="34" charset="0"/>
              <a:ea typeface="Calibri" panose="020F0502020204030204" pitchFamily="34" charset="0"/>
            </a:endParaRPr>
          </a:p>
          <a:p>
            <a:r>
              <a:rPr lang="en-GB" sz="1600" dirty="0">
                <a:solidFill>
                  <a:schemeClr val="tx1">
                    <a:lumMod val="85000"/>
                    <a:lumOff val="15000"/>
                  </a:schemeClr>
                </a:solidFill>
              </a:rPr>
              <a:t>Timeline</a:t>
            </a:r>
          </a:p>
          <a:p>
            <a:pPr lvl="1"/>
            <a:r>
              <a:rPr lang="en-GB" sz="1600" dirty="0">
                <a:solidFill>
                  <a:schemeClr val="tx1">
                    <a:lumMod val="85000"/>
                    <a:lumOff val="15000"/>
                  </a:schemeClr>
                </a:solidFill>
              </a:rPr>
              <a:t>Applied May 2022 and Confirmation of Funding from Enterprise Ireland mid July</a:t>
            </a:r>
          </a:p>
          <a:p>
            <a:pPr lvl="1"/>
            <a:r>
              <a:rPr lang="en-GB" sz="1600" dirty="0">
                <a:solidFill>
                  <a:schemeClr val="tx1">
                    <a:lumMod val="85000"/>
                    <a:lumOff val="15000"/>
                  </a:schemeClr>
                </a:solidFill>
              </a:rPr>
              <a:t>Completed Tender Process September 2nd- Evaluation of Submissions &amp; Consultants will be appointed w/c 12</a:t>
            </a:r>
            <a:r>
              <a:rPr lang="en-GB" sz="1600" baseline="30000" dirty="0">
                <a:solidFill>
                  <a:schemeClr val="tx1">
                    <a:lumMod val="85000"/>
                    <a:lumOff val="15000"/>
                  </a:schemeClr>
                </a:solidFill>
              </a:rPr>
              <a:t>th</a:t>
            </a:r>
            <a:r>
              <a:rPr lang="en-GB" sz="1600" dirty="0">
                <a:solidFill>
                  <a:schemeClr val="tx1">
                    <a:lumMod val="85000"/>
                    <a:lumOff val="15000"/>
                  </a:schemeClr>
                </a:solidFill>
              </a:rPr>
              <a:t> September </a:t>
            </a:r>
          </a:p>
          <a:p>
            <a:pPr lvl="1"/>
            <a:r>
              <a:rPr lang="en-GB" sz="1600" dirty="0">
                <a:solidFill>
                  <a:schemeClr val="tx1">
                    <a:lumMod val="85000"/>
                    <a:lumOff val="15000"/>
                  </a:schemeClr>
                </a:solidFill>
              </a:rPr>
              <a:t>Start – mid September and complete before end of November 2022 </a:t>
            </a:r>
          </a:p>
          <a:p>
            <a:pPr marL="0" indent="0">
              <a:buNone/>
            </a:pPr>
            <a:endParaRPr lang="en-GB" sz="800" dirty="0">
              <a:solidFill>
                <a:schemeClr val="tx1">
                  <a:lumMod val="85000"/>
                  <a:lumOff val="15000"/>
                </a:schemeClr>
              </a:solidFill>
            </a:endParaRPr>
          </a:p>
          <a:p>
            <a:endParaRPr lang="en-IE" sz="800" dirty="0">
              <a:solidFill>
                <a:schemeClr val="tx1">
                  <a:lumMod val="85000"/>
                  <a:lumOff val="15000"/>
                </a:schemeClr>
              </a:solidFill>
            </a:endParaRPr>
          </a:p>
        </p:txBody>
      </p:sp>
    </p:spTree>
    <p:extLst>
      <p:ext uri="{BB962C8B-B14F-4D97-AF65-F5344CB8AC3E}">
        <p14:creationId xmlns:p14="http://schemas.microsoft.com/office/powerpoint/2010/main" val="678402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47C76A-9A0D-35C0-1D65-5E54ECFBEFE9}"/>
              </a:ext>
            </a:extLst>
          </p:cNvPr>
          <p:cNvPicPr>
            <a:picLocks noChangeAspect="1"/>
          </p:cNvPicPr>
          <p:nvPr/>
        </p:nvPicPr>
        <p:blipFill>
          <a:blip r:embed="rId2"/>
          <a:stretch>
            <a:fillRect/>
          </a:stretch>
        </p:blipFill>
        <p:spPr>
          <a:xfrm>
            <a:off x="9762573" y="376451"/>
            <a:ext cx="2281646" cy="1506583"/>
          </a:xfrm>
          <a:prstGeom prst="rect">
            <a:avLst/>
          </a:prstGeom>
        </p:spPr>
      </p:pic>
      <p:pic>
        <p:nvPicPr>
          <p:cNvPr id="4" name="Picture 3">
            <a:extLst>
              <a:ext uri="{FF2B5EF4-FFF2-40B4-BE49-F238E27FC236}">
                <a16:creationId xmlns:a16="http://schemas.microsoft.com/office/drawing/2014/main" id="{14A600DC-84BA-CFCB-23F9-9B0ED67EED21}"/>
              </a:ext>
            </a:extLst>
          </p:cNvPr>
          <p:cNvPicPr>
            <a:picLocks noChangeAspect="1"/>
          </p:cNvPicPr>
          <p:nvPr/>
        </p:nvPicPr>
        <p:blipFill>
          <a:blip r:embed="rId2"/>
          <a:stretch>
            <a:fillRect/>
          </a:stretch>
        </p:blipFill>
        <p:spPr>
          <a:xfrm>
            <a:off x="9914973" y="528851"/>
            <a:ext cx="2281646" cy="1506583"/>
          </a:xfrm>
          <a:prstGeom prst="rect">
            <a:avLst/>
          </a:prstGeom>
        </p:spPr>
      </p:pic>
      <p:pic>
        <p:nvPicPr>
          <p:cNvPr id="6" name="Picture 5" descr="Logo, company name&#10;&#10;Description automatically generated">
            <a:extLst>
              <a:ext uri="{FF2B5EF4-FFF2-40B4-BE49-F238E27FC236}">
                <a16:creationId xmlns:a16="http://schemas.microsoft.com/office/drawing/2014/main" id="{9293EA2A-65D1-65E3-D113-E34C506CF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94" y="955674"/>
            <a:ext cx="2235200" cy="1244600"/>
          </a:xfrm>
          <a:prstGeom prst="rect">
            <a:avLst/>
          </a:prstGeom>
        </p:spPr>
      </p:pic>
      <p:sp>
        <p:nvSpPr>
          <p:cNvPr id="7" name="Content Placeholder 6">
            <a:extLst>
              <a:ext uri="{FF2B5EF4-FFF2-40B4-BE49-F238E27FC236}">
                <a16:creationId xmlns:a16="http://schemas.microsoft.com/office/drawing/2014/main" id="{2B3889C4-D272-88E4-4BBC-E6D03E1C2B56}"/>
              </a:ext>
            </a:extLst>
          </p:cNvPr>
          <p:cNvSpPr>
            <a:spLocks noGrp="1"/>
          </p:cNvSpPr>
          <p:nvPr>
            <p:ph idx="1"/>
          </p:nvPr>
        </p:nvSpPr>
        <p:spPr>
          <a:xfrm>
            <a:off x="838200" y="2879933"/>
            <a:ext cx="10515600" cy="1589517"/>
          </a:xfrm>
          <a:solidFill>
            <a:schemeClr val="accent2"/>
          </a:solidFill>
        </p:spPr>
        <p:txBody>
          <a:bodyPr>
            <a:normAutofit lnSpcReduction="10000"/>
          </a:bodyPr>
          <a:lstStyle/>
          <a:p>
            <a:pPr marL="0" indent="0" algn="ctr">
              <a:buNone/>
            </a:pPr>
            <a:r>
              <a:rPr lang="en-IE" sz="3600" dirty="0">
                <a:solidFill>
                  <a:schemeClr val="bg1"/>
                </a:solidFill>
              </a:rPr>
              <a:t>LECP 2022 – 2028 Update </a:t>
            </a:r>
          </a:p>
          <a:p>
            <a:pPr marL="0" indent="0" algn="ctr">
              <a:buNone/>
            </a:pPr>
            <a:r>
              <a:rPr lang="en-IE" dirty="0">
                <a:solidFill>
                  <a:schemeClr val="bg1"/>
                </a:solidFill>
              </a:rPr>
              <a:t>To EETD SPC </a:t>
            </a:r>
          </a:p>
          <a:p>
            <a:pPr marL="0" indent="0" algn="ctr">
              <a:buNone/>
            </a:pPr>
            <a:r>
              <a:rPr lang="en-IE" dirty="0">
                <a:solidFill>
                  <a:schemeClr val="bg1"/>
                </a:solidFill>
              </a:rPr>
              <a:t>Date 6</a:t>
            </a:r>
            <a:r>
              <a:rPr lang="en-IE" baseline="30000" dirty="0">
                <a:solidFill>
                  <a:schemeClr val="bg1"/>
                </a:solidFill>
              </a:rPr>
              <a:t>th</a:t>
            </a:r>
            <a:r>
              <a:rPr lang="en-IE" dirty="0">
                <a:solidFill>
                  <a:schemeClr val="bg1"/>
                </a:solidFill>
              </a:rPr>
              <a:t> September 2022</a:t>
            </a:r>
          </a:p>
        </p:txBody>
      </p:sp>
    </p:spTree>
    <p:extLst>
      <p:ext uri="{BB962C8B-B14F-4D97-AF65-F5344CB8AC3E}">
        <p14:creationId xmlns:p14="http://schemas.microsoft.com/office/powerpoint/2010/main" val="1951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31559-B7D5-2231-DD6E-B39FFF19DD08}"/>
              </a:ext>
            </a:extLst>
          </p:cNvPr>
          <p:cNvSpPr>
            <a:spLocks noGrp="1"/>
          </p:cNvSpPr>
          <p:nvPr>
            <p:ph type="ctrTitle"/>
          </p:nvPr>
        </p:nvSpPr>
        <p:spPr/>
        <p:txBody>
          <a:bodyPr/>
          <a:lstStyle/>
          <a:p>
            <a:endParaRPr lang="en-IE" dirty="0"/>
          </a:p>
        </p:txBody>
      </p:sp>
      <p:sp>
        <p:nvSpPr>
          <p:cNvPr id="3" name="Subtitle 2">
            <a:extLst>
              <a:ext uri="{FF2B5EF4-FFF2-40B4-BE49-F238E27FC236}">
                <a16:creationId xmlns:a16="http://schemas.microsoft.com/office/drawing/2014/main" id="{75CBDDAD-6BB2-E98A-462E-403DE12A3793}"/>
              </a:ext>
            </a:extLst>
          </p:cNvPr>
          <p:cNvSpPr>
            <a:spLocks noGrp="1"/>
          </p:cNvSpPr>
          <p:nvPr>
            <p:ph type="subTitle" idx="1"/>
          </p:nvPr>
        </p:nvSpPr>
        <p:spPr/>
        <p:txBody>
          <a:bodyPr/>
          <a:lstStyle/>
          <a:p>
            <a:endParaRPr lang="en-IE" dirty="0"/>
          </a:p>
        </p:txBody>
      </p:sp>
      <p:pic>
        <p:nvPicPr>
          <p:cNvPr id="4" name="Content Placeholder 4">
            <a:extLst>
              <a:ext uri="{FF2B5EF4-FFF2-40B4-BE49-F238E27FC236}">
                <a16:creationId xmlns:a16="http://schemas.microsoft.com/office/drawing/2014/main" id="{F481E2ED-9B22-6FA5-59B9-9286D8F7BC50}"/>
              </a:ext>
            </a:extLst>
          </p:cNvPr>
          <p:cNvPicPr>
            <a:picLocks noChangeAspect="1"/>
          </p:cNvPicPr>
          <p:nvPr/>
        </p:nvPicPr>
        <p:blipFill>
          <a:blip r:embed="rId2"/>
          <a:stretch>
            <a:fillRect/>
          </a:stretch>
        </p:blipFill>
        <p:spPr>
          <a:xfrm>
            <a:off x="643467" y="811784"/>
            <a:ext cx="10905066" cy="5234430"/>
          </a:xfrm>
          <a:prstGeom prst="rect">
            <a:avLst/>
          </a:prstGeom>
        </p:spPr>
      </p:pic>
      <p:pic>
        <p:nvPicPr>
          <p:cNvPr id="5" name="Content Placeholder 4">
            <a:extLst>
              <a:ext uri="{FF2B5EF4-FFF2-40B4-BE49-F238E27FC236}">
                <a16:creationId xmlns:a16="http://schemas.microsoft.com/office/drawing/2014/main" id="{4D30D456-8789-91B3-0CC4-30C68F4DCECD}"/>
              </a:ext>
            </a:extLst>
          </p:cNvPr>
          <p:cNvPicPr>
            <a:picLocks noChangeAspect="1"/>
          </p:cNvPicPr>
          <p:nvPr/>
        </p:nvPicPr>
        <p:blipFill>
          <a:blip r:embed="rId3"/>
          <a:stretch>
            <a:fillRect/>
          </a:stretch>
        </p:blipFill>
        <p:spPr>
          <a:xfrm>
            <a:off x="815369" y="643466"/>
            <a:ext cx="10561262" cy="5571067"/>
          </a:xfrm>
          <a:prstGeom prst="rect">
            <a:avLst/>
          </a:prstGeom>
        </p:spPr>
      </p:pic>
    </p:spTree>
    <p:extLst>
      <p:ext uri="{BB962C8B-B14F-4D97-AF65-F5344CB8AC3E}">
        <p14:creationId xmlns:p14="http://schemas.microsoft.com/office/powerpoint/2010/main" val="2699649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47C76A-9A0D-35C0-1D65-5E54ECFBEFE9}"/>
              </a:ext>
            </a:extLst>
          </p:cNvPr>
          <p:cNvPicPr>
            <a:picLocks noChangeAspect="1"/>
          </p:cNvPicPr>
          <p:nvPr/>
        </p:nvPicPr>
        <p:blipFill>
          <a:blip r:embed="rId2"/>
          <a:stretch>
            <a:fillRect/>
          </a:stretch>
        </p:blipFill>
        <p:spPr>
          <a:xfrm>
            <a:off x="9762573" y="376451"/>
            <a:ext cx="2281646" cy="1506583"/>
          </a:xfrm>
          <a:prstGeom prst="rect">
            <a:avLst/>
          </a:prstGeom>
        </p:spPr>
      </p:pic>
      <p:pic>
        <p:nvPicPr>
          <p:cNvPr id="4" name="Picture 3">
            <a:extLst>
              <a:ext uri="{FF2B5EF4-FFF2-40B4-BE49-F238E27FC236}">
                <a16:creationId xmlns:a16="http://schemas.microsoft.com/office/drawing/2014/main" id="{14A600DC-84BA-CFCB-23F9-9B0ED67EED21}"/>
              </a:ext>
            </a:extLst>
          </p:cNvPr>
          <p:cNvPicPr>
            <a:picLocks noChangeAspect="1"/>
          </p:cNvPicPr>
          <p:nvPr/>
        </p:nvPicPr>
        <p:blipFill>
          <a:blip r:embed="rId2"/>
          <a:stretch>
            <a:fillRect/>
          </a:stretch>
        </p:blipFill>
        <p:spPr>
          <a:xfrm>
            <a:off x="9265492" y="5090994"/>
            <a:ext cx="2281646" cy="1506583"/>
          </a:xfrm>
          <a:prstGeom prst="rect">
            <a:avLst/>
          </a:prstGeom>
        </p:spPr>
      </p:pic>
      <p:pic>
        <p:nvPicPr>
          <p:cNvPr id="6" name="Picture 5" descr="Logo, company name&#10;&#10;Description automatically generated">
            <a:extLst>
              <a:ext uri="{FF2B5EF4-FFF2-40B4-BE49-F238E27FC236}">
                <a16:creationId xmlns:a16="http://schemas.microsoft.com/office/drawing/2014/main" id="{9293EA2A-65D1-65E3-D113-E34C506CF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44" y="376451"/>
            <a:ext cx="2235200" cy="1244600"/>
          </a:xfrm>
          <a:prstGeom prst="rect">
            <a:avLst/>
          </a:prstGeom>
        </p:spPr>
      </p:pic>
      <p:sp>
        <p:nvSpPr>
          <p:cNvPr id="7" name="Content Placeholder 6">
            <a:extLst>
              <a:ext uri="{FF2B5EF4-FFF2-40B4-BE49-F238E27FC236}">
                <a16:creationId xmlns:a16="http://schemas.microsoft.com/office/drawing/2014/main" id="{307E180E-A399-8126-52E9-508124D5A521}"/>
              </a:ext>
            </a:extLst>
          </p:cNvPr>
          <p:cNvSpPr>
            <a:spLocks noGrp="1"/>
          </p:cNvSpPr>
          <p:nvPr>
            <p:ph idx="1"/>
          </p:nvPr>
        </p:nvSpPr>
        <p:spPr/>
        <p:txBody>
          <a:bodyPr>
            <a:normAutofit/>
          </a:bodyPr>
          <a:lstStyle/>
          <a:p>
            <a:pPr marL="0" indent="0">
              <a:buNone/>
            </a:pPr>
            <a:r>
              <a:rPr lang="en-IE" dirty="0">
                <a:solidFill>
                  <a:schemeClr val="bg2">
                    <a:lumMod val="50000"/>
                  </a:schemeClr>
                </a:solidFill>
              </a:rPr>
              <a:t>Key Actions in progress</a:t>
            </a:r>
          </a:p>
          <a:p>
            <a:pPr marL="514350" indent="-514350">
              <a:buAutoNum type="arabicPeriod"/>
            </a:pPr>
            <a:r>
              <a:rPr lang="en-IE" dirty="0">
                <a:solidFill>
                  <a:schemeClr val="bg2">
                    <a:lumMod val="50000"/>
                  </a:schemeClr>
                </a:solidFill>
              </a:rPr>
              <a:t>Establishment of Advisory Group </a:t>
            </a:r>
          </a:p>
          <a:p>
            <a:pPr marL="514350" indent="-514350">
              <a:buAutoNum type="arabicPeriod"/>
            </a:pPr>
            <a:r>
              <a:rPr lang="en-IE" dirty="0">
                <a:solidFill>
                  <a:schemeClr val="bg2">
                    <a:lumMod val="50000"/>
                  </a:schemeClr>
                </a:solidFill>
              </a:rPr>
              <a:t>Drafting of Economic and Community - High Level Goals </a:t>
            </a:r>
          </a:p>
          <a:p>
            <a:pPr marL="0" indent="0">
              <a:buNone/>
            </a:pPr>
            <a:endParaRPr lang="en-IE" dirty="0">
              <a:solidFill>
                <a:schemeClr val="bg2">
                  <a:lumMod val="50000"/>
                </a:schemeClr>
              </a:solidFill>
            </a:endParaRPr>
          </a:p>
          <a:p>
            <a:pPr marL="0" indent="0">
              <a:buNone/>
            </a:pPr>
            <a:endParaRPr lang="en-IE" dirty="0"/>
          </a:p>
          <a:p>
            <a:pPr marL="0" indent="0">
              <a:buNone/>
            </a:pPr>
            <a:endParaRPr lang="en-IE" dirty="0"/>
          </a:p>
        </p:txBody>
      </p:sp>
    </p:spTree>
    <p:extLst>
      <p:ext uri="{BB962C8B-B14F-4D97-AF65-F5344CB8AC3E}">
        <p14:creationId xmlns:p14="http://schemas.microsoft.com/office/powerpoint/2010/main" val="344087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47C76A-9A0D-35C0-1D65-5E54ECFBEFE9}"/>
              </a:ext>
            </a:extLst>
          </p:cNvPr>
          <p:cNvPicPr>
            <a:picLocks noChangeAspect="1"/>
          </p:cNvPicPr>
          <p:nvPr/>
        </p:nvPicPr>
        <p:blipFill>
          <a:blip r:embed="rId2"/>
          <a:stretch>
            <a:fillRect/>
          </a:stretch>
        </p:blipFill>
        <p:spPr>
          <a:xfrm>
            <a:off x="9762573" y="376451"/>
            <a:ext cx="2281646" cy="1506583"/>
          </a:xfrm>
          <a:prstGeom prst="rect">
            <a:avLst/>
          </a:prstGeom>
        </p:spPr>
      </p:pic>
      <p:pic>
        <p:nvPicPr>
          <p:cNvPr id="6" name="Picture 5" descr="Logo, company name&#10;&#10;Description automatically generated">
            <a:extLst>
              <a:ext uri="{FF2B5EF4-FFF2-40B4-BE49-F238E27FC236}">
                <a16:creationId xmlns:a16="http://schemas.microsoft.com/office/drawing/2014/main" id="{9293EA2A-65D1-65E3-D113-E34C506CF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86" y="254919"/>
            <a:ext cx="2235200" cy="1244600"/>
          </a:xfrm>
          <a:prstGeom prst="rect">
            <a:avLst/>
          </a:prstGeom>
        </p:spPr>
      </p:pic>
      <p:sp>
        <p:nvSpPr>
          <p:cNvPr id="7" name="Content Placeholder 6">
            <a:extLst>
              <a:ext uri="{FF2B5EF4-FFF2-40B4-BE49-F238E27FC236}">
                <a16:creationId xmlns:a16="http://schemas.microsoft.com/office/drawing/2014/main" id="{5EB76C04-0C40-4791-2C1A-1452BEC483F3}"/>
              </a:ext>
            </a:extLst>
          </p:cNvPr>
          <p:cNvSpPr>
            <a:spLocks noGrp="1"/>
          </p:cNvSpPr>
          <p:nvPr>
            <p:ph idx="1"/>
          </p:nvPr>
        </p:nvSpPr>
        <p:spPr>
          <a:xfrm>
            <a:off x="557726" y="4370445"/>
            <a:ext cx="10515600" cy="2232636"/>
          </a:xfrm>
        </p:spPr>
        <p:txBody>
          <a:bodyPr>
            <a:normAutofit fontScale="85000" lnSpcReduction="20000"/>
          </a:bodyPr>
          <a:lstStyle/>
          <a:p>
            <a:r>
              <a:rPr lang="en-IE" dirty="0">
                <a:solidFill>
                  <a:schemeClr val="bg2">
                    <a:lumMod val="50000"/>
                  </a:schemeClr>
                </a:solidFill>
              </a:rPr>
              <a:t>Role of the Advisory Group is to advise and assist on the implementation and monitoring arrangements through the Implementation Plan Process</a:t>
            </a:r>
          </a:p>
          <a:p>
            <a:r>
              <a:rPr lang="en-IE" dirty="0">
                <a:solidFill>
                  <a:schemeClr val="bg2">
                    <a:lumMod val="50000"/>
                  </a:schemeClr>
                </a:solidFill>
              </a:rPr>
              <a:t>Needs to reflect the balance of public/private interests</a:t>
            </a:r>
          </a:p>
          <a:p>
            <a:r>
              <a:rPr lang="en-IE" dirty="0">
                <a:solidFill>
                  <a:schemeClr val="bg2">
                    <a:lumMod val="50000"/>
                  </a:schemeClr>
                </a:solidFill>
              </a:rPr>
              <a:t>Plays a Key Role in All Stages</a:t>
            </a:r>
          </a:p>
          <a:p>
            <a:pPr marL="0" indent="0">
              <a:buNone/>
            </a:pPr>
            <a:r>
              <a:rPr lang="en-IE" dirty="0"/>
              <a:t> </a:t>
            </a:r>
          </a:p>
          <a:p>
            <a:pPr marL="0" indent="0">
              <a:buNone/>
            </a:pPr>
            <a:r>
              <a:rPr lang="en-IE" dirty="0"/>
              <a:t>						</a:t>
            </a:r>
          </a:p>
        </p:txBody>
      </p:sp>
      <p:sp>
        <p:nvSpPr>
          <p:cNvPr id="10" name="TextBox 9">
            <a:extLst>
              <a:ext uri="{FF2B5EF4-FFF2-40B4-BE49-F238E27FC236}">
                <a16:creationId xmlns:a16="http://schemas.microsoft.com/office/drawing/2014/main" id="{0AF93374-6AA3-22AF-020D-A11FBFCC2B05}"/>
              </a:ext>
            </a:extLst>
          </p:cNvPr>
          <p:cNvSpPr txBox="1"/>
          <p:nvPr/>
        </p:nvSpPr>
        <p:spPr>
          <a:xfrm>
            <a:off x="706813" y="1883034"/>
            <a:ext cx="4687308" cy="2308324"/>
          </a:xfrm>
          <a:prstGeom prst="rect">
            <a:avLst/>
          </a:prstGeom>
          <a:solidFill>
            <a:schemeClr val="tx2">
              <a:lumMod val="60000"/>
              <a:lumOff val="40000"/>
            </a:schemeClr>
          </a:solidFill>
        </p:spPr>
        <p:txBody>
          <a:bodyPr wrap="square" rtlCol="0">
            <a:spAutoFit/>
          </a:bodyPr>
          <a:lstStyle/>
          <a:p>
            <a:r>
              <a:rPr lang="en-IE" dirty="0">
                <a:solidFill>
                  <a:schemeClr val="bg1"/>
                </a:solidFill>
              </a:rPr>
              <a:t>ECONOMIC MEMBERS:</a:t>
            </a:r>
          </a:p>
          <a:p>
            <a:r>
              <a:rPr lang="en-IE" dirty="0">
                <a:solidFill>
                  <a:schemeClr val="bg1"/>
                </a:solidFill>
              </a:rPr>
              <a:t>Director of Economic Development Enterprise                 – Jason Frehill</a:t>
            </a:r>
          </a:p>
          <a:p>
            <a:r>
              <a:rPr lang="en-IE" dirty="0">
                <a:solidFill>
                  <a:schemeClr val="bg1"/>
                </a:solidFill>
              </a:rPr>
              <a:t>EETD SPC Council </a:t>
            </a:r>
          </a:p>
          <a:p>
            <a:r>
              <a:rPr lang="en-IE" dirty="0">
                <a:solidFill>
                  <a:schemeClr val="bg1"/>
                </a:solidFill>
              </a:rPr>
              <a:t>Member 		 – Cllr Pamela Kearns</a:t>
            </a:r>
          </a:p>
          <a:p>
            <a:r>
              <a:rPr lang="en-IE" dirty="0">
                <a:solidFill>
                  <a:schemeClr val="bg1"/>
                </a:solidFill>
              </a:rPr>
              <a:t>EETD SPC Industry </a:t>
            </a:r>
          </a:p>
          <a:p>
            <a:r>
              <a:rPr lang="en-IE" dirty="0">
                <a:solidFill>
                  <a:schemeClr val="bg1"/>
                </a:solidFill>
              </a:rPr>
              <a:t>Member		 – Ms Sherri Brennan</a:t>
            </a:r>
          </a:p>
          <a:p>
            <a:r>
              <a:rPr lang="en-IE" dirty="0">
                <a:solidFill>
                  <a:schemeClr val="bg1"/>
                </a:solidFill>
              </a:rPr>
              <a:t>Head of Enterprise   – Tom Rooney</a:t>
            </a:r>
          </a:p>
        </p:txBody>
      </p:sp>
      <p:sp>
        <p:nvSpPr>
          <p:cNvPr id="12" name="TextBox 11">
            <a:extLst>
              <a:ext uri="{FF2B5EF4-FFF2-40B4-BE49-F238E27FC236}">
                <a16:creationId xmlns:a16="http://schemas.microsoft.com/office/drawing/2014/main" id="{96762666-6C26-47FB-EECB-66FA57B31EC7}"/>
              </a:ext>
            </a:extLst>
          </p:cNvPr>
          <p:cNvSpPr txBox="1"/>
          <p:nvPr/>
        </p:nvSpPr>
        <p:spPr>
          <a:xfrm>
            <a:off x="5536905" y="1883034"/>
            <a:ext cx="5436065" cy="2308324"/>
          </a:xfrm>
          <a:prstGeom prst="rect">
            <a:avLst/>
          </a:prstGeom>
          <a:solidFill>
            <a:schemeClr val="accent2">
              <a:lumMod val="60000"/>
              <a:lumOff val="40000"/>
            </a:schemeClr>
          </a:solidFill>
        </p:spPr>
        <p:txBody>
          <a:bodyPr wrap="square">
            <a:spAutoFit/>
          </a:bodyPr>
          <a:lstStyle/>
          <a:p>
            <a:r>
              <a:rPr lang="en-IE" dirty="0">
                <a:solidFill>
                  <a:schemeClr val="accent1">
                    <a:lumMod val="75000"/>
                  </a:schemeClr>
                </a:solidFill>
              </a:rPr>
              <a:t>COMMUNITY MEMBERS :</a:t>
            </a:r>
          </a:p>
          <a:p>
            <a:r>
              <a:rPr lang="en-IE" dirty="0">
                <a:solidFill>
                  <a:schemeClr val="accent1">
                    <a:lumMod val="75000"/>
                  </a:schemeClr>
                </a:solidFill>
              </a:rPr>
              <a:t>Chief Officer LCDC 		– Prof Mary Corocran</a:t>
            </a:r>
          </a:p>
          <a:p>
            <a:endParaRPr lang="en-IE" dirty="0">
              <a:solidFill>
                <a:schemeClr val="accent1">
                  <a:lumMod val="75000"/>
                </a:schemeClr>
              </a:solidFill>
            </a:endParaRPr>
          </a:p>
          <a:p>
            <a:r>
              <a:rPr lang="en-IE" dirty="0">
                <a:solidFill>
                  <a:schemeClr val="accent1">
                    <a:lumMod val="75000"/>
                  </a:schemeClr>
                </a:solidFill>
              </a:rPr>
              <a:t>LCDC Council Member 	 – Cllr t.b.c.</a:t>
            </a:r>
          </a:p>
          <a:p>
            <a:r>
              <a:rPr lang="en-IE" dirty="0">
                <a:solidFill>
                  <a:schemeClr val="accent1">
                    <a:lumMod val="75000"/>
                  </a:schemeClr>
                </a:solidFill>
              </a:rPr>
              <a:t>SEO Community Department</a:t>
            </a:r>
          </a:p>
          <a:p>
            <a:r>
              <a:rPr lang="en-IE" dirty="0">
                <a:solidFill>
                  <a:schemeClr val="accent1">
                    <a:lumMod val="75000"/>
                  </a:schemeClr>
                </a:solidFill>
              </a:rPr>
              <a:t>SDCC			 – Jennifer Moroney Ward</a:t>
            </a:r>
          </a:p>
          <a:p>
            <a:endParaRPr lang="en-IE" dirty="0">
              <a:solidFill>
                <a:schemeClr val="accent1">
                  <a:lumMod val="75000"/>
                </a:schemeClr>
              </a:solidFill>
            </a:endParaRPr>
          </a:p>
          <a:p>
            <a:r>
              <a:rPr lang="en-IE" dirty="0">
                <a:solidFill>
                  <a:schemeClr val="accent1">
                    <a:lumMod val="75000"/>
                  </a:schemeClr>
                </a:solidFill>
              </a:rPr>
              <a:t>/</a:t>
            </a:r>
          </a:p>
        </p:txBody>
      </p:sp>
      <p:sp>
        <p:nvSpPr>
          <p:cNvPr id="2" name="TextBox 1">
            <a:extLst>
              <a:ext uri="{FF2B5EF4-FFF2-40B4-BE49-F238E27FC236}">
                <a16:creationId xmlns:a16="http://schemas.microsoft.com/office/drawing/2014/main" id="{B0B7EB0D-0308-127A-8313-454F54634269}"/>
              </a:ext>
            </a:extLst>
          </p:cNvPr>
          <p:cNvSpPr txBox="1"/>
          <p:nvPr/>
        </p:nvSpPr>
        <p:spPr>
          <a:xfrm>
            <a:off x="3354502" y="784506"/>
            <a:ext cx="4614729" cy="461665"/>
          </a:xfrm>
          <a:prstGeom prst="rect">
            <a:avLst/>
          </a:prstGeom>
          <a:noFill/>
        </p:spPr>
        <p:txBody>
          <a:bodyPr wrap="square" rtlCol="0">
            <a:spAutoFit/>
          </a:bodyPr>
          <a:lstStyle/>
          <a:p>
            <a:pPr algn="ctr"/>
            <a:r>
              <a:rPr lang="en-IE" sz="2400" dirty="0">
                <a:solidFill>
                  <a:srgbClr val="0070C0"/>
                </a:solidFill>
              </a:rPr>
              <a:t>LECP ADVISORY GROUP</a:t>
            </a:r>
          </a:p>
        </p:txBody>
      </p:sp>
    </p:spTree>
    <p:extLst>
      <p:ext uri="{BB962C8B-B14F-4D97-AF65-F5344CB8AC3E}">
        <p14:creationId xmlns:p14="http://schemas.microsoft.com/office/powerpoint/2010/main" val="4208945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D8D48C-DDF5-484C-8A8C-A8519AF7A5EB}"/>
              </a:ext>
            </a:extLst>
          </p:cNvPr>
          <p:cNvSpPr>
            <a:spLocks noGrp="1"/>
          </p:cNvSpPr>
          <p:nvPr>
            <p:ph type="title"/>
          </p:nvPr>
        </p:nvSpPr>
        <p:spPr/>
        <p:txBody>
          <a:bodyPr/>
          <a:lstStyle/>
          <a:p>
            <a:pPr algn="ctr"/>
            <a:r>
              <a:rPr lang="en-GB" dirty="0"/>
              <a:t>Agenda</a:t>
            </a:r>
            <a:endParaRPr lang="en-IE" dirty="0"/>
          </a:p>
        </p:txBody>
      </p:sp>
      <p:sp>
        <p:nvSpPr>
          <p:cNvPr id="5" name="Content Placeholder 4">
            <a:extLst>
              <a:ext uri="{FF2B5EF4-FFF2-40B4-BE49-F238E27FC236}">
                <a16:creationId xmlns:a16="http://schemas.microsoft.com/office/drawing/2014/main" id="{E3DC9EB3-6B68-41DF-B399-647096BE1F71}"/>
              </a:ext>
            </a:extLst>
          </p:cNvPr>
          <p:cNvSpPr>
            <a:spLocks noGrp="1"/>
          </p:cNvSpPr>
          <p:nvPr>
            <p:ph idx="1"/>
          </p:nvPr>
        </p:nvSpPr>
        <p:spPr>
          <a:xfrm>
            <a:off x="838200" y="1323372"/>
            <a:ext cx="10515600" cy="4414699"/>
          </a:xfrm>
        </p:spPr>
        <p:txBody>
          <a:bodyPr>
            <a:normAutofit fontScale="70000" lnSpcReduction="20000"/>
          </a:bodyPr>
          <a:lstStyle/>
          <a:p>
            <a:r>
              <a:rPr lang="en-GB" dirty="0"/>
              <a:t>Financial Supports</a:t>
            </a:r>
          </a:p>
          <a:p>
            <a:pPr lvl="1"/>
            <a:r>
              <a:rPr lang="en-GB" dirty="0"/>
              <a:t>M1 Financial Supports</a:t>
            </a:r>
          </a:p>
          <a:p>
            <a:pPr lvl="1"/>
            <a:r>
              <a:rPr lang="en-GB" dirty="0"/>
              <a:t>TOVS – Trading Online Voucher Scheme</a:t>
            </a:r>
          </a:p>
          <a:p>
            <a:pPr lvl="1"/>
            <a:r>
              <a:rPr lang="en-GB" dirty="0"/>
              <a:t>TAME</a:t>
            </a:r>
          </a:p>
          <a:p>
            <a:r>
              <a:rPr lang="en-GB" dirty="0"/>
              <a:t>Business Supports</a:t>
            </a:r>
          </a:p>
          <a:p>
            <a:pPr lvl="1"/>
            <a:r>
              <a:rPr lang="en-GB" dirty="0"/>
              <a:t>Mentoring</a:t>
            </a:r>
          </a:p>
          <a:p>
            <a:pPr lvl="1"/>
            <a:r>
              <a:rPr lang="en-GB" dirty="0"/>
              <a:t>Training</a:t>
            </a:r>
          </a:p>
          <a:p>
            <a:r>
              <a:rPr lang="en-GB" dirty="0"/>
              <a:t>Programmes &amp; Networks</a:t>
            </a:r>
          </a:p>
          <a:p>
            <a:pPr lvl="1"/>
            <a:r>
              <a:rPr lang="en-GB" dirty="0"/>
              <a:t>NEWS</a:t>
            </a:r>
          </a:p>
          <a:p>
            <a:pPr lvl="1"/>
            <a:r>
              <a:rPr lang="en-GB" dirty="0"/>
              <a:t>SCENe</a:t>
            </a:r>
          </a:p>
          <a:p>
            <a:pPr lvl="1"/>
            <a:r>
              <a:rPr lang="en-GB" dirty="0"/>
              <a:t>Export Development</a:t>
            </a:r>
          </a:p>
          <a:p>
            <a:pPr lvl="1"/>
            <a:r>
              <a:rPr lang="en-GB" dirty="0"/>
              <a:t>Student Enterprise Programme</a:t>
            </a:r>
          </a:p>
          <a:p>
            <a:pPr lvl="1"/>
            <a:r>
              <a:rPr lang="en-GB" dirty="0"/>
              <a:t>National Enterprise Awards</a:t>
            </a:r>
          </a:p>
          <a:p>
            <a:r>
              <a:rPr lang="en-GB" dirty="0"/>
              <a:t>LECP Update</a:t>
            </a:r>
          </a:p>
          <a:p>
            <a:r>
              <a:rPr lang="en-GB" dirty="0"/>
              <a:t>Innovation Centre Update</a:t>
            </a:r>
          </a:p>
        </p:txBody>
      </p:sp>
    </p:spTree>
    <p:extLst>
      <p:ext uri="{BB962C8B-B14F-4D97-AF65-F5344CB8AC3E}">
        <p14:creationId xmlns:p14="http://schemas.microsoft.com/office/powerpoint/2010/main" val="3012006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A600DC-84BA-CFCB-23F9-9B0ED67EED21}"/>
              </a:ext>
            </a:extLst>
          </p:cNvPr>
          <p:cNvPicPr>
            <a:picLocks noChangeAspect="1"/>
          </p:cNvPicPr>
          <p:nvPr/>
        </p:nvPicPr>
        <p:blipFill>
          <a:blip r:embed="rId2"/>
          <a:stretch>
            <a:fillRect/>
          </a:stretch>
        </p:blipFill>
        <p:spPr>
          <a:xfrm>
            <a:off x="9265492" y="5090994"/>
            <a:ext cx="2281646" cy="1506583"/>
          </a:xfrm>
          <a:prstGeom prst="rect">
            <a:avLst/>
          </a:prstGeom>
        </p:spPr>
      </p:pic>
      <p:pic>
        <p:nvPicPr>
          <p:cNvPr id="6" name="Picture 5" descr="Logo, company name&#10;&#10;Description automatically generated">
            <a:extLst>
              <a:ext uri="{FF2B5EF4-FFF2-40B4-BE49-F238E27FC236}">
                <a16:creationId xmlns:a16="http://schemas.microsoft.com/office/drawing/2014/main" id="{9293EA2A-65D1-65E3-D113-E34C506CF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44" y="376451"/>
            <a:ext cx="2235200" cy="1244600"/>
          </a:xfrm>
          <a:prstGeom prst="rect">
            <a:avLst/>
          </a:prstGeom>
        </p:spPr>
      </p:pic>
      <p:sp>
        <p:nvSpPr>
          <p:cNvPr id="7" name="Content Placeholder 6">
            <a:extLst>
              <a:ext uri="{FF2B5EF4-FFF2-40B4-BE49-F238E27FC236}">
                <a16:creationId xmlns:a16="http://schemas.microsoft.com/office/drawing/2014/main" id="{307E180E-A399-8126-52E9-508124D5A521}"/>
              </a:ext>
            </a:extLst>
          </p:cNvPr>
          <p:cNvSpPr>
            <a:spLocks noGrp="1"/>
          </p:cNvSpPr>
          <p:nvPr>
            <p:ph idx="1"/>
          </p:nvPr>
        </p:nvSpPr>
        <p:spPr>
          <a:xfrm>
            <a:off x="737532" y="1253331"/>
            <a:ext cx="10515600" cy="4351338"/>
          </a:xfrm>
        </p:spPr>
        <p:txBody>
          <a:bodyPr>
            <a:normAutofit lnSpcReduction="10000"/>
          </a:bodyPr>
          <a:lstStyle/>
          <a:p>
            <a:pPr marL="0" indent="0">
              <a:buNone/>
            </a:pPr>
            <a:endParaRPr lang="en-IE" dirty="0">
              <a:solidFill>
                <a:schemeClr val="bg2">
                  <a:lumMod val="50000"/>
                </a:schemeClr>
              </a:solidFill>
            </a:endParaRPr>
          </a:p>
          <a:p>
            <a:pPr marL="0" indent="0">
              <a:buNone/>
            </a:pPr>
            <a:r>
              <a:rPr lang="en-IE" dirty="0">
                <a:solidFill>
                  <a:schemeClr val="bg2">
                    <a:lumMod val="50000"/>
                  </a:schemeClr>
                </a:solidFill>
              </a:rPr>
              <a:t>Next Stage : Set up First Advisory Group Meeting </a:t>
            </a:r>
          </a:p>
          <a:p>
            <a:pPr marL="0" indent="0">
              <a:buNone/>
            </a:pPr>
            <a:r>
              <a:rPr lang="en-IE" dirty="0">
                <a:solidFill>
                  <a:schemeClr val="bg2">
                    <a:lumMod val="50000"/>
                  </a:schemeClr>
                </a:solidFill>
              </a:rPr>
              <a:t>Key items for Agenda</a:t>
            </a:r>
          </a:p>
          <a:p>
            <a:r>
              <a:rPr lang="en-IE" dirty="0">
                <a:solidFill>
                  <a:schemeClr val="bg2">
                    <a:lumMod val="50000"/>
                  </a:schemeClr>
                </a:solidFill>
              </a:rPr>
              <a:t>Share Draft Level High Level Goals</a:t>
            </a:r>
          </a:p>
          <a:p>
            <a:r>
              <a:rPr lang="en-IE" dirty="0">
                <a:solidFill>
                  <a:schemeClr val="bg2">
                    <a:lumMod val="50000"/>
                  </a:schemeClr>
                </a:solidFill>
              </a:rPr>
              <a:t>Set ‘date by’ for the agreement of High Level Goals</a:t>
            </a:r>
          </a:p>
          <a:p>
            <a:r>
              <a:rPr lang="en-IE" dirty="0">
                <a:solidFill>
                  <a:schemeClr val="bg2">
                    <a:lumMod val="50000"/>
                  </a:schemeClr>
                </a:solidFill>
              </a:rPr>
              <a:t>Share Context documents</a:t>
            </a:r>
          </a:p>
          <a:p>
            <a:r>
              <a:rPr lang="en-IE" dirty="0">
                <a:solidFill>
                  <a:schemeClr val="bg2">
                    <a:lumMod val="50000"/>
                  </a:schemeClr>
                </a:solidFill>
              </a:rPr>
              <a:t>Decision on Tender Process for work on the Socio-Economic Analysis</a:t>
            </a:r>
          </a:p>
          <a:p>
            <a:pPr marL="0" indent="0">
              <a:buNone/>
            </a:pPr>
            <a:endParaRPr lang="en-IE" dirty="0">
              <a:solidFill>
                <a:schemeClr val="bg2">
                  <a:lumMod val="50000"/>
                </a:schemeClr>
              </a:solidFill>
            </a:endParaRPr>
          </a:p>
          <a:p>
            <a:pPr marL="0" indent="0">
              <a:buNone/>
            </a:pPr>
            <a:r>
              <a:rPr lang="en-IE" dirty="0">
                <a:solidFill>
                  <a:schemeClr val="bg2">
                    <a:lumMod val="50000"/>
                  </a:schemeClr>
                </a:solidFill>
              </a:rPr>
              <a:t>Timeline:  During September / early October – date to be confirmed</a:t>
            </a:r>
          </a:p>
          <a:p>
            <a:pPr marL="0" indent="0">
              <a:buNone/>
            </a:pPr>
            <a:endParaRPr lang="en-IE" dirty="0"/>
          </a:p>
          <a:p>
            <a:pPr marL="0" indent="0">
              <a:buNone/>
            </a:pPr>
            <a:endParaRPr lang="en-IE" dirty="0"/>
          </a:p>
        </p:txBody>
      </p:sp>
    </p:spTree>
    <p:extLst>
      <p:ext uri="{BB962C8B-B14F-4D97-AF65-F5344CB8AC3E}">
        <p14:creationId xmlns:p14="http://schemas.microsoft.com/office/powerpoint/2010/main" val="1902448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47C76A-9A0D-35C0-1D65-5E54ECFBEFE9}"/>
              </a:ext>
            </a:extLst>
          </p:cNvPr>
          <p:cNvPicPr>
            <a:picLocks noChangeAspect="1"/>
          </p:cNvPicPr>
          <p:nvPr/>
        </p:nvPicPr>
        <p:blipFill>
          <a:blip r:embed="rId2"/>
          <a:stretch>
            <a:fillRect/>
          </a:stretch>
        </p:blipFill>
        <p:spPr>
          <a:xfrm>
            <a:off x="9762573" y="376451"/>
            <a:ext cx="2281646" cy="1506583"/>
          </a:xfrm>
          <a:prstGeom prst="rect">
            <a:avLst/>
          </a:prstGeom>
        </p:spPr>
      </p:pic>
      <p:pic>
        <p:nvPicPr>
          <p:cNvPr id="4" name="Picture 3">
            <a:extLst>
              <a:ext uri="{FF2B5EF4-FFF2-40B4-BE49-F238E27FC236}">
                <a16:creationId xmlns:a16="http://schemas.microsoft.com/office/drawing/2014/main" id="{14A600DC-84BA-CFCB-23F9-9B0ED67EED21}"/>
              </a:ext>
            </a:extLst>
          </p:cNvPr>
          <p:cNvPicPr>
            <a:picLocks noChangeAspect="1"/>
          </p:cNvPicPr>
          <p:nvPr/>
        </p:nvPicPr>
        <p:blipFill>
          <a:blip r:embed="rId2"/>
          <a:stretch>
            <a:fillRect/>
          </a:stretch>
        </p:blipFill>
        <p:spPr>
          <a:xfrm>
            <a:off x="9914973" y="528851"/>
            <a:ext cx="2281646" cy="1506583"/>
          </a:xfrm>
          <a:prstGeom prst="rect">
            <a:avLst/>
          </a:prstGeom>
        </p:spPr>
      </p:pic>
      <p:pic>
        <p:nvPicPr>
          <p:cNvPr id="6" name="Picture 5" descr="Logo, company name&#10;&#10;Description automatically generated">
            <a:extLst>
              <a:ext uri="{FF2B5EF4-FFF2-40B4-BE49-F238E27FC236}">
                <a16:creationId xmlns:a16="http://schemas.microsoft.com/office/drawing/2014/main" id="{9293EA2A-65D1-65E3-D113-E34C506CF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94" y="436228"/>
            <a:ext cx="2235200" cy="1317071"/>
          </a:xfrm>
          <a:prstGeom prst="rect">
            <a:avLst/>
          </a:prstGeom>
        </p:spPr>
      </p:pic>
      <p:sp>
        <p:nvSpPr>
          <p:cNvPr id="7" name="Content Placeholder 6">
            <a:extLst>
              <a:ext uri="{FF2B5EF4-FFF2-40B4-BE49-F238E27FC236}">
                <a16:creationId xmlns:a16="http://schemas.microsoft.com/office/drawing/2014/main" id="{9EEAAC32-11D7-A478-655B-BF528227EC4B}"/>
              </a:ext>
            </a:extLst>
          </p:cNvPr>
          <p:cNvSpPr>
            <a:spLocks noGrp="1"/>
          </p:cNvSpPr>
          <p:nvPr>
            <p:ph idx="1"/>
          </p:nvPr>
        </p:nvSpPr>
        <p:spPr>
          <a:xfrm>
            <a:off x="838200" y="1883034"/>
            <a:ext cx="10515600" cy="4351338"/>
          </a:xfrm>
          <a:solidFill>
            <a:schemeClr val="accent5">
              <a:lumMod val="75000"/>
            </a:schemeClr>
          </a:solidFill>
        </p:spPr>
        <p:txBody>
          <a:bodyPr>
            <a:normAutofit fontScale="92500" lnSpcReduction="20000"/>
          </a:bodyPr>
          <a:lstStyle/>
          <a:p>
            <a:pPr marL="0" indent="0" algn="ctr">
              <a:buNone/>
            </a:pPr>
            <a:r>
              <a:rPr lang="en-IE" dirty="0">
                <a:solidFill>
                  <a:schemeClr val="bg1"/>
                </a:solidFill>
              </a:rPr>
              <a:t>HIGH–LEVEL GOALS  </a:t>
            </a:r>
          </a:p>
          <a:p>
            <a:pPr marL="0" indent="0">
              <a:buNone/>
            </a:pPr>
            <a:endParaRPr lang="en-IE" dirty="0"/>
          </a:p>
          <a:p>
            <a:pPr marL="0" indent="0">
              <a:buNone/>
            </a:pPr>
            <a:r>
              <a:rPr lang="en-IE" dirty="0">
                <a:solidFill>
                  <a:schemeClr val="bg1"/>
                </a:solidFill>
              </a:rPr>
              <a:t>A High level goal can be viewed as the setting of the general direction of travel for the LECP. It will generally not change throughout the plan and inputs and interventions supported through the lifetime of the plan will be designed to reach the High Level Goals identified.</a:t>
            </a:r>
          </a:p>
          <a:p>
            <a:pPr marL="0" indent="0">
              <a:buNone/>
            </a:pPr>
            <a:endParaRPr lang="en-IE" dirty="0">
              <a:solidFill>
                <a:schemeClr val="bg1"/>
              </a:solidFill>
            </a:endParaRPr>
          </a:p>
          <a:p>
            <a:pPr marL="0" indent="0">
              <a:buNone/>
            </a:pPr>
            <a:r>
              <a:rPr lang="en-IE" dirty="0">
                <a:solidFill>
                  <a:schemeClr val="bg1"/>
                </a:solidFill>
              </a:rPr>
              <a:t>Goals should be ambitious with their foundation in the analysis of the socio-economic data as well as consultation process undertaken as part of the development of the plan</a:t>
            </a:r>
          </a:p>
          <a:p>
            <a:pPr marL="0" indent="0">
              <a:buNone/>
            </a:pPr>
            <a:endParaRPr lang="en-IE" dirty="0">
              <a:solidFill>
                <a:schemeClr val="bg1"/>
              </a:solidFill>
            </a:endParaRPr>
          </a:p>
          <a:p>
            <a:pPr marL="0" indent="0">
              <a:buNone/>
            </a:pPr>
            <a:r>
              <a:rPr lang="en-IE" dirty="0">
                <a:solidFill>
                  <a:schemeClr val="bg1"/>
                </a:solidFill>
              </a:rPr>
              <a:t>Goals must also be achievable and realistic  </a:t>
            </a:r>
          </a:p>
          <a:p>
            <a:pPr marL="0" indent="0">
              <a:buNone/>
            </a:pPr>
            <a:endParaRPr lang="en-IE" dirty="0"/>
          </a:p>
        </p:txBody>
      </p:sp>
    </p:spTree>
    <p:extLst>
      <p:ext uri="{BB962C8B-B14F-4D97-AF65-F5344CB8AC3E}">
        <p14:creationId xmlns:p14="http://schemas.microsoft.com/office/powerpoint/2010/main" val="3717076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5E9341-810A-4D3F-90E9-0EC6AB7115E0}"/>
              </a:ext>
            </a:extLst>
          </p:cNvPr>
          <p:cNvSpPr>
            <a:spLocks noGrp="1"/>
          </p:cNvSpPr>
          <p:nvPr>
            <p:ph type="title"/>
          </p:nvPr>
        </p:nvSpPr>
        <p:spPr>
          <a:xfrm>
            <a:off x="831850" y="2834939"/>
            <a:ext cx="10515600" cy="923330"/>
          </a:xfrm>
        </p:spPr>
        <p:txBody>
          <a:bodyPr/>
          <a:lstStyle/>
          <a:p>
            <a:pPr algn="ctr"/>
            <a:r>
              <a:rPr lang="en-GB" dirty="0"/>
              <a:t>QUESTIONS?</a:t>
            </a:r>
            <a:endParaRPr lang="en-IE" dirty="0"/>
          </a:p>
        </p:txBody>
      </p:sp>
    </p:spTree>
    <p:extLst>
      <p:ext uri="{BB962C8B-B14F-4D97-AF65-F5344CB8AC3E}">
        <p14:creationId xmlns:p14="http://schemas.microsoft.com/office/powerpoint/2010/main" val="890893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1E2D-1B71-4BBD-BC69-969541901915}"/>
              </a:ext>
            </a:extLst>
          </p:cNvPr>
          <p:cNvSpPr>
            <a:spLocks noGrp="1"/>
          </p:cNvSpPr>
          <p:nvPr>
            <p:ph type="title"/>
          </p:nvPr>
        </p:nvSpPr>
        <p:spPr>
          <a:xfrm>
            <a:off x="2239861" y="732441"/>
            <a:ext cx="7222922" cy="867930"/>
          </a:xfrm>
        </p:spPr>
        <p:txBody>
          <a:bodyPr/>
          <a:lstStyle/>
          <a:p>
            <a:pPr algn="ctr"/>
            <a:r>
              <a:rPr lang="en-GB" dirty="0"/>
              <a:t>Financial Supports</a:t>
            </a:r>
            <a:br>
              <a:rPr lang="en-GB" dirty="0"/>
            </a:br>
            <a:r>
              <a:rPr lang="en-GB" sz="2000" dirty="0"/>
              <a:t>Measure 1 Supports year to date end  of August v 2021 </a:t>
            </a:r>
            <a:endParaRPr lang="en-IE" sz="2000" dirty="0"/>
          </a:p>
        </p:txBody>
      </p:sp>
      <p:graphicFrame>
        <p:nvGraphicFramePr>
          <p:cNvPr id="7" name="Chart 6">
            <a:extLst>
              <a:ext uri="{FF2B5EF4-FFF2-40B4-BE49-F238E27FC236}">
                <a16:creationId xmlns:a16="http://schemas.microsoft.com/office/drawing/2014/main" id="{B2037B81-F276-429B-9774-9DEBA57B6EE5}"/>
              </a:ext>
            </a:extLst>
          </p:cNvPr>
          <p:cNvGraphicFramePr>
            <a:graphicFrameLocks/>
          </p:cNvGraphicFramePr>
          <p:nvPr>
            <p:extLst>
              <p:ext uri="{D42A27DB-BD31-4B8C-83A1-F6EECF244321}">
                <p14:modId xmlns:p14="http://schemas.microsoft.com/office/powerpoint/2010/main" val="354697732"/>
              </p:ext>
            </p:extLst>
          </p:nvPr>
        </p:nvGraphicFramePr>
        <p:xfrm>
          <a:off x="3490535" y="1730286"/>
          <a:ext cx="3260814" cy="20755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B2037B81-F276-429B-9774-9DEBA57B6EE5}"/>
              </a:ext>
            </a:extLst>
          </p:cNvPr>
          <p:cNvGraphicFramePr>
            <a:graphicFrameLocks/>
          </p:cNvGraphicFramePr>
          <p:nvPr>
            <p:extLst>
              <p:ext uri="{D42A27DB-BD31-4B8C-83A1-F6EECF244321}">
                <p14:modId xmlns:p14="http://schemas.microsoft.com/office/powerpoint/2010/main" val="2447688967"/>
              </p:ext>
            </p:extLst>
          </p:nvPr>
        </p:nvGraphicFramePr>
        <p:xfrm>
          <a:off x="6318428" y="2057399"/>
          <a:ext cx="5033150" cy="3050059"/>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E724745E-95F0-9E44-E240-DB994204D10F}"/>
              </a:ext>
            </a:extLst>
          </p:cNvPr>
          <p:cNvSpPr txBox="1"/>
          <p:nvPr/>
        </p:nvSpPr>
        <p:spPr>
          <a:xfrm>
            <a:off x="6373658" y="1688067"/>
            <a:ext cx="2879671" cy="369332"/>
          </a:xfrm>
          <a:prstGeom prst="rect">
            <a:avLst/>
          </a:prstGeom>
          <a:noFill/>
        </p:spPr>
        <p:txBody>
          <a:bodyPr wrap="square" rtlCol="0">
            <a:spAutoFit/>
          </a:bodyPr>
          <a:lstStyle/>
          <a:p>
            <a:r>
              <a:rPr lang="en-IE" dirty="0">
                <a:solidFill>
                  <a:srgbClr val="FF0000"/>
                </a:solidFill>
              </a:rPr>
              <a:t>Previous Year to date 2022                                                                     </a:t>
            </a:r>
          </a:p>
        </p:txBody>
      </p:sp>
      <p:graphicFrame>
        <p:nvGraphicFramePr>
          <p:cNvPr id="4" name="Table 3">
            <a:extLst>
              <a:ext uri="{FF2B5EF4-FFF2-40B4-BE49-F238E27FC236}">
                <a16:creationId xmlns:a16="http://schemas.microsoft.com/office/drawing/2014/main" id="{39A48875-3707-5F1D-CFF5-CEB58239778E}"/>
              </a:ext>
            </a:extLst>
          </p:cNvPr>
          <p:cNvGraphicFramePr>
            <a:graphicFrameLocks noGrp="1"/>
          </p:cNvGraphicFramePr>
          <p:nvPr>
            <p:extLst>
              <p:ext uri="{D42A27DB-BD31-4B8C-83A1-F6EECF244321}">
                <p14:modId xmlns:p14="http://schemas.microsoft.com/office/powerpoint/2010/main" val="853661040"/>
              </p:ext>
            </p:extLst>
          </p:nvPr>
        </p:nvGraphicFramePr>
        <p:xfrm>
          <a:off x="711200" y="2143125"/>
          <a:ext cx="5384800" cy="1285875"/>
        </p:xfrm>
        <a:graphic>
          <a:graphicData uri="http://schemas.openxmlformats.org/drawingml/2006/table">
            <a:tbl>
              <a:tblPr>
                <a:tableStyleId>{5C22544A-7EE6-4342-B048-85BDC9FD1C3A}</a:tableStyleId>
              </a:tblPr>
              <a:tblGrid>
                <a:gridCol w="1205079">
                  <a:extLst>
                    <a:ext uri="{9D8B030D-6E8A-4147-A177-3AD203B41FA5}">
                      <a16:colId xmlns:a16="http://schemas.microsoft.com/office/drawing/2014/main" val="1395779489"/>
                    </a:ext>
                  </a:extLst>
                </a:gridCol>
                <a:gridCol w="1192394">
                  <a:extLst>
                    <a:ext uri="{9D8B030D-6E8A-4147-A177-3AD203B41FA5}">
                      <a16:colId xmlns:a16="http://schemas.microsoft.com/office/drawing/2014/main" val="3132025671"/>
                    </a:ext>
                  </a:extLst>
                </a:gridCol>
                <a:gridCol w="1170195">
                  <a:extLst>
                    <a:ext uri="{9D8B030D-6E8A-4147-A177-3AD203B41FA5}">
                      <a16:colId xmlns:a16="http://schemas.microsoft.com/office/drawing/2014/main" val="2365875758"/>
                    </a:ext>
                  </a:extLst>
                </a:gridCol>
                <a:gridCol w="180762">
                  <a:extLst>
                    <a:ext uri="{9D8B030D-6E8A-4147-A177-3AD203B41FA5}">
                      <a16:colId xmlns:a16="http://schemas.microsoft.com/office/drawing/2014/main" val="1495272398"/>
                    </a:ext>
                  </a:extLst>
                </a:gridCol>
                <a:gridCol w="1027488">
                  <a:extLst>
                    <a:ext uri="{9D8B030D-6E8A-4147-A177-3AD203B41FA5}">
                      <a16:colId xmlns:a16="http://schemas.microsoft.com/office/drawing/2014/main" val="832274991"/>
                    </a:ext>
                  </a:extLst>
                </a:gridCol>
                <a:gridCol w="608882">
                  <a:extLst>
                    <a:ext uri="{9D8B030D-6E8A-4147-A177-3AD203B41FA5}">
                      <a16:colId xmlns:a16="http://schemas.microsoft.com/office/drawing/2014/main" val="3491942186"/>
                    </a:ext>
                  </a:extLst>
                </a:gridCol>
              </a:tblGrid>
              <a:tr h="257175">
                <a:tc>
                  <a:txBody>
                    <a:bodyPr/>
                    <a:lstStyle/>
                    <a:p>
                      <a:pPr algn="l" fontAlgn="ctr"/>
                      <a:r>
                        <a:rPr lang="en-IE" sz="1100" u="none" strike="noStrike" dirty="0">
                          <a:effectLst/>
                        </a:rPr>
                        <a:t>Grant Type</a:t>
                      </a:r>
                      <a:endParaRPr lang="en-IE"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Qty</a:t>
                      </a:r>
                      <a:endParaRPr lang="en-IE"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Value</a:t>
                      </a:r>
                      <a:endParaRPr lang="en-IE"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Target</a:t>
                      </a:r>
                      <a:endParaRPr lang="en-IE"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Vs Target</a:t>
                      </a:r>
                      <a:endParaRPr lang="en-IE"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97889477"/>
                  </a:ext>
                </a:extLst>
              </a:tr>
              <a:tr h="257175">
                <a:tc>
                  <a:txBody>
                    <a:bodyPr/>
                    <a:lstStyle/>
                    <a:p>
                      <a:pPr algn="l" fontAlgn="ctr"/>
                      <a:r>
                        <a:rPr lang="en-IE" sz="1100" u="none" strike="noStrike" dirty="0">
                          <a:effectLst/>
                        </a:rPr>
                        <a:t>Feasibility Grant</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6</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€43,687.50</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10</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60%</a:t>
                      </a:r>
                      <a:endParaRPr lang="en-I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11189921"/>
                  </a:ext>
                </a:extLst>
              </a:tr>
              <a:tr h="257175">
                <a:tc>
                  <a:txBody>
                    <a:bodyPr/>
                    <a:lstStyle/>
                    <a:p>
                      <a:pPr algn="l" fontAlgn="ctr"/>
                      <a:r>
                        <a:rPr lang="en-IE" sz="1100" u="none" strike="noStrike" dirty="0">
                          <a:effectLst/>
                        </a:rPr>
                        <a:t>Priming Grants</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7</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€241,250.00</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15</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47%</a:t>
                      </a:r>
                      <a:endParaRPr lang="en-I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96524538"/>
                  </a:ext>
                </a:extLst>
              </a:tr>
              <a:tr h="257175">
                <a:tc>
                  <a:txBody>
                    <a:bodyPr/>
                    <a:lstStyle/>
                    <a:p>
                      <a:pPr algn="l" fontAlgn="ctr"/>
                      <a:r>
                        <a:rPr lang="en-IE" sz="1100" u="none" strike="noStrike" dirty="0">
                          <a:effectLst/>
                        </a:rPr>
                        <a:t>Business Expansion</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5</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€189,775.00</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10</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50%</a:t>
                      </a:r>
                      <a:endParaRPr lang="en-I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43056238"/>
                  </a:ext>
                </a:extLst>
              </a:tr>
              <a:tr h="257175">
                <a:tc>
                  <a:txBody>
                    <a:bodyPr/>
                    <a:lstStyle/>
                    <a:p>
                      <a:pPr algn="l" fontAlgn="ctr"/>
                      <a:r>
                        <a:rPr lang="en-IE" sz="1100" u="none" strike="noStrike" dirty="0">
                          <a:effectLst/>
                        </a:rPr>
                        <a:t> </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18</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€474,712.50</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35</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51%</a:t>
                      </a:r>
                      <a:endParaRPr lang="en-I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11762564"/>
                  </a:ext>
                </a:extLst>
              </a:tr>
            </a:tbl>
          </a:graphicData>
        </a:graphic>
      </p:graphicFrame>
      <p:graphicFrame>
        <p:nvGraphicFramePr>
          <p:cNvPr id="5" name="Chart 4">
            <a:extLst>
              <a:ext uri="{FF2B5EF4-FFF2-40B4-BE49-F238E27FC236}">
                <a16:creationId xmlns:a16="http://schemas.microsoft.com/office/drawing/2014/main" id="{4AB2638E-0C73-FE76-68CD-2AAB6652B9AE}"/>
              </a:ext>
            </a:extLst>
          </p:cNvPr>
          <p:cNvGraphicFramePr>
            <a:graphicFrameLocks/>
          </p:cNvGraphicFramePr>
          <p:nvPr>
            <p:extLst>
              <p:ext uri="{D42A27DB-BD31-4B8C-83A1-F6EECF244321}">
                <p14:modId xmlns:p14="http://schemas.microsoft.com/office/powerpoint/2010/main" val="2447688967"/>
              </p:ext>
            </p:extLst>
          </p:nvPr>
        </p:nvGraphicFramePr>
        <p:xfrm>
          <a:off x="6318428" y="2035550"/>
          <a:ext cx="5033150" cy="30500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Table 5">
            <a:extLst>
              <a:ext uri="{FF2B5EF4-FFF2-40B4-BE49-F238E27FC236}">
                <a16:creationId xmlns:a16="http://schemas.microsoft.com/office/drawing/2014/main" id="{A1B528CA-8164-CF06-3DC5-E9667CF9BBAE}"/>
              </a:ext>
            </a:extLst>
          </p:cNvPr>
          <p:cNvGraphicFramePr>
            <a:graphicFrameLocks noGrp="1"/>
          </p:cNvGraphicFramePr>
          <p:nvPr>
            <p:extLst>
              <p:ext uri="{D42A27DB-BD31-4B8C-83A1-F6EECF244321}">
                <p14:modId xmlns:p14="http://schemas.microsoft.com/office/powerpoint/2010/main" val="602633580"/>
              </p:ext>
            </p:extLst>
          </p:nvPr>
        </p:nvGraphicFramePr>
        <p:xfrm>
          <a:off x="6472803" y="2176670"/>
          <a:ext cx="2362200" cy="1182757"/>
        </p:xfrm>
        <a:graphic>
          <a:graphicData uri="http://schemas.openxmlformats.org/drawingml/2006/table">
            <a:tbl>
              <a:tblPr>
                <a:tableStyleId>{5C22544A-7EE6-4342-B048-85BDC9FD1C3A}</a:tableStyleId>
              </a:tblPr>
              <a:tblGrid>
                <a:gridCol w="1192198">
                  <a:extLst>
                    <a:ext uri="{9D8B030D-6E8A-4147-A177-3AD203B41FA5}">
                      <a16:colId xmlns:a16="http://schemas.microsoft.com/office/drawing/2014/main" val="856380768"/>
                    </a:ext>
                  </a:extLst>
                </a:gridCol>
                <a:gridCol w="1170002">
                  <a:extLst>
                    <a:ext uri="{9D8B030D-6E8A-4147-A177-3AD203B41FA5}">
                      <a16:colId xmlns:a16="http://schemas.microsoft.com/office/drawing/2014/main" val="3474912933"/>
                    </a:ext>
                  </a:extLst>
                </a:gridCol>
              </a:tblGrid>
              <a:tr h="259657">
                <a:tc>
                  <a:txBody>
                    <a:bodyPr/>
                    <a:lstStyle/>
                    <a:p>
                      <a:pPr algn="ctr" fontAlgn="ctr"/>
                      <a:r>
                        <a:rPr lang="en-IE" sz="1100" u="none" strike="noStrike" dirty="0">
                          <a:effectLst/>
                        </a:rPr>
                        <a:t>Qty</a:t>
                      </a:r>
                      <a:endParaRPr lang="en-IE"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Value</a:t>
                      </a:r>
                      <a:endParaRPr lang="en-IE"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44492368"/>
                  </a:ext>
                </a:extLst>
              </a:tr>
              <a:tr h="230775">
                <a:tc>
                  <a:txBody>
                    <a:bodyPr/>
                    <a:lstStyle/>
                    <a:p>
                      <a:pPr algn="ctr" fontAlgn="ctr"/>
                      <a:r>
                        <a:rPr lang="en-IE" sz="1100" u="none" strike="noStrike" dirty="0">
                          <a:effectLst/>
                        </a:rPr>
                        <a:t>7</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€79,665.00</a:t>
                      </a:r>
                      <a:endParaRPr lang="en-I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14874564"/>
                  </a:ext>
                </a:extLst>
              </a:tr>
              <a:tr h="230775">
                <a:tc>
                  <a:txBody>
                    <a:bodyPr/>
                    <a:lstStyle/>
                    <a:p>
                      <a:pPr algn="ctr" fontAlgn="ctr"/>
                      <a:r>
                        <a:rPr lang="en-IE" sz="1100" u="none" strike="noStrike" dirty="0">
                          <a:effectLst/>
                        </a:rPr>
                        <a:t>8</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€300,355.00</a:t>
                      </a:r>
                      <a:endParaRPr lang="en-I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41351509"/>
                  </a:ext>
                </a:extLst>
              </a:tr>
              <a:tr h="230775">
                <a:tc>
                  <a:txBody>
                    <a:bodyPr/>
                    <a:lstStyle/>
                    <a:p>
                      <a:pPr algn="ctr" fontAlgn="ctr"/>
                      <a:r>
                        <a:rPr lang="en-IE" sz="1100" u="none" strike="noStrike" dirty="0">
                          <a:effectLst/>
                        </a:rPr>
                        <a:t>6</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€203,614.42</a:t>
                      </a:r>
                      <a:endParaRPr lang="en-I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20060426"/>
                  </a:ext>
                </a:extLst>
              </a:tr>
              <a:tr h="230775">
                <a:tc>
                  <a:txBody>
                    <a:bodyPr/>
                    <a:lstStyle/>
                    <a:p>
                      <a:pPr algn="ctr" fontAlgn="ctr"/>
                      <a:r>
                        <a:rPr lang="en-IE" sz="1100" u="none" strike="noStrike" dirty="0">
                          <a:effectLst/>
                        </a:rPr>
                        <a:t>21</a:t>
                      </a:r>
                      <a:endParaRPr lang="en-IE"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E" sz="1100" u="none" strike="noStrike" dirty="0">
                          <a:effectLst/>
                        </a:rPr>
                        <a:t>€583,634.42</a:t>
                      </a:r>
                      <a:endParaRPr lang="en-IE"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36812069"/>
                  </a:ext>
                </a:extLst>
              </a:tr>
            </a:tbl>
          </a:graphicData>
        </a:graphic>
      </p:graphicFrame>
      <p:sp>
        <p:nvSpPr>
          <p:cNvPr id="9" name="TextBox 8">
            <a:extLst>
              <a:ext uri="{FF2B5EF4-FFF2-40B4-BE49-F238E27FC236}">
                <a16:creationId xmlns:a16="http://schemas.microsoft.com/office/drawing/2014/main" id="{3B2BD493-7821-EA44-45D1-B5004A131D86}"/>
              </a:ext>
            </a:extLst>
          </p:cNvPr>
          <p:cNvSpPr txBox="1"/>
          <p:nvPr/>
        </p:nvSpPr>
        <p:spPr>
          <a:xfrm>
            <a:off x="844826" y="1752771"/>
            <a:ext cx="5403575" cy="369332"/>
          </a:xfrm>
          <a:prstGeom prst="rect">
            <a:avLst/>
          </a:prstGeom>
          <a:noFill/>
        </p:spPr>
        <p:txBody>
          <a:bodyPr wrap="square" rtlCol="0">
            <a:spAutoFit/>
          </a:bodyPr>
          <a:lstStyle/>
          <a:p>
            <a:r>
              <a:rPr lang="en-IE" dirty="0">
                <a:solidFill>
                  <a:srgbClr val="FF0000"/>
                </a:solidFill>
              </a:rPr>
              <a:t>Year to date 2022                                                                     </a:t>
            </a:r>
          </a:p>
        </p:txBody>
      </p:sp>
      <p:sp>
        <p:nvSpPr>
          <p:cNvPr id="12" name="TextBox 11">
            <a:extLst>
              <a:ext uri="{FF2B5EF4-FFF2-40B4-BE49-F238E27FC236}">
                <a16:creationId xmlns:a16="http://schemas.microsoft.com/office/drawing/2014/main" id="{36FA2951-5ADD-250C-196E-666C9A4F8FAE}"/>
              </a:ext>
            </a:extLst>
          </p:cNvPr>
          <p:cNvSpPr txBox="1"/>
          <p:nvPr/>
        </p:nvSpPr>
        <p:spPr>
          <a:xfrm>
            <a:off x="711200" y="3687417"/>
            <a:ext cx="10092635" cy="369332"/>
          </a:xfrm>
          <a:prstGeom prst="rect">
            <a:avLst/>
          </a:prstGeom>
          <a:noFill/>
        </p:spPr>
        <p:txBody>
          <a:bodyPr wrap="square" rtlCol="0">
            <a:spAutoFit/>
          </a:bodyPr>
          <a:lstStyle/>
          <a:p>
            <a:r>
              <a:rPr lang="en-IE" dirty="0"/>
              <a:t>New Jobs Supported         28.5 </a:t>
            </a:r>
            <a:r>
              <a:rPr lang="en-IE" dirty="0">
                <a:solidFill>
                  <a:srgbClr val="FF0000"/>
                </a:solidFill>
              </a:rPr>
              <a:t>Year to date 2022</a:t>
            </a:r>
            <a:r>
              <a:rPr lang="en-IE" dirty="0"/>
              <a:t>                          26   </a:t>
            </a:r>
            <a:r>
              <a:rPr lang="en-IE" dirty="0">
                <a:solidFill>
                  <a:srgbClr val="FF0000"/>
                </a:solidFill>
              </a:rPr>
              <a:t>Previous Year to date 2022</a:t>
            </a:r>
            <a:r>
              <a:rPr lang="en-IE" dirty="0"/>
              <a:t>                                                              </a:t>
            </a:r>
          </a:p>
        </p:txBody>
      </p:sp>
      <p:sp>
        <p:nvSpPr>
          <p:cNvPr id="13" name="TextBox 12">
            <a:extLst>
              <a:ext uri="{FF2B5EF4-FFF2-40B4-BE49-F238E27FC236}">
                <a16:creationId xmlns:a16="http://schemas.microsoft.com/office/drawing/2014/main" id="{6B8407BC-88BA-EE19-0984-8CAB199BD133}"/>
              </a:ext>
            </a:extLst>
          </p:cNvPr>
          <p:cNvSpPr txBox="1"/>
          <p:nvPr/>
        </p:nvSpPr>
        <p:spPr>
          <a:xfrm>
            <a:off x="840421" y="4422913"/>
            <a:ext cx="9963413" cy="646331"/>
          </a:xfrm>
          <a:prstGeom prst="rect">
            <a:avLst/>
          </a:prstGeom>
          <a:noFill/>
        </p:spPr>
        <p:txBody>
          <a:bodyPr wrap="square" rtlCol="0">
            <a:spAutoFit/>
          </a:bodyPr>
          <a:lstStyle/>
          <a:p>
            <a:r>
              <a:rPr lang="en-IE" dirty="0"/>
              <a:t>Next EVAC September 14th– includes 9 business applications – Seeking Grants of €189,000 and supporting 11.5 jobs and pipeline  </a:t>
            </a:r>
          </a:p>
        </p:txBody>
      </p:sp>
    </p:spTree>
    <p:extLst>
      <p:ext uri="{BB962C8B-B14F-4D97-AF65-F5344CB8AC3E}">
        <p14:creationId xmlns:p14="http://schemas.microsoft.com/office/powerpoint/2010/main" val="2765062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8561F-26ED-49B2-5A35-104E01F0C6FA}"/>
              </a:ext>
            </a:extLst>
          </p:cNvPr>
          <p:cNvSpPr>
            <a:spLocks noGrp="1"/>
          </p:cNvSpPr>
          <p:nvPr>
            <p:ph type="title"/>
          </p:nvPr>
        </p:nvSpPr>
        <p:spPr>
          <a:xfrm>
            <a:off x="422047" y="782137"/>
            <a:ext cx="9075157" cy="480131"/>
          </a:xfrm>
        </p:spPr>
        <p:txBody>
          <a:bodyPr/>
          <a:lstStyle/>
          <a:p>
            <a:r>
              <a:rPr lang="en-IE" sz="2800" dirty="0"/>
              <a:t>Breakdown of Business Sectors Receiving M1 Supports </a:t>
            </a:r>
          </a:p>
        </p:txBody>
      </p:sp>
      <p:graphicFrame>
        <p:nvGraphicFramePr>
          <p:cNvPr id="4" name="Content Placeholder 3">
            <a:extLst>
              <a:ext uri="{FF2B5EF4-FFF2-40B4-BE49-F238E27FC236}">
                <a16:creationId xmlns:a16="http://schemas.microsoft.com/office/drawing/2014/main" id="{CB329960-D3A7-151F-4379-88FC28413307}"/>
              </a:ext>
            </a:extLst>
          </p:cNvPr>
          <p:cNvGraphicFramePr>
            <a:graphicFrameLocks noGrp="1"/>
          </p:cNvGraphicFramePr>
          <p:nvPr>
            <p:ph idx="1"/>
            <p:extLst>
              <p:ext uri="{D42A27DB-BD31-4B8C-83A1-F6EECF244321}">
                <p14:modId xmlns:p14="http://schemas.microsoft.com/office/powerpoint/2010/main" val="1280189270"/>
              </p:ext>
            </p:extLst>
          </p:nvPr>
        </p:nvGraphicFramePr>
        <p:xfrm>
          <a:off x="6692350" y="2067339"/>
          <a:ext cx="4661449"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52CB342B-B4E5-8E66-0ED9-D7C37C578082}"/>
              </a:ext>
            </a:extLst>
          </p:cNvPr>
          <p:cNvGraphicFramePr>
            <a:graphicFrameLocks/>
          </p:cNvGraphicFramePr>
          <p:nvPr>
            <p:extLst>
              <p:ext uri="{D42A27DB-BD31-4B8C-83A1-F6EECF244321}">
                <p14:modId xmlns:p14="http://schemas.microsoft.com/office/powerpoint/2010/main" val="2055521002"/>
              </p:ext>
            </p:extLst>
          </p:nvPr>
        </p:nvGraphicFramePr>
        <p:xfrm>
          <a:off x="927652" y="2196548"/>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52CB342B-B4E5-8E66-0ED9-D7C37C578082}"/>
              </a:ext>
            </a:extLst>
          </p:cNvPr>
          <p:cNvGraphicFramePr>
            <a:graphicFrameLocks/>
          </p:cNvGraphicFramePr>
          <p:nvPr>
            <p:extLst>
              <p:ext uri="{D42A27DB-BD31-4B8C-83A1-F6EECF244321}">
                <p14:modId xmlns:p14="http://schemas.microsoft.com/office/powerpoint/2010/main" val="1740713386"/>
              </p:ext>
            </p:extLst>
          </p:nvPr>
        </p:nvGraphicFramePr>
        <p:xfrm>
          <a:off x="679173" y="2057400"/>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78158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1E2D-1B71-4BBD-BC69-969541901915}"/>
              </a:ext>
            </a:extLst>
          </p:cNvPr>
          <p:cNvSpPr>
            <a:spLocks noGrp="1"/>
          </p:cNvSpPr>
          <p:nvPr>
            <p:ph type="title"/>
          </p:nvPr>
        </p:nvSpPr>
        <p:spPr>
          <a:xfrm>
            <a:off x="4780721" y="732441"/>
            <a:ext cx="4682061" cy="867930"/>
          </a:xfrm>
        </p:spPr>
        <p:txBody>
          <a:bodyPr/>
          <a:lstStyle/>
          <a:p>
            <a:pPr algn="ctr"/>
            <a:r>
              <a:rPr lang="en-GB" dirty="0"/>
              <a:t>Financial Supports</a:t>
            </a:r>
            <a:br>
              <a:rPr lang="en-GB" dirty="0"/>
            </a:br>
            <a:r>
              <a:rPr lang="en-GB" sz="1800" dirty="0"/>
              <a:t>TAME Year to August 2022 V full year 2021</a:t>
            </a:r>
            <a:endParaRPr lang="en-IE" dirty="0"/>
          </a:p>
        </p:txBody>
      </p:sp>
      <p:graphicFrame>
        <p:nvGraphicFramePr>
          <p:cNvPr id="5" name="Chart 4">
            <a:extLst>
              <a:ext uri="{FF2B5EF4-FFF2-40B4-BE49-F238E27FC236}">
                <a16:creationId xmlns:a16="http://schemas.microsoft.com/office/drawing/2014/main" id="{B2037B81-F276-429B-9774-9DEBA57B6EE5}"/>
              </a:ext>
            </a:extLst>
          </p:cNvPr>
          <p:cNvGraphicFramePr>
            <a:graphicFrameLocks/>
          </p:cNvGraphicFramePr>
          <p:nvPr>
            <p:extLst>
              <p:ext uri="{D42A27DB-BD31-4B8C-83A1-F6EECF244321}">
                <p14:modId xmlns:p14="http://schemas.microsoft.com/office/powerpoint/2010/main" val="1210430729"/>
              </p:ext>
            </p:extLst>
          </p:nvPr>
        </p:nvGraphicFramePr>
        <p:xfrm>
          <a:off x="5436704" y="1819073"/>
          <a:ext cx="5078896" cy="364787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C40B7366-554A-8B6A-C211-B1FA13F3A016}"/>
              </a:ext>
            </a:extLst>
          </p:cNvPr>
          <p:cNvPicPr>
            <a:picLocks noChangeAspect="1"/>
          </p:cNvPicPr>
          <p:nvPr/>
        </p:nvPicPr>
        <p:blipFill>
          <a:blip r:embed="rId4"/>
          <a:stretch>
            <a:fillRect/>
          </a:stretch>
        </p:blipFill>
        <p:spPr>
          <a:xfrm>
            <a:off x="291245" y="570454"/>
            <a:ext cx="4328960" cy="1641199"/>
          </a:xfrm>
          <a:prstGeom prst="rect">
            <a:avLst/>
          </a:prstGeom>
        </p:spPr>
      </p:pic>
      <p:sp>
        <p:nvSpPr>
          <p:cNvPr id="8" name="TextBox 7">
            <a:extLst>
              <a:ext uri="{FF2B5EF4-FFF2-40B4-BE49-F238E27FC236}">
                <a16:creationId xmlns:a16="http://schemas.microsoft.com/office/drawing/2014/main" id="{67AA9B7D-B565-03F7-363A-BBAB609A8231}"/>
              </a:ext>
            </a:extLst>
          </p:cNvPr>
          <p:cNvSpPr txBox="1"/>
          <p:nvPr/>
        </p:nvSpPr>
        <p:spPr>
          <a:xfrm>
            <a:off x="6221895" y="5410353"/>
            <a:ext cx="5624681" cy="307777"/>
          </a:xfrm>
          <a:prstGeom prst="rect">
            <a:avLst/>
          </a:prstGeom>
          <a:noFill/>
        </p:spPr>
        <p:txBody>
          <a:bodyPr wrap="none" rtlCol="0">
            <a:spAutoFit/>
          </a:bodyPr>
          <a:lstStyle/>
          <a:p>
            <a:r>
              <a:rPr lang="en-IE" sz="1400" dirty="0"/>
              <a:t>(3 applications were approved to Aug 2021 – 5 additional Sept – Dec 2021)</a:t>
            </a:r>
          </a:p>
        </p:txBody>
      </p:sp>
      <p:pic>
        <p:nvPicPr>
          <p:cNvPr id="11" name="Picture 10">
            <a:extLst>
              <a:ext uri="{FF2B5EF4-FFF2-40B4-BE49-F238E27FC236}">
                <a16:creationId xmlns:a16="http://schemas.microsoft.com/office/drawing/2014/main" id="{D6EEC923-FEFD-7B4C-821E-EC8CB03D2E35}"/>
              </a:ext>
            </a:extLst>
          </p:cNvPr>
          <p:cNvPicPr>
            <a:picLocks noChangeAspect="1"/>
          </p:cNvPicPr>
          <p:nvPr/>
        </p:nvPicPr>
        <p:blipFill>
          <a:blip r:embed="rId5"/>
          <a:stretch>
            <a:fillRect/>
          </a:stretch>
        </p:blipFill>
        <p:spPr>
          <a:xfrm>
            <a:off x="672879" y="2538201"/>
            <a:ext cx="4584589" cy="2755631"/>
          </a:xfrm>
          <a:prstGeom prst="rect">
            <a:avLst/>
          </a:prstGeom>
        </p:spPr>
      </p:pic>
      <p:pic>
        <p:nvPicPr>
          <p:cNvPr id="12" name="Picture 11">
            <a:extLst>
              <a:ext uri="{FF2B5EF4-FFF2-40B4-BE49-F238E27FC236}">
                <a16:creationId xmlns:a16="http://schemas.microsoft.com/office/drawing/2014/main" id="{AA20DB11-9AF6-B47B-F858-3294F50B31BC}"/>
              </a:ext>
            </a:extLst>
          </p:cNvPr>
          <p:cNvPicPr>
            <a:picLocks noChangeAspect="1"/>
          </p:cNvPicPr>
          <p:nvPr/>
        </p:nvPicPr>
        <p:blipFill>
          <a:blip r:embed="rId6"/>
          <a:stretch>
            <a:fillRect/>
          </a:stretch>
        </p:blipFill>
        <p:spPr>
          <a:xfrm>
            <a:off x="5582810" y="2373834"/>
            <a:ext cx="4932790" cy="2964922"/>
          </a:xfrm>
          <a:prstGeom prst="rect">
            <a:avLst/>
          </a:prstGeom>
        </p:spPr>
      </p:pic>
    </p:spTree>
    <p:extLst>
      <p:ext uri="{BB962C8B-B14F-4D97-AF65-F5344CB8AC3E}">
        <p14:creationId xmlns:p14="http://schemas.microsoft.com/office/powerpoint/2010/main" val="1568460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09233-32BA-4EEC-B0BB-B2108C7FD1E4}"/>
              </a:ext>
            </a:extLst>
          </p:cNvPr>
          <p:cNvSpPr>
            <a:spLocks noGrp="1"/>
          </p:cNvSpPr>
          <p:nvPr>
            <p:ph type="ctrTitle"/>
          </p:nvPr>
        </p:nvSpPr>
        <p:spPr>
          <a:xfrm>
            <a:off x="1524000" y="4009551"/>
            <a:ext cx="9144000" cy="1238416"/>
          </a:xfrm>
        </p:spPr>
        <p:txBody>
          <a:bodyPr/>
          <a:lstStyle/>
          <a:p>
            <a:pPr>
              <a:lnSpc>
                <a:spcPct val="107000"/>
              </a:lnSpc>
              <a:spcAft>
                <a:spcPts val="800"/>
              </a:spcAft>
            </a:pPr>
            <a:br>
              <a:rPr lang="en-IE" sz="1800" dirty="0">
                <a:effectLst/>
                <a:latin typeface="Calibri" panose="020F0502020204030204" pitchFamily="34" charset="0"/>
                <a:ea typeface="Calibri" panose="020F0502020204030204" pitchFamily="34" charset="0"/>
                <a:cs typeface="Times New Roman" panose="02020603050405020304" pitchFamily="18" charset="0"/>
              </a:rPr>
            </a:br>
            <a:endParaRPr lang="en-IE" dirty="0">
              <a:solidFill>
                <a:srgbClr val="91B72F"/>
              </a:solidFill>
            </a:endParaRPr>
          </a:p>
        </p:txBody>
      </p:sp>
      <p:pic>
        <p:nvPicPr>
          <p:cNvPr id="5" name="Picture 4" descr="Logo, company name&#10;&#10;Description automatically generated">
            <a:extLst>
              <a:ext uri="{FF2B5EF4-FFF2-40B4-BE49-F238E27FC236}">
                <a16:creationId xmlns:a16="http://schemas.microsoft.com/office/drawing/2014/main" id="{67F93A66-411C-495D-A79E-0AD297B9D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 y="0"/>
            <a:ext cx="2235200" cy="1244600"/>
          </a:xfrm>
          <a:prstGeom prst="rect">
            <a:avLst/>
          </a:prstGeom>
        </p:spPr>
      </p:pic>
      <p:sp>
        <p:nvSpPr>
          <p:cNvPr id="8" name="Title 1">
            <a:extLst>
              <a:ext uri="{FF2B5EF4-FFF2-40B4-BE49-F238E27FC236}">
                <a16:creationId xmlns:a16="http://schemas.microsoft.com/office/drawing/2014/main" id="{19D55266-C992-CB86-7651-36840F3AE1FB}"/>
              </a:ext>
            </a:extLst>
          </p:cNvPr>
          <p:cNvSpPr txBox="1">
            <a:spLocks/>
          </p:cNvSpPr>
          <p:nvPr/>
        </p:nvSpPr>
        <p:spPr>
          <a:xfrm>
            <a:off x="2239861" y="447215"/>
            <a:ext cx="7222922" cy="480131"/>
          </a:xfrm>
          <a:prstGeom prst="rect">
            <a:avLst/>
          </a:prstGeom>
        </p:spPr>
        <p:txBody>
          <a:bodyPr wrap="square" anchor="b">
            <a:spAutoFit/>
          </a:bodyPr>
          <a:lstStyle>
            <a:lvl1pPr algn="ctr" defTabSz="914400" rtl="0" eaLnBrk="1" latinLnBrk="0" hangingPunct="1">
              <a:lnSpc>
                <a:spcPct val="90000"/>
              </a:lnSpc>
              <a:spcBef>
                <a:spcPct val="0"/>
              </a:spcBef>
              <a:buNone/>
              <a:defRPr lang="en-IE" sz="5400" b="1" kern="1200">
                <a:solidFill>
                  <a:srgbClr val="92D050"/>
                </a:solidFill>
                <a:latin typeface="+mn-lt"/>
                <a:ea typeface="+mn-ea"/>
                <a:cs typeface="+mn-cs"/>
              </a:defRPr>
            </a:lvl1pPr>
          </a:lstStyle>
          <a:p>
            <a:r>
              <a:rPr lang="en-GB" sz="2800" dirty="0"/>
              <a:t>Trading Online Voucher Scheme</a:t>
            </a:r>
          </a:p>
        </p:txBody>
      </p:sp>
      <p:graphicFrame>
        <p:nvGraphicFramePr>
          <p:cNvPr id="9" name="Chart 8">
            <a:extLst>
              <a:ext uri="{FF2B5EF4-FFF2-40B4-BE49-F238E27FC236}">
                <a16:creationId xmlns:a16="http://schemas.microsoft.com/office/drawing/2014/main" id="{B4F6BAA5-C3BB-ED0E-4405-C72F6725CF6F}"/>
              </a:ext>
            </a:extLst>
          </p:cNvPr>
          <p:cNvGraphicFramePr>
            <a:graphicFrameLocks/>
          </p:cNvGraphicFramePr>
          <p:nvPr/>
        </p:nvGraphicFramePr>
        <p:xfrm>
          <a:off x="1289785" y="1049154"/>
          <a:ext cx="8749364" cy="46971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20198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1E2D-1B71-4BBD-BC69-969541901915}"/>
              </a:ext>
            </a:extLst>
          </p:cNvPr>
          <p:cNvSpPr>
            <a:spLocks noGrp="1"/>
          </p:cNvSpPr>
          <p:nvPr>
            <p:ph type="title"/>
          </p:nvPr>
        </p:nvSpPr>
        <p:spPr>
          <a:xfrm>
            <a:off x="2239861" y="732441"/>
            <a:ext cx="7222922" cy="867930"/>
          </a:xfrm>
        </p:spPr>
        <p:txBody>
          <a:bodyPr/>
          <a:lstStyle/>
          <a:p>
            <a:pPr algn="ctr"/>
            <a:r>
              <a:rPr lang="en-GB" dirty="0"/>
              <a:t>Business Supports</a:t>
            </a:r>
            <a:br>
              <a:rPr lang="en-GB" dirty="0"/>
            </a:br>
            <a:r>
              <a:rPr lang="en-GB" sz="1800" dirty="0"/>
              <a:t>Mentoring &amp; Training</a:t>
            </a:r>
            <a:endParaRPr lang="en-IE" dirty="0"/>
          </a:p>
        </p:txBody>
      </p:sp>
      <p:graphicFrame>
        <p:nvGraphicFramePr>
          <p:cNvPr id="6" name="Table 5">
            <a:extLst>
              <a:ext uri="{FF2B5EF4-FFF2-40B4-BE49-F238E27FC236}">
                <a16:creationId xmlns:a16="http://schemas.microsoft.com/office/drawing/2014/main" id="{894DD4BA-3A9A-48F8-AB06-4C399F2A6040}"/>
              </a:ext>
            </a:extLst>
          </p:cNvPr>
          <p:cNvGraphicFramePr>
            <a:graphicFrameLocks noGrp="1"/>
          </p:cNvGraphicFramePr>
          <p:nvPr>
            <p:extLst>
              <p:ext uri="{D42A27DB-BD31-4B8C-83A1-F6EECF244321}">
                <p14:modId xmlns:p14="http://schemas.microsoft.com/office/powerpoint/2010/main" val="1884524143"/>
              </p:ext>
            </p:extLst>
          </p:nvPr>
        </p:nvGraphicFramePr>
        <p:xfrm>
          <a:off x="1548713" y="1935892"/>
          <a:ext cx="8872150" cy="3599933"/>
        </p:xfrm>
        <a:graphic>
          <a:graphicData uri="http://schemas.openxmlformats.org/drawingml/2006/table">
            <a:tbl>
              <a:tblPr/>
              <a:tblGrid>
                <a:gridCol w="4494599">
                  <a:extLst>
                    <a:ext uri="{9D8B030D-6E8A-4147-A177-3AD203B41FA5}">
                      <a16:colId xmlns:a16="http://schemas.microsoft.com/office/drawing/2014/main" val="3705289269"/>
                    </a:ext>
                  </a:extLst>
                </a:gridCol>
                <a:gridCol w="1474791">
                  <a:extLst>
                    <a:ext uri="{9D8B030D-6E8A-4147-A177-3AD203B41FA5}">
                      <a16:colId xmlns:a16="http://schemas.microsoft.com/office/drawing/2014/main" val="2954898657"/>
                    </a:ext>
                  </a:extLst>
                </a:gridCol>
                <a:gridCol w="1463085">
                  <a:extLst>
                    <a:ext uri="{9D8B030D-6E8A-4147-A177-3AD203B41FA5}">
                      <a16:colId xmlns:a16="http://schemas.microsoft.com/office/drawing/2014/main" val="327625612"/>
                    </a:ext>
                  </a:extLst>
                </a:gridCol>
                <a:gridCol w="1439675">
                  <a:extLst>
                    <a:ext uri="{9D8B030D-6E8A-4147-A177-3AD203B41FA5}">
                      <a16:colId xmlns:a16="http://schemas.microsoft.com/office/drawing/2014/main" val="3735191876"/>
                    </a:ext>
                  </a:extLst>
                </a:gridCol>
              </a:tblGrid>
              <a:tr h="465063">
                <a:tc gridSpan="4">
                  <a:txBody>
                    <a:bodyPr/>
                    <a:lstStyle/>
                    <a:p>
                      <a:pPr algn="ctr" fontAlgn="ctr"/>
                      <a:r>
                        <a:rPr lang="en-GB" sz="1600" b="1" i="0" u="none" strike="noStrike" dirty="0">
                          <a:solidFill>
                            <a:srgbClr val="0070C0"/>
                          </a:solidFill>
                          <a:effectLst/>
                          <a:latin typeface="Calibri" panose="020F0502020204030204" pitchFamily="34" charset="0"/>
                        </a:rPr>
                        <a:t>Measure 2 – Mentoring &amp; Training</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1272248164"/>
                  </a:ext>
                </a:extLst>
              </a:tr>
              <a:tr h="465063">
                <a:tc>
                  <a:txBody>
                    <a:bodyPr/>
                    <a:lstStyle/>
                    <a:p>
                      <a:pPr algn="l" fontAlgn="ctr"/>
                      <a:r>
                        <a:rPr lang="en-IE" sz="1400" b="1" i="0" u="none" strike="noStrike" dirty="0">
                          <a:solidFill>
                            <a:srgbClr val="0070C0"/>
                          </a:solidFill>
                          <a:effectLst/>
                          <a:latin typeface="Calibri" panose="020F0502020204030204" pitchFamily="34" charset="0"/>
                        </a:rPr>
                        <a:t>Item</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IE" sz="1400" b="1" i="0" u="none" strike="noStrike" dirty="0">
                          <a:solidFill>
                            <a:srgbClr val="0070C0"/>
                          </a:solidFill>
                          <a:effectLst/>
                          <a:latin typeface="Calibri" panose="020F0502020204030204" pitchFamily="34" charset="0"/>
                        </a:rPr>
                        <a:t>2021 To Date</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IE" sz="1400" b="1" i="0" u="none" strike="noStrike" dirty="0">
                          <a:solidFill>
                            <a:srgbClr val="0070C0"/>
                          </a:solidFill>
                          <a:effectLst/>
                          <a:latin typeface="Calibri" panose="020F0502020204030204" pitchFamily="34" charset="0"/>
                        </a:rPr>
                        <a:t>2022 To Date</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ctr" fontAlgn="ctr"/>
                      <a:r>
                        <a:rPr lang="en-IE" sz="1400" b="1" i="0" u="none" strike="noStrike" dirty="0">
                          <a:solidFill>
                            <a:srgbClr val="0070C0"/>
                          </a:solidFill>
                          <a:effectLst/>
                          <a:latin typeface="Calibri" panose="020F0502020204030204" pitchFamily="34" charset="0"/>
                        </a:rPr>
                        <a:t>2022 Vs 2021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extLst>
                  <a:ext uri="{0D108BD9-81ED-4DB2-BD59-A6C34878D82A}">
                    <a16:rowId xmlns:a16="http://schemas.microsoft.com/office/drawing/2014/main" val="3497250638"/>
                  </a:ext>
                </a:extLst>
              </a:tr>
              <a:tr h="465063">
                <a:tc>
                  <a:txBody>
                    <a:bodyPr/>
                    <a:lstStyle/>
                    <a:p>
                      <a:pPr algn="l" fontAlgn="ctr"/>
                      <a:r>
                        <a:rPr lang="en-IE" sz="1400" b="0" i="0" u="none" strike="noStrike" dirty="0">
                          <a:solidFill>
                            <a:srgbClr val="0070C0"/>
                          </a:solidFill>
                          <a:effectLst/>
                          <a:latin typeface="Calibri" panose="020F0502020204030204" pitchFamily="34" charset="0"/>
                        </a:rPr>
                        <a:t>LEO training programme - Attendees</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IE" sz="1400" b="0" i="0" u="none" strike="noStrike" dirty="0">
                          <a:solidFill>
                            <a:srgbClr val="0070C0"/>
                          </a:solidFill>
                          <a:effectLst/>
                          <a:latin typeface="Calibri" panose="020F0502020204030204" pitchFamily="34" charset="0"/>
                        </a:rPr>
                        <a:t>1790</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IE" sz="1400" b="0" i="0" u="none" strike="noStrike" dirty="0">
                          <a:solidFill>
                            <a:srgbClr val="0070C0"/>
                          </a:solidFill>
                          <a:effectLst/>
                          <a:latin typeface="Calibri" panose="020F0502020204030204" pitchFamily="34" charset="0"/>
                        </a:rPr>
                        <a:t>1461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en-IE" sz="1400" b="0" i="0" u="none" strike="noStrike" dirty="0">
                          <a:solidFill>
                            <a:srgbClr val="0070C0"/>
                          </a:solidFill>
                          <a:effectLst/>
                          <a:latin typeface="Calibri" panose="020F0502020204030204" pitchFamily="34" charset="0"/>
                        </a:rPr>
                        <a:t>82%</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17548086"/>
                  </a:ext>
                </a:extLst>
              </a:tr>
              <a:tr h="465063">
                <a:tc>
                  <a:txBody>
                    <a:bodyPr/>
                    <a:lstStyle/>
                    <a:p>
                      <a:pPr algn="l" fontAlgn="ctr"/>
                      <a:r>
                        <a:rPr lang="en-IE" sz="1400" b="0" i="0" u="none" strike="noStrike" dirty="0">
                          <a:solidFill>
                            <a:srgbClr val="0070C0"/>
                          </a:solidFill>
                          <a:effectLst/>
                          <a:latin typeface="Calibri" panose="020F0502020204030204" pitchFamily="34" charset="0"/>
                        </a:rPr>
                        <a:t>LEO training programme - Courses</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IE" sz="1400" b="0" i="0" u="none" strike="noStrike" dirty="0">
                          <a:solidFill>
                            <a:srgbClr val="0070C0"/>
                          </a:solidFill>
                          <a:effectLst/>
                          <a:latin typeface="Calibri" panose="020F0502020204030204" pitchFamily="34" charset="0"/>
                        </a:rPr>
                        <a:t>97</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IE" sz="1400" b="0" i="0" u="none" strike="noStrike" dirty="0">
                          <a:solidFill>
                            <a:srgbClr val="0070C0"/>
                          </a:solidFill>
                          <a:effectLst/>
                          <a:latin typeface="Calibri" panose="020F0502020204030204" pitchFamily="34" charset="0"/>
                        </a:rPr>
                        <a:t>93</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en-IE" sz="1400" b="0" i="0" u="none" strike="noStrike" dirty="0">
                          <a:solidFill>
                            <a:srgbClr val="0070C0"/>
                          </a:solidFill>
                          <a:effectLst/>
                          <a:latin typeface="Calibri" panose="020F0502020204030204" pitchFamily="34" charset="0"/>
                        </a:rPr>
                        <a:t>96%</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497409984"/>
                  </a:ext>
                </a:extLst>
              </a:tr>
              <a:tr h="344492">
                <a:tc>
                  <a:txBody>
                    <a:bodyPr/>
                    <a:lstStyle/>
                    <a:p>
                      <a:pPr algn="l" fontAlgn="ctr"/>
                      <a:endParaRPr lang="en-IE" sz="1400" b="0" i="0" u="none" strike="noStrike" dirty="0">
                        <a:solidFill>
                          <a:srgbClr val="0070C0"/>
                        </a:solidFill>
                        <a:effectLst/>
                        <a:latin typeface="Calibri" panose="020F0502020204030204" pitchFamily="34" charset="0"/>
                      </a:endParaRP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en-IE" sz="1400" b="0" i="0" u="none" strike="noStrike" dirty="0">
                        <a:solidFill>
                          <a:srgbClr val="0070C0"/>
                        </a:solidFill>
                        <a:effectLst/>
                        <a:latin typeface="Calibri" panose="020F0502020204030204" pitchFamily="34" charset="0"/>
                      </a:endParaRP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en-IE" sz="1400" b="0" i="0" u="none" strike="noStrike" dirty="0">
                        <a:solidFill>
                          <a:srgbClr val="0070C0"/>
                        </a:solidFill>
                        <a:effectLst/>
                        <a:latin typeface="Calibri" panose="020F0502020204030204" pitchFamily="34" charset="0"/>
                      </a:endParaRP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endParaRPr lang="en-IE" sz="1400" b="0" i="0" u="none" strike="noStrike" dirty="0">
                        <a:solidFill>
                          <a:srgbClr val="0070C0"/>
                        </a:solidFill>
                        <a:effectLst/>
                        <a:latin typeface="Calibri" panose="020F0502020204030204" pitchFamily="34" charset="0"/>
                      </a:endParaRP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4262937161"/>
                  </a:ext>
                </a:extLst>
              </a:tr>
              <a:tr h="465063">
                <a:tc>
                  <a:txBody>
                    <a:bodyPr/>
                    <a:lstStyle/>
                    <a:p>
                      <a:pPr algn="l" fontAlgn="ctr"/>
                      <a:r>
                        <a:rPr lang="en-IE" sz="1400" b="0" i="0" u="none" strike="noStrike" dirty="0">
                          <a:solidFill>
                            <a:srgbClr val="0070C0"/>
                          </a:solidFill>
                          <a:effectLst/>
                          <a:latin typeface="Calibri" panose="020F0502020204030204" pitchFamily="34" charset="0"/>
                        </a:rPr>
                        <a:t>Mentoring Assignments</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IE" sz="1400" b="0" i="0" u="none" strike="noStrike" dirty="0">
                          <a:solidFill>
                            <a:srgbClr val="0070C0"/>
                          </a:solidFill>
                          <a:effectLst/>
                          <a:latin typeface="Calibri" panose="020F0502020204030204" pitchFamily="34" charset="0"/>
                        </a:rPr>
                        <a:t>391</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IE" sz="1400" b="0" i="0" u="none" strike="noStrike" dirty="0">
                          <a:solidFill>
                            <a:srgbClr val="0070C0"/>
                          </a:solidFill>
                          <a:effectLst/>
                          <a:latin typeface="Calibri" panose="020F0502020204030204" pitchFamily="34" charset="0"/>
                        </a:rPr>
                        <a:t>444</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en-IE" sz="1400" b="0" i="0" u="none" strike="noStrike" dirty="0">
                          <a:solidFill>
                            <a:srgbClr val="0070C0"/>
                          </a:solidFill>
                          <a:effectLst/>
                          <a:latin typeface="Calibri" panose="020F0502020204030204" pitchFamily="34" charset="0"/>
                        </a:rPr>
                        <a:t>114%</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428156138"/>
                  </a:ext>
                </a:extLst>
              </a:tr>
              <a:tr h="465063">
                <a:tc>
                  <a:txBody>
                    <a:bodyPr/>
                    <a:lstStyle/>
                    <a:p>
                      <a:pPr algn="l" fontAlgn="ctr"/>
                      <a:r>
                        <a:rPr lang="en-IE" sz="1400" b="0" i="0" u="none" strike="noStrike" dirty="0">
                          <a:solidFill>
                            <a:srgbClr val="0070C0"/>
                          </a:solidFill>
                          <a:effectLst/>
                          <a:latin typeface="Calibri" panose="020F0502020204030204" pitchFamily="34" charset="0"/>
                        </a:rPr>
                        <a:t>Mentoring Clinics - Attendance</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endParaRPr lang="en-IE" sz="1400" b="0" i="0" u="none" strike="noStrike" dirty="0">
                        <a:solidFill>
                          <a:srgbClr val="0070C0"/>
                        </a:solidFill>
                        <a:effectLst/>
                        <a:latin typeface="Calibri" panose="020F0502020204030204" pitchFamily="34" charset="0"/>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endParaRPr lang="en-IE" sz="1400" b="0" i="0" u="none" strike="noStrike" dirty="0">
                        <a:solidFill>
                          <a:srgbClr val="0070C0"/>
                        </a:solidFill>
                        <a:effectLst/>
                        <a:latin typeface="Calibri" panose="020F0502020204030204" pitchFamily="34" charset="0"/>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endParaRPr lang="en-IE" sz="1400" b="0" i="0" u="none" strike="noStrike" dirty="0">
                        <a:solidFill>
                          <a:srgbClr val="0070C0"/>
                        </a:solidFill>
                        <a:effectLst/>
                        <a:latin typeface="Calibri" panose="020F0502020204030204" pitchFamily="34" charset="0"/>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398405353"/>
                  </a:ext>
                </a:extLst>
              </a:tr>
              <a:tr h="465063">
                <a:tc>
                  <a:txBody>
                    <a:bodyPr/>
                    <a:lstStyle/>
                    <a:p>
                      <a:pPr algn="l" fontAlgn="ctr"/>
                      <a:r>
                        <a:rPr lang="en-IE" sz="1400" b="1" i="0" u="none" strike="noStrike" dirty="0">
                          <a:solidFill>
                            <a:srgbClr val="0070C0"/>
                          </a:solidFill>
                          <a:effectLst/>
                          <a:latin typeface="Calibri" panose="020F0502020204030204" pitchFamily="34" charset="0"/>
                        </a:rPr>
                        <a:t>Mentoring Totals</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endParaRPr lang="en-IE" sz="1400" b="1" i="0" u="none" strike="noStrike" dirty="0">
                        <a:solidFill>
                          <a:srgbClr val="0070C0"/>
                        </a:solidFill>
                        <a:effectLst/>
                        <a:latin typeface="Calibri" panose="020F0502020204030204" pitchFamily="34" charset="0"/>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endParaRPr lang="en-IE" sz="1400" b="1" i="0" u="none" strike="noStrike" dirty="0">
                        <a:solidFill>
                          <a:srgbClr val="0070C0"/>
                        </a:solidFill>
                        <a:effectLst/>
                        <a:latin typeface="Calibri" panose="020F0502020204030204" pitchFamily="34" charset="0"/>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endParaRPr lang="en-IE" sz="1400" b="1" i="0" u="none" strike="noStrike" dirty="0">
                        <a:solidFill>
                          <a:srgbClr val="0070C0"/>
                        </a:solidFill>
                        <a:effectLst/>
                        <a:latin typeface="Calibri" panose="020F0502020204030204" pitchFamily="34" charset="0"/>
                      </a:endParaRP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708024982"/>
                  </a:ext>
                </a:extLst>
              </a:tr>
            </a:tbl>
          </a:graphicData>
        </a:graphic>
      </p:graphicFrame>
    </p:spTree>
    <p:extLst>
      <p:ext uri="{BB962C8B-B14F-4D97-AF65-F5344CB8AC3E}">
        <p14:creationId xmlns:p14="http://schemas.microsoft.com/office/powerpoint/2010/main" val="1513489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C8466A-2260-46CD-B009-AB7B4656C064}"/>
              </a:ext>
            </a:extLst>
          </p:cNvPr>
          <p:cNvSpPr txBox="1">
            <a:spLocks/>
          </p:cNvSpPr>
          <p:nvPr/>
        </p:nvSpPr>
        <p:spPr>
          <a:xfrm>
            <a:off x="818165" y="236709"/>
            <a:ext cx="7799294" cy="923330"/>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sz="3000" dirty="0"/>
              <a:t>LEAN and  Green Programmes</a:t>
            </a:r>
          </a:p>
          <a:p>
            <a:pPr algn="ctr"/>
            <a:r>
              <a:rPr lang="en-GB" sz="3000" dirty="0"/>
              <a:t>Building Sustainable and resilient businesses</a:t>
            </a:r>
          </a:p>
        </p:txBody>
      </p:sp>
      <p:pic>
        <p:nvPicPr>
          <p:cNvPr id="3" name="Picture 2">
            <a:extLst>
              <a:ext uri="{FF2B5EF4-FFF2-40B4-BE49-F238E27FC236}">
                <a16:creationId xmlns:a16="http://schemas.microsoft.com/office/drawing/2014/main" id="{22E2CED8-781F-4255-B055-E5A931BF0268}"/>
              </a:ext>
            </a:extLst>
          </p:cNvPr>
          <p:cNvPicPr>
            <a:picLocks noChangeAspect="1"/>
          </p:cNvPicPr>
          <p:nvPr/>
        </p:nvPicPr>
        <p:blipFill>
          <a:blip r:embed="rId3"/>
          <a:stretch>
            <a:fillRect/>
          </a:stretch>
        </p:blipFill>
        <p:spPr>
          <a:xfrm>
            <a:off x="7694392" y="4115356"/>
            <a:ext cx="3903507" cy="1864466"/>
          </a:xfrm>
          <a:prstGeom prst="rect">
            <a:avLst/>
          </a:prstGeom>
        </p:spPr>
      </p:pic>
      <p:pic>
        <p:nvPicPr>
          <p:cNvPr id="7" name="Picture 2">
            <a:extLst>
              <a:ext uri="{FF2B5EF4-FFF2-40B4-BE49-F238E27FC236}">
                <a16:creationId xmlns:a16="http://schemas.microsoft.com/office/drawing/2014/main" id="{D61CEA2F-5B75-4A0B-B038-638001D5EA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525" y="2032576"/>
            <a:ext cx="7248525" cy="14417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893CE1B-3C8C-751F-77C7-A631D5479FD8}"/>
              </a:ext>
            </a:extLst>
          </p:cNvPr>
          <p:cNvPicPr>
            <a:picLocks noChangeAspect="1"/>
          </p:cNvPicPr>
          <p:nvPr/>
        </p:nvPicPr>
        <p:blipFill>
          <a:blip r:embed="rId5"/>
          <a:stretch>
            <a:fillRect/>
          </a:stretch>
        </p:blipFill>
        <p:spPr>
          <a:xfrm>
            <a:off x="466073" y="1018911"/>
            <a:ext cx="10803835" cy="884583"/>
          </a:xfrm>
          <a:prstGeom prst="rect">
            <a:avLst/>
          </a:prstGeom>
        </p:spPr>
      </p:pic>
      <p:sp>
        <p:nvSpPr>
          <p:cNvPr id="9" name="TextBox 8">
            <a:extLst>
              <a:ext uri="{FF2B5EF4-FFF2-40B4-BE49-F238E27FC236}">
                <a16:creationId xmlns:a16="http://schemas.microsoft.com/office/drawing/2014/main" id="{B164D907-0F4B-3B20-C819-DA62B93FE668}"/>
              </a:ext>
            </a:extLst>
          </p:cNvPr>
          <p:cNvSpPr txBox="1"/>
          <p:nvPr/>
        </p:nvSpPr>
        <p:spPr>
          <a:xfrm>
            <a:off x="315182" y="3859360"/>
            <a:ext cx="7248526" cy="2585323"/>
          </a:xfrm>
          <a:prstGeom prst="rect">
            <a:avLst/>
          </a:prstGeom>
          <a:noFill/>
        </p:spPr>
        <p:txBody>
          <a:bodyPr wrap="square" rtlCol="0">
            <a:spAutoFit/>
          </a:bodyPr>
          <a:lstStyle/>
          <a:p>
            <a:r>
              <a:rPr lang="en-GB" b="1" i="0" dirty="0">
                <a:solidFill>
                  <a:schemeClr val="accent5">
                    <a:lumMod val="75000"/>
                  </a:schemeClr>
                </a:solidFill>
                <a:effectLst/>
                <a:latin typeface="Droid Sans"/>
              </a:rPr>
              <a:t>10 client companies have started </a:t>
            </a:r>
            <a:r>
              <a:rPr lang="en-GB" b="1" dirty="0">
                <a:solidFill>
                  <a:schemeClr val="accent5">
                    <a:lumMod val="75000"/>
                  </a:schemeClr>
                </a:solidFill>
                <a:latin typeface="Droid Sans"/>
              </a:rPr>
              <a:t>across first 3 programmes further 3 programmes to year e</a:t>
            </a:r>
            <a:r>
              <a:rPr lang="en-GB" b="1" i="0" dirty="0">
                <a:solidFill>
                  <a:schemeClr val="accent5">
                    <a:lumMod val="75000"/>
                  </a:schemeClr>
                </a:solidFill>
                <a:effectLst/>
                <a:latin typeface="Droid Sans"/>
              </a:rPr>
              <a:t>nd (6 are signed up for Programme 4) </a:t>
            </a:r>
          </a:p>
          <a:p>
            <a:endParaRPr lang="en-GB" sz="1800" dirty="0">
              <a:solidFill>
                <a:schemeClr val="accent5">
                  <a:lumMod val="75000"/>
                </a:schemeClr>
              </a:solidFill>
              <a:latin typeface="Droid Sans"/>
            </a:endParaRPr>
          </a:p>
          <a:p>
            <a:r>
              <a:rPr lang="en-GB" sz="1800" b="0" i="0" dirty="0">
                <a:solidFill>
                  <a:schemeClr val="accent5">
                    <a:lumMod val="75000"/>
                  </a:schemeClr>
                </a:solidFill>
                <a:effectLst/>
                <a:latin typeface="Droid Sans"/>
              </a:rPr>
              <a:t>Lean For Micro is designed to encourage clients to adopt Lean business principles in their organisations to increase performance and competitiveness. Lean is for all companies, regardless of sector – it is not just for manufacturing companies.</a:t>
            </a:r>
            <a:endParaRPr lang="en-IE" sz="1800" dirty="0">
              <a:solidFill>
                <a:schemeClr val="accent5">
                  <a:lumMod val="75000"/>
                </a:schemeClr>
              </a:solidFill>
            </a:endParaRPr>
          </a:p>
          <a:p>
            <a:endParaRPr lang="en-IE" dirty="0"/>
          </a:p>
        </p:txBody>
      </p:sp>
    </p:spTree>
    <p:extLst>
      <p:ext uri="{BB962C8B-B14F-4D97-AF65-F5344CB8AC3E}">
        <p14:creationId xmlns:p14="http://schemas.microsoft.com/office/powerpoint/2010/main" val="1019486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EA0378A-8B48-D7AD-6E7E-57FA210F9414}"/>
              </a:ext>
            </a:extLst>
          </p:cNvPr>
          <p:cNvSpPr txBox="1"/>
          <p:nvPr/>
        </p:nvSpPr>
        <p:spPr>
          <a:xfrm>
            <a:off x="351602" y="3428999"/>
            <a:ext cx="5753918" cy="175432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wrap="square" rtlCol="0">
            <a:spAutoFit/>
          </a:bodyPr>
          <a:lstStyle/>
          <a:p>
            <a:r>
              <a:rPr lang="en-GB" sz="1600" b="1" i="0" dirty="0">
                <a:solidFill>
                  <a:srgbClr val="7030A0"/>
                </a:solidFill>
                <a:effectLst/>
                <a:latin typeface="Droid Sans"/>
              </a:rPr>
              <a:t>Launched during summer and 6 have signed up for this pilot ( full allocation for South Dublin)</a:t>
            </a:r>
          </a:p>
          <a:p>
            <a:r>
              <a:rPr lang="en-GB" sz="1200" b="0" i="0" dirty="0">
                <a:solidFill>
                  <a:srgbClr val="7030A0"/>
                </a:solidFill>
                <a:effectLst/>
                <a:latin typeface="Droid Sans"/>
              </a:rPr>
              <a:t>Digital Start provides support to obtain digital strategy, technical and/or advisory services for eligible businesses.  </a:t>
            </a:r>
          </a:p>
          <a:p>
            <a:r>
              <a:rPr lang="en-GB" sz="1200" b="0" i="0" dirty="0">
                <a:solidFill>
                  <a:srgbClr val="7030A0"/>
                </a:solidFill>
                <a:effectLst/>
                <a:latin typeface="Droid Sans"/>
              </a:rPr>
              <a:t>Added expert digital consultants to our panel to help to develop a unique digital strategy that transforms businesses by identifying where they are on your digital business journey, developing a digital adaptation plan based on their identified </a:t>
            </a:r>
          </a:p>
          <a:p>
            <a:r>
              <a:rPr lang="en-GB" sz="1200" b="0" i="0" dirty="0">
                <a:solidFill>
                  <a:srgbClr val="7030A0"/>
                </a:solidFill>
                <a:effectLst/>
                <a:latin typeface="Droid Sans"/>
              </a:rPr>
              <a:t>need and assisting them to implement your digital plan</a:t>
            </a:r>
            <a:r>
              <a:rPr lang="en-GB" sz="1600" b="0" i="0" dirty="0">
                <a:solidFill>
                  <a:srgbClr val="7030A0"/>
                </a:solidFill>
                <a:effectLst/>
                <a:latin typeface="Droid Sans"/>
              </a:rPr>
              <a:t>.</a:t>
            </a:r>
            <a:endParaRPr lang="en-IE" sz="1600" dirty="0">
              <a:solidFill>
                <a:srgbClr val="7030A0"/>
              </a:solidFill>
            </a:endParaRPr>
          </a:p>
        </p:txBody>
      </p:sp>
      <p:pic>
        <p:nvPicPr>
          <p:cNvPr id="14" name="Picture 13">
            <a:extLst>
              <a:ext uri="{FF2B5EF4-FFF2-40B4-BE49-F238E27FC236}">
                <a16:creationId xmlns:a16="http://schemas.microsoft.com/office/drawing/2014/main" id="{772CB7D5-CEA0-F7E0-1F65-5D0700A42656}"/>
              </a:ext>
            </a:extLst>
          </p:cNvPr>
          <p:cNvPicPr>
            <a:picLocks noChangeAspect="1"/>
          </p:cNvPicPr>
          <p:nvPr/>
        </p:nvPicPr>
        <p:blipFill>
          <a:blip r:embed="rId2"/>
          <a:stretch>
            <a:fillRect/>
          </a:stretch>
        </p:blipFill>
        <p:spPr>
          <a:xfrm>
            <a:off x="351602" y="2240421"/>
            <a:ext cx="5343940" cy="888496"/>
          </a:xfrm>
          <a:prstGeom prst="rect">
            <a:avLst/>
          </a:prstGeom>
        </p:spPr>
      </p:pic>
      <p:pic>
        <p:nvPicPr>
          <p:cNvPr id="15" name="Picture 14">
            <a:extLst>
              <a:ext uri="{FF2B5EF4-FFF2-40B4-BE49-F238E27FC236}">
                <a16:creationId xmlns:a16="http://schemas.microsoft.com/office/drawing/2014/main" id="{FD91D88B-9B90-8A7E-9B7F-BB4F69D73EFE}"/>
              </a:ext>
            </a:extLst>
          </p:cNvPr>
          <p:cNvPicPr>
            <a:picLocks noChangeAspect="1"/>
          </p:cNvPicPr>
          <p:nvPr/>
        </p:nvPicPr>
        <p:blipFill>
          <a:blip r:embed="rId3"/>
          <a:stretch>
            <a:fillRect/>
          </a:stretch>
        </p:blipFill>
        <p:spPr>
          <a:xfrm>
            <a:off x="7156175" y="2416976"/>
            <a:ext cx="3871296" cy="2024047"/>
          </a:xfrm>
          <a:prstGeom prst="rect">
            <a:avLst/>
          </a:prstGeom>
        </p:spPr>
      </p:pic>
      <p:sp>
        <p:nvSpPr>
          <p:cNvPr id="16" name="TextBox 15">
            <a:extLst>
              <a:ext uri="{FF2B5EF4-FFF2-40B4-BE49-F238E27FC236}">
                <a16:creationId xmlns:a16="http://schemas.microsoft.com/office/drawing/2014/main" id="{E8D27C09-70E3-DC51-F835-C09133C08E58}"/>
              </a:ext>
            </a:extLst>
          </p:cNvPr>
          <p:cNvSpPr txBox="1"/>
          <p:nvPr/>
        </p:nvSpPr>
        <p:spPr>
          <a:xfrm>
            <a:off x="351602" y="622061"/>
            <a:ext cx="6951936" cy="646331"/>
          </a:xfrm>
          <a:prstGeom prst="rect">
            <a:avLst/>
          </a:prstGeom>
          <a:solidFill>
            <a:schemeClr val="accent6"/>
          </a:solidFill>
        </p:spPr>
        <p:txBody>
          <a:bodyPr wrap="square" rtlCol="0">
            <a:spAutoFit/>
          </a:bodyPr>
          <a:lstStyle/>
          <a:p>
            <a:r>
              <a:rPr lang="en-IE" b="1" dirty="0">
                <a:solidFill>
                  <a:schemeClr val="accent6">
                    <a:lumMod val="50000"/>
                  </a:schemeClr>
                </a:solidFill>
              </a:rPr>
              <a:t>Building sustainable and resilience………………………………</a:t>
            </a:r>
          </a:p>
          <a:p>
            <a:r>
              <a:rPr lang="en-IE" b="1" dirty="0">
                <a:solidFill>
                  <a:schemeClr val="accent6">
                    <a:lumMod val="50000"/>
                  </a:schemeClr>
                </a:solidFill>
              </a:rPr>
              <a:t>Additional programmes launched 2022</a:t>
            </a:r>
          </a:p>
        </p:txBody>
      </p:sp>
      <p:sp>
        <p:nvSpPr>
          <p:cNvPr id="17" name="TextBox 16">
            <a:extLst>
              <a:ext uri="{FF2B5EF4-FFF2-40B4-BE49-F238E27FC236}">
                <a16:creationId xmlns:a16="http://schemas.microsoft.com/office/drawing/2014/main" id="{A2DD2820-0429-D108-203D-801775DA2BBB}"/>
              </a:ext>
            </a:extLst>
          </p:cNvPr>
          <p:cNvSpPr txBox="1"/>
          <p:nvPr/>
        </p:nvSpPr>
        <p:spPr>
          <a:xfrm>
            <a:off x="7156174" y="4989443"/>
            <a:ext cx="4502425" cy="923330"/>
          </a:xfrm>
          <a:prstGeom prst="rect">
            <a:avLst/>
          </a:prstGeom>
          <a:noFill/>
        </p:spPr>
        <p:txBody>
          <a:bodyPr wrap="square" rtlCol="0">
            <a:spAutoFit/>
          </a:bodyPr>
          <a:lstStyle/>
          <a:p>
            <a:r>
              <a:rPr lang="en-IE" dirty="0">
                <a:solidFill>
                  <a:schemeClr val="accent1">
                    <a:lumMod val="75000"/>
                  </a:schemeClr>
                </a:solidFill>
              </a:rPr>
              <a:t>First GradStart Application finalised and others in the pipeline</a:t>
            </a:r>
          </a:p>
          <a:p>
            <a:r>
              <a:rPr lang="en-IE" dirty="0">
                <a:solidFill>
                  <a:schemeClr val="accent1">
                    <a:lumMod val="75000"/>
                  </a:schemeClr>
                </a:solidFill>
              </a:rPr>
              <a:t>Enterprise Ireland Programme</a:t>
            </a:r>
          </a:p>
        </p:txBody>
      </p:sp>
    </p:spTree>
    <p:extLst>
      <p:ext uri="{BB962C8B-B14F-4D97-AF65-F5344CB8AC3E}">
        <p14:creationId xmlns:p14="http://schemas.microsoft.com/office/powerpoint/2010/main" val="3349289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1367</TotalTime>
  <Words>1653</Words>
  <Application>Microsoft Office PowerPoint</Application>
  <PresentationFormat>Widescreen</PresentationFormat>
  <Paragraphs>215</Paragraphs>
  <Slides>22</Slides>
  <Notes>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4" baseType="lpstr">
      <vt:lpstr>Arial</vt:lpstr>
      <vt:lpstr>arvo</vt:lpstr>
      <vt:lpstr>avenir</vt:lpstr>
      <vt:lpstr>Calibri</vt:lpstr>
      <vt:lpstr>Calibri Light</vt:lpstr>
      <vt:lpstr>Droid Sans</vt:lpstr>
      <vt:lpstr>futura pt book</vt:lpstr>
      <vt:lpstr>Inter</vt:lpstr>
      <vt:lpstr>Open Sans</vt:lpstr>
      <vt:lpstr>Poppins</vt:lpstr>
      <vt:lpstr>Office Theme</vt:lpstr>
      <vt:lpstr>Acrobat Document</vt:lpstr>
      <vt:lpstr>Local Enterprise Office &amp; County Promotion Unit  Update on Key Activities year to date </vt:lpstr>
      <vt:lpstr>Agenda</vt:lpstr>
      <vt:lpstr>Financial Supports Measure 1 Supports year to date end  of August v 2021 </vt:lpstr>
      <vt:lpstr>Breakdown of Business Sectors Receiving M1 Supports </vt:lpstr>
      <vt:lpstr>Financial Supports TAME Year to August 2022 V full year 2021</vt:lpstr>
      <vt:lpstr> </vt:lpstr>
      <vt:lpstr>Business Supports Mentoring &amp; Training</vt:lpstr>
      <vt:lpstr>PowerPoint Presentation</vt:lpstr>
      <vt:lpstr>PowerPoint Presentation</vt:lpstr>
      <vt:lpstr>Programmes &amp; Networks Export Development</vt:lpstr>
      <vt:lpstr> Stride Bootwear First time exporter 2021 – Target Market US  World Equestrian Center Magazine Volume III 2022 Published on Jul 13, 2022 featured Boot Designer – Emma Hedderman on Finding your stride ( 5 page feature plus photography) </vt:lpstr>
      <vt:lpstr>Programmes &amp; Networks NEWS – Network of Enterprising Women in South Dublin &amp; SCENE South Dublin Creative Economy Network &amp;  SCENe – South Dublin Creative Economy Network</vt:lpstr>
      <vt:lpstr>National Enterprise Awards  BiaBelle Winners of Local Enterprise Awards 2022 represented South Dublin at National; Enterprise Awards in Mansion House on 2nd June last.   </vt:lpstr>
      <vt:lpstr>Programmes &amp; Networks SEP – Student Enterprise Programme</vt:lpstr>
      <vt:lpstr>Feasibility Study – Food Production Hub</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Mulhern</dc:creator>
  <cp:lastModifiedBy>Thomas Rooney</cp:lastModifiedBy>
  <cp:revision>39</cp:revision>
  <dcterms:created xsi:type="dcterms:W3CDTF">2021-09-01T06:48:00Z</dcterms:created>
  <dcterms:modified xsi:type="dcterms:W3CDTF">2022-09-09T11:34:05Z</dcterms:modified>
</cp:coreProperties>
</file>