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256" r:id="rId3"/>
    <p:sldId id="427" r:id="rId4"/>
    <p:sldId id="262" r:id="rId5"/>
    <p:sldId id="428" r:id="rId6"/>
    <p:sldId id="269" r:id="rId7"/>
    <p:sldId id="425" r:id="rId8"/>
    <p:sldId id="430" r:id="rId9"/>
    <p:sldId id="429" r:id="rId10"/>
    <p:sldId id="42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C6F2-1DD1-B261-546D-AC5D019C3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489BE-61C5-7BB0-CB84-B75FB0C5DF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FE774-499E-220F-72C0-733A9941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A8463-F5F4-507F-104C-D8F7FAE0C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35B09-5116-97F6-FD53-13F51F34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220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0420-D30C-03E0-228C-8EC13822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EFB3F-BD2C-FFF9-0FCE-5502B1608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E8D4-2C6C-6291-1ADB-5E6EA864B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4D20-948A-B051-D5A9-57DC70023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CF1B7-2000-6138-0CFB-F2296B34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226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D3EBB-6EC1-95D0-67E7-8CBD0282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62025-28C2-7BBB-222D-59EA07BBC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CA311-3D73-0F8A-5375-8E975853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1442-DA80-F37C-4B45-39DF014D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DC4F-7789-46AE-3BDD-262CA743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487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2627-F330-9E6B-988C-645B8927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0D7D-2EF0-BE06-C4EB-B479F3E94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6F3F6-04F7-C362-C2DB-124E6D646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F9B75-8F2F-BF58-152B-117E3764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9E43C-4A0F-6A01-075C-D7ABA343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256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6D-3166-B0D0-7A71-675EC154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F5CF6-631D-7C05-D6A9-1130788B4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70C06-B302-083F-2BA5-350C0B03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33FDD-1854-EAA7-37A2-BB4AE4D81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81A87-9FDD-339E-A550-F6995FB7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034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D6C14-958B-DA06-A611-E46EE24C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5348A-16FB-8B59-8E5D-08B16526E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9D153-1744-0848-D17B-B0A3B64A1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2449E-39E1-75A5-E71E-B81D0B73A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C7BC9-A1F1-8949-9DCE-38CB7437D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7E26D-6547-9884-E5DA-514AE787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93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E1DE-7BBB-FB42-1228-8F29B933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6281C-0CBA-046C-3624-52421182F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812AE-62DD-52C4-34AC-5EDFDC7E3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D3BF-D6DE-253A-5310-A2A6356C4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B575D-FE79-59BB-7237-5C8539FBF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B1532-0E0E-D0A3-978B-F8824F67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C283E-303A-0CB9-36BC-8847E378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1B0A9B-DF17-5B3C-0337-19C9317E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545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DA003-597C-24E6-9377-E2148778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CF304-DC7C-7D6E-143C-E5BF2D63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974CB6-4A92-97D0-FEF8-C42BFCEE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04285-9F8A-5F68-6425-8ED28886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219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F92C08-15A1-F59A-736B-5FA43158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88C9A2-D220-85A9-8329-CE7A025AB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DF8F-6960-5AB4-71F1-767ACD0E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838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E059-1DF8-D225-FB82-4BF84817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F70E4-A4ED-7C93-40F1-14DE3358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020E0-9E78-D056-96D5-40E1DD3C7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F9652-A3D5-E071-69AE-3B81324CB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957321-6826-21FD-BED9-2931847F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BA5C0-D5B3-3244-80F9-269AD082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311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49BA6-504D-8CA2-CAAA-2102B9A2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90D30-A99C-EA64-C557-D0E56BF96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022B0-9F7B-A61C-330B-273971EC3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9C457-C3A5-592E-D424-C4C32994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741BF-94E3-7AE2-25C3-05240C6F0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91D06-57A6-A4E9-F3E4-225EB68B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68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FE1B9-A548-2672-888E-C7FF8156E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EE2B06-B968-61AE-0C91-B32237141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68195-6F12-538E-0303-561D4623C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3BC2D-4C69-483E-984A-272FFB2D0FFD}" type="datetimeFigureOut">
              <a:rPr lang="en-IE" smtClean="0"/>
              <a:t>12/09/2022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F1FA5-C283-10AA-6546-B4635C351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2CED5-FDCA-0DD6-D55F-B2B799E0C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91B38-B331-40EB-AD22-CBD551FE183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4512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an Weir - Ian Hennessy Photography">
            <a:extLst>
              <a:ext uri="{FF2B5EF4-FFF2-40B4-BE49-F238E27FC236}">
                <a16:creationId xmlns:a16="http://schemas.microsoft.com/office/drawing/2014/main" id="{6BA8D428-22B4-44E2-881A-D93C98D8A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F79ED-B4BE-4F7F-A7A7-1F008B04E5FE}"/>
              </a:ext>
            </a:extLst>
          </p:cNvPr>
          <p:cNvSpPr txBox="1"/>
          <p:nvPr/>
        </p:nvSpPr>
        <p:spPr>
          <a:xfrm>
            <a:off x="508000" y="330200"/>
            <a:ext cx="440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County Promotions Unit</a:t>
            </a:r>
          </a:p>
          <a:p>
            <a:r>
              <a:rPr lang="en-GB" sz="2400" b="1" dirty="0">
                <a:solidFill>
                  <a:schemeClr val="accent6"/>
                </a:solidFill>
              </a:rPr>
              <a:t>Project Updates</a:t>
            </a:r>
            <a:endParaRPr lang="en-IE" sz="2400" b="1" dirty="0">
              <a:solidFill>
                <a:schemeClr val="accent6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E713EC0-FCC1-44FE-8B28-29C430C7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102" y="5943073"/>
            <a:ext cx="1382651" cy="6498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582B5C-B4A3-8454-4C84-46A7A55597BB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6734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279496-AB53-4503-A501-B0200C1A90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6F2E33-02AC-4242-BE8A-D0454B70C258}"/>
              </a:ext>
            </a:extLst>
          </p:cNvPr>
          <p:cNvCxnSpPr>
            <a:cxnSpLocks/>
          </p:cNvCxnSpPr>
          <p:nvPr/>
        </p:nvCxnSpPr>
        <p:spPr>
          <a:xfrm>
            <a:off x="414215" y="2670663"/>
            <a:ext cx="294480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D24933-DBA7-47F3-B708-D9BCBC8B5A29}"/>
              </a:ext>
            </a:extLst>
          </p:cNvPr>
          <p:cNvSpPr txBox="1"/>
          <p:nvPr/>
        </p:nvSpPr>
        <p:spPr>
          <a:xfrm>
            <a:off x="281354" y="2881679"/>
            <a:ext cx="3423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800" b="1" dirty="0">
                <a:solidFill>
                  <a:schemeClr val="accent6">
                    <a:lumMod val="75000"/>
                  </a:schemeClr>
                </a:solidFill>
              </a:rPr>
              <a:t>THANK YOU</a:t>
            </a:r>
          </a:p>
          <a:p>
            <a:r>
              <a:rPr lang="en-IE" sz="4800" b="1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BF91BE9-BFA6-8883-CA59-B77AFF499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783" y="6014599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987925-04BC-4832-A55A-F58C7EB0D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4" b="10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BB4EE2-956E-41D7-8DF9-9E5EE9628400}"/>
              </a:ext>
            </a:extLst>
          </p:cNvPr>
          <p:cNvSpPr/>
          <p:nvPr/>
        </p:nvSpPr>
        <p:spPr>
          <a:xfrm>
            <a:off x="11877575" y="0"/>
            <a:ext cx="314425" cy="68567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7A3F0-AEB4-01EF-306A-7B49373D1447}"/>
              </a:ext>
            </a:extLst>
          </p:cNvPr>
          <p:cNvSpPr txBox="1"/>
          <p:nvPr/>
        </p:nvSpPr>
        <p:spPr>
          <a:xfrm>
            <a:off x="310335" y="225941"/>
            <a:ext cx="25624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Rathfarnham Courtyards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64C9BF-6024-9DAB-0047-CB43B95CA29A}"/>
              </a:ext>
            </a:extLst>
          </p:cNvPr>
          <p:cNvSpPr txBox="1"/>
          <p:nvPr/>
        </p:nvSpPr>
        <p:spPr>
          <a:xfrm>
            <a:off x="2872750" y="218061"/>
            <a:ext cx="16663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Update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1" name="Pentagon 10">
            <a:extLst>
              <a:ext uri="{FF2B5EF4-FFF2-40B4-BE49-F238E27FC236}">
                <a16:creationId xmlns:a16="http://schemas.microsoft.com/office/drawing/2014/main" id="{D4F4C664-53D2-A5F0-F2A4-D30DDB1CDD4B}"/>
              </a:ext>
            </a:extLst>
          </p:cNvPr>
          <p:cNvSpPr/>
          <p:nvPr/>
        </p:nvSpPr>
        <p:spPr>
          <a:xfrm>
            <a:off x="241283" y="794409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AEF815D7-E561-D4F3-7CEE-3C045FC8B382}"/>
              </a:ext>
            </a:extLst>
          </p:cNvPr>
          <p:cNvSpPr/>
          <p:nvPr/>
        </p:nvSpPr>
        <p:spPr>
          <a:xfrm>
            <a:off x="241283" y="3831921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39EC3-3F37-DA24-3227-751555874227}"/>
              </a:ext>
            </a:extLst>
          </p:cNvPr>
          <p:cNvSpPr txBox="1"/>
          <p:nvPr/>
        </p:nvSpPr>
        <p:spPr>
          <a:xfrm>
            <a:off x="705298" y="1506729"/>
            <a:ext cx="2562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SDCC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Asset Management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Capital Budget: €5m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Design &amp; Build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Operational Partner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Rental Income</a:t>
            </a: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79D0A-576C-7398-674D-A635B130A7E7}"/>
              </a:ext>
            </a:extLst>
          </p:cNvPr>
          <p:cNvSpPr txBox="1"/>
          <p:nvPr/>
        </p:nvSpPr>
        <p:spPr>
          <a:xfrm>
            <a:off x="686482" y="4544241"/>
            <a:ext cx="2562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Operational Partner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Proven Track Record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Appropriate Use(s)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 Fit-out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Long-term Lease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Building Operations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Design Partner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86E26-DD1C-4EB7-674A-BAF0B3823BB9}"/>
              </a:ext>
            </a:extLst>
          </p:cNvPr>
          <p:cNvSpPr txBox="1"/>
          <p:nvPr/>
        </p:nvSpPr>
        <p:spPr>
          <a:xfrm>
            <a:off x="8108047" y="0"/>
            <a:ext cx="2705945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Development Opportunity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</a:rPr>
              <a:t>Mixed Use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</a:rPr>
              <a:t>Hospitality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</a:rPr>
              <a:t>Retail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</a:rPr>
              <a:t>Food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bg1"/>
                </a:solidFill>
              </a:rPr>
              <a:t>Lifestyle  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243AA833-FFDD-C59C-37C2-1F10287AF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576" y="5956776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2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10753-37C0-9F10-E991-EB62C6566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6" t="20139" r="25937" b="8889"/>
          <a:stretch/>
        </p:blipFill>
        <p:spPr>
          <a:xfrm>
            <a:off x="539813" y="0"/>
            <a:ext cx="11112374" cy="685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7266D4-71D4-4E60-8F41-2E1BD080A412}"/>
              </a:ext>
            </a:extLst>
          </p:cNvPr>
          <p:cNvSpPr/>
          <p:nvPr/>
        </p:nvSpPr>
        <p:spPr>
          <a:xfrm>
            <a:off x="11652187" y="0"/>
            <a:ext cx="539813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C6AC678-E48F-3794-2B4D-8AF31E799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118" y="5991656"/>
            <a:ext cx="1382651" cy="649845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70C4B276-4B80-7B18-D677-2703A972AB2E}"/>
              </a:ext>
            </a:extLst>
          </p:cNvPr>
          <p:cNvSpPr/>
          <p:nvPr/>
        </p:nvSpPr>
        <p:spPr>
          <a:xfrm>
            <a:off x="884231" y="3515628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9F9EF-926C-7768-1729-AFA9BACCE4E5}"/>
              </a:ext>
            </a:extLst>
          </p:cNvPr>
          <p:cNvSpPr txBox="1"/>
          <p:nvPr/>
        </p:nvSpPr>
        <p:spPr>
          <a:xfrm>
            <a:off x="1317615" y="4236370"/>
            <a:ext cx="27612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Procurement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Prior Information Notice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Expressions of Interest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Competitive Dialogue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Final Tender Invite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A4F208-63EE-A2B9-7B54-6FDF129324B2}"/>
              </a:ext>
            </a:extLst>
          </p:cNvPr>
          <p:cNvSpPr txBox="1"/>
          <p:nvPr/>
        </p:nvSpPr>
        <p:spPr>
          <a:xfrm>
            <a:off x="539813" y="294011"/>
            <a:ext cx="2555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Rathfarnham Courtyards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52B078-B599-888B-3BBF-972D0FF73102}"/>
              </a:ext>
            </a:extLst>
          </p:cNvPr>
          <p:cNvSpPr txBox="1"/>
          <p:nvPr/>
        </p:nvSpPr>
        <p:spPr>
          <a:xfrm>
            <a:off x="3095625" y="294011"/>
            <a:ext cx="16663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Update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87F812-BEF8-DA6C-8841-C22A7FEFC8B1}"/>
              </a:ext>
            </a:extLst>
          </p:cNvPr>
          <p:cNvSpPr/>
          <p:nvPr/>
        </p:nvSpPr>
        <p:spPr>
          <a:xfrm>
            <a:off x="8439086" y="1179599"/>
            <a:ext cx="1164657" cy="11237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BE5B0-B03F-1D47-D534-DB38B8B1B371}"/>
              </a:ext>
            </a:extLst>
          </p:cNvPr>
          <p:cNvSpPr txBox="1"/>
          <p:nvPr/>
        </p:nvSpPr>
        <p:spPr>
          <a:xfrm>
            <a:off x="8513923" y="1479864"/>
            <a:ext cx="10149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1,400 SQM</a:t>
            </a:r>
          </a:p>
          <a:p>
            <a:r>
              <a:rPr lang="en-GB" sz="1400" b="1" dirty="0">
                <a:solidFill>
                  <a:schemeClr val="accent6">
                    <a:lumMod val="50000"/>
                  </a:schemeClr>
                </a:solidFill>
              </a:rPr>
              <a:t>Floor Area</a:t>
            </a:r>
            <a:endParaRPr lang="en-IE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CB4829-7B23-0B50-03E1-E42DF4FE4B8C}"/>
              </a:ext>
            </a:extLst>
          </p:cNvPr>
          <p:cNvSpPr/>
          <p:nvPr/>
        </p:nvSpPr>
        <p:spPr>
          <a:xfrm>
            <a:off x="9925118" y="1184896"/>
            <a:ext cx="1164657" cy="11237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7EA46-143F-6ACC-9849-6B253D5E5F13}"/>
              </a:ext>
            </a:extLst>
          </p:cNvPr>
          <p:cNvSpPr txBox="1"/>
          <p:nvPr/>
        </p:nvSpPr>
        <p:spPr>
          <a:xfrm>
            <a:off x="9973979" y="1449086"/>
            <a:ext cx="106693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2,700 SQM</a:t>
            </a:r>
          </a:p>
          <a:p>
            <a:pPr algn="ctr"/>
            <a:r>
              <a:rPr lang="en-GB" sz="1400" b="1" dirty="0">
                <a:solidFill>
                  <a:schemeClr val="bg1"/>
                </a:solidFill>
              </a:rPr>
              <a:t>Courtyard Area</a:t>
            </a:r>
            <a:endParaRPr lang="en-I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62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ound Tower Visitor Centre, Clondalkin | Shaffrey Landscaping">
            <a:extLst>
              <a:ext uri="{FF2B5EF4-FFF2-40B4-BE49-F238E27FC236}">
                <a16:creationId xmlns:a16="http://schemas.microsoft.com/office/drawing/2014/main" id="{A1D3E7CB-7AF3-418E-847F-F965A70B4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647" b="2"/>
          <a:stretch/>
        </p:blipFill>
        <p:spPr bwMode="auto">
          <a:xfrm>
            <a:off x="3044807" y="1282"/>
            <a:ext cx="9169651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DB50BA3-FEEA-72DB-5A77-E0C445FAB424}"/>
              </a:ext>
            </a:extLst>
          </p:cNvPr>
          <p:cNvSpPr/>
          <p:nvPr/>
        </p:nvSpPr>
        <p:spPr>
          <a:xfrm>
            <a:off x="3227489" y="3496657"/>
            <a:ext cx="1363386" cy="1312060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2F5C0-0293-BA33-9669-D978E1DE94B2}"/>
              </a:ext>
            </a:extLst>
          </p:cNvPr>
          <p:cNvSpPr txBox="1"/>
          <p:nvPr/>
        </p:nvSpPr>
        <p:spPr>
          <a:xfrm>
            <a:off x="3438836" y="3860300"/>
            <a:ext cx="9406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June 2022</a:t>
            </a:r>
            <a:endParaRPr lang="en-IE" sz="1600" b="1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04337A-A7A4-FA48-217D-04FBFDB7D141}"/>
              </a:ext>
            </a:extLst>
          </p:cNvPr>
          <p:cNvCxnSpPr/>
          <p:nvPr/>
        </p:nvCxnSpPr>
        <p:spPr>
          <a:xfrm flipV="1">
            <a:off x="3904421" y="2803208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3E4002-06E5-5661-AC8F-10A1438136D4}"/>
              </a:ext>
            </a:extLst>
          </p:cNvPr>
          <p:cNvSpPr txBox="1"/>
          <p:nvPr/>
        </p:nvSpPr>
        <p:spPr>
          <a:xfrm>
            <a:off x="3261204" y="2083881"/>
            <a:ext cx="2236649" cy="738664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Strategy Review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Heritage/Tourism Survey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Tender Preparation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E024B1-0E88-4D34-29BD-B95780750137}"/>
              </a:ext>
            </a:extLst>
          </p:cNvPr>
          <p:cNvSpPr/>
          <p:nvPr/>
        </p:nvSpPr>
        <p:spPr>
          <a:xfrm>
            <a:off x="4692907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D44444-2F3D-B0A2-FC2E-D062EE68AF51}"/>
              </a:ext>
            </a:extLst>
          </p:cNvPr>
          <p:cNvSpPr txBox="1"/>
          <p:nvPr/>
        </p:nvSpPr>
        <p:spPr>
          <a:xfrm>
            <a:off x="4901295" y="3879636"/>
            <a:ext cx="9406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July 2022</a:t>
            </a:r>
            <a:endParaRPr lang="en-IE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A4C09B-0832-D0B1-6D9B-1E403B3C4700}"/>
              </a:ext>
            </a:extLst>
          </p:cNvPr>
          <p:cNvCxnSpPr/>
          <p:nvPr/>
        </p:nvCxnSpPr>
        <p:spPr>
          <a:xfrm flipV="1">
            <a:off x="5388746" y="4846507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08997BC-7B0D-5640-6450-EED6AEC0C375}"/>
              </a:ext>
            </a:extLst>
          </p:cNvPr>
          <p:cNvSpPr txBox="1"/>
          <p:nvPr/>
        </p:nvSpPr>
        <p:spPr>
          <a:xfrm>
            <a:off x="4147308" y="5477706"/>
            <a:ext cx="1995683" cy="523220"/>
          </a:xfrm>
          <a:prstGeom prst="rect">
            <a:avLst/>
          </a:prstGeom>
          <a:solidFill>
            <a:schemeClr val="accent6">
              <a:lumMod val="50000"/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Tourism Strategy Consultant Tender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BCE89F-1354-A390-59D3-7A39C3F02589}"/>
              </a:ext>
            </a:extLst>
          </p:cNvPr>
          <p:cNvSpPr/>
          <p:nvPr/>
        </p:nvSpPr>
        <p:spPr>
          <a:xfrm>
            <a:off x="6167704" y="3528212"/>
            <a:ext cx="1363386" cy="1312060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F6909AA-593B-22DA-23DA-AAFB691F7DD1}"/>
              </a:ext>
            </a:extLst>
          </p:cNvPr>
          <p:cNvSpPr txBox="1"/>
          <p:nvPr/>
        </p:nvSpPr>
        <p:spPr>
          <a:xfrm>
            <a:off x="6289497" y="3891855"/>
            <a:ext cx="11520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September 2022</a:t>
            </a:r>
            <a:endParaRPr lang="en-IE" sz="1600" b="1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C7C3D1A-4EEA-6982-EEB0-B78CB099EC8C}"/>
              </a:ext>
            </a:extLst>
          </p:cNvPr>
          <p:cNvCxnSpPr/>
          <p:nvPr/>
        </p:nvCxnSpPr>
        <p:spPr>
          <a:xfrm flipV="1">
            <a:off x="6847017" y="2844861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6D5DDE5-99FC-F219-7477-C4BE73C253F9}"/>
              </a:ext>
            </a:extLst>
          </p:cNvPr>
          <p:cNvSpPr txBox="1"/>
          <p:nvPr/>
        </p:nvSpPr>
        <p:spPr>
          <a:xfrm>
            <a:off x="5938534" y="2299325"/>
            <a:ext cx="2039933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Consultant Appointed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Strategy Preparation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5A38A6-D01C-67E8-C25F-8F32C411216E}"/>
              </a:ext>
            </a:extLst>
          </p:cNvPr>
          <p:cNvSpPr/>
          <p:nvPr/>
        </p:nvSpPr>
        <p:spPr>
          <a:xfrm>
            <a:off x="7632011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E69154-7F93-CE3B-DB13-F2B7E3AACF65}"/>
              </a:ext>
            </a:extLst>
          </p:cNvPr>
          <p:cNvSpPr txBox="1"/>
          <p:nvPr/>
        </p:nvSpPr>
        <p:spPr>
          <a:xfrm>
            <a:off x="7761954" y="3879636"/>
            <a:ext cx="105898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January 2023</a:t>
            </a:r>
            <a:endParaRPr lang="en-IE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E2D606-D3BB-7444-03BB-E68A7964414D}"/>
              </a:ext>
            </a:extLst>
          </p:cNvPr>
          <p:cNvCxnSpPr/>
          <p:nvPr/>
        </p:nvCxnSpPr>
        <p:spPr>
          <a:xfrm flipV="1">
            <a:off x="8353422" y="4815833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855DE4C-B4D3-AF95-62AD-E583670B11FC}"/>
              </a:ext>
            </a:extLst>
          </p:cNvPr>
          <p:cNvSpPr txBox="1"/>
          <p:nvPr/>
        </p:nvSpPr>
        <p:spPr>
          <a:xfrm>
            <a:off x="6649099" y="5477706"/>
            <a:ext cx="2321379" cy="523220"/>
          </a:xfrm>
          <a:prstGeom prst="rect">
            <a:avLst/>
          </a:prstGeom>
          <a:solidFill>
            <a:schemeClr val="accent6">
              <a:lumMod val="50000"/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Draft Tourism Strategy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Elected Members Update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B6DA91D-9D7F-25F6-EFA2-CA292ED97EFF}"/>
              </a:ext>
            </a:extLst>
          </p:cNvPr>
          <p:cNvSpPr/>
          <p:nvPr/>
        </p:nvSpPr>
        <p:spPr>
          <a:xfrm>
            <a:off x="9125565" y="3532174"/>
            <a:ext cx="1363386" cy="1312060"/>
          </a:xfrm>
          <a:prstGeom prst="ellipse">
            <a:avLst/>
          </a:prstGeom>
          <a:solidFill>
            <a:schemeClr val="accent6">
              <a:lumMod val="50000"/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E3F33FB-FBD1-78FC-F4B8-D7CD06B3E5D0}"/>
              </a:ext>
            </a:extLst>
          </p:cNvPr>
          <p:cNvSpPr txBox="1"/>
          <p:nvPr/>
        </p:nvSpPr>
        <p:spPr>
          <a:xfrm>
            <a:off x="9336912" y="3879636"/>
            <a:ext cx="9406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February 2023</a:t>
            </a:r>
            <a:endParaRPr lang="en-IE" sz="1600" b="1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ACBC87F-89A9-0E2B-69DA-38735A808460}"/>
              </a:ext>
            </a:extLst>
          </p:cNvPr>
          <p:cNvCxnSpPr/>
          <p:nvPr/>
        </p:nvCxnSpPr>
        <p:spPr>
          <a:xfrm flipV="1">
            <a:off x="9789613" y="2837045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19A0B7-0437-665E-4485-BAC0E89C164E}"/>
              </a:ext>
            </a:extLst>
          </p:cNvPr>
          <p:cNvSpPr txBox="1"/>
          <p:nvPr/>
        </p:nvSpPr>
        <p:spPr>
          <a:xfrm>
            <a:off x="8538859" y="2299325"/>
            <a:ext cx="2039933" cy="52322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Tourism Strategy Public Consultation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95650C8-6007-3421-7600-1F6B04E4BCBB}"/>
              </a:ext>
            </a:extLst>
          </p:cNvPr>
          <p:cNvSpPr/>
          <p:nvPr/>
        </p:nvSpPr>
        <p:spPr>
          <a:xfrm>
            <a:off x="10619119" y="3528212"/>
            <a:ext cx="1363386" cy="1312060"/>
          </a:xfrm>
          <a:prstGeom prst="ellipse">
            <a:avLst/>
          </a:prstGeom>
          <a:solidFill>
            <a:schemeClr val="bg1">
              <a:alpha val="6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3E6FC7-459C-667C-1908-75DADC7B01E9}"/>
              </a:ext>
            </a:extLst>
          </p:cNvPr>
          <p:cNvSpPr txBox="1"/>
          <p:nvPr/>
        </p:nvSpPr>
        <p:spPr>
          <a:xfrm>
            <a:off x="10830466" y="3875674"/>
            <a:ext cx="9406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May 2023</a:t>
            </a:r>
            <a:endParaRPr lang="en-IE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8112220-4244-8AD2-68DC-72E35B1E306B}"/>
              </a:ext>
            </a:extLst>
          </p:cNvPr>
          <p:cNvCxnSpPr/>
          <p:nvPr/>
        </p:nvCxnSpPr>
        <p:spPr>
          <a:xfrm flipV="1">
            <a:off x="11298432" y="4856602"/>
            <a:ext cx="2381" cy="659612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6197BB8-7E98-4AA3-7556-29AEFB79B7D1}"/>
              </a:ext>
            </a:extLst>
          </p:cNvPr>
          <p:cNvSpPr txBox="1"/>
          <p:nvPr/>
        </p:nvSpPr>
        <p:spPr>
          <a:xfrm>
            <a:off x="9449780" y="5477706"/>
            <a:ext cx="2321379" cy="523220"/>
          </a:xfrm>
          <a:prstGeom prst="rect">
            <a:avLst/>
          </a:prstGeom>
          <a:solidFill>
            <a:schemeClr val="accent6">
              <a:lumMod val="50000"/>
              <a:alpha val="51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Final Tourism Strategy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400" b="1" dirty="0">
                <a:solidFill>
                  <a:schemeClr val="bg1"/>
                </a:solidFill>
              </a:rPr>
              <a:t>Council Meeting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B8B489E-C12F-16C3-1C15-31708B82A6AB}"/>
              </a:ext>
            </a:extLst>
          </p:cNvPr>
          <p:cNvSpPr txBox="1"/>
          <p:nvPr/>
        </p:nvSpPr>
        <p:spPr>
          <a:xfrm>
            <a:off x="3205814" y="525469"/>
            <a:ext cx="3641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Indicative Timeline</a:t>
            </a:r>
            <a:endParaRPr lang="en-IE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204A2C-6F44-4318-F711-2C5E06C0772F}"/>
              </a:ext>
            </a:extLst>
          </p:cNvPr>
          <p:cNvCxnSpPr>
            <a:cxnSpLocks/>
          </p:cNvCxnSpPr>
          <p:nvPr/>
        </p:nvCxnSpPr>
        <p:spPr>
          <a:xfrm>
            <a:off x="3044807" y="6761748"/>
            <a:ext cx="9169651" cy="0"/>
          </a:xfrm>
          <a:prstGeom prst="line">
            <a:avLst/>
          </a:prstGeom>
          <a:ln w="190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06F00A-03A4-F84D-4CB4-BEECCBAD2EFA}"/>
              </a:ext>
            </a:extLst>
          </p:cNvPr>
          <p:cNvSpPr txBox="1"/>
          <p:nvPr/>
        </p:nvSpPr>
        <p:spPr>
          <a:xfrm>
            <a:off x="198822" y="525469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Tourism Strategy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3E8E9B-5F5A-590A-8C0B-558BD9D448B9}"/>
              </a:ext>
            </a:extLst>
          </p:cNvPr>
          <p:cNvSpPr txBox="1"/>
          <p:nvPr/>
        </p:nvSpPr>
        <p:spPr>
          <a:xfrm>
            <a:off x="198823" y="1078357"/>
            <a:ext cx="3028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Tenders Received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Tender Assessment Panel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8169D26-C66B-34E1-D17F-E68257B2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5" y="6007608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04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EE2FE-495C-3A49-EA1A-209F3A634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2" t="17403" r="27210" b="16070"/>
          <a:stretch/>
        </p:blipFill>
        <p:spPr>
          <a:xfrm>
            <a:off x="4049037" y="2291"/>
            <a:ext cx="8142963" cy="6855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2E5FF-7C00-7BBC-98D3-46EA784B3B69}"/>
              </a:ext>
            </a:extLst>
          </p:cNvPr>
          <p:cNvSpPr txBox="1"/>
          <p:nvPr/>
        </p:nvSpPr>
        <p:spPr>
          <a:xfrm>
            <a:off x="198822" y="525469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Tourism Strategy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60FAF9-C8A3-F2E7-FB5F-D37E7E070A7F}"/>
              </a:ext>
            </a:extLst>
          </p:cNvPr>
          <p:cNvSpPr txBox="1"/>
          <p:nvPr/>
        </p:nvSpPr>
        <p:spPr>
          <a:xfrm>
            <a:off x="198823" y="1078357"/>
            <a:ext cx="3028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Assembling the Jigsaw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Strategic Assets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Robust Proposition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18EEE9-AED5-B5BA-1340-17CC2F3DFF5A}"/>
              </a:ext>
            </a:extLst>
          </p:cNvPr>
          <p:cNvSpPr txBox="1"/>
          <p:nvPr/>
        </p:nvSpPr>
        <p:spPr>
          <a:xfrm>
            <a:off x="198822" y="2266038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Flagship Projects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5D614-CC12-C1AA-1390-5315CACC2F95}"/>
              </a:ext>
            </a:extLst>
          </p:cNvPr>
          <p:cNvSpPr txBox="1"/>
          <p:nvPr/>
        </p:nvSpPr>
        <p:spPr>
          <a:xfrm>
            <a:off x="198821" y="2790050"/>
            <a:ext cx="31796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Dublin Mountains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Rathfarnham Courtyards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Heritage Centre in Tallaght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chemeClr val="accent6">
                    <a:lumMod val="50000"/>
                  </a:schemeClr>
                </a:solidFill>
              </a:rPr>
              <a:t>Corkagh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Park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Destination Lucan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Greenways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Heritage Trails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Round Tower Visitor Centre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5BB3F-ECC9-D686-4320-3B387B80C46E}"/>
              </a:ext>
            </a:extLst>
          </p:cNvPr>
          <p:cNvSpPr/>
          <p:nvPr/>
        </p:nvSpPr>
        <p:spPr>
          <a:xfrm>
            <a:off x="4049037" y="-2291"/>
            <a:ext cx="198823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0C0B57E-6DE6-FF3F-8E6D-80A6923F2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5" y="6007608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5DBCE-C62A-4BA7-BBED-7CD4C325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833"/>
          <a:stretch/>
        </p:blipFill>
        <p:spPr>
          <a:xfrm>
            <a:off x="4436204" y="964563"/>
            <a:ext cx="7740500" cy="49260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9D726-440A-46AB-BEC8-F36E342FD80A}"/>
              </a:ext>
            </a:extLst>
          </p:cNvPr>
          <p:cNvSpPr txBox="1"/>
          <p:nvPr/>
        </p:nvSpPr>
        <p:spPr>
          <a:xfrm>
            <a:off x="6869841" y="2858769"/>
            <a:ext cx="74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Civic </a:t>
            </a:r>
          </a:p>
          <a:p>
            <a:r>
              <a:rPr lang="en-GB" sz="1200" dirty="0"/>
              <a:t>Theatre</a:t>
            </a:r>
            <a:endParaRPr lang="en-IE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B7DC8-316A-4B50-813C-8E0E8D065BEF}"/>
              </a:ext>
            </a:extLst>
          </p:cNvPr>
          <p:cNvSpPr txBox="1"/>
          <p:nvPr/>
        </p:nvSpPr>
        <p:spPr>
          <a:xfrm>
            <a:off x="5326791" y="1811019"/>
            <a:ext cx="74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County Hall</a:t>
            </a:r>
            <a:endParaRPr lang="en-IE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F4F88D-B918-482B-BA2D-3B88CCC2F294}"/>
              </a:ext>
            </a:extLst>
          </p:cNvPr>
          <p:cNvSpPr txBox="1"/>
          <p:nvPr/>
        </p:nvSpPr>
        <p:spPr>
          <a:xfrm>
            <a:off x="4938250" y="3153448"/>
            <a:ext cx="748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Tallaght Library</a:t>
            </a:r>
            <a:endParaRPr lang="en-IE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3C4E3-0BCF-46A1-888D-18B213DE666D}"/>
              </a:ext>
            </a:extLst>
          </p:cNvPr>
          <p:cNvSpPr txBox="1"/>
          <p:nvPr/>
        </p:nvSpPr>
        <p:spPr>
          <a:xfrm>
            <a:off x="5612541" y="3887547"/>
            <a:ext cx="748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/>
              <a:t>Rua</a:t>
            </a:r>
            <a:r>
              <a:rPr lang="en-GB" sz="1200" dirty="0"/>
              <a:t> Red</a:t>
            </a:r>
            <a:endParaRPr lang="en-IE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CF26F-2967-4346-9077-E2E6C310DFC6}"/>
              </a:ext>
            </a:extLst>
          </p:cNvPr>
          <p:cNvSpPr txBox="1"/>
          <p:nvPr/>
        </p:nvSpPr>
        <p:spPr>
          <a:xfrm>
            <a:off x="10360725" y="3535570"/>
            <a:ext cx="141247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Proposed Heritage Centre Site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512C38-F862-DCE1-F9AD-9106DBBB8081}"/>
              </a:ext>
            </a:extLst>
          </p:cNvPr>
          <p:cNvSpPr/>
          <p:nvPr/>
        </p:nvSpPr>
        <p:spPr>
          <a:xfrm>
            <a:off x="4436204" y="964563"/>
            <a:ext cx="212798" cy="49260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D1E03-381E-0CE5-32FE-2433F806F376}"/>
              </a:ext>
            </a:extLst>
          </p:cNvPr>
          <p:cNvSpPr txBox="1"/>
          <p:nvPr/>
        </p:nvSpPr>
        <p:spPr>
          <a:xfrm>
            <a:off x="279933" y="303781"/>
            <a:ext cx="2702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Heritage Centre in Tallaght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85F30-503B-C7D4-A3C9-0E833038FE75}"/>
              </a:ext>
            </a:extLst>
          </p:cNvPr>
          <p:cNvSpPr txBox="1"/>
          <p:nvPr/>
        </p:nvSpPr>
        <p:spPr>
          <a:xfrm>
            <a:off x="2921992" y="343694"/>
            <a:ext cx="16663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Update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663608E3-AD3B-F4A0-78EC-FCDBE4FB0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770" y="176194"/>
            <a:ext cx="1382651" cy="6498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C0A988-A3DD-6684-AD36-C2AA96718FB2}"/>
              </a:ext>
            </a:extLst>
          </p:cNvPr>
          <p:cNvSpPr txBox="1"/>
          <p:nvPr/>
        </p:nvSpPr>
        <p:spPr>
          <a:xfrm>
            <a:off x="198822" y="1025981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Interpretation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17F0F4-7525-ADCE-7286-E2DCF1AAFDDD}"/>
              </a:ext>
            </a:extLst>
          </p:cNvPr>
          <p:cNvSpPr txBox="1"/>
          <p:nvPr/>
        </p:nvSpPr>
        <p:spPr>
          <a:xfrm>
            <a:off x="198823" y="1578869"/>
            <a:ext cx="3028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Stakeholder Engagement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Research &amp; Analysis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International Best Practice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Segmentation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People &amp; Place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CDBCD-82AC-FEFE-9EFE-01CCDDF5A580}"/>
              </a:ext>
            </a:extLst>
          </p:cNvPr>
          <p:cNvSpPr txBox="1"/>
          <p:nvPr/>
        </p:nvSpPr>
        <p:spPr>
          <a:xfrm>
            <a:off x="198821" y="3873452"/>
            <a:ext cx="201654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Design Consultants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8CBAE8-7BA8-3673-09D5-E8EF02AAF6BA}"/>
              </a:ext>
            </a:extLst>
          </p:cNvPr>
          <p:cNvSpPr txBox="1"/>
          <p:nvPr/>
        </p:nvSpPr>
        <p:spPr>
          <a:xfrm>
            <a:off x="198820" y="4397464"/>
            <a:ext cx="3556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Tenders Received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Preferred Tender Finalisation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Concept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Interpretative Consultants Input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Part 8</a:t>
            </a:r>
          </a:p>
        </p:txBody>
      </p:sp>
    </p:spTree>
    <p:extLst>
      <p:ext uri="{BB962C8B-B14F-4D97-AF65-F5344CB8AC3E}">
        <p14:creationId xmlns:p14="http://schemas.microsoft.com/office/powerpoint/2010/main" val="1353093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several&#10;&#10;Description automatically generated">
            <a:extLst>
              <a:ext uri="{FF2B5EF4-FFF2-40B4-BE49-F238E27FC236}">
                <a16:creationId xmlns:a16="http://schemas.microsoft.com/office/drawing/2014/main" id="{2787D6E6-658E-61A2-B3CB-0E642DA2C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1442"/>
            <a:ext cx="12191980" cy="6856718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04CEB3E9-C5F7-AE80-8A35-5DD5BBA28E4C}"/>
              </a:ext>
            </a:extLst>
          </p:cNvPr>
          <p:cNvSpPr/>
          <p:nvPr/>
        </p:nvSpPr>
        <p:spPr>
          <a:xfrm>
            <a:off x="7800353" y="498014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AE5AD-A341-4B67-ACA4-067F2DE39B50}"/>
              </a:ext>
            </a:extLst>
          </p:cNvPr>
          <p:cNvSpPr txBox="1"/>
          <p:nvPr/>
        </p:nvSpPr>
        <p:spPr>
          <a:xfrm>
            <a:off x="8264368" y="1134134"/>
            <a:ext cx="2562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Unique Opportunity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Municipal Stadium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Current Investment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Profile &amp; Track Record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6+ Year Contract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Long-term Partner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Destination South Dublin</a:t>
            </a:r>
          </a:p>
          <a:p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DBCCA387-DF38-D7D2-DB74-6421F3891402}"/>
              </a:ext>
            </a:extLst>
          </p:cNvPr>
          <p:cNvSpPr/>
          <p:nvPr/>
        </p:nvSpPr>
        <p:spPr>
          <a:xfrm>
            <a:off x="7800353" y="3640066"/>
            <a:ext cx="3185962" cy="2887579"/>
          </a:xfrm>
          <a:prstGeom prst="pentagon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0B871F-BFE2-182B-C9E8-98F83FA322B6}"/>
              </a:ext>
            </a:extLst>
          </p:cNvPr>
          <p:cNvSpPr txBox="1"/>
          <p:nvPr/>
        </p:nvSpPr>
        <p:spPr>
          <a:xfrm>
            <a:off x="8283750" y="4276186"/>
            <a:ext cx="2562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</a:rPr>
              <a:t>Success Factors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Brand Fit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Local Benefit/Legacy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Stadium Objectives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Enhanced Stadium Brand/Experience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</a:rPr>
              <a:t>Community Investment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F779E-038A-CAEC-3452-580C65C3EB11}"/>
              </a:ext>
            </a:extLst>
          </p:cNvPr>
          <p:cNvSpPr txBox="1"/>
          <p:nvPr/>
        </p:nvSpPr>
        <p:spPr>
          <a:xfrm>
            <a:off x="310335" y="225941"/>
            <a:ext cx="17989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Tallaght Stadium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8B868-DCEC-BFAB-6F5A-7E4519DF9584}"/>
              </a:ext>
            </a:extLst>
          </p:cNvPr>
          <p:cNvSpPr txBox="1"/>
          <p:nvPr/>
        </p:nvSpPr>
        <p:spPr>
          <a:xfrm>
            <a:off x="2109308" y="235466"/>
            <a:ext cx="181441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Branding Update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CE37EB4B-7A8C-4527-C757-9DD717B3C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14" y="225941"/>
            <a:ext cx="1382651" cy="649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3176D8-0C29-F8BE-87DF-7F8AC25150C7}"/>
              </a:ext>
            </a:extLst>
          </p:cNvPr>
          <p:cNvSpPr txBox="1"/>
          <p:nvPr/>
        </p:nvSpPr>
        <p:spPr>
          <a:xfrm>
            <a:off x="176929" y="1807421"/>
            <a:ext cx="3900550" cy="147732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Two Stage Tender Process</a:t>
            </a:r>
          </a:p>
          <a:p>
            <a:endParaRPr lang="en-I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Stage 1: Qualification Questionnaire</a:t>
            </a:r>
          </a:p>
          <a:p>
            <a:endParaRPr lang="en-IE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IE" b="1" dirty="0">
                <a:solidFill>
                  <a:schemeClr val="accent6">
                    <a:lumMod val="50000"/>
                  </a:schemeClr>
                </a:solidFill>
              </a:rPr>
              <a:t>Stage 2: Restricted Invitation to Tender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345AFB-C35E-3191-55D5-81B52AB871D8}"/>
              </a:ext>
            </a:extLst>
          </p:cNvPr>
          <p:cNvSpPr txBox="1"/>
          <p:nvPr/>
        </p:nvSpPr>
        <p:spPr>
          <a:xfrm>
            <a:off x="176929" y="4146672"/>
            <a:ext cx="3900550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September 12</a:t>
            </a:r>
            <a:r>
              <a:rPr lang="en-GB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Tender Process Starts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4F126-CB90-D1A8-AE18-F24CA1DE3069}"/>
              </a:ext>
            </a:extLst>
          </p:cNvPr>
          <p:cNvSpPr txBox="1"/>
          <p:nvPr/>
        </p:nvSpPr>
        <p:spPr>
          <a:xfrm>
            <a:off x="176929" y="4619841"/>
            <a:ext cx="3900550" cy="369332"/>
          </a:xfrm>
          <a:prstGeom prst="rect">
            <a:avLst/>
          </a:prstGeom>
          <a:solidFill>
            <a:schemeClr val="accent6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October 13</a:t>
            </a:r>
            <a:r>
              <a:rPr lang="en-GB" b="1" baseline="30000" dirty="0">
                <a:solidFill>
                  <a:schemeClr val="bg1"/>
                </a:solidFill>
              </a:rPr>
              <a:t>th</a:t>
            </a:r>
            <a:r>
              <a:rPr lang="en-GB" b="1" dirty="0">
                <a:solidFill>
                  <a:schemeClr val="bg1"/>
                </a:solidFill>
              </a:rPr>
              <a:t> Tender Process Closes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DF966B-1175-7B50-20F3-5223354109BF}"/>
              </a:ext>
            </a:extLst>
          </p:cNvPr>
          <p:cNvSpPr txBox="1"/>
          <p:nvPr/>
        </p:nvSpPr>
        <p:spPr>
          <a:xfrm>
            <a:off x="176929" y="5093010"/>
            <a:ext cx="3900550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November/December: Stage 2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087BDD-6623-82A0-8E5F-F7CAE91985AD}"/>
              </a:ext>
            </a:extLst>
          </p:cNvPr>
          <p:cNvSpPr txBox="1"/>
          <p:nvPr/>
        </p:nvSpPr>
        <p:spPr>
          <a:xfrm>
            <a:off x="176929" y="5566179"/>
            <a:ext cx="3900550" cy="369332"/>
          </a:xfrm>
          <a:prstGeom prst="rect">
            <a:avLst/>
          </a:prstGeom>
          <a:solidFill>
            <a:schemeClr val="accent6">
              <a:lumMod val="5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Q1 2023: Announce Successful Partner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1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C06404C-994A-4C70-AE33-AE2C162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53784-14C5-982E-1F24-6F169B6BCE6D}"/>
              </a:ext>
            </a:extLst>
          </p:cNvPr>
          <p:cNvSpPr txBox="1"/>
          <p:nvPr/>
        </p:nvSpPr>
        <p:spPr>
          <a:xfrm>
            <a:off x="193307" y="303781"/>
            <a:ext cx="3201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Tourism Event &amp; Festival Grants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0C430-59A4-7352-FD1E-57492AA927F3}"/>
              </a:ext>
            </a:extLst>
          </p:cNvPr>
          <p:cNvSpPr txBox="1"/>
          <p:nvPr/>
        </p:nvSpPr>
        <p:spPr>
          <a:xfrm>
            <a:off x="3363444" y="303781"/>
            <a:ext cx="16663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Update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53FCA3-D1F6-0CC2-C81D-E5BCFE8E0137}"/>
              </a:ext>
            </a:extLst>
          </p:cNvPr>
          <p:cNvSpPr txBox="1"/>
          <p:nvPr/>
        </p:nvSpPr>
        <p:spPr>
          <a:xfrm>
            <a:off x="198822" y="841254"/>
            <a:ext cx="2082366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TEFG Activity 2022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6F246-FB66-B7E0-496E-E0EF7FBA8890}"/>
              </a:ext>
            </a:extLst>
          </p:cNvPr>
          <p:cNvSpPr txBox="1"/>
          <p:nvPr/>
        </p:nvSpPr>
        <p:spPr>
          <a:xfrm>
            <a:off x="198822" y="1394142"/>
            <a:ext cx="4921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7 Applications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1 Withdrawn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3 Approved in Principle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1 Awaiting Further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2 Complete (Masters Basketball &amp; Race Series)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Total Grants Paid: €13,060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Out of County Visitors: 779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Out of Country Visitors: 103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Remaining Events Estimated Attendance: 11,000/12,000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5E0D2-75A3-4EB6-A02F-812033D75D4F}"/>
              </a:ext>
            </a:extLst>
          </p:cNvPr>
          <p:cNvSpPr txBox="1"/>
          <p:nvPr/>
        </p:nvSpPr>
        <p:spPr>
          <a:xfrm>
            <a:off x="198821" y="4608161"/>
            <a:ext cx="4830962" cy="9233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 err="1">
                <a:solidFill>
                  <a:schemeClr val="accent6">
                    <a:lumMod val="50000"/>
                  </a:schemeClr>
                </a:solidFill>
              </a:rPr>
              <a:t>Corkagh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Park Urban Picnic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Tymon Park Market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Rathfarnham Castle Christmas Event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821973D-1AA3-2467-7C91-5127708D3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5" y="6007608"/>
            <a:ext cx="1382651" cy="6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B5DB76C-2B39-4726-D7F1-D70CF34AB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3930" r="10694" b="3299"/>
          <a:stretch/>
        </p:blipFill>
        <p:spPr bwMode="auto">
          <a:xfrm>
            <a:off x="4700365" y="0"/>
            <a:ext cx="750126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A7885-C13D-0878-4652-18E10547FB5F}"/>
              </a:ext>
            </a:extLst>
          </p:cNvPr>
          <p:cNvSpPr txBox="1"/>
          <p:nvPr/>
        </p:nvSpPr>
        <p:spPr>
          <a:xfrm>
            <a:off x="193308" y="303781"/>
            <a:ext cx="25306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Shopfront Grant Scheme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6909F-3180-BFE5-2C87-446F8E1B2A9A}"/>
              </a:ext>
            </a:extLst>
          </p:cNvPr>
          <p:cNvSpPr txBox="1"/>
          <p:nvPr/>
        </p:nvSpPr>
        <p:spPr>
          <a:xfrm>
            <a:off x="2665030" y="303781"/>
            <a:ext cx="16663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Project Update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A7034-EB2B-6843-08AB-BA3582A3730E}"/>
              </a:ext>
            </a:extLst>
          </p:cNvPr>
          <p:cNvSpPr txBox="1"/>
          <p:nvPr/>
        </p:nvSpPr>
        <p:spPr>
          <a:xfrm>
            <a:off x="198822" y="1025981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Scheme Context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56DA01-243F-05FE-5829-2CC54C907BE0}"/>
              </a:ext>
            </a:extLst>
          </p:cNvPr>
          <p:cNvSpPr txBox="1"/>
          <p:nvPr/>
        </p:nvSpPr>
        <p:spPr>
          <a:xfrm>
            <a:off x="198823" y="1578869"/>
            <a:ext cx="3997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9</a:t>
            </a:r>
            <a:r>
              <a:rPr lang="en-GB" b="1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 Year Operating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80 Premises Supported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Grant Support: 50% of Overall Costs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Annual Winner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30AD2-DE33-0E21-22F6-6647C765C909}"/>
              </a:ext>
            </a:extLst>
          </p:cNvPr>
          <p:cNvSpPr txBox="1"/>
          <p:nvPr/>
        </p:nvSpPr>
        <p:spPr>
          <a:xfrm>
            <a:off x="198822" y="3132066"/>
            <a:ext cx="185136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SFG Activity 2022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83383-4CA5-7F39-F4D3-BF74AEE84917}"/>
              </a:ext>
            </a:extLst>
          </p:cNvPr>
          <p:cNvSpPr txBox="1"/>
          <p:nvPr/>
        </p:nvSpPr>
        <p:spPr>
          <a:xfrm>
            <a:off x="198823" y="3684954"/>
            <a:ext cx="3997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15 Applications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2 Rejected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6 Awaiting Further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3 Ongoing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Total Grants Awarded: 8* (4 applicants from 2021)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Total Grants Paid: €22,765.73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6E6A0D1-F71A-76AC-CF7F-97396817A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5" y="6007608"/>
            <a:ext cx="1382651" cy="6498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97FAB7-F722-DF3A-1778-E8EE13AA08C0}"/>
              </a:ext>
            </a:extLst>
          </p:cNvPr>
          <p:cNvSpPr/>
          <p:nvPr/>
        </p:nvSpPr>
        <p:spPr>
          <a:xfrm>
            <a:off x="11993177" y="0"/>
            <a:ext cx="198823" cy="68567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4708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403</Words>
  <Application>Microsoft Office PowerPoint</Application>
  <PresentationFormat>Widescreen</PresentationFormat>
  <Paragraphs>144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Ralph McGarry</cp:lastModifiedBy>
  <cp:revision>9</cp:revision>
  <dcterms:created xsi:type="dcterms:W3CDTF">2022-09-09T13:33:24Z</dcterms:created>
  <dcterms:modified xsi:type="dcterms:W3CDTF">2022-09-12T11:26:57Z</dcterms:modified>
</cp:coreProperties>
</file>