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64" r:id="rId4"/>
    <p:sldId id="265" r:id="rId5"/>
    <p:sldId id="259" r:id="rId6"/>
    <p:sldId id="266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5666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3B2C7BA-D564-8141-A3AA-ACB15974C049}" type="doc">
      <dgm:prSet loTypeId="urn:microsoft.com/office/officeart/2005/8/layout/vList2" loCatId="list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BEC6A14-9B5E-784B-9998-905E1B21C513}">
      <dgm:prSet phldrT="[Text]"/>
      <dgm:spPr/>
      <dgm:t>
        <a:bodyPr/>
        <a:lstStyle/>
        <a:p>
          <a:r>
            <a:rPr lang="en-GB" dirty="0"/>
            <a:t>Nurturing Space</a:t>
          </a:r>
        </a:p>
      </dgm:t>
    </dgm:pt>
    <dgm:pt modelId="{44289555-B417-9944-9162-EA1412CCC841}" type="parTrans" cxnId="{37D3A065-A27C-F745-9D36-F364E00C8D42}">
      <dgm:prSet/>
      <dgm:spPr/>
      <dgm:t>
        <a:bodyPr/>
        <a:lstStyle/>
        <a:p>
          <a:endParaRPr lang="en-GB"/>
        </a:p>
      </dgm:t>
    </dgm:pt>
    <dgm:pt modelId="{921DD533-6537-AF47-9F8A-40818F865EB1}" type="sibTrans" cxnId="{37D3A065-A27C-F745-9D36-F364E00C8D42}">
      <dgm:prSet/>
      <dgm:spPr/>
      <dgm:t>
        <a:bodyPr/>
        <a:lstStyle/>
        <a:p>
          <a:endParaRPr lang="en-GB"/>
        </a:p>
      </dgm:t>
    </dgm:pt>
    <dgm:pt modelId="{14B3882A-D26B-CE4F-8A2B-CDB2B68E4603}">
      <dgm:prSet phldrT="[Text]"/>
      <dgm:spPr/>
      <dgm:t>
        <a:bodyPr/>
        <a:lstStyle/>
        <a:p>
          <a:r>
            <a:rPr lang="en-GB" dirty="0"/>
            <a:t>Building Pride of Place</a:t>
          </a:r>
        </a:p>
      </dgm:t>
    </dgm:pt>
    <dgm:pt modelId="{3C1ACF6B-DB41-4E41-BA1F-45BC289BC08B}" type="parTrans" cxnId="{5D173518-B399-134B-8DC0-74200527D2CF}">
      <dgm:prSet/>
      <dgm:spPr/>
      <dgm:t>
        <a:bodyPr/>
        <a:lstStyle/>
        <a:p>
          <a:endParaRPr lang="en-GB"/>
        </a:p>
      </dgm:t>
    </dgm:pt>
    <dgm:pt modelId="{04F54F63-2E80-0140-8300-FFDA63CB9B5C}" type="sibTrans" cxnId="{5D173518-B399-134B-8DC0-74200527D2CF}">
      <dgm:prSet/>
      <dgm:spPr/>
      <dgm:t>
        <a:bodyPr/>
        <a:lstStyle/>
        <a:p>
          <a:endParaRPr lang="en-GB"/>
        </a:p>
      </dgm:t>
    </dgm:pt>
    <dgm:pt modelId="{5629BE0A-3ED7-2344-BDD3-43891BA62291}">
      <dgm:prSet phldrT="[Text]"/>
      <dgm:spPr/>
      <dgm:t>
        <a:bodyPr/>
        <a:lstStyle/>
        <a:p>
          <a:r>
            <a:rPr lang="en-GB" dirty="0"/>
            <a:t>Shared Identities</a:t>
          </a:r>
        </a:p>
      </dgm:t>
    </dgm:pt>
    <dgm:pt modelId="{0FD08330-445D-0F43-9742-740AEF9A237A}" type="parTrans" cxnId="{D3206466-5544-D146-B6B9-96944BDB7848}">
      <dgm:prSet/>
      <dgm:spPr/>
      <dgm:t>
        <a:bodyPr/>
        <a:lstStyle/>
        <a:p>
          <a:endParaRPr lang="en-GB"/>
        </a:p>
      </dgm:t>
    </dgm:pt>
    <dgm:pt modelId="{BC104A18-04D1-B042-9285-967E81281179}" type="sibTrans" cxnId="{D3206466-5544-D146-B6B9-96944BDB7848}">
      <dgm:prSet/>
      <dgm:spPr/>
      <dgm:t>
        <a:bodyPr/>
        <a:lstStyle/>
        <a:p>
          <a:endParaRPr lang="en-GB"/>
        </a:p>
      </dgm:t>
    </dgm:pt>
    <dgm:pt modelId="{9615DBEA-104C-9C40-BA21-69C353C6952C}">
      <dgm:prSet phldrT="[Text]"/>
      <dgm:spPr/>
      <dgm:t>
        <a:bodyPr/>
        <a:lstStyle/>
        <a:p>
          <a:r>
            <a:rPr lang="en-GB" dirty="0"/>
            <a:t>Building a pride of self and community</a:t>
          </a:r>
        </a:p>
      </dgm:t>
    </dgm:pt>
    <dgm:pt modelId="{B3060063-D7F5-B846-84E8-27CB107C04DE}" type="parTrans" cxnId="{CA27475B-7499-8440-ABD8-211A52504E28}">
      <dgm:prSet/>
      <dgm:spPr/>
      <dgm:t>
        <a:bodyPr/>
        <a:lstStyle/>
        <a:p>
          <a:endParaRPr lang="en-GB"/>
        </a:p>
      </dgm:t>
    </dgm:pt>
    <dgm:pt modelId="{DA3AE1F7-433E-9245-8577-2C75FB1EE0C6}" type="sibTrans" cxnId="{CA27475B-7499-8440-ABD8-211A52504E28}">
      <dgm:prSet/>
      <dgm:spPr/>
      <dgm:t>
        <a:bodyPr/>
        <a:lstStyle/>
        <a:p>
          <a:endParaRPr lang="en-GB"/>
        </a:p>
      </dgm:t>
    </dgm:pt>
    <dgm:pt modelId="{EAD7E0E1-D215-6D4C-AE65-3E6B2DAD66ED}">
      <dgm:prSet phldrT="[Text]"/>
      <dgm:spPr/>
      <dgm:t>
        <a:bodyPr/>
        <a:lstStyle/>
        <a:p>
          <a:r>
            <a:rPr lang="en-GB"/>
            <a:t>Equal Voices</a:t>
          </a:r>
          <a:endParaRPr lang="en-GB" dirty="0"/>
        </a:p>
      </dgm:t>
    </dgm:pt>
    <dgm:pt modelId="{BC1870CA-F5D6-1F45-945B-D17D724A215F}" type="parTrans" cxnId="{902AEB2F-45F9-DE46-8869-A2BB5386842E}">
      <dgm:prSet/>
      <dgm:spPr/>
      <dgm:t>
        <a:bodyPr/>
        <a:lstStyle/>
        <a:p>
          <a:endParaRPr lang="en-GB"/>
        </a:p>
      </dgm:t>
    </dgm:pt>
    <dgm:pt modelId="{64167090-63AD-F04F-8AA1-A5D28110B3B6}" type="sibTrans" cxnId="{902AEB2F-45F9-DE46-8869-A2BB5386842E}">
      <dgm:prSet/>
      <dgm:spPr/>
      <dgm:t>
        <a:bodyPr/>
        <a:lstStyle/>
        <a:p>
          <a:endParaRPr lang="en-GB"/>
        </a:p>
      </dgm:t>
    </dgm:pt>
    <dgm:pt modelId="{EDCCABCA-FC56-0F4B-81F0-20BD38CD139D}">
      <dgm:prSet phldrT="[Text]"/>
      <dgm:spPr/>
      <dgm:t>
        <a:bodyPr/>
        <a:lstStyle/>
        <a:p>
          <a:r>
            <a:rPr lang="en-GB" dirty="0"/>
            <a:t>Embracing and celebrating our county's diversity</a:t>
          </a:r>
        </a:p>
      </dgm:t>
    </dgm:pt>
    <dgm:pt modelId="{2AE43F3F-18D8-0D4C-8A4F-0FF3DA6B2C7F}" type="parTrans" cxnId="{018AA9CE-CB0A-304C-B114-A35F85469715}">
      <dgm:prSet/>
      <dgm:spPr/>
      <dgm:t>
        <a:bodyPr/>
        <a:lstStyle/>
        <a:p>
          <a:endParaRPr lang="en-GB"/>
        </a:p>
      </dgm:t>
    </dgm:pt>
    <dgm:pt modelId="{851F4088-9BD7-2D49-8D8A-155EF6A6869F}" type="sibTrans" cxnId="{018AA9CE-CB0A-304C-B114-A35F85469715}">
      <dgm:prSet/>
      <dgm:spPr/>
      <dgm:t>
        <a:bodyPr/>
        <a:lstStyle/>
        <a:p>
          <a:endParaRPr lang="en-GB"/>
        </a:p>
      </dgm:t>
    </dgm:pt>
    <dgm:pt modelId="{72812396-41C6-6740-8D58-73E87B101A13}">
      <dgm:prSet phldrT="[Text]"/>
      <dgm:spPr/>
      <dgm:t>
        <a:bodyPr/>
        <a:lstStyle/>
        <a:p>
          <a:r>
            <a:rPr lang="en-GB" dirty="0"/>
            <a:t>Leaving it Better</a:t>
          </a:r>
        </a:p>
      </dgm:t>
    </dgm:pt>
    <dgm:pt modelId="{D1B93B54-B18C-4449-A0E4-7BF38A91DE65}" type="parTrans" cxnId="{3FCA77D1-897F-A545-BD99-C8CA778393E0}">
      <dgm:prSet/>
      <dgm:spPr/>
      <dgm:t>
        <a:bodyPr/>
        <a:lstStyle/>
        <a:p>
          <a:endParaRPr lang="en-GB"/>
        </a:p>
      </dgm:t>
    </dgm:pt>
    <dgm:pt modelId="{63991E97-BFD7-CD45-B725-DB4C277AA142}" type="sibTrans" cxnId="{3FCA77D1-897F-A545-BD99-C8CA778393E0}">
      <dgm:prSet/>
      <dgm:spPr/>
      <dgm:t>
        <a:bodyPr/>
        <a:lstStyle/>
        <a:p>
          <a:endParaRPr lang="en-GB"/>
        </a:p>
      </dgm:t>
    </dgm:pt>
    <dgm:pt modelId="{017384E6-274D-FF4E-B89A-693247EEF7B2}">
      <dgm:prSet phldrT="[Text]"/>
      <dgm:spPr/>
      <dgm:t>
        <a:bodyPr/>
        <a:lstStyle/>
        <a:p>
          <a:r>
            <a:rPr lang="en-IE" dirty="0"/>
            <a:t>Ralph Waldo Emerson: “To leave the world a bit better, whether by a healthy child, a garden patch, or a redeemed social condition; to know that even one life has breathed easier because you have lived — that is to have succeeded.”</a:t>
          </a:r>
          <a:endParaRPr lang="en-GB" dirty="0"/>
        </a:p>
      </dgm:t>
    </dgm:pt>
    <dgm:pt modelId="{868B97A9-B7FC-DF4D-AF7B-F4588896BCDA}" type="parTrans" cxnId="{477F4E85-5127-4640-97C3-9574306473AE}">
      <dgm:prSet/>
      <dgm:spPr/>
      <dgm:t>
        <a:bodyPr/>
        <a:lstStyle/>
        <a:p>
          <a:endParaRPr lang="en-GB"/>
        </a:p>
      </dgm:t>
    </dgm:pt>
    <dgm:pt modelId="{ADF6D24C-008E-2A41-8575-24264A732870}" type="sibTrans" cxnId="{477F4E85-5127-4640-97C3-9574306473AE}">
      <dgm:prSet/>
      <dgm:spPr/>
      <dgm:t>
        <a:bodyPr/>
        <a:lstStyle/>
        <a:p>
          <a:endParaRPr lang="en-GB"/>
        </a:p>
      </dgm:t>
    </dgm:pt>
    <dgm:pt modelId="{F924CEF5-B6A6-AF40-B507-15A825D2320A}" type="pres">
      <dgm:prSet presAssocID="{53B2C7BA-D564-8141-A3AA-ACB15974C049}" presName="linear" presStyleCnt="0">
        <dgm:presLayoutVars>
          <dgm:animLvl val="lvl"/>
          <dgm:resizeHandles val="exact"/>
        </dgm:presLayoutVars>
      </dgm:prSet>
      <dgm:spPr/>
    </dgm:pt>
    <dgm:pt modelId="{FD4FC5FE-0712-F440-A5AF-0F343D7949F5}" type="pres">
      <dgm:prSet presAssocID="{BBEC6A14-9B5E-784B-9998-905E1B21C513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D6DFE7AF-38F3-5144-8CFD-27D981F429EE}" type="pres">
      <dgm:prSet presAssocID="{BBEC6A14-9B5E-784B-9998-905E1B21C513}" presName="childText" presStyleLbl="revTx" presStyleIdx="0" presStyleCnt="4">
        <dgm:presLayoutVars>
          <dgm:bulletEnabled val="1"/>
        </dgm:presLayoutVars>
      </dgm:prSet>
      <dgm:spPr/>
    </dgm:pt>
    <dgm:pt modelId="{7F0E608B-5DD2-224D-92B2-1F411633CC75}" type="pres">
      <dgm:prSet presAssocID="{5629BE0A-3ED7-2344-BDD3-43891BA6229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C045D3B-BC5E-074A-BB77-BE7A4121A9A4}" type="pres">
      <dgm:prSet presAssocID="{5629BE0A-3ED7-2344-BDD3-43891BA62291}" presName="childText" presStyleLbl="revTx" presStyleIdx="1" presStyleCnt="4">
        <dgm:presLayoutVars>
          <dgm:bulletEnabled val="1"/>
        </dgm:presLayoutVars>
      </dgm:prSet>
      <dgm:spPr/>
    </dgm:pt>
    <dgm:pt modelId="{4FE51ABE-2D65-214F-9463-2E9750ECC978}" type="pres">
      <dgm:prSet presAssocID="{EAD7E0E1-D215-6D4C-AE65-3E6B2DAD66E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EB00693-E518-5444-9343-7815C9429DE3}" type="pres">
      <dgm:prSet presAssocID="{EAD7E0E1-D215-6D4C-AE65-3E6B2DAD66ED}" presName="childText" presStyleLbl="revTx" presStyleIdx="2" presStyleCnt="4">
        <dgm:presLayoutVars>
          <dgm:bulletEnabled val="1"/>
        </dgm:presLayoutVars>
      </dgm:prSet>
      <dgm:spPr/>
    </dgm:pt>
    <dgm:pt modelId="{216AB300-6B61-6348-A202-27D602EA75D5}" type="pres">
      <dgm:prSet presAssocID="{72812396-41C6-6740-8D58-73E87B101A13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D64AB6A-77B8-D448-89E5-F0A31FBE4BF1}" type="pres">
      <dgm:prSet presAssocID="{72812396-41C6-6740-8D58-73E87B101A13}" presName="childText" presStyleLbl="revTx" presStyleIdx="3" presStyleCnt="4">
        <dgm:presLayoutVars>
          <dgm:bulletEnabled val="1"/>
        </dgm:presLayoutVars>
      </dgm:prSet>
      <dgm:spPr/>
    </dgm:pt>
  </dgm:ptLst>
  <dgm:cxnLst>
    <dgm:cxn modelId="{5D173518-B399-134B-8DC0-74200527D2CF}" srcId="{BBEC6A14-9B5E-784B-9998-905E1B21C513}" destId="{14B3882A-D26B-CE4F-8A2B-CDB2B68E4603}" srcOrd="0" destOrd="0" parTransId="{3C1ACF6B-DB41-4E41-BA1F-45BC289BC08B}" sibTransId="{04F54F63-2E80-0140-8300-FFDA63CB9B5C}"/>
    <dgm:cxn modelId="{0C292022-0F3F-6940-A3A0-0546F54516AE}" type="presOf" srcId="{9615DBEA-104C-9C40-BA21-69C353C6952C}" destId="{CC045D3B-BC5E-074A-BB77-BE7A4121A9A4}" srcOrd="0" destOrd="0" presId="urn:microsoft.com/office/officeart/2005/8/layout/vList2"/>
    <dgm:cxn modelId="{902AEB2F-45F9-DE46-8869-A2BB5386842E}" srcId="{53B2C7BA-D564-8141-A3AA-ACB15974C049}" destId="{EAD7E0E1-D215-6D4C-AE65-3E6B2DAD66ED}" srcOrd="2" destOrd="0" parTransId="{BC1870CA-F5D6-1F45-945B-D17D724A215F}" sibTransId="{64167090-63AD-F04F-8AA1-A5D28110B3B6}"/>
    <dgm:cxn modelId="{CA27475B-7499-8440-ABD8-211A52504E28}" srcId="{5629BE0A-3ED7-2344-BDD3-43891BA62291}" destId="{9615DBEA-104C-9C40-BA21-69C353C6952C}" srcOrd="0" destOrd="0" parTransId="{B3060063-D7F5-B846-84E8-27CB107C04DE}" sibTransId="{DA3AE1F7-433E-9245-8577-2C75FB1EE0C6}"/>
    <dgm:cxn modelId="{1AF2AC41-3C29-8040-90AD-13B5A2335D2E}" type="presOf" srcId="{BBEC6A14-9B5E-784B-9998-905E1B21C513}" destId="{FD4FC5FE-0712-F440-A5AF-0F343D7949F5}" srcOrd="0" destOrd="0" presId="urn:microsoft.com/office/officeart/2005/8/layout/vList2"/>
    <dgm:cxn modelId="{37D3A065-A27C-F745-9D36-F364E00C8D42}" srcId="{53B2C7BA-D564-8141-A3AA-ACB15974C049}" destId="{BBEC6A14-9B5E-784B-9998-905E1B21C513}" srcOrd="0" destOrd="0" parTransId="{44289555-B417-9944-9162-EA1412CCC841}" sibTransId="{921DD533-6537-AF47-9F8A-40818F865EB1}"/>
    <dgm:cxn modelId="{D3206466-5544-D146-B6B9-96944BDB7848}" srcId="{53B2C7BA-D564-8141-A3AA-ACB15974C049}" destId="{5629BE0A-3ED7-2344-BDD3-43891BA62291}" srcOrd="1" destOrd="0" parTransId="{0FD08330-445D-0F43-9742-740AEF9A237A}" sibTransId="{BC104A18-04D1-B042-9285-967E81281179}"/>
    <dgm:cxn modelId="{658F9E67-3756-AA40-8DAF-55C75B804608}" type="presOf" srcId="{017384E6-274D-FF4E-B89A-693247EEF7B2}" destId="{ED64AB6A-77B8-D448-89E5-F0A31FBE4BF1}" srcOrd="0" destOrd="0" presId="urn:microsoft.com/office/officeart/2005/8/layout/vList2"/>
    <dgm:cxn modelId="{0C344958-DBCE-0147-89B8-274AF79AB2F5}" type="presOf" srcId="{72812396-41C6-6740-8D58-73E87B101A13}" destId="{216AB300-6B61-6348-A202-27D602EA75D5}" srcOrd="0" destOrd="0" presId="urn:microsoft.com/office/officeart/2005/8/layout/vList2"/>
    <dgm:cxn modelId="{477F4E85-5127-4640-97C3-9574306473AE}" srcId="{72812396-41C6-6740-8D58-73E87B101A13}" destId="{017384E6-274D-FF4E-B89A-693247EEF7B2}" srcOrd="0" destOrd="0" parTransId="{868B97A9-B7FC-DF4D-AF7B-F4588896BCDA}" sibTransId="{ADF6D24C-008E-2A41-8575-24264A732870}"/>
    <dgm:cxn modelId="{9033A99F-5CD3-2341-86FF-15B972F83E7F}" type="presOf" srcId="{53B2C7BA-D564-8141-A3AA-ACB15974C049}" destId="{F924CEF5-B6A6-AF40-B507-15A825D2320A}" srcOrd="0" destOrd="0" presId="urn:microsoft.com/office/officeart/2005/8/layout/vList2"/>
    <dgm:cxn modelId="{4BBF96A4-147F-634B-92D7-4BAE964B76B8}" type="presOf" srcId="{5629BE0A-3ED7-2344-BDD3-43891BA62291}" destId="{7F0E608B-5DD2-224D-92B2-1F411633CC75}" srcOrd="0" destOrd="0" presId="urn:microsoft.com/office/officeart/2005/8/layout/vList2"/>
    <dgm:cxn modelId="{8592CFAD-899E-584C-88B8-F27503B2ED40}" type="presOf" srcId="{14B3882A-D26B-CE4F-8A2B-CDB2B68E4603}" destId="{D6DFE7AF-38F3-5144-8CFD-27D981F429EE}" srcOrd="0" destOrd="0" presId="urn:microsoft.com/office/officeart/2005/8/layout/vList2"/>
    <dgm:cxn modelId="{DD3BF6BD-8154-5648-8A87-2C4360F2E968}" type="presOf" srcId="{EDCCABCA-FC56-0F4B-81F0-20BD38CD139D}" destId="{7EB00693-E518-5444-9343-7815C9429DE3}" srcOrd="0" destOrd="0" presId="urn:microsoft.com/office/officeart/2005/8/layout/vList2"/>
    <dgm:cxn modelId="{DA4A91CE-79BD-BA4D-A556-D43EF89DD317}" type="presOf" srcId="{EAD7E0E1-D215-6D4C-AE65-3E6B2DAD66ED}" destId="{4FE51ABE-2D65-214F-9463-2E9750ECC978}" srcOrd="0" destOrd="0" presId="urn:microsoft.com/office/officeart/2005/8/layout/vList2"/>
    <dgm:cxn modelId="{018AA9CE-CB0A-304C-B114-A35F85469715}" srcId="{EAD7E0E1-D215-6D4C-AE65-3E6B2DAD66ED}" destId="{EDCCABCA-FC56-0F4B-81F0-20BD38CD139D}" srcOrd="0" destOrd="0" parTransId="{2AE43F3F-18D8-0D4C-8A4F-0FF3DA6B2C7F}" sibTransId="{851F4088-9BD7-2D49-8D8A-155EF6A6869F}"/>
    <dgm:cxn modelId="{3FCA77D1-897F-A545-BD99-C8CA778393E0}" srcId="{53B2C7BA-D564-8141-A3AA-ACB15974C049}" destId="{72812396-41C6-6740-8D58-73E87B101A13}" srcOrd="3" destOrd="0" parTransId="{D1B93B54-B18C-4449-A0E4-7BF38A91DE65}" sibTransId="{63991E97-BFD7-CD45-B725-DB4C277AA142}"/>
    <dgm:cxn modelId="{061C1D8C-AE75-6847-BF44-AD06AACCA55B}" type="presParOf" srcId="{F924CEF5-B6A6-AF40-B507-15A825D2320A}" destId="{FD4FC5FE-0712-F440-A5AF-0F343D7949F5}" srcOrd="0" destOrd="0" presId="urn:microsoft.com/office/officeart/2005/8/layout/vList2"/>
    <dgm:cxn modelId="{84A7B358-A989-0E41-BFB9-C2E9A3516452}" type="presParOf" srcId="{F924CEF5-B6A6-AF40-B507-15A825D2320A}" destId="{D6DFE7AF-38F3-5144-8CFD-27D981F429EE}" srcOrd="1" destOrd="0" presId="urn:microsoft.com/office/officeart/2005/8/layout/vList2"/>
    <dgm:cxn modelId="{1912BDFB-E35C-264A-B374-1EFDAB3D0D84}" type="presParOf" srcId="{F924CEF5-B6A6-AF40-B507-15A825D2320A}" destId="{7F0E608B-5DD2-224D-92B2-1F411633CC75}" srcOrd="2" destOrd="0" presId="urn:microsoft.com/office/officeart/2005/8/layout/vList2"/>
    <dgm:cxn modelId="{B33543EB-1E9A-0A49-9749-7CBA248E6B00}" type="presParOf" srcId="{F924CEF5-B6A6-AF40-B507-15A825D2320A}" destId="{CC045D3B-BC5E-074A-BB77-BE7A4121A9A4}" srcOrd="3" destOrd="0" presId="urn:microsoft.com/office/officeart/2005/8/layout/vList2"/>
    <dgm:cxn modelId="{D8DEFB3D-A974-E848-AD85-951B47E0AF07}" type="presParOf" srcId="{F924CEF5-B6A6-AF40-B507-15A825D2320A}" destId="{4FE51ABE-2D65-214F-9463-2E9750ECC978}" srcOrd="4" destOrd="0" presId="urn:microsoft.com/office/officeart/2005/8/layout/vList2"/>
    <dgm:cxn modelId="{29DAB792-D163-5E4F-AC9C-E700DA7F8C93}" type="presParOf" srcId="{F924CEF5-B6A6-AF40-B507-15A825D2320A}" destId="{7EB00693-E518-5444-9343-7815C9429DE3}" srcOrd="5" destOrd="0" presId="urn:microsoft.com/office/officeart/2005/8/layout/vList2"/>
    <dgm:cxn modelId="{AADF9DA5-6F24-B147-B179-B0879CEC25A4}" type="presParOf" srcId="{F924CEF5-B6A6-AF40-B507-15A825D2320A}" destId="{216AB300-6B61-6348-A202-27D602EA75D5}" srcOrd="6" destOrd="0" presId="urn:microsoft.com/office/officeart/2005/8/layout/vList2"/>
    <dgm:cxn modelId="{99324651-0B34-9F4F-9F3B-4C56378C7642}" type="presParOf" srcId="{F924CEF5-B6A6-AF40-B507-15A825D2320A}" destId="{ED64AB6A-77B8-D448-89E5-F0A31FBE4BF1}" srcOrd="7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4FC5FE-0712-F440-A5AF-0F343D7949F5}">
      <dsp:nvSpPr>
        <dsp:cNvPr id="0" name=""/>
        <dsp:cNvSpPr/>
      </dsp:nvSpPr>
      <dsp:spPr>
        <a:xfrm>
          <a:off x="0" y="121375"/>
          <a:ext cx="11215687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Nurturing Space</a:t>
          </a:r>
        </a:p>
      </dsp:txBody>
      <dsp:txXfrm>
        <a:off x="38638" y="160013"/>
        <a:ext cx="11138411" cy="714229"/>
      </dsp:txXfrm>
    </dsp:sp>
    <dsp:sp modelId="{D6DFE7AF-38F3-5144-8CFD-27D981F429EE}">
      <dsp:nvSpPr>
        <dsp:cNvPr id="0" name=""/>
        <dsp:cNvSpPr/>
      </dsp:nvSpPr>
      <dsp:spPr>
        <a:xfrm>
          <a:off x="0" y="912880"/>
          <a:ext cx="11215687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609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Building Pride of Place</a:t>
          </a:r>
        </a:p>
      </dsp:txBody>
      <dsp:txXfrm>
        <a:off x="0" y="912880"/>
        <a:ext cx="11215687" cy="546480"/>
      </dsp:txXfrm>
    </dsp:sp>
    <dsp:sp modelId="{7F0E608B-5DD2-224D-92B2-1F411633CC75}">
      <dsp:nvSpPr>
        <dsp:cNvPr id="0" name=""/>
        <dsp:cNvSpPr/>
      </dsp:nvSpPr>
      <dsp:spPr>
        <a:xfrm>
          <a:off x="0" y="1459360"/>
          <a:ext cx="11215687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Shared Identities</a:t>
          </a:r>
        </a:p>
      </dsp:txBody>
      <dsp:txXfrm>
        <a:off x="38638" y="1497998"/>
        <a:ext cx="11138411" cy="714229"/>
      </dsp:txXfrm>
    </dsp:sp>
    <dsp:sp modelId="{CC045D3B-BC5E-074A-BB77-BE7A4121A9A4}">
      <dsp:nvSpPr>
        <dsp:cNvPr id="0" name=""/>
        <dsp:cNvSpPr/>
      </dsp:nvSpPr>
      <dsp:spPr>
        <a:xfrm>
          <a:off x="0" y="2250865"/>
          <a:ext cx="11215687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609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Building a pride of self and community</a:t>
          </a:r>
        </a:p>
      </dsp:txBody>
      <dsp:txXfrm>
        <a:off x="0" y="2250865"/>
        <a:ext cx="11215687" cy="546480"/>
      </dsp:txXfrm>
    </dsp:sp>
    <dsp:sp modelId="{4FE51ABE-2D65-214F-9463-2E9750ECC978}">
      <dsp:nvSpPr>
        <dsp:cNvPr id="0" name=""/>
        <dsp:cNvSpPr/>
      </dsp:nvSpPr>
      <dsp:spPr>
        <a:xfrm>
          <a:off x="0" y="2797346"/>
          <a:ext cx="11215687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/>
            <a:t>Equal Voices</a:t>
          </a:r>
          <a:endParaRPr lang="en-GB" sz="3300" kern="1200" dirty="0"/>
        </a:p>
      </dsp:txBody>
      <dsp:txXfrm>
        <a:off x="38638" y="2835984"/>
        <a:ext cx="11138411" cy="714229"/>
      </dsp:txXfrm>
    </dsp:sp>
    <dsp:sp modelId="{7EB00693-E518-5444-9343-7815C9429DE3}">
      <dsp:nvSpPr>
        <dsp:cNvPr id="0" name=""/>
        <dsp:cNvSpPr/>
      </dsp:nvSpPr>
      <dsp:spPr>
        <a:xfrm>
          <a:off x="0" y="3588851"/>
          <a:ext cx="11215687" cy="5464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609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GB" sz="2600" kern="1200" dirty="0"/>
            <a:t>Embracing and celebrating our county's diversity</a:t>
          </a:r>
        </a:p>
      </dsp:txBody>
      <dsp:txXfrm>
        <a:off x="0" y="3588851"/>
        <a:ext cx="11215687" cy="546480"/>
      </dsp:txXfrm>
    </dsp:sp>
    <dsp:sp modelId="{216AB300-6B61-6348-A202-27D602EA75D5}">
      <dsp:nvSpPr>
        <dsp:cNvPr id="0" name=""/>
        <dsp:cNvSpPr/>
      </dsp:nvSpPr>
      <dsp:spPr>
        <a:xfrm>
          <a:off x="0" y="4135331"/>
          <a:ext cx="11215687" cy="79150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marL="0" lvl="0" indent="0" algn="l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3300" kern="1200" dirty="0"/>
            <a:t>Leaving it Better</a:t>
          </a:r>
        </a:p>
      </dsp:txBody>
      <dsp:txXfrm>
        <a:off x="38638" y="4173969"/>
        <a:ext cx="11138411" cy="714229"/>
      </dsp:txXfrm>
    </dsp:sp>
    <dsp:sp modelId="{ED64AB6A-77B8-D448-89E5-F0A31FBE4BF1}">
      <dsp:nvSpPr>
        <dsp:cNvPr id="0" name=""/>
        <dsp:cNvSpPr/>
      </dsp:nvSpPr>
      <dsp:spPr>
        <a:xfrm>
          <a:off x="0" y="4926836"/>
          <a:ext cx="11215687" cy="1195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56098" tIns="41910" rIns="234696" bIns="41910" numCol="1" spcCol="1270" anchor="t" anchorCtr="0">
          <a:noAutofit/>
        </a:bodyPr>
        <a:lstStyle/>
        <a:p>
          <a:pPr marL="228600" lvl="1" indent="-228600" algn="l" defTabSz="11557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IE" sz="2600" kern="1200" dirty="0"/>
            <a:t>Ralph Waldo Emerson: “To leave the world a bit better, whether by a healthy child, a garden patch, or a redeemed social condition; to know that even one life has breathed easier because you have lived — that is to have succeeded.”</a:t>
          </a:r>
          <a:endParaRPr lang="en-GB" sz="2600" kern="1200" dirty="0"/>
        </a:p>
      </dsp:txBody>
      <dsp:txXfrm>
        <a:off x="0" y="4926836"/>
        <a:ext cx="11215687" cy="119542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FCB2A7-F280-0547-BEB5-7899F20D1730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605BA3-EE11-EA4F-BCA1-FC5168A345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1862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Good evening, my name is Carla Fazio and I am providing consultation for the creation of the new Culture and Creative Strategy for 2023-2027. This strategy is for the Creative Ireland South Dublin </a:t>
            </a:r>
            <a:r>
              <a:rPr lang="en-US" dirty="0" err="1"/>
              <a:t>Programme</a:t>
            </a:r>
            <a:r>
              <a:rPr lang="en-US" dirty="0"/>
              <a:t>. Previously, I was </a:t>
            </a:r>
            <a:r>
              <a:rPr lang="en-US" dirty="0" err="1"/>
              <a:t>programme</a:t>
            </a:r>
            <a:r>
              <a:rPr lang="en-US" dirty="0"/>
              <a:t> manager for the Creative Ireland </a:t>
            </a:r>
            <a:r>
              <a:rPr lang="en-US" dirty="0" err="1"/>
              <a:t>programme</a:t>
            </a:r>
            <a:r>
              <a:rPr lang="en-US" dirty="0"/>
              <a:t>. I am going to give you a update on the progress of the new strategy.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05BA3-EE11-EA4F-BCA1-FC5168A3455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4385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After a series of meetings starting in January of this year, I have been working with the Creative Culture Team to write this new strategy. From this work, the following 7 themes have kept coming up:</a:t>
            </a:r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Pride of place and a cohesive identity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Sustainable resources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Communication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Development opportunities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Infrastructure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A diverse population in age ability and ethnicity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Climate change</a:t>
            </a:r>
            <a:endParaRPr lang="en-IE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465C57C-0C01-7745-A626-399526CDE9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00798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Using this as a start, the following vision has been created for the new strategy: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05BA3-EE11-EA4F-BCA1-FC5168A34550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835434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vision will be achieved through building on identified key strengths: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05BA3-EE11-EA4F-BCA1-FC5168A3455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35999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4 Key Priorities or Objectives have been named: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2605BA3-EE11-EA4F-BCA1-FC5168A34550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742014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F084EF-7B4A-F319-E3FA-2D48FBBDEA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D10C89-187A-82FD-0C4A-C87F873384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17E64B-F8A0-B3DC-C1B1-BE6EA41F7C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C80FD6-89C9-1AE2-5445-AF53518009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DBDB5B-55DA-1D5F-2B8E-75905F6B6F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062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570A44-7324-7443-B005-10A961EE21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88D6D9-1C81-F98D-D246-6B3E029CAD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3C610A-746E-E30B-CAFB-90E9C60DE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06A0BC-1768-52D6-2706-B9CAA871A5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A4BEE0-7A48-4035-B797-0E39E51D7C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3646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9A5AE51-28F1-ACBC-E60E-DBF4FDBB619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40A79-A551-6178-2517-F91EADE2FB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A6C7A7-FEBC-07FC-EF0D-C882BB1F9C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F8ED76-A719-DB48-B72A-E8F068C69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D78979-BEF6-A039-E939-6423A962B0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898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669C47-3B67-F79D-1D94-EDB2D0340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9711A5-4A84-66AB-7875-6A2F723B75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44755C-0CDC-317A-4FAD-F93FA03E3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27A404-55DF-43FC-657E-E860BEBBD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ED409F-AD5B-5698-001C-346BF11007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4344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F565C2-B19D-6737-8D9F-005AA817F1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03256F-0244-50D6-C93F-84F16AD03C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74B11E-CAC7-DA1E-F77A-8D7C8531A9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B358C8-335F-7E9A-38D0-D9EECEF29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497E10-B706-9334-C5E2-92E6142793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099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D5533-28CC-47BF-7C3A-051BF1C512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BE464B-6AD9-2A96-B0D9-450CB0586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F95E08E-F7FA-133B-6AAD-A6AFB25234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FD0D0A6-3F83-8126-1E91-B1045459CD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51909E-6BB9-BBC4-B866-A4E90DFF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433412-B15C-92D4-D92F-0F0803F807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500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0C2A77-3C1C-DB8A-0A44-A641F1F82C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7B93870-B951-0284-6A35-4651C6DCF4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8FC3AA-54C7-8CB2-9604-FD117E9ECC8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82D0F1-5443-E4A9-6811-933EF8B7D3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ADAECC7-4776-8C12-C4E6-4E1D921D8C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73BF3E-5122-7D7A-B004-23E4C32C4C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E2FAF26-1251-EFBC-8686-FAD7C4F69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BC60FB5-B633-C6EC-5664-2F52B9B44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044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4916F4-E4E2-5CDB-E3D1-6228A9C900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8D479A5-0CAD-AAC5-10A6-3A9B13985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CD60E6-4E68-9F23-FDC5-E9A1B4553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39C316-DC87-6A15-B4DD-1605663459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853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43F2735-C04A-B67F-3D9C-BDD94BC91D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E62D153-09A0-4AC1-43D9-6109C45313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E0DB85-BAA2-FD50-AE3E-77DE6C84E9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5953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36E7A98-9897-0385-BE2A-3F8A03050F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74621A-15D3-DD19-F457-F78B3A6B4D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7B4024-8E4E-FA78-3E91-6EA2AFA5ED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C061B8-864B-B1B7-AD1F-B0896717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7D65C3B-78A3-FB8A-6A61-1CD949D6E8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950A1D-E816-1223-D1D4-EC3B23920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8717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A6FC-7FD4-83B6-1D93-9BC7F06155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DBCAE3C-6087-6171-D171-E7AA9370783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9889EC-59E9-FEC8-25A0-4BCF7C2759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D8ACA0-8AFD-1B2A-EF4E-074F792D46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29ACAE6-200A-AB56-D18C-77D760B261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21D5A0-F1DE-1E2B-30F0-D1077815D7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2412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41E42C1-AA77-2A26-99C5-D8710370A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BE41F0-323B-D276-869C-3C155415D6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24401-AE26-91BB-092B-633F671233B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D591DB-5C74-C940-B9FB-AE6E135BA54B}" type="datetimeFigureOut">
              <a:rPr lang="en-US" smtClean="0"/>
              <a:t>9/6/2022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C965580-F730-AE5F-D3A5-3287FDB799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EAE11-F31E-CACE-3892-05175F59305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E32A8B-C3BE-0948-84B6-D173D13266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365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BDA4BE-A285-7993-F446-23D8A95CE7B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Culture and Creative Strategy 2023 - 2027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E8AC71-3161-D7A2-748D-D955C90BB9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761184"/>
          </a:xfrm>
        </p:spPr>
        <p:txBody>
          <a:bodyPr/>
          <a:lstStyle/>
          <a:p>
            <a:r>
              <a:rPr lang="en-US" dirty="0"/>
              <a:t>Strategy Progression Update</a:t>
            </a:r>
          </a:p>
          <a:p>
            <a:r>
              <a:rPr lang="en-US" dirty="0"/>
              <a:t>Creative Ireland South Dublin </a:t>
            </a:r>
            <a:r>
              <a:rPr lang="en-US" dirty="0" err="1"/>
              <a:t>Programme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Carla Fazio, Strategy Consultant</a:t>
            </a:r>
          </a:p>
          <a:p>
            <a:pPr algn="r"/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51389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5FF00B-7910-15C0-4E1D-C17084EFC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Priorities - Creative Culture Team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BD1822-D1DB-50D7-9E52-95A3A96BBE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lvl="0" indent="-514350">
              <a:buFont typeface="+mj-lt"/>
              <a:buAutoNum type="arabicPeriod"/>
            </a:pPr>
            <a:r>
              <a:rPr lang="en-GB" dirty="0"/>
              <a:t>Pride of place and a cohesive identity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Sustainable resources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Communication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Development opportunities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Infrastructure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A diverse population in age ability and ethnicity</a:t>
            </a:r>
            <a:endParaRPr lang="en-IE" dirty="0"/>
          </a:p>
          <a:p>
            <a:pPr marL="514350" lvl="0" indent="-514350">
              <a:buFont typeface="+mj-lt"/>
              <a:buAutoNum type="arabicPeriod"/>
            </a:pPr>
            <a:r>
              <a:rPr lang="en-GB" dirty="0"/>
              <a:t>Climate change</a:t>
            </a:r>
            <a:endParaRPr lang="en-I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24017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4732AE-84F8-4518-799B-70A1D1154E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Draft Vision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1D2EAF-6D4E-CC13-0CFA-F57C9282BE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IE" dirty="0"/>
              <a:t>A multi-faceted, rich and inclusive environment so that key decision makers and everyday citizens value and embrace the importance of culture and creativity as a powerful agent for change, solidarity, well-being, and sustainable community development. </a:t>
            </a:r>
          </a:p>
          <a:p>
            <a:pPr marL="0" indent="0">
              <a:buNone/>
            </a:pPr>
            <a:endParaRPr lang="en-IE" dirty="0"/>
          </a:p>
          <a:p>
            <a:pPr marL="0" indent="0">
              <a:buNone/>
            </a:pPr>
            <a:r>
              <a:rPr lang="en-IE" dirty="0"/>
              <a:t>As a relatively young council authority, we are on a hinge of opportunity and exciting development. We are in a place to make and enact positive change.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6082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92DA4A-6740-9AFA-FAF2-BA787DA02B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E" dirty="0"/>
              <a:t>To achieve the ambitious vision we are building on our key strengths, including: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E0555E-5328-1823-3AEA-2AF29772B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E" dirty="0"/>
              <a:t>Diverse, youthful, and enterprising local communities</a:t>
            </a:r>
          </a:p>
          <a:p>
            <a:pPr lvl="0"/>
            <a:r>
              <a:rPr lang="en-IE" dirty="0"/>
              <a:t>A strong sense of local identity </a:t>
            </a:r>
          </a:p>
          <a:p>
            <a:pPr lvl="0"/>
            <a:r>
              <a:rPr lang="en-IE" dirty="0"/>
              <a:t>A vibrant and energised Creative Culture Team </a:t>
            </a:r>
          </a:p>
          <a:p>
            <a:pPr lvl="0"/>
            <a:r>
              <a:rPr lang="en-IE" dirty="0"/>
              <a:t>Strategic use of funding and resources to deliver high quality arts and creative programming across communities delivered by local and national arts organisations</a:t>
            </a:r>
          </a:p>
          <a:p>
            <a:r>
              <a:rPr lang="en-IE" dirty="0"/>
              <a:t>Utilisation of venues and spaces located across the county</a:t>
            </a:r>
          </a:p>
          <a:p>
            <a:pPr lvl="0"/>
            <a:r>
              <a:rPr lang="en-IE" dirty="0"/>
              <a:t>Our potential for further growth and development places us on this hinge of opportunity </a:t>
            </a:r>
          </a:p>
        </p:txBody>
      </p:sp>
    </p:spTree>
    <p:extLst>
      <p:ext uri="{BB962C8B-B14F-4D97-AF65-F5344CB8AC3E}">
        <p14:creationId xmlns:p14="http://schemas.microsoft.com/office/powerpoint/2010/main" val="762883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048E1159-6E8E-2CB1-CD52-8C7881E89EF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43728508"/>
              </p:ext>
            </p:extLst>
          </p:nvPr>
        </p:nvGraphicFramePr>
        <p:xfrm>
          <a:off x="514350" y="328612"/>
          <a:ext cx="11215687" cy="62436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51272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AF183A-2517-9153-6DD0-2BBB91557A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Steps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4B750A-9954-1A3F-0985-53C6324583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General Public Consultation</a:t>
            </a:r>
          </a:p>
          <a:p>
            <a:r>
              <a:rPr lang="en-US" dirty="0"/>
              <a:t>Focus Group Consultations </a:t>
            </a:r>
          </a:p>
          <a:p>
            <a:r>
              <a:rPr lang="en-US" dirty="0"/>
              <a:t>Continued meetings with the Creative Culture Team and further drafting of the strategy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60993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469</Words>
  <Application>Microsoft Office PowerPoint</Application>
  <PresentationFormat>Widescreen</PresentationFormat>
  <Paragraphs>55</Paragraphs>
  <Slides>6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Culture and Creative Strategy 2023 - 2027</vt:lpstr>
      <vt:lpstr>Priorities - Creative Culture Team</vt:lpstr>
      <vt:lpstr>Draft Vision</vt:lpstr>
      <vt:lpstr>To achieve the ambitious vision we are building on our key strengths, including:</vt:lpstr>
      <vt:lpstr>PowerPoint Presentation</vt:lpstr>
      <vt:lpstr>Next Steps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Culture and Creative Strategy 2023 - 2027</dc:title>
  <dc:creator>carla fazio</dc:creator>
  <cp:lastModifiedBy>Paul Fusco</cp:lastModifiedBy>
  <cp:revision>1</cp:revision>
  <dcterms:created xsi:type="dcterms:W3CDTF">2022-09-05T20:27:59Z</dcterms:created>
  <dcterms:modified xsi:type="dcterms:W3CDTF">2022-09-06T08:25:17Z</dcterms:modified>
</cp:coreProperties>
</file>