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9890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5665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40744-B928-46EE-B8C4-CB5694E0DC31}" type="datetimeFigureOut">
              <a:rPr lang="en-IE" smtClean="0"/>
              <a:t>07/09/2022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36926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40744-B928-46EE-B8C4-CB5694E0DC31}" type="datetimeFigureOut">
              <a:rPr lang="en-IE" smtClean="0"/>
              <a:t>07/09/2022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5083B83-29B3-4D42-AA23-B75677743414}"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5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40744-B928-46EE-B8C4-CB5694E0DC31}" type="datetimeFigureOut">
              <a:rPr lang="en-IE" smtClean="0"/>
              <a:t>07/09/2022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38537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40744-B928-46EE-B8C4-CB5694E0DC31}" type="datetimeFigureOut">
              <a:rPr lang="en-IE" smtClean="0"/>
              <a:t>07/09/2022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41318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40744-B928-46EE-B8C4-CB5694E0DC31}" type="datetimeFigureOut">
              <a:rPr lang="en-IE" smtClean="0"/>
              <a:t>07/09/2022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7289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D40744-B928-46EE-B8C4-CB5694E0DC31}" type="datetimeFigureOut">
              <a:rPr lang="en-IE" smtClean="0"/>
              <a:t>07/09/2022</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59102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D40744-B928-46EE-B8C4-CB5694E0DC31}" type="datetimeFigureOut">
              <a:rPr lang="en-IE" smtClean="0"/>
              <a:t>07/09/2022</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083B83-29B3-4D42-AA23-B75677743414}" type="slidenum">
              <a:rPr lang="en-IE" smtClean="0"/>
              <a:t>‹#›</a:t>
            </a:fld>
            <a:endParaRPr lang="en-IE"/>
          </a:p>
        </p:txBody>
      </p:sp>
    </p:spTree>
    <p:extLst>
      <p:ext uri="{BB962C8B-B14F-4D97-AF65-F5344CB8AC3E}">
        <p14:creationId xmlns:p14="http://schemas.microsoft.com/office/powerpoint/2010/main" val="200371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40744-B928-46EE-B8C4-CB5694E0DC31}" type="datetimeFigureOut">
              <a:rPr lang="en-IE" smtClean="0"/>
              <a:t>07/09/2022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2188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D40744-B928-46EE-B8C4-CB5694E0DC31}" type="datetimeFigureOut">
              <a:rPr lang="en-IE" smtClean="0"/>
              <a:t>07/09/2022</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083B83-29B3-4D42-AA23-B75677743414}"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735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A32-FB30-079E-63D5-9D77647858CE}"/>
              </a:ext>
            </a:extLst>
          </p:cNvPr>
          <p:cNvSpPr>
            <a:spLocks noGrp="1"/>
          </p:cNvSpPr>
          <p:nvPr>
            <p:ph type="title"/>
          </p:nvPr>
        </p:nvSpPr>
        <p:spPr>
          <a:xfrm>
            <a:off x="135255" y="77053"/>
            <a:ext cx="10058400" cy="1450757"/>
          </a:xfrm>
        </p:spPr>
        <p:txBody>
          <a:bodyPr>
            <a:noAutofit/>
          </a:bodyPr>
          <a:lstStyle/>
          <a:p>
            <a:r>
              <a:rPr lang="en-GB" sz="3600" b="1" dirty="0">
                <a:solidFill>
                  <a:schemeClr val="tx1"/>
                </a:solidFill>
                <a:latin typeface="+mn-lt"/>
              </a:rPr>
              <a:t>Whitestown Stream Upgrade</a:t>
            </a:r>
            <a:br>
              <a:rPr lang="en-GB" sz="3600" dirty="0">
                <a:solidFill>
                  <a:schemeClr val="tx1"/>
                </a:solidFill>
                <a:latin typeface="+mn-lt"/>
              </a:rPr>
            </a:br>
            <a:r>
              <a:rPr lang="en-GB" sz="2000" dirty="0">
                <a:solidFill>
                  <a:schemeClr val="tx1"/>
                </a:solidFill>
                <a:latin typeface="+mn-lt"/>
              </a:rPr>
              <a:t>PUBLIC REALM SECTION </a:t>
            </a:r>
            <a:br>
              <a:rPr lang="en-GB" sz="2000" dirty="0">
                <a:solidFill>
                  <a:schemeClr val="tx1"/>
                </a:solidFill>
                <a:latin typeface="+mn-lt"/>
              </a:rPr>
            </a:br>
            <a:r>
              <a:rPr lang="en-GB" sz="2000" dirty="0">
                <a:solidFill>
                  <a:schemeClr val="tx1"/>
                </a:solidFill>
                <a:latin typeface="+mn-lt"/>
              </a:rPr>
              <a:t>Part 8 Report Presentation</a:t>
            </a:r>
            <a:br>
              <a:rPr lang="en-GB" sz="2000" dirty="0"/>
            </a:br>
            <a:endParaRPr lang="en-IE" sz="2000" dirty="0"/>
          </a:p>
        </p:txBody>
      </p:sp>
      <p:pic>
        <p:nvPicPr>
          <p:cNvPr id="5" name="Picture 4">
            <a:extLst>
              <a:ext uri="{FF2B5EF4-FFF2-40B4-BE49-F238E27FC236}">
                <a16:creationId xmlns:a16="http://schemas.microsoft.com/office/drawing/2014/main" id="{B2F4DBE6-5777-4C3F-FE6D-C3FF44BB04A2}"/>
              </a:ext>
            </a:extLst>
          </p:cNvPr>
          <p:cNvPicPr>
            <a:picLocks noChangeAspect="1"/>
          </p:cNvPicPr>
          <p:nvPr/>
        </p:nvPicPr>
        <p:blipFill>
          <a:blip r:embed="rId2"/>
          <a:stretch>
            <a:fillRect/>
          </a:stretch>
        </p:blipFill>
        <p:spPr>
          <a:xfrm>
            <a:off x="6889261" y="1079474"/>
            <a:ext cx="4688029" cy="2610002"/>
          </a:xfrm>
          <a:prstGeom prst="rect">
            <a:avLst/>
          </a:prstGeom>
        </p:spPr>
      </p:pic>
      <p:pic>
        <p:nvPicPr>
          <p:cNvPr id="7" name="Picture 6">
            <a:extLst>
              <a:ext uri="{FF2B5EF4-FFF2-40B4-BE49-F238E27FC236}">
                <a16:creationId xmlns:a16="http://schemas.microsoft.com/office/drawing/2014/main" id="{44A258C9-37E0-2FDB-C27D-F0D8D02E01F4}"/>
              </a:ext>
            </a:extLst>
          </p:cNvPr>
          <p:cNvPicPr>
            <a:picLocks noChangeAspect="1"/>
          </p:cNvPicPr>
          <p:nvPr/>
        </p:nvPicPr>
        <p:blipFill>
          <a:blip r:embed="rId3"/>
          <a:stretch>
            <a:fillRect/>
          </a:stretch>
        </p:blipFill>
        <p:spPr>
          <a:xfrm>
            <a:off x="6889261" y="3828197"/>
            <a:ext cx="4781550" cy="2952750"/>
          </a:xfrm>
          <a:prstGeom prst="rect">
            <a:avLst/>
          </a:prstGeom>
        </p:spPr>
      </p:pic>
      <p:sp>
        <p:nvSpPr>
          <p:cNvPr id="8" name="TextBox 7">
            <a:extLst>
              <a:ext uri="{FF2B5EF4-FFF2-40B4-BE49-F238E27FC236}">
                <a16:creationId xmlns:a16="http://schemas.microsoft.com/office/drawing/2014/main" id="{C384D98C-0DBB-5533-BA72-73D007E67DBF}"/>
              </a:ext>
            </a:extLst>
          </p:cNvPr>
          <p:cNvSpPr txBox="1"/>
          <p:nvPr/>
        </p:nvSpPr>
        <p:spPr>
          <a:xfrm>
            <a:off x="220216" y="1362056"/>
            <a:ext cx="5791981" cy="4524315"/>
          </a:xfrm>
          <a:prstGeom prst="rect">
            <a:avLst/>
          </a:prstGeom>
          <a:noFill/>
        </p:spPr>
        <p:txBody>
          <a:bodyPr wrap="square" rtlCol="0">
            <a:spAutoFit/>
          </a:bodyPr>
          <a:lstStyle/>
          <a:p>
            <a:r>
              <a:rPr lang="en-GB" b="1" dirty="0"/>
              <a:t>Context of project &amp; location </a:t>
            </a:r>
          </a:p>
          <a:p>
            <a:endParaRPr lang="en-GB" dirty="0"/>
          </a:p>
          <a:p>
            <a:r>
              <a:rPr lang="en-GB" dirty="0"/>
              <a:t>Whitestown Stream is a linear open space, approx. 3ha (7.3 acres) in size, extending between </a:t>
            </a:r>
            <a:r>
              <a:rPr lang="en-GB" dirty="0" err="1"/>
              <a:t>Jobstown</a:t>
            </a:r>
            <a:r>
              <a:rPr lang="en-GB" dirty="0"/>
              <a:t> Road to the west and Blessington Road (N81) to the east, and bounded by </a:t>
            </a:r>
            <a:r>
              <a:rPr lang="en-GB" dirty="0" err="1"/>
              <a:t>Clonmore</a:t>
            </a:r>
            <a:r>
              <a:rPr lang="en-GB" dirty="0"/>
              <a:t> &amp; </a:t>
            </a:r>
            <a:r>
              <a:rPr lang="en-GB" dirty="0" err="1"/>
              <a:t>Bawnlea</a:t>
            </a:r>
            <a:r>
              <a:rPr lang="en-GB" dirty="0"/>
              <a:t>. </a:t>
            </a:r>
          </a:p>
          <a:p>
            <a:endParaRPr lang="en-GB" dirty="0"/>
          </a:p>
          <a:p>
            <a:r>
              <a:rPr lang="en-GB" dirty="0"/>
              <a:t>It connects westwards with Killinarden Park (shortly to be upgraded) and onwards via the Whitestown Green Corridor to Sean Walsh Memorial Park, forming a significant continuous Green Infrastructure link in South Dublin</a:t>
            </a:r>
          </a:p>
          <a:p>
            <a:endParaRPr lang="en-GB" dirty="0"/>
          </a:p>
          <a:p>
            <a:r>
              <a:rPr lang="en-GB" dirty="0"/>
              <a:t>T</a:t>
            </a:r>
            <a:r>
              <a:rPr lang="en-GB" sz="1800" dirty="0">
                <a:solidFill>
                  <a:srgbClr val="000000"/>
                </a:solidFill>
                <a:effectLst/>
                <a:latin typeface="Calibri" panose="020F0502020204030204" pitchFamily="34" charset="0"/>
                <a:ea typeface="Times New Roman" panose="02020603050405020304" pitchFamily="18" charset="0"/>
              </a:rPr>
              <a:t>he</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Whitestown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Stream</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corridor</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is</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zoned</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in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the</a:t>
            </a:r>
            <a:r>
              <a:rPr lang="en-GB" sz="1800" spc="-55"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South</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Dublin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County</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Development</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Plan</a:t>
            </a:r>
            <a:r>
              <a:rPr lang="en-GB" sz="1800" spc="-6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2022- 2028</a:t>
            </a:r>
            <a:r>
              <a:rPr lang="en-GB" sz="1800" spc="-5"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as</a:t>
            </a:r>
            <a:r>
              <a:rPr lang="en-GB" sz="1800" spc="-1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Objective</a:t>
            </a:r>
            <a:r>
              <a:rPr lang="en-GB" sz="1800" spc="-10" dirty="0">
                <a:solidFill>
                  <a:srgbClr val="000000"/>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OS, ‘</a:t>
            </a:r>
            <a:r>
              <a:rPr lang="en-GB" sz="1800" b="1" dirty="0">
                <a:solidFill>
                  <a:srgbClr val="000000"/>
                </a:solidFill>
                <a:effectLst/>
                <a:latin typeface="Calibri" panose="020F0502020204030204" pitchFamily="34" charset="0"/>
                <a:ea typeface="Times New Roman" panose="02020603050405020304" pitchFamily="18" charset="0"/>
              </a:rPr>
              <a:t>To preserve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and</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provide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for</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open</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space</a:t>
            </a:r>
            <a:r>
              <a:rPr lang="en-GB" sz="1800" b="1" spc="-5"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and</a:t>
            </a:r>
            <a:r>
              <a:rPr lang="en-GB" sz="1800" b="1" spc="-1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recreational</a:t>
            </a:r>
            <a:r>
              <a:rPr lang="en-GB" sz="1800" b="1" spc="-20" dirty="0">
                <a:solidFill>
                  <a:srgbClr val="000000"/>
                </a:solidFill>
                <a:effectLst/>
                <a:latin typeface="Calibri" panose="020F0502020204030204" pitchFamily="34" charset="0"/>
                <a:ea typeface="Times New Roman" panose="02020603050405020304" pitchFamily="18" charset="0"/>
              </a:rPr>
              <a:t> </a:t>
            </a:r>
            <a:r>
              <a:rPr lang="en-GB" sz="1800" b="1" dirty="0">
                <a:solidFill>
                  <a:srgbClr val="000000"/>
                </a:solidFill>
                <a:effectLst/>
                <a:latin typeface="Calibri" panose="020F0502020204030204" pitchFamily="34" charset="0"/>
                <a:ea typeface="Times New Roman" panose="02020603050405020304" pitchFamily="18" charset="0"/>
              </a:rPr>
              <a:t>amenities’</a:t>
            </a:r>
            <a:endParaRPr lang="en-GB" dirty="0"/>
          </a:p>
        </p:txBody>
      </p:sp>
      <p:pic>
        <p:nvPicPr>
          <p:cNvPr id="9" name="Picture 8" descr="Image result for sdcc logo">
            <a:extLst>
              <a:ext uri="{FF2B5EF4-FFF2-40B4-BE49-F238E27FC236}">
                <a16:creationId xmlns:a16="http://schemas.microsoft.com/office/drawing/2014/main" id="{8C843422-CA7B-6B6F-9114-3B64CFEAB38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spTree>
    <p:extLst>
      <p:ext uri="{BB962C8B-B14F-4D97-AF65-F5344CB8AC3E}">
        <p14:creationId xmlns:p14="http://schemas.microsoft.com/office/powerpoint/2010/main" val="225025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2F9C6-CFDD-81D6-572D-CB07966FEE7E}"/>
              </a:ext>
            </a:extLst>
          </p:cNvPr>
          <p:cNvSpPr txBox="1"/>
          <p:nvPr/>
        </p:nvSpPr>
        <p:spPr>
          <a:xfrm>
            <a:off x="245268" y="335559"/>
            <a:ext cx="6391173" cy="461665"/>
          </a:xfrm>
          <a:prstGeom prst="rect">
            <a:avLst/>
          </a:prstGeom>
          <a:noFill/>
        </p:spPr>
        <p:txBody>
          <a:bodyPr wrap="none" rtlCol="0">
            <a:spAutoFit/>
          </a:bodyPr>
          <a:lstStyle/>
          <a:p>
            <a:r>
              <a:rPr lang="en-IE" sz="2400" b="1" dirty="0">
                <a:effectLst/>
                <a:ea typeface="Times New Roman" panose="02020603050405020304" pitchFamily="18" charset="0"/>
              </a:rPr>
              <a:t>The Whitestown Stream Upgrade will consist of: </a:t>
            </a:r>
          </a:p>
        </p:txBody>
      </p:sp>
      <p:sp>
        <p:nvSpPr>
          <p:cNvPr id="5" name="TextBox 4">
            <a:extLst>
              <a:ext uri="{FF2B5EF4-FFF2-40B4-BE49-F238E27FC236}">
                <a16:creationId xmlns:a16="http://schemas.microsoft.com/office/drawing/2014/main" id="{CC7B5041-F0AA-D801-4182-C73BDA38632A}"/>
              </a:ext>
            </a:extLst>
          </p:cNvPr>
          <p:cNvSpPr txBox="1"/>
          <p:nvPr/>
        </p:nvSpPr>
        <p:spPr>
          <a:xfrm>
            <a:off x="144599" y="704891"/>
            <a:ext cx="8072927" cy="5324535"/>
          </a:xfrm>
          <a:prstGeom prst="rect">
            <a:avLst/>
          </a:prstGeom>
          <a:noFill/>
        </p:spPr>
        <p:txBody>
          <a:bodyPr wrap="square" rtlCol="0">
            <a:spAutoFit/>
          </a:bodyPr>
          <a:lstStyle/>
          <a:p>
            <a:pPr marL="285750" indent="-285750">
              <a:buFont typeface="Arial" panose="020B0604020202020204" pitchFamily="34" charset="0"/>
              <a:buChar char="•"/>
            </a:pPr>
            <a:r>
              <a:rPr lang="en-IE" sz="1600" dirty="0">
                <a:effectLst/>
                <a:ea typeface="Times New Roman" panose="02020603050405020304" pitchFamily="18" charset="0"/>
              </a:rPr>
              <a:t>Upgrade of existing boundaries and access points </a:t>
            </a:r>
          </a:p>
          <a:p>
            <a:pPr marL="285750" indent="-285750">
              <a:buFont typeface="Arial" panose="020B0604020202020204" pitchFamily="34" charset="0"/>
              <a:buChar char="•"/>
            </a:pPr>
            <a:r>
              <a:rPr lang="en-IE" sz="1600" dirty="0">
                <a:effectLst/>
                <a:ea typeface="Times New Roman" panose="02020603050405020304" pitchFamily="18" charset="0"/>
              </a:rPr>
              <a:t>Provide new footpath at </a:t>
            </a:r>
            <a:r>
              <a:rPr lang="en-IE" sz="1600" dirty="0" err="1">
                <a:effectLst/>
                <a:ea typeface="Times New Roman" panose="02020603050405020304" pitchFamily="18" charset="0"/>
              </a:rPr>
              <a:t>Cloonmore</a:t>
            </a:r>
            <a:r>
              <a:rPr lang="en-IE" sz="1600" dirty="0">
                <a:effectLst/>
                <a:ea typeface="Times New Roman" panose="02020603050405020304" pitchFamily="18" charset="0"/>
              </a:rPr>
              <a:t> to complete footpath loop </a:t>
            </a:r>
          </a:p>
          <a:p>
            <a:pPr marL="285750" indent="-285750">
              <a:buFont typeface="Arial" panose="020B0604020202020204" pitchFamily="34" charset="0"/>
              <a:buChar char="•"/>
            </a:pPr>
            <a:r>
              <a:rPr lang="en-IE" sz="1600" dirty="0">
                <a:effectLst/>
                <a:ea typeface="Times New Roman" panose="02020603050405020304" pitchFamily="18" charset="0"/>
              </a:rPr>
              <a:t>Overlay existing footpaths</a:t>
            </a:r>
          </a:p>
          <a:p>
            <a:pPr marL="285750" indent="-285750">
              <a:buFont typeface="Arial" panose="020B0604020202020204" pitchFamily="34" charset="0"/>
              <a:buChar char="•"/>
            </a:pPr>
            <a:r>
              <a:rPr lang="en-IE" sz="1600" dirty="0">
                <a:effectLst/>
                <a:ea typeface="Times New Roman" panose="02020603050405020304" pitchFamily="18" charset="0"/>
              </a:rPr>
              <a:t>Upgrade existing bridge linking </a:t>
            </a:r>
            <a:r>
              <a:rPr lang="en-IE" sz="1600" dirty="0" err="1">
                <a:effectLst/>
                <a:ea typeface="Times New Roman" panose="02020603050405020304" pitchFamily="18" charset="0"/>
              </a:rPr>
              <a:t>Bawnlea</a:t>
            </a:r>
            <a:r>
              <a:rPr lang="en-IE" sz="1600" dirty="0">
                <a:effectLst/>
                <a:ea typeface="Times New Roman" panose="02020603050405020304" pitchFamily="18" charset="0"/>
              </a:rPr>
              <a:t> Avenue and </a:t>
            </a:r>
            <a:r>
              <a:rPr lang="en-IE" sz="1600" dirty="0" err="1">
                <a:effectLst/>
                <a:ea typeface="Times New Roman" panose="02020603050405020304" pitchFamily="18" charset="0"/>
              </a:rPr>
              <a:t>Cloonmore</a:t>
            </a:r>
            <a:r>
              <a:rPr lang="en-IE" sz="1600" dirty="0">
                <a:effectLst/>
                <a:ea typeface="Times New Roman" panose="02020603050405020304" pitchFamily="18" charset="0"/>
              </a:rPr>
              <a:t> Road and provide with 2 new bridges one at either end of the stream. </a:t>
            </a:r>
          </a:p>
          <a:p>
            <a:pPr marL="285750" indent="-285750">
              <a:buFont typeface="Arial" panose="020B0604020202020204" pitchFamily="34" charset="0"/>
              <a:buChar char="•"/>
            </a:pPr>
            <a:r>
              <a:rPr lang="en-IE" sz="1600" dirty="0">
                <a:effectLst/>
                <a:ea typeface="Times New Roman" panose="02020603050405020304" pitchFamily="18" charset="0"/>
              </a:rPr>
              <a:t>Remove graffiti as required from boundary walls and other locations, with the enhancement of existing service gates. </a:t>
            </a:r>
          </a:p>
          <a:p>
            <a:pPr marL="285750" indent="-285750">
              <a:buFont typeface="Arial" panose="020B0604020202020204" pitchFamily="34" charset="0"/>
              <a:buChar char="•"/>
            </a:pPr>
            <a:r>
              <a:rPr lang="en-IE" sz="1600" dirty="0">
                <a:effectLst/>
                <a:ea typeface="Times New Roman" panose="02020603050405020304" pitchFamily="18" charset="0"/>
              </a:rPr>
              <a:t>Removal low-level wall on the Southeast boundary of the park and incorporate landscape design into the recently completed N81 cycle scheme.</a:t>
            </a:r>
          </a:p>
          <a:p>
            <a:pPr marL="285750" indent="-285750">
              <a:buFont typeface="Arial" panose="020B0604020202020204" pitchFamily="34" charset="0"/>
              <a:buChar char="•"/>
            </a:pPr>
            <a:r>
              <a:rPr lang="en-IE" sz="1600" dirty="0">
                <a:effectLst/>
                <a:ea typeface="Times New Roman" panose="02020603050405020304" pitchFamily="18" charset="0"/>
              </a:rPr>
              <a:t>Construction of new boundary with access point at </a:t>
            </a:r>
            <a:r>
              <a:rPr lang="en-IE" sz="1600" dirty="0" err="1">
                <a:effectLst/>
                <a:ea typeface="Times New Roman" panose="02020603050405020304" pitchFamily="18" charset="0"/>
              </a:rPr>
              <a:t>Cloonmore</a:t>
            </a:r>
            <a:r>
              <a:rPr lang="en-IE" sz="1600" dirty="0">
                <a:effectLst/>
                <a:ea typeface="Times New Roman" panose="02020603050405020304" pitchFamily="18" charset="0"/>
              </a:rPr>
              <a:t> Ave &amp; </a:t>
            </a:r>
            <a:r>
              <a:rPr lang="en-IE" sz="1600" dirty="0" err="1">
                <a:effectLst/>
                <a:ea typeface="Times New Roman" panose="02020603050405020304" pitchFamily="18" charset="0"/>
              </a:rPr>
              <a:t>Gort</a:t>
            </a:r>
            <a:r>
              <a:rPr lang="en-IE" sz="1600" dirty="0">
                <a:effectLst/>
                <a:ea typeface="Times New Roman" panose="02020603050405020304" pitchFamily="18" charset="0"/>
              </a:rPr>
              <a:t> lar. </a:t>
            </a:r>
          </a:p>
          <a:p>
            <a:pPr marL="285750" indent="-285750">
              <a:buFont typeface="Arial" panose="020B0604020202020204" pitchFamily="34" charset="0"/>
              <a:buChar char="•"/>
            </a:pPr>
            <a:r>
              <a:rPr lang="en-IE" sz="1600" dirty="0">
                <a:effectLst/>
                <a:ea typeface="Times New Roman" panose="02020603050405020304" pitchFamily="18" charset="0"/>
              </a:rPr>
              <a:t>Re-position boundaries (hidden corners) with possible future land ownership transfer from SDCC to 3</a:t>
            </a:r>
            <a:r>
              <a:rPr lang="en-IE" sz="1600" baseline="30000" dirty="0">
                <a:effectLst/>
                <a:ea typeface="Times New Roman" panose="02020603050405020304" pitchFamily="18" charset="0"/>
              </a:rPr>
              <a:t>rd</a:t>
            </a:r>
            <a:r>
              <a:rPr lang="en-IE" sz="1600" dirty="0">
                <a:effectLst/>
                <a:ea typeface="Times New Roman" panose="02020603050405020304" pitchFamily="18" charset="0"/>
              </a:rPr>
              <a:t> parties (any land ownership transfer will be subject to a separate decision by the council).</a:t>
            </a:r>
          </a:p>
          <a:p>
            <a:pPr marL="285750" indent="-285750">
              <a:buFont typeface="Arial" panose="020B0604020202020204" pitchFamily="34" charset="0"/>
              <a:buChar char="•"/>
            </a:pPr>
            <a:r>
              <a:rPr lang="en-IE" sz="1600" dirty="0">
                <a:effectLst/>
                <a:ea typeface="Times New Roman" panose="02020603050405020304" pitchFamily="18" charset="0"/>
              </a:rPr>
              <a:t>Existing public lighting to be upgraded and proposed installation of new lighting columns</a:t>
            </a:r>
          </a:p>
          <a:p>
            <a:pPr marL="285750" indent="-285750">
              <a:buFont typeface="Arial" panose="020B0604020202020204" pitchFamily="34" charset="0"/>
              <a:buChar char="•"/>
            </a:pPr>
            <a:r>
              <a:rPr lang="en-IE" sz="1600" dirty="0">
                <a:effectLst/>
                <a:ea typeface="Times New Roman" panose="02020603050405020304" pitchFamily="18" charset="0"/>
              </a:rPr>
              <a:t>Planting of tree, shrubs, and wildflowers/bulbs and other plants.</a:t>
            </a:r>
          </a:p>
          <a:p>
            <a:pPr marL="285750" indent="-285750">
              <a:buFont typeface="Arial" panose="020B0604020202020204" pitchFamily="34" charset="0"/>
              <a:buChar char="•"/>
            </a:pPr>
            <a:r>
              <a:rPr lang="en-IE" sz="1600" dirty="0">
                <a:effectLst/>
                <a:ea typeface="Times New Roman" panose="02020603050405020304" pitchFamily="18" charset="0"/>
              </a:rPr>
              <a:t>­Play/exercise trail every 100m. </a:t>
            </a:r>
          </a:p>
          <a:p>
            <a:pPr marL="285750" indent="-285750">
              <a:buFont typeface="Arial" panose="020B0604020202020204" pitchFamily="34" charset="0"/>
              <a:buChar char="•"/>
            </a:pPr>
            <a:r>
              <a:rPr lang="en-IE" sz="1600" dirty="0">
                <a:effectLst/>
                <a:ea typeface="Times New Roman" panose="02020603050405020304" pitchFamily="18" charset="0"/>
              </a:rPr>
              <a:t>Installation of natural play area adjacent </a:t>
            </a:r>
            <a:r>
              <a:rPr lang="en-IE" sz="1600" dirty="0" err="1">
                <a:effectLst/>
                <a:ea typeface="Times New Roman" panose="02020603050405020304" pitchFamily="18" charset="0"/>
              </a:rPr>
              <a:t>Cloonmore</a:t>
            </a:r>
            <a:r>
              <a:rPr lang="en-IE" sz="1600" dirty="0">
                <a:effectLst/>
                <a:ea typeface="Times New Roman" panose="02020603050405020304" pitchFamily="18" charset="0"/>
              </a:rPr>
              <a:t> Rd. </a:t>
            </a:r>
          </a:p>
          <a:p>
            <a:pPr marL="285750" indent="-285750">
              <a:buFont typeface="Arial" panose="020B0604020202020204" pitchFamily="34" charset="0"/>
              <a:buChar char="•"/>
            </a:pPr>
            <a:r>
              <a:rPr lang="en-IE" sz="1600" dirty="0">
                <a:effectLst/>
                <a:ea typeface="Times New Roman" panose="02020603050405020304" pitchFamily="18" charset="0"/>
              </a:rPr>
              <a:t>All associated landscape design including furniture and planting.</a:t>
            </a:r>
          </a:p>
          <a:p>
            <a:pPr marL="285750" indent="-285750">
              <a:buFont typeface="Arial" panose="020B0604020202020204" pitchFamily="34" charset="0"/>
              <a:buChar char="•"/>
            </a:pPr>
            <a:r>
              <a:rPr lang="en-IE" sz="1600" dirty="0">
                <a:effectLst/>
                <a:ea typeface="Times New Roman" panose="02020603050405020304" pitchFamily="18" charset="0"/>
              </a:rPr>
              <a:t>All ancillary works.</a:t>
            </a:r>
          </a:p>
          <a:p>
            <a:r>
              <a:rPr lang="en-IE" sz="1800" dirty="0">
                <a:effectLst/>
                <a:latin typeface="Calibri" panose="020F050202020403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A14D65E5-C08A-3CAD-59EF-8F9A406C86AA}"/>
              </a:ext>
            </a:extLst>
          </p:cNvPr>
          <p:cNvPicPr>
            <a:picLocks noChangeAspect="1"/>
          </p:cNvPicPr>
          <p:nvPr/>
        </p:nvPicPr>
        <p:blipFill>
          <a:blip r:embed="rId2"/>
          <a:stretch>
            <a:fillRect/>
          </a:stretch>
        </p:blipFill>
        <p:spPr>
          <a:xfrm>
            <a:off x="9143780" y="1077082"/>
            <a:ext cx="2541461" cy="2391964"/>
          </a:xfrm>
          <a:prstGeom prst="rect">
            <a:avLst/>
          </a:prstGeom>
        </p:spPr>
      </p:pic>
      <p:pic>
        <p:nvPicPr>
          <p:cNvPr id="12" name="Picture 11">
            <a:extLst>
              <a:ext uri="{FF2B5EF4-FFF2-40B4-BE49-F238E27FC236}">
                <a16:creationId xmlns:a16="http://schemas.microsoft.com/office/drawing/2014/main" id="{4536525B-AB5B-10A1-F6FA-B828A8C90C36}"/>
              </a:ext>
            </a:extLst>
          </p:cNvPr>
          <p:cNvPicPr>
            <a:picLocks noChangeAspect="1"/>
          </p:cNvPicPr>
          <p:nvPr/>
        </p:nvPicPr>
        <p:blipFill rotWithShape="1">
          <a:blip r:embed="rId3"/>
          <a:srcRect t="4110"/>
          <a:stretch/>
        </p:blipFill>
        <p:spPr>
          <a:xfrm>
            <a:off x="10745731" y="3320787"/>
            <a:ext cx="1546180" cy="1452787"/>
          </a:xfrm>
          <a:prstGeom prst="rect">
            <a:avLst/>
          </a:prstGeom>
        </p:spPr>
      </p:pic>
      <p:pic>
        <p:nvPicPr>
          <p:cNvPr id="14" name="Picture 13">
            <a:extLst>
              <a:ext uri="{FF2B5EF4-FFF2-40B4-BE49-F238E27FC236}">
                <a16:creationId xmlns:a16="http://schemas.microsoft.com/office/drawing/2014/main" id="{D4E44611-1410-A5BB-B265-2CEB27666924}"/>
              </a:ext>
            </a:extLst>
          </p:cNvPr>
          <p:cNvPicPr>
            <a:picLocks noChangeAspect="1"/>
          </p:cNvPicPr>
          <p:nvPr/>
        </p:nvPicPr>
        <p:blipFill rotWithShape="1">
          <a:blip r:embed="rId4"/>
          <a:srcRect t="2332" b="3062"/>
          <a:stretch/>
        </p:blipFill>
        <p:spPr>
          <a:xfrm>
            <a:off x="10823253" y="5076230"/>
            <a:ext cx="1368747" cy="1214270"/>
          </a:xfrm>
          <a:prstGeom prst="rect">
            <a:avLst/>
          </a:prstGeom>
        </p:spPr>
      </p:pic>
      <p:pic>
        <p:nvPicPr>
          <p:cNvPr id="16" name="Picture 15">
            <a:extLst>
              <a:ext uri="{FF2B5EF4-FFF2-40B4-BE49-F238E27FC236}">
                <a16:creationId xmlns:a16="http://schemas.microsoft.com/office/drawing/2014/main" id="{62B03477-DD83-AF59-4B01-B72331BB9972}"/>
              </a:ext>
            </a:extLst>
          </p:cNvPr>
          <p:cNvPicPr>
            <a:picLocks noChangeAspect="1"/>
          </p:cNvPicPr>
          <p:nvPr/>
        </p:nvPicPr>
        <p:blipFill>
          <a:blip r:embed="rId5"/>
          <a:stretch>
            <a:fillRect/>
          </a:stretch>
        </p:blipFill>
        <p:spPr>
          <a:xfrm>
            <a:off x="9505138" y="4917339"/>
            <a:ext cx="1390827" cy="1269479"/>
          </a:xfrm>
          <a:prstGeom prst="rect">
            <a:avLst/>
          </a:prstGeom>
        </p:spPr>
      </p:pic>
      <p:pic>
        <p:nvPicPr>
          <p:cNvPr id="18" name="Picture 17">
            <a:extLst>
              <a:ext uri="{FF2B5EF4-FFF2-40B4-BE49-F238E27FC236}">
                <a16:creationId xmlns:a16="http://schemas.microsoft.com/office/drawing/2014/main" id="{588EB886-D7CA-50A8-939B-896A7F4F7B9C}"/>
              </a:ext>
            </a:extLst>
          </p:cNvPr>
          <p:cNvPicPr>
            <a:picLocks noChangeAspect="1"/>
          </p:cNvPicPr>
          <p:nvPr/>
        </p:nvPicPr>
        <p:blipFill rotWithShape="1">
          <a:blip r:embed="rId6"/>
          <a:srcRect r="10048" b="11352"/>
          <a:stretch/>
        </p:blipFill>
        <p:spPr>
          <a:xfrm>
            <a:off x="9343708" y="3537213"/>
            <a:ext cx="1390828" cy="1183279"/>
          </a:xfrm>
          <a:prstGeom prst="rect">
            <a:avLst/>
          </a:prstGeom>
        </p:spPr>
      </p:pic>
      <p:pic>
        <p:nvPicPr>
          <p:cNvPr id="19" name="Picture 18" descr="Image result for sdcc logo">
            <a:extLst>
              <a:ext uri="{FF2B5EF4-FFF2-40B4-BE49-F238E27FC236}">
                <a16:creationId xmlns:a16="http://schemas.microsoft.com/office/drawing/2014/main" id="{4B94F3DA-AB70-976C-9115-C03B1C50F29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7" name="Picture 6" descr="A picture containing grass, outdoor, sky&#10;&#10;Description automatically generated">
            <a:extLst>
              <a:ext uri="{FF2B5EF4-FFF2-40B4-BE49-F238E27FC236}">
                <a16:creationId xmlns:a16="http://schemas.microsoft.com/office/drawing/2014/main" id="{D52B2A60-3976-620A-B790-FF9FD837DD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6296" y="4368800"/>
            <a:ext cx="3719345" cy="1921700"/>
          </a:xfrm>
          <a:prstGeom prst="rect">
            <a:avLst/>
          </a:prstGeom>
        </p:spPr>
      </p:pic>
    </p:spTree>
    <p:extLst>
      <p:ext uri="{BB962C8B-B14F-4D97-AF65-F5344CB8AC3E}">
        <p14:creationId xmlns:p14="http://schemas.microsoft.com/office/powerpoint/2010/main" val="424816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C8FA35-EED1-919A-86CE-CD00CC297689}"/>
              </a:ext>
            </a:extLst>
          </p:cNvPr>
          <p:cNvPicPr>
            <a:picLocks noChangeAspect="1"/>
          </p:cNvPicPr>
          <p:nvPr/>
        </p:nvPicPr>
        <p:blipFill>
          <a:blip r:embed="rId2"/>
          <a:stretch>
            <a:fillRect/>
          </a:stretch>
        </p:blipFill>
        <p:spPr>
          <a:xfrm>
            <a:off x="341609" y="1487385"/>
            <a:ext cx="11030900" cy="4329629"/>
          </a:xfrm>
          <a:prstGeom prst="rect">
            <a:avLst/>
          </a:prstGeom>
        </p:spPr>
      </p:pic>
      <p:cxnSp>
        <p:nvCxnSpPr>
          <p:cNvPr id="22" name="Straight Connector 21">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Image result for sdcc logo">
            <a:extLst>
              <a:ext uri="{FF2B5EF4-FFF2-40B4-BE49-F238E27FC236}">
                <a16:creationId xmlns:a16="http://schemas.microsoft.com/office/drawing/2014/main" id="{F603A9A1-E95B-A379-A6E5-FF90326C5E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141" y="35022"/>
            <a:ext cx="2226310" cy="872490"/>
          </a:xfrm>
          <a:prstGeom prst="rect">
            <a:avLst/>
          </a:prstGeom>
          <a:noFill/>
          <a:ln>
            <a:noFill/>
          </a:ln>
        </p:spPr>
      </p:pic>
      <p:pic>
        <p:nvPicPr>
          <p:cNvPr id="4" name="Picture 3">
            <a:extLst>
              <a:ext uri="{FF2B5EF4-FFF2-40B4-BE49-F238E27FC236}">
                <a16:creationId xmlns:a16="http://schemas.microsoft.com/office/drawing/2014/main" id="{7D29545B-3AC6-9003-B1D0-90DBCD8E2658}"/>
              </a:ext>
            </a:extLst>
          </p:cNvPr>
          <p:cNvPicPr>
            <a:picLocks noChangeAspect="1"/>
          </p:cNvPicPr>
          <p:nvPr/>
        </p:nvPicPr>
        <p:blipFill>
          <a:blip r:embed="rId4"/>
          <a:stretch>
            <a:fillRect/>
          </a:stretch>
        </p:blipFill>
        <p:spPr>
          <a:xfrm>
            <a:off x="80352" y="4525113"/>
            <a:ext cx="2334602" cy="1937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197B583-E8C6-7A16-35F1-B8B6B0FE99D8}"/>
              </a:ext>
            </a:extLst>
          </p:cNvPr>
          <p:cNvPicPr>
            <a:picLocks noChangeAspect="1"/>
          </p:cNvPicPr>
          <p:nvPr/>
        </p:nvPicPr>
        <p:blipFill>
          <a:blip r:embed="rId5"/>
          <a:stretch>
            <a:fillRect/>
          </a:stretch>
        </p:blipFill>
        <p:spPr>
          <a:xfrm>
            <a:off x="2492131" y="4541496"/>
            <a:ext cx="2846721" cy="1937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5392412-A008-0613-BA6D-9F529024F687}"/>
              </a:ext>
            </a:extLst>
          </p:cNvPr>
          <p:cNvPicPr>
            <a:picLocks noChangeAspect="1"/>
          </p:cNvPicPr>
          <p:nvPr/>
        </p:nvPicPr>
        <p:blipFill>
          <a:blip r:embed="rId6"/>
          <a:stretch>
            <a:fillRect/>
          </a:stretch>
        </p:blipFill>
        <p:spPr>
          <a:xfrm>
            <a:off x="5416029" y="4555386"/>
            <a:ext cx="2846720" cy="193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itle 1">
            <a:extLst>
              <a:ext uri="{FF2B5EF4-FFF2-40B4-BE49-F238E27FC236}">
                <a16:creationId xmlns:a16="http://schemas.microsoft.com/office/drawing/2014/main" id="{007CD9E3-C2E6-BCD7-67F0-2D543F952C84}"/>
              </a:ext>
            </a:extLst>
          </p:cNvPr>
          <p:cNvSpPr>
            <a:spLocks noGrp="1"/>
          </p:cNvSpPr>
          <p:nvPr>
            <p:ph type="title"/>
          </p:nvPr>
        </p:nvSpPr>
        <p:spPr>
          <a:xfrm>
            <a:off x="173549" y="179580"/>
            <a:ext cx="9632815" cy="844682"/>
          </a:xfrm>
        </p:spPr>
        <p:txBody>
          <a:bodyPr vert="horz" lIns="91440" tIns="45720" rIns="91440" bIns="45720" rtlCol="0" anchor="b">
            <a:normAutofit fontScale="90000"/>
          </a:bodyPr>
          <a:lstStyle/>
          <a:p>
            <a:r>
              <a:rPr lang="en-US" sz="5100" dirty="0">
                <a:solidFill>
                  <a:schemeClr val="tx1">
                    <a:lumMod val="85000"/>
                    <a:lumOff val="15000"/>
                  </a:schemeClr>
                </a:solidFill>
              </a:rPr>
              <a:t>Proposed Landscape Masterplan/Layout  </a:t>
            </a:r>
          </a:p>
        </p:txBody>
      </p:sp>
    </p:spTree>
    <p:extLst>
      <p:ext uri="{BB962C8B-B14F-4D97-AF65-F5344CB8AC3E}">
        <p14:creationId xmlns:p14="http://schemas.microsoft.com/office/powerpoint/2010/main" val="228308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4D40-EDC5-391C-E0B1-58F1BAAE5B6D}"/>
              </a:ext>
            </a:extLst>
          </p:cNvPr>
          <p:cNvSpPr txBox="1"/>
          <p:nvPr/>
        </p:nvSpPr>
        <p:spPr>
          <a:xfrm>
            <a:off x="149290" y="237991"/>
            <a:ext cx="8592038" cy="584775"/>
          </a:xfrm>
          <a:prstGeom prst="rect">
            <a:avLst/>
          </a:prstGeom>
          <a:noFill/>
        </p:spPr>
        <p:txBody>
          <a:bodyPr wrap="square" rtlCol="0">
            <a:spAutoFit/>
          </a:bodyPr>
          <a:lstStyle/>
          <a:p>
            <a:r>
              <a:rPr lang="en-IE" sz="3200" b="1" dirty="0">
                <a:effectLst/>
                <a:ea typeface="Times New Roman" panose="02020603050405020304" pitchFamily="18" charset="0"/>
              </a:rPr>
              <a:t>Summary of Whitestown Stream Part 8 Process</a:t>
            </a:r>
          </a:p>
        </p:txBody>
      </p:sp>
      <p:pic>
        <p:nvPicPr>
          <p:cNvPr id="7" name="Picture 6" descr="Image result for sdcc logo">
            <a:extLst>
              <a:ext uri="{FF2B5EF4-FFF2-40B4-BE49-F238E27FC236}">
                <a16:creationId xmlns:a16="http://schemas.microsoft.com/office/drawing/2014/main" id="{A67F14F3-AD95-C338-C415-D8C84ADD1A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9" name="Picture 8">
            <a:extLst>
              <a:ext uri="{FF2B5EF4-FFF2-40B4-BE49-F238E27FC236}">
                <a16:creationId xmlns:a16="http://schemas.microsoft.com/office/drawing/2014/main" id="{90B11405-B6C0-2612-5EC8-6BACF98263D1}"/>
              </a:ext>
            </a:extLst>
          </p:cNvPr>
          <p:cNvPicPr>
            <a:picLocks noChangeAspect="1"/>
          </p:cNvPicPr>
          <p:nvPr/>
        </p:nvPicPr>
        <p:blipFill>
          <a:blip r:embed="rId3"/>
          <a:stretch>
            <a:fillRect/>
          </a:stretch>
        </p:blipFill>
        <p:spPr>
          <a:xfrm>
            <a:off x="4647500" y="940754"/>
            <a:ext cx="7298444" cy="4186050"/>
          </a:xfrm>
          <a:prstGeom prst="rect">
            <a:avLst/>
          </a:prstGeom>
        </p:spPr>
      </p:pic>
      <p:sp>
        <p:nvSpPr>
          <p:cNvPr id="10" name="TextBox 9">
            <a:extLst>
              <a:ext uri="{FF2B5EF4-FFF2-40B4-BE49-F238E27FC236}">
                <a16:creationId xmlns:a16="http://schemas.microsoft.com/office/drawing/2014/main" id="{5A04492B-20D9-6BEF-1942-46EA2BF17961}"/>
              </a:ext>
            </a:extLst>
          </p:cNvPr>
          <p:cNvSpPr txBox="1"/>
          <p:nvPr/>
        </p:nvSpPr>
        <p:spPr>
          <a:xfrm>
            <a:off x="-1" y="962136"/>
            <a:ext cx="4647501" cy="5444987"/>
          </a:xfrm>
          <a:prstGeom prst="rect">
            <a:avLst/>
          </a:prstGeom>
        </p:spPr>
        <p:txBody>
          <a:bodyPr vert="horz" lIns="91440" tIns="45720" rIns="91440" bIns="45720" rtlCol="0">
            <a:noAutofit/>
          </a:bodyPr>
          <a:lstStyle/>
          <a:p>
            <a:pPr>
              <a:spcAft>
                <a:spcPts val="600"/>
              </a:spcAft>
            </a:pPr>
            <a:r>
              <a:rPr lang="en-US" sz="2000" b="1" dirty="0">
                <a:cs typeface="Arial" panose="020B0604020202020204" pitchFamily="34" charset="0"/>
              </a:rPr>
              <a:t>Non-Statutory Period </a:t>
            </a:r>
          </a:p>
          <a:p>
            <a:pPr marL="457200" indent="-457200">
              <a:spcAft>
                <a:spcPts val="600"/>
              </a:spcAft>
              <a:buAutoNum type="arabicPeriod"/>
            </a:pPr>
            <a:r>
              <a:rPr lang="en-US" sz="2000" dirty="0">
                <a:cs typeface="Arial" panose="020B0604020202020204" pitchFamily="34" charset="0"/>
              </a:rPr>
              <a:t>Initial presentation to Elected Members.</a:t>
            </a:r>
          </a:p>
          <a:p>
            <a:pPr marL="457200" indent="-457200">
              <a:spcAft>
                <a:spcPts val="600"/>
              </a:spcAft>
              <a:buAutoNum type="arabicPeriod"/>
            </a:pPr>
            <a:r>
              <a:rPr lang="en-US" sz="2000" dirty="0">
                <a:cs typeface="Arial" panose="020B0604020202020204" pitchFamily="34" charset="0"/>
              </a:rPr>
              <a:t>Consultation with SDCC staff.</a:t>
            </a:r>
          </a:p>
          <a:p>
            <a:pPr marL="457200" indent="-457200">
              <a:spcAft>
                <a:spcPts val="600"/>
              </a:spcAft>
              <a:buAutoNum type="arabicPeriod"/>
            </a:pPr>
            <a:r>
              <a:rPr lang="en-GB" sz="2000" dirty="0">
                <a:solidFill>
                  <a:schemeClr val="tx1"/>
                </a:solidFill>
                <a:effectLst/>
                <a:ea typeface="Times New Roman" panose="02020603050405020304" pitchFamily="18" charset="0"/>
              </a:rPr>
              <a:t>Informal Non-Statutory Consultation with key community stakeholders (residents, schools, clubs, groups, etc)</a:t>
            </a:r>
          </a:p>
          <a:p>
            <a:pPr>
              <a:spcAft>
                <a:spcPts val="600"/>
              </a:spcAft>
            </a:pPr>
            <a:r>
              <a:rPr lang="en-US" sz="2000" b="1" dirty="0">
                <a:cs typeface="Arial" panose="020B0604020202020204" pitchFamily="34" charset="0"/>
              </a:rPr>
              <a:t>Statutory Period</a:t>
            </a:r>
          </a:p>
          <a:p>
            <a:pPr marL="457200" indent="-457200">
              <a:spcAft>
                <a:spcPts val="600"/>
              </a:spcAft>
              <a:buAutoNum type="arabicPeriod"/>
            </a:pPr>
            <a:r>
              <a:rPr lang="en-US" sz="2000" dirty="0">
                <a:cs typeface="Arial" panose="020B0604020202020204" pitchFamily="34" charset="0"/>
              </a:rPr>
              <a:t>Public Consultation period </a:t>
            </a:r>
            <a:r>
              <a:rPr lang="en-GB" sz="2000" dirty="0">
                <a:effectLst/>
                <a:ea typeface="Times New Roman" panose="02020603050405020304" pitchFamily="18" charset="0"/>
              </a:rPr>
              <a:t>22</a:t>
            </a:r>
            <a:r>
              <a:rPr lang="en-GB" sz="2000" baseline="30000" dirty="0">
                <a:effectLst/>
                <a:ea typeface="Times New Roman" panose="02020603050405020304" pitchFamily="18" charset="0"/>
              </a:rPr>
              <a:t>nd</a:t>
            </a:r>
            <a:r>
              <a:rPr lang="en-GB" sz="2000" dirty="0">
                <a:effectLst/>
                <a:ea typeface="Times New Roman" panose="02020603050405020304" pitchFamily="18" charset="0"/>
              </a:rPr>
              <a:t> July 2022 to 3</a:t>
            </a:r>
            <a:r>
              <a:rPr lang="en-GB" sz="2000" baseline="30000" dirty="0">
                <a:effectLst/>
                <a:ea typeface="Times New Roman" panose="02020603050405020304" pitchFamily="18" charset="0"/>
              </a:rPr>
              <a:t>rd</a:t>
            </a:r>
            <a:r>
              <a:rPr lang="en-GB" sz="2000" dirty="0">
                <a:effectLst/>
                <a:ea typeface="Times New Roman" panose="02020603050405020304" pitchFamily="18" charset="0"/>
              </a:rPr>
              <a:t> September 2022</a:t>
            </a:r>
            <a:endParaRPr lang="en-US" sz="2000" dirty="0">
              <a:effectLst/>
              <a:ea typeface="Times New Roman" panose="02020603050405020304" pitchFamily="18" charset="0"/>
              <a:cs typeface="Arial" panose="020B0604020202020204" pitchFamily="34" charset="0"/>
            </a:endParaRPr>
          </a:p>
          <a:p>
            <a:pPr marL="457200" indent="-457200">
              <a:spcAft>
                <a:spcPts val="600"/>
              </a:spcAft>
              <a:buAutoNum type="arabicPeriod"/>
            </a:pPr>
            <a:r>
              <a:rPr lang="en-US" sz="2000" dirty="0">
                <a:cs typeface="Arial" panose="020B0604020202020204" pitchFamily="34" charset="0"/>
              </a:rPr>
              <a:t>Issue of CE report and recommendation.</a:t>
            </a:r>
          </a:p>
        </p:txBody>
      </p:sp>
      <p:sp>
        <p:nvSpPr>
          <p:cNvPr id="13" name="TextBox 12">
            <a:extLst>
              <a:ext uri="{FF2B5EF4-FFF2-40B4-BE49-F238E27FC236}">
                <a16:creationId xmlns:a16="http://schemas.microsoft.com/office/drawing/2014/main" id="{E8E76450-1883-3E1C-ECF8-9DF271A30A77}"/>
              </a:ext>
            </a:extLst>
          </p:cNvPr>
          <p:cNvSpPr txBox="1"/>
          <p:nvPr/>
        </p:nvSpPr>
        <p:spPr>
          <a:xfrm>
            <a:off x="522635" y="5332471"/>
            <a:ext cx="7291745" cy="646331"/>
          </a:xfrm>
          <a:prstGeom prst="rect">
            <a:avLst/>
          </a:prstGeom>
          <a:noFill/>
        </p:spPr>
        <p:txBody>
          <a:bodyPr wrap="square" rtlCol="0">
            <a:spAutoFit/>
          </a:bodyPr>
          <a:lstStyle/>
          <a:p>
            <a:r>
              <a:rPr lang="en-GB" dirty="0">
                <a:cs typeface="Arial" panose="020B0604020202020204" pitchFamily="34" charset="0"/>
              </a:rPr>
              <a:t>Nine (9) submissions were made during the Statutory Consultation process. </a:t>
            </a:r>
          </a:p>
          <a:p>
            <a:r>
              <a:rPr lang="en-GB" dirty="0">
                <a:cs typeface="Arial" panose="020B0604020202020204" pitchFamily="34" charset="0"/>
              </a:rPr>
              <a:t>They have been summarized and responded to in the CE Report.</a:t>
            </a:r>
          </a:p>
        </p:txBody>
      </p:sp>
    </p:spTree>
    <p:extLst>
      <p:ext uri="{BB962C8B-B14F-4D97-AF65-F5344CB8AC3E}">
        <p14:creationId xmlns:p14="http://schemas.microsoft.com/office/powerpoint/2010/main" val="36575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E927B38D-AAF0-7F46-6174-189A614FE5A8}"/>
              </a:ext>
            </a:extLst>
          </p:cNvPr>
          <p:cNvSpPr txBox="1"/>
          <p:nvPr/>
        </p:nvSpPr>
        <p:spPr>
          <a:xfrm>
            <a:off x="585800" y="620691"/>
            <a:ext cx="8996739" cy="504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Autofit/>
          </a:bodyPr>
          <a:lstStyle/>
          <a:p>
            <a:pPr marL="0" lvl="0" indent="0">
              <a:lnSpc>
                <a:spcPct val="90000"/>
              </a:lnSpc>
              <a:spcBef>
                <a:spcPct val="0"/>
              </a:spcBef>
              <a:spcAft>
                <a:spcPct val="35000"/>
              </a:spcAft>
            </a:pPr>
            <a:r>
              <a:rPr lang="en-US" sz="2800" b="1" dirty="0">
                <a:solidFill>
                  <a:schemeClr val="tx1"/>
                </a:solidFill>
                <a:ea typeface="+mj-ea"/>
                <a:cs typeface="Arial" panose="020B0604020202020204" pitchFamily="34" charset="0"/>
              </a:rPr>
              <a:t>Issues/ Comments Raised: please see CE report for full summary, response and recommendation in relation to the submissions received. </a:t>
            </a:r>
          </a:p>
        </p:txBody>
      </p:sp>
      <p:sp>
        <p:nvSpPr>
          <p:cNvPr id="14" name="TextBox 13">
            <a:extLst>
              <a:ext uri="{FF2B5EF4-FFF2-40B4-BE49-F238E27FC236}">
                <a16:creationId xmlns:a16="http://schemas.microsoft.com/office/drawing/2014/main" id="{64D001EA-0BDA-8E53-B5BE-3C81B1D2CF09}"/>
              </a:ext>
            </a:extLst>
          </p:cNvPr>
          <p:cNvSpPr txBox="1"/>
          <p:nvPr/>
        </p:nvSpPr>
        <p:spPr>
          <a:xfrm>
            <a:off x="0" y="1508369"/>
            <a:ext cx="7408985" cy="1101840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t>Submissions received generally welcomed the development</a:t>
            </a:r>
          </a:p>
          <a:p>
            <a:pPr marL="342900" indent="-342900">
              <a:lnSpc>
                <a:spcPct val="150000"/>
              </a:lnSpc>
              <a:buFont typeface="Arial" panose="020B0604020202020204" pitchFamily="34" charset="0"/>
              <a:buChar char="•"/>
            </a:pPr>
            <a:r>
              <a:rPr lang="en-GB" sz="2000" dirty="0"/>
              <a:t>Requests for </a:t>
            </a:r>
            <a:r>
              <a:rPr lang="en-IE" sz="2000" dirty="0"/>
              <a:t>biodiversity &amp; pollinator planting </a:t>
            </a:r>
          </a:p>
          <a:p>
            <a:pPr marL="342900" indent="-342900">
              <a:lnSpc>
                <a:spcPct val="150000"/>
              </a:lnSpc>
              <a:buFont typeface="Arial" panose="020B0604020202020204" pitchFamily="34" charset="0"/>
              <a:buChar char="•"/>
            </a:pPr>
            <a:r>
              <a:rPr lang="en-IE" sz="2000" dirty="0"/>
              <a:t>Stream enhancements such as SUDS</a:t>
            </a:r>
          </a:p>
          <a:p>
            <a:pPr marL="342900" indent="-342900">
              <a:lnSpc>
                <a:spcPct val="150000"/>
              </a:lnSpc>
              <a:buFont typeface="Arial" panose="020B0604020202020204" pitchFamily="34" charset="0"/>
              <a:buChar char="•"/>
            </a:pPr>
            <a:r>
              <a:rPr lang="en-GB" sz="2000" dirty="0"/>
              <a:t>Request for community amenity space</a:t>
            </a:r>
            <a:endParaRPr lang="en-IE" sz="2000" dirty="0"/>
          </a:p>
          <a:p>
            <a:pPr marL="342900" indent="-342900">
              <a:lnSpc>
                <a:spcPct val="150000"/>
              </a:lnSpc>
              <a:buFont typeface="Arial" panose="020B0604020202020204" pitchFamily="34" charset="0"/>
              <a:buChar char="•"/>
            </a:pPr>
            <a:r>
              <a:rPr lang="en-GB" sz="2000" dirty="0"/>
              <a:t>Request for controlled access on boundaries (stop </a:t>
            </a:r>
          </a:p>
          <a:p>
            <a:pPr>
              <a:lnSpc>
                <a:spcPct val="150000"/>
              </a:lnSpc>
            </a:pPr>
            <a:r>
              <a:rPr lang="en-GB" sz="2000" dirty="0"/>
              <a:t>	scramblers and cars) </a:t>
            </a:r>
          </a:p>
          <a:p>
            <a:pPr marL="342900" indent="-342900">
              <a:lnSpc>
                <a:spcPct val="150000"/>
              </a:lnSpc>
              <a:buFont typeface="Arial" panose="020B0604020202020204" pitchFamily="34" charset="0"/>
              <a:buChar char="•"/>
            </a:pPr>
            <a:r>
              <a:rPr lang="en-GB" sz="2000" dirty="0">
                <a:ea typeface="Times New Roman" panose="02020603050405020304" pitchFamily="18" charset="0"/>
              </a:rPr>
              <a:t>C</a:t>
            </a:r>
            <a:r>
              <a:rPr lang="en-GB" sz="2000" dirty="0">
                <a:effectLst/>
                <a:ea typeface="Times New Roman" panose="02020603050405020304" pitchFamily="18" charset="0"/>
              </a:rPr>
              <a:t>oncern regarding the playground </a:t>
            </a:r>
            <a:endParaRPr lang="en-GB" sz="2000" dirty="0"/>
          </a:p>
          <a:p>
            <a:pPr marL="342900" indent="-342900">
              <a:lnSpc>
                <a:spcPct val="150000"/>
              </a:lnSpc>
              <a:buFont typeface="Arial" panose="020B0604020202020204" pitchFamily="34" charset="0"/>
              <a:buChar char="•"/>
            </a:pPr>
            <a:r>
              <a:rPr lang="en-GB" sz="2000" dirty="0">
                <a:ea typeface="Times New Roman" panose="02020603050405020304" pitchFamily="18" charset="0"/>
              </a:rPr>
              <a:t>Reservations that </a:t>
            </a:r>
            <a:r>
              <a:rPr lang="en-IE" sz="2000" dirty="0">
                <a:effectLst/>
                <a:ea typeface="Times New Roman" panose="02020603050405020304" pitchFamily="18" charset="0"/>
              </a:rPr>
              <a:t>anti-social behaviour may increase</a:t>
            </a:r>
          </a:p>
          <a:p>
            <a:pPr marL="342900" indent="-342900">
              <a:lnSpc>
                <a:spcPct val="150000"/>
              </a:lnSpc>
              <a:buFont typeface="Arial" panose="020B0604020202020204" pitchFamily="34" charset="0"/>
              <a:buChar char="•"/>
            </a:pPr>
            <a:r>
              <a:rPr lang="en-IE" sz="2000" dirty="0">
                <a:ea typeface="Times New Roman" panose="02020603050405020304" pitchFamily="18" charset="0"/>
                <a:cs typeface="Arial" panose="020B0604020202020204" pitchFamily="34" charset="0"/>
              </a:rPr>
              <a:t>Request for measures to stop people dumping/littering</a:t>
            </a:r>
            <a:endParaRPr lang="en-GB" sz="2000" dirty="0"/>
          </a:p>
          <a:p>
            <a:pPr marL="342900" indent="-342900">
              <a:lnSpc>
                <a:spcPct val="150000"/>
              </a:lnSpc>
              <a:buFont typeface="Arial" panose="020B0604020202020204" pitchFamily="34" charset="0"/>
              <a:buChar char="•"/>
            </a:pPr>
            <a:r>
              <a:rPr lang="en-GB" sz="2000" dirty="0"/>
              <a:t>Requests for additional lighting and CCTV cameras </a:t>
            </a:r>
          </a:p>
          <a:p>
            <a:pPr marL="342900" indent="-342900">
              <a:lnSpc>
                <a:spcPct val="150000"/>
              </a:lnSpc>
              <a:buFont typeface="Arial" panose="020B0604020202020204" pitchFamily="34" charset="0"/>
              <a:buChar char="•"/>
            </a:pPr>
            <a:endParaRPr lang="en-IE" sz="2000" dirty="0">
              <a:effectLst/>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endParaRPr lang="en-GB" sz="2000" dirty="0">
              <a:ea typeface="Times New Roman" panose="02020603050405020304" pitchFamily="18" charset="0"/>
            </a:endParaRPr>
          </a:p>
          <a:p>
            <a:pPr marL="342900" indent="-342900">
              <a:lnSpc>
                <a:spcPct val="150000"/>
              </a:lnSpc>
              <a:buFont typeface="Arial" panose="020B0604020202020204" pitchFamily="34" charset="0"/>
              <a:buChar char="•"/>
            </a:pPr>
            <a:endParaRPr lang="en-IE" sz="2000" dirty="0">
              <a:ea typeface="Times New Roman" panose="02020603050405020304" pitchFamily="18" charset="0"/>
              <a:cs typeface="Arial" panose="020B0604020202020204" pitchFamily="34"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pPr>
              <a:spcAft>
                <a:spcPts val="0"/>
              </a:spcAft>
            </a:pPr>
            <a:endParaRPr lang="en-IE" sz="2000" dirty="0">
              <a:effectLst/>
              <a:ea typeface="Times New Roman" panose="02020603050405020304" pitchFamily="18" charset="0"/>
            </a:endParaRPr>
          </a:p>
          <a:p>
            <a:endParaRPr lang="en-IE" sz="2000" dirty="0">
              <a:effectLst/>
              <a:ea typeface="Times New Roman" panose="02020603050405020304" pitchFamily="18" charset="0"/>
            </a:endParaRPr>
          </a:p>
          <a:p>
            <a:endParaRPr lang="en-IE" sz="2000" dirty="0"/>
          </a:p>
          <a:p>
            <a:endParaRPr lang="en-IE" sz="2000" dirty="0"/>
          </a:p>
          <a:p>
            <a:endParaRPr lang="en-IE" sz="2000" dirty="0"/>
          </a:p>
          <a:p>
            <a:endParaRPr lang="en-IE" sz="2000" dirty="0"/>
          </a:p>
          <a:p>
            <a:endParaRPr lang="en-IE" sz="2000" dirty="0"/>
          </a:p>
          <a:p>
            <a:endParaRPr lang="en-IE" sz="2000" dirty="0"/>
          </a:p>
          <a:p>
            <a:endParaRPr lang="en-IE" sz="2000" dirty="0"/>
          </a:p>
          <a:p>
            <a:endParaRPr lang="en-IE" sz="2000" dirty="0"/>
          </a:p>
          <a:p>
            <a:r>
              <a:rPr lang="en-IE" sz="2000" dirty="0"/>
              <a:t> </a:t>
            </a:r>
          </a:p>
        </p:txBody>
      </p:sp>
      <p:pic>
        <p:nvPicPr>
          <p:cNvPr id="16" name="Picture 15" descr="Image result for sdcc logo">
            <a:extLst>
              <a:ext uri="{FF2B5EF4-FFF2-40B4-BE49-F238E27FC236}">
                <a16:creationId xmlns:a16="http://schemas.microsoft.com/office/drawing/2014/main" id="{E45006D0-CB77-9FF7-916B-0DE41326D5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pic>
        <p:nvPicPr>
          <p:cNvPr id="2" name="Picture 1">
            <a:extLst>
              <a:ext uri="{FF2B5EF4-FFF2-40B4-BE49-F238E27FC236}">
                <a16:creationId xmlns:a16="http://schemas.microsoft.com/office/drawing/2014/main" id="{E6F110C7-9EF2-A605-8D84-EB3370510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114" y="2006054"/>
            <a:ext cx="5639668" cy="3519423"/>
          </a:xfrm>
          <a:prstGeom prst="rect">
            <a:avLst/>
          </a:prstGeom>
        </p:spPr>
      </p:pic>
    </p:spTree>
    <p:extLst>
      <p:ext uri="{BB962C8B-B14F-4D97-AF65-F5344CB8AC3E}">
        <p14:creationId xmlns:p14="http://schemas.microsoft.com/office/powerpoint/2010/main" val="95964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2F50-B410-FA01-88BD-29776F66429E}"/>
              </a:ext>
            </a:extLst>
          </p:cNvPr>
          <p:cNvSpPr>
            <a:spLocks noGrp="1"/>
          </p:cNvSpPr>
          <p:nvPr>
            <p:ph type="title"/>
          </p:nvPr>
        </p:nvSpPr>
        <p:spPr>
          <a:xfrm>
            <a:off x="341501" y="-394532"/>
            <a:ext cx="10058400" cy="1450757"/>
          </a:xfrm>
        </p:spPr>
        <p:txBody>
          <a:bodyPr>
            <a:normAutofit/>
          </a:bodyPr>
          <a:lstStyle/>
          <a:p>
            <a:pPr marL="0" lvl="0" indent="0">
              <a:lnSpc>
                <a:spcPct val="90000"/>
              </a:lnSpc>
              <a:spcBef>
                <a:spcPct val="0"/>
              </a:spcBef>
              <a:spcAft>
                <a:spcPct val="35000"/>
              </a:spcAft>
            </a:pPr>
            <a:r>
              <a:rPr lang="en-US" sz="2800" b="1" dirty="0">
                <a:solidFill>
                  <a:schemeClr val="tx1"/>
                </a:solidFill>
                <a:latin typeface="+mn-lt"/>
                <a:ea typeface="+mj-ea"/>
                <a:cs typeface="Arial" panose="020B0604020202020204" pitchFamily="34" charset="0"/>
              </a:rPr>
              <a:t>Recommendations for Part 8 Adoption</a:t>
            </a:r>
          </a:p>
        </p:txBody>
      </p:sp>
      <p:sp>
        <p:nvSpPr>
          <p:cNvPr id="3" name="Content Placeholder 2">
            <a:extLst>
              <a:ext uri="{FF2B5EF4-FFF2-40B4-BE49-F238E27FC236}">
                <a16:creationId xmlns:a16="http://schemas.microsoft.com/office/drawing/2014/main" id="{5FADEF04-88C1-96A7-6F20-10FDC0B38395}"/>
              </a:ext>
            </a:extLst>
          </p:cNvPr>
          <p:cNvSpPr>
            <a:spLocks noGrp="1"/>
          </p:cNvSpPr>
          <p:nvPr>
            <p:ph idx="1"/>
          </p:nvPr>
        </p:nvSpPr>
        <p:spPr>
          <a:xfrm>
            <a:off x="1066800" y="1881170"/>
            <a:ext cx="10058400" cy="4023360"/>
          </a:xfrm>
        </p:spPr>
        <p:txBody>
          <a:bodyPr/>
          <a:lstStyle/>
          <a:p>
            <a:r>
              <a:rPr lang="en-IE" sz="2600" dirty="0">
                <a:solidFill>
                  <a:schemeClr val="tx1"/>
                </a:solidFill>
                <a:effectLst/>
                <a:ea typeface="Times New Roman" panose="02020603050405020304" pitchFamily="18" charset="0"/>
              </a:rPr>
              <a:t>Following consideration of the submissions, the Chief Executive is of the view that the issues raised by way of the submissions can be satisfactorily addressed at the detailed design stage, operational stages and as outlined in the foregoing report. </a:t>
            </a:r>
          </a:p>
          <a:p>
            <a:r>
              <a:rPr lang="en-IE" sz="2600" dirty="0">
                <a:solidFill>
                  <a:schemeClr val="tx1"/>
                </a:solidFill>
                <a:effectLst/>
                <a:ea typeface="Times New Roman" panose="02020603050405020304" pitchFamily="18" charset="0"/>
              </a:rPr>
              <a:t>It is recommended that, as the proposal is consistent with the County Development Plan and the proper planning and sustainable development of the area, that the Council proceed with the Part 8 proposal for the upgrade of Whitestown Stream Local Park. </a:t>
            </a:r>
          </a:p>
          <a:p>
            <a:endParaRPr lang="en-IE" dirty="0"/>
          </a:p>
        </p:txBody>
      </p:sp>
      <p:pic>
        <p:nvPicPr>
          <p:cNvPr id="5" name="Picture 4" descr="Image result for sdcc logo">
            <a:extLst>
              <a:ext uri="{FF2B5EF4-FFF2-40B4-BE49-F238E27FC236}">
                <a16:creationId xmlns:a16="http://schemas.microsoft.com/office/drawing/2014/main" id="{9F2C4E35-F034-B403-2C92-86D3ECD093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810" y="68264"/>
            <a:ext cx="2226310" cy="872490"/>
          </a:xfrm>
          <a:prstGeom prst="rect">
            <a:avLst/>
          </a:prstGeom>
          <a:noFill/>
          <a:ln>
            <a:noFill/>
          </a:ln>
        </p:spPr>
      </p:pic>
    </p:spTree>
    <p:extLst>
      <p:ext uri="{BB962C8B-B14F-4D97-AF65-F5344CB8AC3E}">
        <p14:creationId xmlns:p14="http://schemas.microsoft.com/office/powerpoint/2010/main" val="404368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F7B1-3422-94E2-6BD7-9147316B5C20}"/>
              </a:ext>
            </a:extLst>
          </p:cNvPr>
          <p:cNvSpPr>
            <a:spLocks noGrp="1"/>
          </p:cNvSpPr>
          <p:nvPr>
            <p:ph type="title"/>
          </p:nvPr>
        </p:nvSpPr>
        <p:spPr>
          <a:xfrm>
            <a:off x="1066800" y="4396266"/>
            <a:ext cx="10058400" cy="1450757"/>
          </a:xfrm>
        </p:spPr>
        <p:txBody>
          <a:bodyPr/>
          <a:lstStyle/>
          <a:p>
            <a:pPr algn="ctr"/>
            <a:r>
              <a:rPr lang="en-GB">
                <a:solidFill>
                  <a:schemeClr val="tx1"/>
                </a:solidFill>
              </a:rPr>
              <a:t>Thank You </a:t>
            </a:r>
            <a:endParaRPr lang="en-IE" dirty="0">
              <a:solidFill>
                <a:schemeClr val="tx1"/>
              </a:solidFill>
            </a:endParaRPr>
          </a:p>
        </p:txBody>
      </p:sp>
      <p:pic>
        <p:nvPicPr>
          <p:cNvPr id="6" name="Picture 5">
            <a:extLst>
              <a:ext uri="{FF2B5EF4-FFF2-40B4-BE49-F238E27FC236}">
                <a16:creationId xmlns:a16="http://schemas.microsoft.com/office/drawing/2014/main" id="{6576E359-A06D-73F2-8A7E-C7F7A18ACAAD}"/>
              </a:ext>
            </a:extLst>
          </p:cNvPr>
          <p:cNvPicPr>
            <a:picLocks noChangeAspect="1"/>
          </p:cNvPicPr>
          <p:nvPr/>
        </p:nvPicPr>
        <p:blipFill>
          <a:blip r:embed="rId2"/>
          <a:stretch>
            <a:fillRect/>
          </a:stretch>
        </p:blipFill>
        <p:spPr>
          <a:xfrm>
            <a:off x="2324100" y="732682"/>
            <a:ext cx="7543800" cy="3611583"/>
          </a:xfrm>
          <a:prstGeom prst="rect">
            <a:avLst/>
          </a:prstGeom>
        </p:spPr>
      </p:pic>
    </p:spTree>
    <p:extLst>
      <p:ext uri="{BB962C8B-B14F-4D97-AF65-F5344CB8AC3E}">
        <p14:creationId xmlns:p14="http://schemas.microsoft.com/office/powerpoint/2010/main" val="25964540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6011</TotalTime>
  <Words>587</Words>
  <Application>Microsoft Office PowerPoint</Application>
  <PresentationFormat>Widescreen</PresentationFormat>
  <Paragraphs>69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Retrospect</vt:lpstr>
      <vt:lpstr>Whitestown Stream Upgrade PUBLIC REALM SECTION  Part 8 Report Presentation </vt:lpstr>
      <vt:lpstr>PowerPoint Presentation</vt:lpstr>
      <vt:lpstr>Proposed Landscape Masterplan/Layout  </vt:lpstr>
      <vt:lpstr>PowerPoint Presentation</vt:lpstr>
      <vt:lpstr>PowerPoint Presentation</vt:lpstr>
      <vt:lpstr>Recommendations for Part 8 Adoption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Whitestown Stream Local Park PUBLIC REALM SECTION  Part 8 Report Presentation</dc:title>
  <dc:creator>Brendan Redmond</dc:creator>
  <cp:lastModifiedBy>Teresa Walsh</cp:lastModifiedBy>
  <cp:revision>12</cp:revision>
  <dcterms:created xsi:type="dcterms:W3CDTF">2022-08-31T11:51:26Z</dcterms:created>
  <dcterms:modified xsi:type="dcterms:W3CDTF">2022-09-07T16:43:50Z</dcterms:modified>
</cp:coreProperties>
</file>