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6" r:id="rId2"/>
    <p:sldId id="306" r:id="rId3"/>
    <p:sldId id="608" r:id="rId4"/>
    <p:sldId id="609" r:id="rId5"/>
    <p:sldId id="612" r:id="rId6"/>
    <p:sldId id="619" r:id="rId7"/>
    <p:sldId id="620" r:id="rId8"/>
    <p:sldId id="621" r:id="rId9"/>
    <p:sldId id="615" r:id="rId10"/>
    <p:sldId id="616" r:id="rId11"/>
    <p:sldId id="617" r:id="rId12"/>
    <p:sldId id="618" r:id="rId13"/>
    <p:sldId id="563" r:id="rId14"/>
    <p:sldId id="627" r:id="rId15"/>
    <p:sldId id="630" r:id="rId16"/>
    <p:sldId id="631" r:id="rId17"/>
    <p:sldId id="638" r:id="rId18"/>
    <p:sldId id="628" r:id="rId19"/>
    <p:sldId id="611" r:id="rId20"/>
    <p:sldId id="474" r:id="rId21"/>
    <p:sldId id="529" r:id="rId22"/>
    <p:sldId id="623" r:id="rId23"/>
    <p:sldId id="624" r:id="rId24"/>
    <p:sldId id="625" r:id="rId25"/>
    <p:sldId id="427" r:id="rId26"/>
    <p:sldId id="304" r:id="rId2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8C2763-9567-42C7-A9CC-0B169799FB11}">
          <p14:sldIdLst>
            <p14:sldId id="266"/>
            <p14:sldId id="306"/>
            <p14:sldId id="608"/>
            <p14:sldId id="609"/>
            <p14:sldId id="612"/>
            <p14:sldId id="619"/>
            <p14:sldId id="620"/>
            <p14:sldId id="621"/>
            <p14:sldId id="615"/>
            <p14:sldId id="616"/>
            <p14:sldId id="617"/>
            <p14:sldId id="618"/>
            <p14:sldId id="563"/>
            <p14:sldId id="627"/>
            <p14:sldId id="630"/>
            <p14:sldId id="631"/>
            <p14:sldId id="638"/>
            <p14:sldId id="628"/>
            <p14:sldId id="611"/>
            <p14:sldId id="474"/>
            <p14:sldId id="529"/>
            <p14:sldId id="623"/>
            <p14:sldId id="624"/>
            <p14:sldId id="625"/>
            <p14:sldId id="427"/>
            <p14:sldId id="304"/>
          </p14:sldIdLst>
        </p14:section>
        <p14:section name="Untitled Section" id="{1B65A58C-B411-42E8-B048-5D0FC0815521}">
          <p14:sldIdLst/>
        </p14:section>
      </p14:sectionLst>
    </p:ext>
    <p:ext uri="{EFAFB233-063F-42B5-8137-9DF3F51BA10A}">
      <p15:sldGuideLst xmlns:p15="http://schemas.microsoft.com/office/powerpoint/2012/main">
        <p15:guide id="2" orient="horz"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114" d="100"/>
          <a:sy n="114" d="100"/>
        </p:scale>
        <p:origin x="1506" y="102"/>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18956BF4-86D6-4997-B325-1D75EA08AD7E}" type="datetimeFigureOut">
              <a:rPr lang="en-IE" smtClean="0"/>
              <a:t>12/07/2022</a:t>
            </a:fld>
            <a:endParaRPr lang="en-IE"/>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A2D11A82-9A8E-48EC-9D89-EA9B6AB93C45}" type="slidenum">
              <a:rPr lang="en-IE" smtClean="0"/>
              <a:t>‹#›</a:t>
            </a:fld>
            <a:endParaRPr lang="en-IE"/>
          </a:p>
        </p:txBody>
      </p:sp>
    </p:spTree>
    <p:extLst>
      <p:ext uri="{BB962C8B-B14F-4D97-AF65-F5344CB8AC3E}">
        <p14:creationId xmlns:p14="http://schemas.microsoft.com/office/powerpoint/2010/main" val="156387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12/07/2022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58209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12/07/2022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148477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12/07/2022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9170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12/07/2022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85913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EEB4D-905E-4893-AE0A-34851A8B8E85}" type="datetimeFigureOut">
              <a:rPr lang="en-IE" smtClean="0"/>
              <a:t>12/07/2022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46119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EEB4D-905E-4893-AE0A-34851A8B8E85}" type="datetimeFigureOut">
              <a:rPr lang="en-IE" smtClean="0"/>
              <a:t>12/07/2022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8806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EEB4D-905E-4893-AE0A-34851A8B8E85}" type="datetimeFigureOut">
              <a:rPr lang="en-IE" smtClean="0"/>
              <a:t>12/07/2022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397838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EEB4D-905E-4893-AE0A-34851A8B8E85}" type="datetimeFigureOut">
              <a:rPr lang="en-IE" smtClean="0"/>
              <a:t>12/07/2022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33060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EB4D-905E-4893-AE0A-34851A8B8E85}" type="datetimeFigureOut">
              <a:rPr lang="en-IE" smtClean="0"/>
              <a:t>12/07/2022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260407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12/07/2022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41433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12/07/2022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a:p>
        </p:txBody>
      </p:sp>
    </p:spTree>
    <p:extLst>
      <p:ext uri="{BB962C8B-B14F-4D97-AF65-F5344CB8AC3E}">
        <p14:creationId xmlns:p14="http://schemas.microsoft.com/office/powerpoint/2010/main" val="18985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EB4D-905E-4893-AE0A-34851A8B8E85}" type="datetimeFigureOut">
              <a:rPr lang="en-IE" smtClean="0"/>
              <a:t>12/07/2022</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12019-8E48-4DF3-B5AD-273A550E8C9D}" type="slidenum">
              <a:rPr lang="en-IE" smtClean="0"/>
              <a:t>‹#›</a:t>
            </a:fld>
            <a:endParaRPr lang="en-IE"/>
          </a:p>
        </p:txBody>
      </p:sp>
    </p:spTree>
    <p:extLst>
      <p:ext uri="{BB962C8B-B14F-4D97-AF65-F5344CB8AC3E}">
        <p14:creationId xmlns:p14="http://schemas.microsoft.com/office/powerpoint/2010/main" val="590489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234"/>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p:cNvSpPr txBox="1"/>
          <p:nvPr/>
        </p:nvSpPr>
        <p:spPr>
          <a:xfrm>
            <a:off x="97693" y="2751027"/>
            <a:ext cx="8975968" cy="2062103"/>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SHD Application</a:t>
            </a:r>
            <a:r>
              <a:rPr lang="en-IE" sz="3200" dirty="0">
                <a:solidFill>
                  <a:schemeClr val="bg2">
                    <a:lumMod val="75000"/>
                  </a:schemeClr>
                </a:solidFill>
                <a:latin typeface="Times New Roman" panose="02020603050405020304" pitchFamily="18" charset="0"/>
                <a:cs typeface="Times New Roman" panose="02020603050405020304" pitchFamily="18" charset="0"/>
              </a:rPr>
              <a:t> Ref: SHD3ABP-313777-22</a:t>
            </a:r>
          </a:p>
          <a:p>
            <a:r>
              <a:rPr lang="en-IE" sz="3200" dirty="0">
                <a:solidFill>
                  <a:schemeClr val="bg2">
                    <a:lumMod val="75000"/>
                  </a:schemeClr>
                </a:solidFill>
                <a:latin typeface="Times New Roman" panose="02020603050405020304" pitchFamily="18" charset="0"/>
                <a:cs typeface="Times New Roman" panose="02020603050405020304" pitchFamily="18" charset="0"/>
              </a:rPr>
              <a:t>Applicant: Bluemont Developments</a:t>
            </a:r>
          </a:p>
          <a:p>
            <a:r>
              <a:rPr lang="en-IE" sz="3200" dirty="0">
                <a:solidFill>
                  <a:schemeClr val="bg2">
                    <a:lumMod val="75000"/>
                  </a:schemeClr>
                </a:solidFill>
                <a:latin typeface="Times New Roman" panose="02020603050405020304" pitchFamily="18" charset="0"/>
                <a:cs typeface="Times New Roman" panose="02020603050405020304" pitchFamily="18" charset="0"/>
              </a:rPr>
              <a:t>Location: </a:t>
            </a:r>
            <a:r>
              <a:rPr lang="en-IE" sz="3200" dirty="0" err="1">
                <a:solidFill>
                  <a:schemeClr val="bg2">
                    <a:lumMod val="75000"/>
                  </a:schemeClr>
                </a:solidFill>
                <a:latin typeface="Times New Roman" panose="02020603050405020304" pitchFamily="18" charset="0"/>
                <a:cs typeface="Times New Roman" panose="02020603050405020304" pitchFamily="18" charset="0"/>
              </a:rPr>
              <a:t>Mortons</a:t>
            </a:r>
            <a:r>
              <a:rPr lang="en-IE" sz="3200" dirty="0">
                <a:solidFill>
                  <a:schemeClr val="bg2">
                    <a:lumMod val="75000"/>
                  </a:schemeClr>
                </a:solidFill>
                <a:latin typeface="Times New Roman" panose="02020603050405020304" pitchFamily="18" charset="0"/>
                <a:cs typeface="Times New Roman" panose="02020603050405020304" pitchFamily="18" charset="0"/>
              </a:rPr>
              <a:t> Pub, </a:t>
            </a:r>
            <a:r>
              <a:rPr lang="en-IE" sz="3200" dirty="0" err="1">
                <a:solidFill>
                  <a:schemeClr val="bg2">
                    <a:lumMod val="75000"/>
                  </a:schemeClr>
                </a:solidFill>
                <a:latin typeface="Times New Roman" panose="02020603050405020304" pitchFamily="18" charset="0"/>
                <a:cs typeface="Times New Roman" panose="02020603050405020304" pitchFamily="18" charset="0"/>
              </a:rPr>
              <a:t>Firhouse</a:t>
            </a:r>
            <a:r>
              <a:rPr lang="en-IE" sz="3200" dirty="0">
                <a:solidFill>
                  <a:schemeClr val="bg2">
                    <a:lumMod val="75000"/>
                  </a:schemeClr>
                </a:solidFill>
                <a:latin typeface="Times New Roman" panose="02020603050405020304" pitchFamily="18" charset="0"/>
                <a:cs typeface="Times New Roman" panose="02020603050405020304" pitchFamily="18" charset="0"/>
              </a:rPr>
              <a:t>.</a:t>
            </a:r>
          </a:p>
          <a:p>
            <a:r>
              <a:rPr lang="en-IE" sz="3200" dirty="0">
                <a:solidFill>
                  <a:schemeClr val="bg2">
                    <a:lumMod val="75000"/>
                  </a:schemeClr>
                </a:solidFill>
                <a:latin typeface="Times New Roman" panose="02020603050405020304" pitchFamily="18" charset="0"/>
                <a:cs typeface="Times New Roman" panose="02020603050405020304" pitchFamily="18" charset="0"/>
              </a:rPr>
              <a:t>Presentation to: R.T.F.B.  ACM 12</a:t>
            </a:r>
            <a:r>
              <a:rPr lang="en-IE" sz="3200" baseline="30000" dirty="0">
                <a:solidFill>
                  <a:schemeClr val="bg2">
                    <a:lumMod val="75000"/>
                  </a:schemeClr>
                </a:solidFill>
                <a:latin typeface="Times New Roman" panose="02020603050405020304" pitchFamily="18" charset="0"/>
                <a:cs typeface="Times New Roman" panose="02020603050405020304" pitchFamily="18" charset="0"/>
              </a:rPr>
              <a:t>th</a:t>
            </a:r>
            <a:r>
              <a:rPr lang="en-IE" sz="3200" dirty="0">
                <a:solidFill>
                  <a:schemeClr val="bg2">
                    <a:lumMod val="75000"/>
                  </a:schemeClr>
                </a:solidFill>
                <a:latin typeface="Times New Roman" panose="02020603050405020304" pitchFamily="18" charset="0"/>
                <a:cs typeface="Times New Roman" panose="02020603050405020304" pitchFamily="18" charset="0"/>
              </a:rPr>
              <a:t>  July 2022</a:t>
            </a:r>
          </a:p>
        </p:txBody>
      </p:sp>
      <p:cxnSp>
        <p:nvCxnSpPr>
          <p:cNvPr id="5" name="Straight Connector 4"/>
          <p:cNvCxnSpPr/>
          <p:nvPr/>
        </p:nvCxnSpPr>
        <p:spPr>
          <a:xfrm>
            <a:off x="346323" y="2751026"/>
            <a:ext cx="3506662" cy="156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
        <p:nvSpPr>
          <p:cNvPr id="8" name="TextBox 7"/>
          <p:cNvSpPr txBox="1"/>
          <p:nvPr/>
        </p:nvSpPr>
        <p:spPr>
          <a:xfrm>
            <a:off x="6559826" y="5393635"/>
            <a:ext cx="2513835" cy="523220"/>
          </a:xfrm>
          <a:prstGeom prst="rect">
            <a:avLst/>
          </a:prstGeom>
          <a:noFill/>
        </p:spPr>
        <p:txBody>
          <a:bodyPr wrap="square" rtlCol="0">
            <a:spAutoFit/>
          </a:bodyPr>
          <a:lstStyle/>
          <a:p>
            <a:r>
              <a:rPr lang="en-IE" sz="1400" b="1" dirty="0">
                <a:solidFill>
                  <a:schemeClr val="accent5">
                    <a:lumMod val="60000"/>
                    <a:lumOff val="40000"/>
                  </a:schemeClr>
                </a:solidFill>
              </a:rPr>
              <a:t>           Jim Johnston </a:t>
            </a:r>
          </a:p>
          <a:p>
            <a:r>
              <a:rPr lang="en-IE" sz="1400" b="1" dirty="0">
                <a:solidFill>
                  <a:schemeClr val="accent5">
                    <a:lumMod val="60000"/>
                    <a:lumOff val="40000"/>
                  </a:schemeClr>
                </a:solidFill>
              </a:rPr>
              <a:t>           Senior Executive Planner</a:t>
            </a:r>
          </a:p>
        </p:txBody>
      </p:sp>
    </p:spTree>
    <p:extLst>
      <p:ext uri="{BB962C8B-B14F-4D97-AF65-F5344CB8AC3E}">
        <p14:creationId xmlns:p14="http://schemas.microsoft.com/office/powerpoint/2010/main" val="256421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80D08-C45D-2690-BACF-1DFA29CA33A0}"/>
              </a:ext>
            </a:extLst>
          </p:cNvPr>
          <p:cNvPicPr>
            <a:picLocks noChangeAspect="1"/>
          </p:cNvPicPr>
          <p:nvPr/>
        </p:nvPicPr>
        <p:blipFill>
          <a:blip r:embed="rId2"/>
          <a:stretch>
            <a:fillRect/>
          </a:stretch>
        </p:blipFill>
        <p:spPr>
          <a:xfrm>
            <a:off x="500062" y="414337"/>
            <a:ext cx="8143875" cy="6029325"/>
          </a:xfrm>
          <a:prstGeom prst="rect">
            <a:avLst/>
          </a:prstGeom>
        </p:spPr>
      </p:pic>
    </p:spTree>
    <p:extLst>
      <p:ext uri="{BB962C8B-B14F-4D97-AF65-F5344CB8AC3E}">
        <p14:creationId xmlns:p14="http://schemas.microsoft.com/office/powerpoint/2010/main" val="208421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9325B-E7BA-FD4D-77D8-9DEE79ADA219}"/>
              </a:ext>
            </a:extLst>
          </p:cNvPr>
          <p:cNvPicPr>
            <a:picLocks noChangeAspect="1"/>
          </p:cNvPicPr>
          <p:nvPr/>
        </p:nvPicPr>
        <p:blipFill>
          <a:blip r:embed="rId2"/>
          <a:stretch>
            <a:fillRect/>
          </a:stretch>
        </p:blipFill>
        <p:spPr>
          <a:xfrm>
            <a:off x="143822" y="636925"/>
            <a:ext cx="8866827" cy="5092363"/>
          </a:xfrm>
          <a:prstGeom prst="rect">
            <a:avLst/>
          </a:prstGeom>
        </p:spPr>
      </p:pic>
    </p:spTree>
    <p:extLst>
      <p:ext uri="{BB962C8B-B14F-4D97-AF65-F5344CB8AC3E}">
        <p14:creationId xmlns:p14="http://schemas.microsoft.com/office/powerpoint/2010/main" val="179262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B4241-E29A-5639-6215-4837B911D0A3}"/>
              </a:ext>
            </a:extLst>
          </p:cNvPr>
          <p:cNvPicPr>
            <a:picLocks noChangeAspect="1"/>
          </p:cNvPicPr>
          <p:nvPr/>
        </p:nvPicPr>
        <p:blipFill>
          <a:blip r:embed="rId2"/>
          <a:stretch>
            <a:fillRect/>
          </a:stretch>
        </p:blipFill>
        <p:spPr>
          <a:xfrm>
            <a:off x="1645486" y="0"/>
            <a:ext cx="5853028" cy="6858000"/>
          </a:xfrm>
          <a:prstGeom prst="rect">
            <a:avLst/>
          </a:prstGeom>
        </p:spPr>
      </p:pic>
    </p:spTree>
    <p:extLst>
      <p:ext uri="{BB962C8B-B14F-4D97-AF65-F5344CB8AC3E}">
        <p14:creationId xmlns:p14="http://schemas.microsoft.com/office/powerpoint/2010/main" val="211299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6560E-175A-436B-8F81-CF27B8C443DD}"/>
              </a:ext>
            </a:extLst>
          </p:cNvPr>
          <p:cNvSpPr txBox="1"/>
          <p:nvPr/>
        </p:nvSpPr>
        <p:spPr>
          <a:xfrm>
            <a:off x="309717" y="353961"/>
            <a:ext cx="8627806" cy="400110"/>
          </a:xfrm>
          <a:prstGeom prst="rect">
            <a:avLst/>
          </a:prstGeom>
          <a:noFill/>
        </p:spPr>
        <p:txBody>
          <a:bodyPr wrap="square">
            <a:spAutoFit/>
          </a:bodyPr>
          <a:lstStyle/>
          <a:p>
            <a:pPr>
              <a:spcAft>
                <a:spcPts val="0"/>
              </a:spcAft>
            </a:pPr>
            <a:r>
              <a:rPr lang="en-I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E05CD764-1C67-E71D-9961-5F0E78619111}"/>
              </a:ext>
            </a:extLst>
          </p:cNvPr>
          <p:cNvPicPr>
            <a:picLocks noChangeAspect="1"/>
          </p:cNvPicPr>
          <p:nvPr/>
        </p:nvPicPr>
        <p:blipFill>
          <a:blip r:embed="rId2"/>
          <a:stretch>
            <a:fillRect/>
          </a:stretch>
        </p:blipFill>
        <p:spPr>
          <a:xfrm>
            <a:off x="0" y="1827233"/>
            <a:ext cx="9144000" cy="3203534"/>
          </a:xfrm>
          <a:prstGeom prst="rect">
            <a:avLst/>
          </a:prstGeom>
        </p:spPr>
      </p:pic>
    </p:spTree>
    <p:extLst>
      <p:ext uri="{BB962C8B-B14F-4D97-AF65-F5344CB8AC3E}">
        <p14:creationId xmlns:p14="http://schemas.microsoft.com/office/powerpoint/2010/main" val="77556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5CD50-C6C5-F3AE-1BAC-57B12C1F5CA6}"/>
              </a:ext>
            </a:extLst>
          </p:cNvPr>
          <p:cNvPicPr>
            <a:picLocks noChangeAspect="1"/>
          </p:cNvPicPr>
          <p:nvPr/>
        </p:nvPicPr>
        <p:blipFill>
          <a:blip r:embed="rId2"/>
          <a:stretch>
            <a:fillRect/>
          </a:stretch>
        </p:blipFill>
        <p:spPr>
          <a:xfrm>
            <a:off x="0" y="860933"/>
            <a:ext cx="9144000" cy="5136133"/>
          </a:xfrm>
          <a:prstGeom prst="rect">
            <a:avLst/>
          </a:prstGeom>
        </p:spPr>
      </p:pic>
    </p:spTree>
    <p:extLst>
      <p:ext uri="{BB962C8B-B14F-4D97-AF65-F5344CB8AC3E}">
        <p14:creationId xmlns:p14="http://schemas.microsoft.com/office/powerpoint/2010/main" val="378838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2FEB23-553E-D0C9-5526-9CDB7ED24393}"/>
              </a:ext>
            </a:extLst>
          </p:cNvPr>
          <p:cNvPicPr>
            <a:picLocks noChangeAspect="1"/>
          </p:cNvPicPr>
          <p:nvPr/>
        </p:nvPicPr>
        <p:blipFill>
          <a:blip r:embed="rId2"/>
          <a:stretch>
            <a:fillRect/>
          </a:stretch>
        </p:blipFill>
        <p:spPr>
          <a:xfrm>
            <a:off x="989622" y="1104900"/>
            <a:ext cx="7245559" cy="5124450"/>
          </a:xfrm>
          <a:prstGeom prst="rect">
            <a:avLst/>
          </a:prstGeom>
        </p:spPr>
      </p:pic>
    </p:spTree>
    <p:extLst>
      <p:ext uri="{BB962C8B-B14F-4D97-AF65-F5344CB8AC3E}">
        <p14:creationId xmlns:p14="http://schemas.microsoft.com/office/powerpoint/2010/main" val="116353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1D367A-1013-970B-9BB1-05DD4BEAFCF5}"/>
              </a:ext>
            </a:extLst>
          </p:cNvPr>
          <p:cNvPicPr>
            <a:picLocks noChangeAspect="1"/>
          </p:cNvPicPr>
          <p:nvPr/>
        </p:nvPicPr>
        <p:blipFill>
          <a:blip r:embed="rId2"/>
          <a:stretch>
            <a:fillRect/>
          </a:stretch>
        </p:blipFill>
        <p:spPr>
          <a:xfrm>
            <a:off x="0" y="874309"/>
            <a:ext cx="9144000" cy="5109381"/>
          </a:xfrm>
          <a:prstGeom prst="rect">
            <a:avLst/>
          </a:prstGeom>
        </p:spPr>
      </p:pic>
    </p:spTree>
    <p:extLst>
      <p:ext uri="{BB962C8B-B14F-4D97-AF65-F5344CB8AC3E}">
        <p14:creationId xmlns:p14="http://schemas.microsoft.com/office/powerpoint/2010/main" val="93504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E88E9-E42B-F816-AA0B-B865E5BCDD56}"/>
              </a:ext>
            </a:extLst>
          </p:cNvPr>
          <p:cNvPicPr>
            <a:picLocks noChangeAspect="1"/>
          </p:cNvPicPr>
          <p:nvPr/>
        </p:nvPicPr>
        <p:blipFill>
          <a:blip r:embed="rId2"/>
          <a:stretch>
            <a:fillRect/>
          </a:stretch>
        </p:blipFill>
        <p:spPr>
          <a:xfrm>
            <a:off x="0" y="1642648"/>
            <a:ext cx="9144000" cy="3572704"/>
          </a:xfrm>
          <a:prstGeom prst="rect">
            <a:avLst/>
          </a:prstGeom>
        </p:spPr>
      </p:pic>
    </p:spTree>
    <p:extLst>
      <p:ext uri="{BB962C8B-B14F-4D97-AF65-F5344CB8AC3E}">
        <p14:creationId xmlns:p14="http://schemas.microsoft.com/office/powerpoint/2010/main" val="232965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F3605C-B75B-40CE-E8BD-8991DF991B4B}"/>
              </a:ext>
            </a:extLst>
          </p:cNvPr>
          <p:cNvPicPr>
            <a:picLocks noChangeAspect="1"/>
          </p:cNvPicPr>
          <p:nvPr/>
        </p:nvPicPr>
        <p:blipFill>
          <a:blip r:embed="rId2"/>
          <a:stretch>
            <a:fillRect/>
          </a:stretch>
        </p:blipFill>
        <p:spPr>
          <a:xfrm>
            <a:off x="1243012" y="1147762"/>
            <a:ext cx="6657975" cy="4562475"/>
          </a:xfrm>
          <a:prstGeom prst="rect">
            <a:avLst/>
          </a:prstGeom>
        </p:spPr>
      </p:pic>
    </p:spTree>
    <p:extLst>
      <p:ext uri="{BB962C8B-B14F-4D97-AF65-F5344CB8AC3E}">
        <p14:creationId xmlns:p14="http://schemas.microsoft.com/office/powerpoint/2010/main" val="72520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76DED-FA20-DCAF-E73F-82634669D3A3}"/>
              </a:ext>
            </a:extLst>
          </p:cNvPr>
          <p:cNvPicPr>
            <a:picLocks noChangeAspect="1"/>
          </p:cNvPicPr>
          <p:nvPr/>
        </p:nvPicPr>
        <p:blipFill>
          <a:blip r:embed="rId2"/>
          <a:stretch>
            <a:fillRect/>
          </a:stretch>
        </p:blipFill>
        <p:spPr>
          <a:xfrm>
            <a:off x="528637" y="1000125"/>
            <a:ext cx="8086725" cy="4857750"/>
          </a:xfrm>
          <a:prstGeom prst="rect">
            <a:avLst/>
          </a:prstGeom>
        </p:spPr>
      </p:pic>
    </p:spTree>
    <p:extLst>
      <p:ext uri="{BB962C8B-B14F-4D97-AF65-F5344CB8AC3E}">
        <p14:creationId xmlns:p14="http://schemas.microsoft.com/office/powerpoint/2010/main" val="368560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1061" y="1147976"/>
            <a:ext cx="7752522" cy="5585503"/>
          </a:xfrm>
          <a:prstGeom prst="rect">
            <a:avLst/>
          </a:prstGeom>
          <a:noFill/>
        </p:spPr>
        <p:txBody>
          <a:bodyPr wrap="square" rtlCol="0">
            <a:spAutoFit/>
          </a:bodyPr>
          <a:lstStyle/>
          <a:p>
            <a:r>
              <a:rPr lang="en-IE" b="1" dirty="0">
                <a:solidFill>
                  <a:srgbClr val="0070C0"/>
                </a:solidFill>
                <a:latin typeface="Times New Roman" panose="02020603050405020304" pitchFamily="18" charset="0"/>
                <a:cs typeface="Times New Roman" panose="02020603050405020304" pitchFamily="18" charset="0"/>
              </a:rPr>
              <a:t>Timelines</a:t>
            </a:r>
            <a:r>
              <a:rPr lang="en-IE" b="1" dirty="0">
                <a:solidFill>
                  <a:srgbClr val="0070C0"/>
                </a:solidFill>
              </a:rPr>
              <a:t> </a:t>
            </a:r>
          </a:p>
          <a:p>
            <a:pPr marL="342900" lvl="0" indent="-342900">
              <a:lnSpc>
                <a:spcPct val="200000"/>
              </a:lnSpc>
              <a:spcAft>
                <a:spcPts val="0"/>
              </a:spcAft>
              <a:buFont typeface="Symbol" panose="05050102010706020507" pitchFamily="18" charset="2"/>
              <a:buChar char=""/>
              <a:tabLst>
                <a:tab pos="457200" algn="l"/>
              </a:tabLst>
            </a:pP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SHD Lodged with ABP on</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10/06/22</a:t>
            </a:r>
            <a:endParaRPr lang="en-IE"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tabLst>
                <a:tab pos="457200" algn="l"/>
              </a:tabLst>
            </a:pP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Week </a:t>
            </a:r>
            <a:r>
              <a:rPr lang="en-IE"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by 5.30pm on </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14/07/22</a:t>
            </a:r>
            <a:endParaRPr lang="en-I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tabLst>
                <a:tab pos="457200" algn="l"/>
              </a:tabLst>
            </a:pP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IE"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Wks</a:t>
            </a: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SDCC report due on </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04/08/22</a:t>
            </a:r>
            <a:endParaRPr lang="en-I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tabLst>
                <a:tab pos="457200" algn="l"/>
              </a:tabLst>
            </a:pP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Week Decision due from ABP on </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29/09/22</a:t>
            </a:r>
            <a:endParaRPr lang="en-IE"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tabLst>
                <a:tab pos="457200" algn="l"/>
              </a:tabLst>
            </a:pPr>
            <a:endPar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S.247 </a:t>
            </a:r>
            <a:r>
              <a:rPr lang="en-IE"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pre-planning</a:t>
            </a:r>
            <a:r>
              <a:rPr lang="en-I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meetings with SDCC as follows: </a:t>
            </a:r>
            <a:endParaRPr lang="en-I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1800" b="1" dirty="0">
                <a:effectLst/>
                <a:latin typeface="Times New Roman" panose="02020603050405020304" pitchFamily="18" charset="0"/>
                <a:ea typeface="Calibri" panose="020F0502020204030204" pitchFamily="34" charset="0"/>
                <a:cs typeface="Times New Roman" panose="02020603050405020304" pitchFamily="18" charset="0"/>
              </a:rPr>
              <a:t>SHD1SPP016/20 13/01/21,</a:t>
            </a:r>
          </a:p>
          <a:p>
            <a:pPr>
              <a:lnSpc>
                <a:spcPct val="107000"/>
              </a:lnSpc>
              <a:spcAft>
                <a:spcPts val="800"/>
              </a:spcAft>
            </a:pPr>
            <a:r>
              <a:rPr lang="en-IE" sz="1800" b="1" dirty="0">
                <a:effectLst/>
                <a:latin typeface="Times New Roman" panose="02020603050405020304" pitchFamily="18" charset="0"/>
                <a:ea typeface="Calibri" panose="020F0502020204030204" pitchFamily="34" charset="0"/>
                <a:cs typeface="Times New Roman" panose="02020603050405020304" pitchFamily="18" charset="0"/>
              </a:rPr>
              <a:t>	SHD1SPP016/20  09/04/21</a:t>
            </a:r>
          </a:p>
          <a:p>
            <a:pPr>
              <a:lnSpc>
                <a:spcPct val="107000"/>
              </a:lnSpc>
              <a:spcAft>
                <a:spcPts val="800"/>
              </a:spcAft>
            </a:pPr>
            <a:r>
              <a:rPr lang="en-IE" sz="1800" b="1" dirty="0">
                <a:effectLst/>
                <a:latin typeface="Times New Roman" panose="02020603050405020304" pitchFamily="18" charset="0"/>
                <a:ea typeface="Calibri" panose="020F0502020204030204" pitchFamily="34" charset="0"/>
                <a:cs typeface="Times New Roman" panose="02020603050405020304" pitchFamily="18" charset="0"/>
              </a:rPr>
              <a:t>	SHD1SPP010/21 29/07/21</a:t>
            </a:r>
          </a:p>
          <a:p>
            <a:pPr>
              <a:lnSpc>
                <a:spcPct val="107000"/>
              </a:lnSpc>
              <a:spcAft>
                <a:spcPts val="800"/>
              </a:spcAft>
            </a:pPr>
            <a:r>
              <a:rPr lang="en-IE"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E" sz="1800" b="1" i="0" u="none" strike="noStrike" baseline="0" dirty="0">
                <a:solidFill>
                  <a:srgbClr val="000000"/>
                </a:solidFill>
                <a:latin typeface="Times New Roman" panose="02020603050405020304" pitchFamily="18" charset="0"/>
                <a:cs typeface="Times New Roman" panose="02020603050405020304" pitchFamily="18" charset="0"/>
              </a:rPr>
              <a:t> </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Tripartite meeting ref </a:t>
            </a:r>
            <a:r>
              <a:rPr lang="en-IE" b="1" dirty="0">
                <a:latin typeface="Times New Roman" panose="02020603050405020304" pitchFamily="18" charset="0"/>
                <a:ea typeface="Calibri" panose="020F0502020204030204" pitchFamily="34" charset="0"/>
                <a:cs typeface="Times New Roman" panose="02020603050405020304" pitchFamily="18" charset="0"/>
              </a:rPr>
              <a:t>ABP-311459-21  on 24/01/22 </a:t>
            </a:r>
            <a:r>
              <a:rPr lang="en-IE"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An Bord Pleanála, the applicant and SDCC.</a:t>
            </a:r>
            <a:endParaRPr lang="en-IE" b="1" dirty="0">
              <a:solidFill>
                <a:srgbClr val="0070C0"/>
              </a:solidFill>
            </a:endParaRPr>
          </a:p>
          <a:p>
            <a:endParaRPr lang="en-IE"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
        <p:nvSpPr>
          <p:cNvPr id="8" name="Rectangle 7"/>
          <p:cNvSpPr/>
          <p:nvPr/>
        </p:nvSpPr>
        <p:spPr>
          <a:xfrm>
            <a:off x="371061" y="3790123"/>
            <a:ext cx="8504766" cy="646331"/>
          </a:xfrm>
          <a:prstGeom prst="rect">
            <a:avLst/>
          </a:prstGeom>
        </p:spPr>
        <p:txBody>
          <a:bodyPr wrap="square">
            <a:spAutoFit/>
          </a:bodyPr>
          <a:lstStyle/>
          <a:p>
            <a:r>
              <a:rPr lang="en-IE" b="1" dirty="0">
                <a:solidFill>
                  <a:srgbClr val="0070C0"/>
                </a:solidFill>
                <a:latin typeface="Times New Roman" panose="02020603050405020304" pitchFamily="18" charset="0"/>
                <a:cs typeface="Times New Roman" panose="02020603050405020304" pitchFamily="18" charset="0"/>
              </a:rPr>
              <a:t>Consultations </a:t>
            </a:r>
          </a:p>
          <a:p>
            <a:endParaRPr lang="en-IE"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14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38CAB-2128-4FCA-AFE5-C4542A6C97B5}"/>
              </a:ext>
            </a:extLst>
          </p:cNvPr>
          <p:cNvSpPr txBox="1"/>
          <p:nvPr/>
        </p:nvSpPr>
        <p:spPr>
          <a:xfrm>
            <a:off x="225287" y="339212"/>
            <a:ext cx="8425604" cy="553998"/>
          </a:xfrm>
          <a:prstGeom prst="rect">
            <a:avLst/>
          </a:prstGeom>
          <a:noFill/>
        </p:spPr>
        <p:txBody>
          <a:bodyPr wrap="square">
            <a:spAutoFit/>
          </a:bodyPr>
          <a:lstStyle/>
          <a:p>
            <a:pPr>
              <a:spcAft>
                <a:spcPts val="0"/>
              </a:spcAft>
            </a:pPr>
            <a:r>
              <a:rPr lang="en-IE" sz="1800" dirty="0">
                <a:solidFill>
                  <a:schemeClr val="accent1">
                    <a:lumMod val="75000"/>
                  </a:schemeClr>
                </a:solidFill>
                <a:effectLst/>
                <a:latin typeface="Times New Roman" panose="02020603050405020304" pitchFamily="18" charset="0"/>
                <a:ea typeface="Calibri" panose="020F0502020204030204" pitchFamily="34" charset="0"/>
              </a:rPr>
              <a:t>ABP comments – the Bord requested that the following issues be addressed</a:t>
            </a:r>
            <a:endParaRPr lang="en-IE" sz="1400" dirty="0">
              <a:solidFill>
                <a:schemeClr val="accent1">
                  <a:lumMod val="75000"/>
                </a:schemeClr>
              </a:solidFill>
              <a:effectLst/>
              <a:latin typeface="Arial" panose="020B0604020202020204" pitchFamily="34" charset="0"/>
              <a:ea typeface="Calibri" panose="020F0502020204030204" pitchFamily="34" charset="0"/>
            </a:endParaRPr>
          </a:p>
          <a:p>
            <a:pPr>
              <a:spcAft>
                <a:spcPts val="0"/>
              </a:spcAft>
            </a:pPr>
            <a:r>
              <a:rPr lang="en-IE" sz="1200" dirty="0">
                <a:effectLst/>
                <a:latin typeface="Calibri" panose="020F0502020204030204" pitchFamily="34" charset="0"/>
                <a:ea typeface="Calibri" panose="020F0502020204030204" pitchFamily="34" charset="0"/>
              </a:rPr>
              <a:t> </a:t>
            </a:r>
          </a:p>
        </p:txBody>
      </p:sp>
      <p:sp>
        <p:nvSpPr>
          <p:cNvPr id="4" name="TextBox 3">
            <a:extLst>
              <a:ext uri="{FF2B5EF4-FFF2-40B4-BE49-F238E27FC236}">
                <a16:creationId xmlns:a16="http://schemas.microsoft.com/office/drawing/2014/main" id="{944CC7DB-5561-4E07-A9E1-CA35BDE341A8}"/>
              </a:ext>
            </a:extLst>
          </p:cNvPr>
          <p:cNvSpPr txBox="1"/>
          <p:nvPr/>
        </p:nvSpPr>
        <p:spPr>
          <a:xfrm>
            <a:off x="103239" y="339213"/>
            <a:ext cx="8547652" cy="5331268"/>
          </a:xfrm>
          <a:prstGeom prst="rect">
            <a:avLst/>
          </a:prstGeom>
          <a:noFill/>
        </p:spPr>
        <p:txBody>
          <a:bodyPr wrap="square">
            <a:spAutoFit/>
          </a:bodyPr>
          <a:lstStyle/>
          <a:p>
            <a:pPr>
              <a:lnSpc>
                <a:spcPct val="105000"/>
              </a:lnSpc>
              <a:spcAft>
                <a:spcPts val="800"/>
              </a:spcAft>
            </a:pPr>
            <a:endParaRPr lang="en-IE" sz="1800" dirty="0">
              <a:effectLst/>
              <a:latin typeface="Times New Roman" panose="02020603050405020304" pitchFamily="18" charset="0"/>
              <a:ea typeface="Calibri" panose="020F0502020204030204" pitchFamily="34" charset="0"/>
            </a:endParaRPr>
          </a:p>
          <a:p>
            <a:pPr>
              <a:lnSpc>
                <a:spcPct val="105000"/>
              </a:lnSpc>
              <a:spcAft>
                <a:spcPts val="800"/>
              </a:spcAft>
            </a:pPr>
            <a:r>
              <a:rPr lang="en-IE" sz="1800" dirty="0">
                <a:effectLst/>
                <a:latin typeface="Times New Roman" panose="02020603050405020304" pitchFamily="18" charset="0"/>
                <a:ea typeface="Calibri" panose="020F0502020204030204" pitchFamily="34" charset="0"/>
              </a:rPr>
              <a:t>1 – Development Strategy: ‘Further justification for the proposal in light of the ‘LC’ zoning objective, ‘To protect, improve and provide for the future development of Local Centres’’, and non-residential uses at ground level proposed. The predominant use proposed in the scheme is residential, a local centre zoning would envisage a greater degree of mixed use in particular at ground level.’</a:t>
            </a:r>
            <a:endParaRPr lang="en-IE" sz="1800" dirty="0">
              <a:effectLst/>
              <a:latin typeface="Calibri" panose="020F0502020204030204" pitchFamily="34" charset="0"/>
              <a:ea typeface="Calibri" panose="020F0502020204030204" pitchFamily="34" charset="0"/>
            </a:endParaRPr>
          </a:p>
          <a:p>
            <a:pPr>
              <a:lnSpc>
                <a:spcPct val="105000"/>
              </a:lnSpc>
              <a:spcAft>
                <a:spcPts val="800"/>
              </a:spcAft>
            </a:pPr>
            <a:r>
              <a:rPr lang="en-IE" sz="1800" dirty="0">
                <a:effectLst/>
                <a:latin typeface="Times New Roman" panose="02020603050405020304" pitchFamily="18" charset="0"/>
                <a:ea typeface="Calibri" panose="020F0502020204030204" pitchFamily="34" charset="0"/>
              </a:rPr>
              <a:t>2 – Architectural Design Approach: ‘Further justification for the height strategy, integration with the wider area and specifically how transition occurs in terms of design, presentation, quality community and place making.  How transition occurs between the existing established development along Mount Carmel Park to the north east and the </a:t>
            </a:r>
            <a:r>
              <a:rPr lang="en-IE" sz="1800" dirty="0" err="1">
                <a:effectLst/>
                <a:latin typeface="Times New Roman" panose="02020603050405020304" pitchFamily="18" charset="0"/>
                <a:ea typeface="Calibri" panose="020F0502020204030204" pitchFamily="34" charset="0"/>
              </a:rPr>
              <a:t>Firhouse</a:t>
            </a:r>
            <a:r>
              <a:rPr lang="en-IE" sz="1800" dirty="0">
                <a:effectLst/>
                <a:latin typeface="Times New Roman" panose="02020603050405020304" pitchFamily="18" charset="0"/>
                <a:ea typeface="Calibri" panose="020F0502020204030204" pitchFamily="34" charset="0"/>
              </a:rPr>
              <a:t> Road and the proposed development, cognisance being had that this development will be highly visible on approach from the surrounding area.’</a:t>
            </a:r>
            <a:endParaRPr lang="en-IE" sz="1800" dirty="0">
              <a:effectLst/>
              <a:latin typeface="Calibri" panose="020F0502020204030204" pitchFamily="34" charset="0"/>
              <a:ea typeface="Calibri" panose="020F0502020204030204" pitchFamily="34" charset="0"/>
            </a:endParaRPr>
          </a:p>
          <a:p>
            <a:pPr>
              <a:lnSpc>
                <a:spcPct val="105000"/>
              </a:lnSpc>
              <a:spcAft>
                <a:spcPts val="800"/>
              </a:spcAft>
            </a:pPr>
            <a:r>
              <a:rPr lang="en-IE" sz="1800" dirty="0">
                <a:effectLst/>
                <a:latin typeface="Times New Roman" panose="02020603050405020304" pitchFamily="18" charset="0"/>
                <a:ea typeface="Calibri" panose="020F0502020204030204" pitchFamily="34" charset="0"/>
              </a:rPr>
              <a:t>3 – Landscaping, Materials and Character: ‘Further justification of the visual impact, materials and finishes to the proposed buildings and hard &amp; soft landscaping.  Should address the character and identity and creation of inclusive people-friendly neighbourhood, regard being had, to the architectural treatment, landscaping, quality public and communal open spaces, pedestrian way finding and connectivity. </a:t>
            </a:r>
            <a:endParaRPr lang="en-IE"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0BC63F3-274E-44D3-BC95-FB39EF78BA38}"/>
              </a:ext>
            </a:extLst>
          </p:cNvPr>
          <p:cNvSpPr txBox="1"/>
          <p:nvPr/>
        </p:nvSpPr>
        <p:spPr>
          <a:xfrm>
            <a:off x="371061" y="-1017641"/>
            <a:ext cx="8547652" cy="369332"/>
          </a:xfrm>
          <a:prstGeom prst="rect">
            <a:avLst/>
          </a:prstGeom>
          <a:noFill/>
        </p:spPr>
        <p:txBody>
          <a:bodyPr wrap="square">
            <a:spAutoFit/>
          </a:bodyPr>
          <a:lstStyle/>
          <a:p>
            <a:pPr>
              <a:spcAft>
                <a:spcPts val="0"/>
              </a:spcAft>
            </a:pPr>
            <a:r>
              <a:rPr lang="en-IE" sz="1800" dirty="0">
                <a:solidFill>
                  <a:srgbClr val="000000"/>
                </a:solidFill>
                <a:effectLst/>
                <a:latin typeface="Times New Roman" panose="02020603050405020304" pitchFamily="18" charset="0"/>
                <a:ea typeface="Calibri" panose="020F0502020204030204" pitchFamily="34" charset="0"/>
              </a:rPr>
              <a:t> </a:t>
            </a:r>
            <a:endParaRPr lang="en-IE"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0477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19DD27-4106-45F6-8F0C-AC54CFA0B983}"/>
              </a:ext>
            </a:extLst>
          </p:cNvPr>
          <p:cNvSpPr txBox="1"/>
          <p:nvPr/>
        </p:nvSpPr>
        <p:spPr>
          <a:xfrm>
            <a:off x="530941" y="782287"/>
            <a:ext cx="8303343" cy="2987549"/>
          </a:xfrm>
          <a:prstGeom prst="rect">
            <a:avLst/>
          </a:prstGeom>
          <a:noFill/>
        </p:spPr>
        <p:txBody>
          <a:bodyPr wrap="square">
            <a:spAutoFit/>
          </a:bodyPr>
          <a:lstStyle/>
          <a:p>
            <a:pPr>
              <a:lnSpc>
                <a:spcPct val="105000"/>
              </a:lnSpc>
              <a:spcAft>
                <a:spcPts val="800"/>
              </a:spcAft>
            </a:pPr>
            <a:r>
              <a:rPr lang="en-IE" sz="1800" dirty="0">
                <a:effectLst/>
                <a:latin typeface="Times New Roman" panose="02020603050405020304" pitchFamily="18" charset="0"/>
                <a:ea typeface="Calibri" panose="020F0502020204030204" pitchFamily="34" charset="0"/>
              </a:rPr>
              <a:t>4 – Residential Design: ‘Further justification of the quality of the proposed residential amenity. Have regard to, the ‘Guidelines for Planning Authorities on Sustainable Residential Development in Urban Areas’ (including the associated ‘Urban Design Manual’); the ‘Sustainable Urban Housing: Design Standards for New Apartments – Guidelines for Planning Authorities’ in particular with regard to number of single aspect and north facing units, and daylight and sunlight access to internal habitable areas and in particular to communal courtyards. Shadow Impact Assessment of communal open spaces, private open space and public open spaces. May require an amendment to the layout, improving the quality and providing extended hours of daylight and sunlight to the internal courtyards and to the public open space.’</a:t>
            </a:r>
            <a:endParaRPr lang="en-IE"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1A09EC3-1068-4811-865B-3DF62AACAD62}"/>
              </a:ext>
            </a:extLst>
          </p:cNvPr>
          <p:cNvSpPr txBox="1"/>
          <p:nvPr/>
        </p:nvSpPr>
        <p:spPr>
          <a:xfrm>
            <a:off x="530942" y="412955"/>
            <a:ext cx="6327058" cy="369332"/>
          </a:xfrm>
          <a:prstGeom prst="rect">
            <a:avLst/>
          </a:prstGeom>
          <a:noFill/>
        </p:spPr>
        <p:txBody>
          <a:bodyPr wrap="square">
            <a:spAutoFit/>
          </a:bodyPr>
          <a:lstStyle/>
          <a:p>
            <a:pPr>
              <a:spcAft>
                <a:spcPts val="0"/>
              </a:spcAft>
            </a:pPr>
            <a:r>
              <a:rPr lang="en-IE" sz="1800" dirty="0">
                <a:solidFill>
                  <a:schemeClr val="accent1">
                    <a:lumMod val="75000"/>
                  </a:schemeClr>
                </a:solidFill>
                <a:effectLst/>
                <a:latin typeface="Times New Roman" panose="02020603050405020304" pitchFamily="18" charset="0"/>
                <a:ea typeface="Calibri" panose="020F0502020204030204" pitchFamily="34" charset="0"/>
              </a:rPr>
              <a:t>ABP comments continued:</a:t>
            </a:r>
            <a:endParaRPr lang="en-IE" sz="1400" dirty="0">
              <a:solidFill>
                <a:schemeClr val="accent1">
                  <a:lumMod val="75000"/>
                </a:schemeClr>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65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D9EAE-5538-E4EE-F4AC-F77F9E064928}"/>
              </a:ext>
            </a:extLst>
          </p:cNvPr>
          <p:cNvSpPr>
            <a:spLocks noGrp="1"/>
          </p:cNvSpPr>
          <p:nvPr>
            <p:ph type="title"/>
          </p:nvPr>
        </p:nvSpPr>
        <p:spPr>
          <a:xfrm>
            <a:off x="714374" y="365126"/>
            <a:ext cx="7800975" cy="425449"/>
          </a:xfrm>
        </p:spPr>
        <p:txBody>
          <a:bodyPr>
            <a:noAutofit/>
          </a:bodyPr>
          <a:lstStyle/>
          <a:p>
            <a:r>
              <a:rPr lang="en-IE" sz="1800" dirty="0">
                <a:solidFill>
                  <a:srgbClr val="0070C0"/>
                </a:solidFill>
                <a:latin typeface="Times New Roman" panose="02020603050405020304" pitchFamily="18" charset="0"/>
                <a:ea typeface="Calibri" panose="020F0502020204030204" pitchFamily="34" charset="0"/>
              </a:rPr>
              <a:t>The Board requested specific information on 18 items:</a:t>
            </a:r>
            <a:br>
              <a:rPr lang="en-IE" sz="1800" dirty="0">
                <a:solidFill>
                  <a:srgbClr val="0070C0"/>
                </a:solidFill>
                <a:latin typeface="Calibri" panose="020F0502020204030204" pitchFamily="34" charset="0"/>
                <a:ea typeface="Calibri" panose="020F0502020204030204" pitchFamily="34" charset="0"/>
              </a:rPr>
            </a:br>
            <a:endParaRPr lang="en-IE" sz="1800" dirty="0">
              <a:solidFill>
                <a:srgbClr val="0070C0"/>
              </a:solidFill>
            </a:endParaRPr>
          </a:p>
        </p:txBody>
      </p:sp>
      <p:sp>
        <p:nvSpPr>
          <p:cNvPr id="5" name="Content Placeholder 4">
            <a:extLst>
              <a:ext uri="{FF2B5EF4-FFF2-40B4-BE49-F238E27FC236}">
                <a16:creationId xmlns:a16="http://schemas.microsoft.com/office/drawing/2014/main" id="{8B26F698-E561-B046-A9B7-38E26595949C}"/>
              </a:ext>
            </a:extLst>
          </p:cNvPr>
          <p:cNvSpPr>
            <a:spLocks noGrp="1"/>
          </p:cNvSpPr>
          <p:nvPr>
            <p:ph idx="1"/>
          </p:nvPr>
        </p:nvSpPr>
        <p:spPr>
          <a:xfrm>
            <a:off x="161925" y="685800"/>
            <a:ext cx="8715375" cy="5686425"/>
          </a:xfrm>
        </p:spPr>
        <p:txBody>
          <a:bodyPr>
            <a:normAutofit fontScale="70000" lnSpcReduction="20000"/>
          </a:bodyPr>
          <a:lstStyle/>
          <a:p>
            <a:pPr marL="0" indent="0">
              <a:lnSpc>
                <a:spcPct val="105000"/>
              </a:lnSpc>
              <a:spcAft>
                <a:spcPts val="800"/>
              </a:spcAft>
              <a:buNone/>
            </a:pPr>
            <a:r>
              <a:rPr lang="en-IE" sz="2600" dirty="0">
                <a:effectLst/>
                <a:latin typeface="Times New Roman" panose="02020603050405020304" pitchFamily="18" charset="0"/>
                <a:ea typeface="Calibri" panose="020F0502020204030204" pitchFamily="34" charset="0"/>
              </a:rPr>
              <a:t>1 – A detailed Statement of Consistency: clearly outlining how the proposal is consistent with local planning policies having specific regard to the zoning objective of the site, “LC” – local centre and its applicability to the development site in question having regard to the concerns raised in the Planning Authority’s opinion.’ </a:t>
            </a:r>
            <a:endParaRPr lang="en-IE" sz="26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2600" dirty="0">
                <a:effectLst/>
                <a:latin typeface="Times New Roman" panose="02020603050405020304" pitchFamily="18" charset="0"/>
                <a:ea typeface="Calibri" panose="020F0502020204030204" pitchFamily="34" charset="0"/>
              </a:rPr>
              <a:t> 2 – Architectural Design Statement: a justification for the proposed development, having regard to, urban design considerations, visual impacts, site context, the locational attributes of the area, linkages through the site, pedestrian connections and national and local planning policy. Address finishes of the blocks, the design relationship between the individual blocks within the site, the relationship with adjoining development and the interface along the site boundaries, in particular, the </a:t>
            </a:r>
            <a:r>
              <a:rPr lang="en-IE" sz="2600" dirty="0" err="1">
                <a:effectLst/>
                <a:latin typeface="Times New Roman" panose="02020603050405020304" pitchFamily="18" charset="0"/>
                <a:ea typeface="Calibri" panose="020F0502020204030204" pitchFamily="34" charset="0"/>
              </a:rPr>
              <a:t>Firhouse</a:t>
            </a:r>
            <a:r>
              <a:rPr lang="en-IE" sz="2600" dirty="0">
                <a:effectLst/>
                <a:latin typeface="Times New Roman" panose="02020603050405020304" pitchFamily="18" charset="0"/>
                <a:ea typeface="Calibri" panose="020F0502020204030204" pitchFamily="34" charset="0"/>
              </a:rPr>
              <a:t> Road, Mount Carmel Park Housing Estate to the northeast and the Mount Carmel Park high amenity area and Protected Structure grounds including mature deciduous tree line and stone party boundary wall to the north. Include contextual plans and contiguous elevations and sections.’</a:t>
            </a:r>
            <a:endParaRPr lang="en-IE" sz="26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2600" dirty="0">
                <a:effectLst/>
                <a:latin typeface="Times New Roman" panose="02020603050405020304" pitchFamily="18" charset="0"/>
                <a:ea typeface="Calibri" panose="020F0502020204030204" pitchFamily="34" charset="0"/>
              </a:rPr>
              <a:t> 3 – Material Contravention Statement: ‘justification, where the proposed development materially contravenes the Development Plan and other than in relation to the zoning of the land, indicating why permission should, nonetheless, be granted, having regard to a consideration specified in section 37(2)(b) of the Act of 2000.’ </a:t>
            </a:r>
            <a:endParaRPr lang="en-IE" sz="2600" dirty="0">
              <a:effectLst/>
              <a:latin typeface="Calibri" panose="020F0502020204030204" pitchFamily="34" charset="0"/>
              <a:ea typeface="Calibri" panose="020F0502020204030204" pitchFamily="34" charset="0"/>
            </a:endParaRPr>
          </a:p>
          <a:p>
            <a:endParaRPr lang="en-IE" dirty="0"/>
          </a:p>
        </p:txBody>
      </p:sp>
    </p:spTree>
    <p:extLst>
      <p:ext uri="{BB962C8B-B14F-4D97-AF65-F5344CB8AC3E}">
        <p14:creationId xmlns:p14="http://schemas.microsoft.com/office/powerpoint/2010/main" val="224577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4FF44-6C80-F90C-73FA-A6C2FC2AE659}"/>
              </a:ext>
            </a:extLst>
          </p:cNvPr>
          <p:cNvSpPr>
            <a:spLocks noGrp="1"/>
          </p:cNvSpPr>
          <p:nvPr>
            <p:ph idx="1"/>
          </p:nvPr>
        </p:nvSpPr>
        <p:spPr>
          <a:xfrm>
            <a:off x="295275" y="701674"/>
            <a:ext cx="8629650" cy="5765801"/>
          </a:xfrm>
        </p:spPr>
        <p:txBody>
          <a:bodyPr>
            <a:normAutofit fontScale="92500" lnSpcReduction="10000"/>
          </a:bodyPr>
          <a:lstStyle/>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4 – Visual Impact Assessment: scale and massing of the proposal in the context of the transitional nature of the receiving environment, which includes domestic scale two storey development to the northeast in Mount Carmel Park Housing Estate. Should  include long range views from the N81 and along </a:t>
            </a:r>
            <a:r>
              <a:rPr lang="en-IE" sz="1800" dirty="0" err="1">
                <a:effectLst/>
                <a:latin typeface="Times New Roman" panose="02020603050405020304" pitchFamily="18" charset="0"/>
                <a:ea typeface="Calibri" panose="020F0502020204030204" pitchFamily="34" charset="0"/>
              </a:rPr>
              <a:t>Firhouse</a:t>
            </a:r>
            <a:r>
              <a:rPr lang="en-IE" sz="1800" dirty="0">
                <a:effectLst/>
                <a:latin typeface="Times New Roman" panose="02020603050405020304" pitchFamily="18" charset="0"/>
                <a:ea typeface="Calibri" panose="020F0502020204030204" pitchFamily="34" charset="0"/>
              </a:rPr>
              <a:t> Road</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5 – Material and Finishes: proposed building materials and finishes and the requirement to provide high quality and sustainable finishes and details.’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6 – Location, Hierarchy and Quantum of Open Space Provision: ‘Justification of these and communal and public open space (POS).</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7 – Public Open Space v Communal Open Space: ‘What is designated as communal open space and what is designated as public open space and whether the public open space will be taken in charge, and if not, a maintenance costs, access and liabilities report to set out responsibility for open space areas.’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8 – Housing Quality Assessment: ‘details of  a schedule of accommodation, to demonstrate compliance with the 2020 Guidelines on Design Standards for New Apartments.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9 – Residential Amenities: ‘potential overlooking, overshadowing and overbearing including drawings with levels and cross-sections showing the relationship between the proposed blocks within the scheme and to adjacent residential development.’ </a:t>
            </a:r>
            <a:endParaRPr lang="en-IE" sz="1800" dirty="0">
              <a:effectLst/>
              <a:latin typeface="Calibri" panose="020F0502020204030204" pitchFamily="34" charset="0"/>
              <a:ea typeface="Calibri" panose="020F0502020204030204" pitchFamily="34" charset="0"/>
            </a:endParaRPr>
          </a:p>
          <a:p>
            <a:endParaRPr lang="en-IE" dirty="0"/>
          </a:p>
        </p:txBody>
      </p:sp>
    </p:spTree>
    <p:extLst>
      <p:ext uri="{BB962C8B-B14F-4D97-AF65-F5344CB8AC3E}">
        <p14:creationId xmlns:p14="http://schemas.microsoft.com/office/powerpoint/2010/main" val="148165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A98E29-4003-BF6D-CF3B-F02379C7D4B7}"/>
              </a:ext>
            </a:extLst>
          </p:cNvPr>
          <p:cNvSpPr>
            <a:spLocks noGrp="1"/>
          </p:cNvSpPr>
          <p:nvPr>
            <p:ph idx="1"/>
          </p:nvPr>
        </p:nvSpPr>
        <p:spPr>
          <a:xfrm>
            <a:off x="304799" y="723900"/>
            <a:ext cx="8620125" cy="5886450"/>
          </a:xfrm>
        </p:spPr>
        <p:txBody>
          <a:bodyPr>
            <a:normAutofit fontScale="92500" lnSpcReduction="20000"/>
          </a:bodyPr>
          <a:lstStyle/>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10 – Daylight and Shadow Impacts: ‘A Daylight and Shadow Impact Assessment of the proposed development.</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11 – Water and Drainage Infrastructure: ‘Clarification regarding connection to water and drainage infrastructure having regard to the Irish Water submission, submitted to the Board on the 21.10.2021.’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12 – Planning Authority Opinion: ‘Response to issues raised in the PA Opinion received by An Bord Pleanála on the 23rd July 2021.’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13 -  Life Cycle Report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14 – EIA Screening and Section 299B Statement The ABP Opinion notes the requirement for: ‘Where an EIAR is not being submitted the applicant should submit all necessary information referred to in article 299B(1)(b)(ii)(II) and article 299B(1)(c) of the Planning and Development Regulations 2001-2018 for the purposes of EIAR screening.’ </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15 – Ecological Impact Assessment, inclusive of a Bird and Bat Survey.</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16 – Taken in Charge Areas</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17 – Construction and Demolition Waste Management Plan</a:t>
            </a:r>
            <a:endParaRPr lang="en-IE" sz="1800" dirty="0">
              <a:effectLst/>
              <a:latin typeface="Calibri" panose="020F0502020204030204" pitchFamily="34" charset="0"/>
              <a:ea typeface="Calibri" panose="020F0502020204030204" pitchFamily="34" charset="0"/>
            </a:endParaRPr>
          </a:p>
          <a:p>
            <a:pPr marL="0" indent="0">
              <a:lnSpc>
                <a:spcPct val="105000"/>
              </a:lnSpc>
              <a:spcAft>
                <a:spcPts val="800"/>
              </a:spcAft>
              <a:buNone/>
            </a:pPr>
            <a:r>
              <a:rPr lang="en-IE" sz="1800" dirty="0">
                <a:effectLst/>
                <a:latin typeface="Times New Roman" panose="02020603050405020304" pitchFamily="18" charset="0"/>
                <a:ea typeface="Calibri" panose="020F0502020204030204" pitchFamily="34" charset="0"/>
              </a:rPr>
              <a:t>18 – Public Lighting</a:t>
            </a:r>
            <a:endParaRPr lang="en-IE" sz="1800" dirty="0">
              <a:effectLst/>
              <a:latin typeface="Calibri" panose="020F0502020204030204" pitchFamily="34" charset="0"/>
              <a:ea typeface="Calibri" panose="020F0502020204030204" pitchFamily="34" charset="0"/>
            </a:endParaRPr>
          </a:p>
          <a:p>
            <a:endParaRPr lang="en-IE" dirty="0"/>
          </a:p>
        </p:txBody>
      </p:sp>
    </p:spTree>
    <p:extLst>
      <p:ext uri="{BB962C8B-B14F-4D97-AF65-F5344CB8AC3E}">
        <p14:creationId xmlns:p14="http://schemas.microsoft.com/office/powerpoint/2010/main" val="387706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DC6BA-1BB3-4B12-93CB-DE7313AB5166}"/>
              </a:ext>
            </a:extLst>
          </p:cNvPr>
          <p:cNvSpPr txBox="1"/>
          <p:nvPr/>
        </p:nvSpPr>
        <p:spPr>
          <a:xfrm>
            <a:off x="132735" y="1"/>
            <a:ext cx="8878530" cy="6921447"/>
          </a:xfrm>
          <a:prstGeom prst="rect">
            <a:avLst/>
          </a:prstGeom>
          <a:noFill/>
        </p:spPr>
        <p:txBody>
          <a:bodyPr wrap="square">
            <a:spAutoFit/>
          </a:bodyPr>
          <a:lstStyle/>
          <a:p>
            <a:r>
              <a:rPr lang="en-GB" sz="1800" b="1" dirty="0">
                <a:solidFill>
                  <a:srgbClr val="00B0F0"/>
                </a:solidFill>
                <a:effectLst/>
                <a:latin typeface="Times New Roman" panose="02020603050405020304" pitchFamily="18" charset="0"/>
                <a:ea typeface="Calibri" panose="020F0502020204030204" pitchFamily="34" charset="0"/>
              </a:rPr>
              <a:t>Statistics for Proposed Development</a:t>
            </a:r>
          </a:p>
          <a:p>
            <a:pPr>
              <a:spcAft>
                <a:spcPts val="0"/>
              </a:spcAft>
            </a:pPr>
            <a:endParaRPr lang="en-GB" b="1" dirty="0">
              <a:solidFill>
                <a:srgbClr val="000000"/>
              </a:solidFill>
              <a:latin typeface="Times New Roman" panose="02020603050405020304" pitchFamily="18" charset="0"/>
              <a:ea typeface="Calibri" panose="020F0502020204030204" pitchFamily="34" charset="0"/>
            </a:endParaRPr>
          </a:p>
          <a:p>
            <a:pPr>
              <a:spcAft>
                <a:spcPts val="0"/>
              </a:spcAft>
            </a:pP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Units  -  100 apartments</a:t>
            </a:r>
          </a:p>
          <a:p>
            <a:pPr marL="285750" indent="-285750">
              <a:lnSpc>
                <a:spcPct val="107000"/>
              </a:lnSpc>
              <a:spcAft>
                <a:spcPts val="800"/>
              </a:spcAft>
              <a:buFont typeface="Arial" panose="020B0604020202020204" pitchFamily="34" charset="0"/>
              <a:buChar char="•"/>
            </a:pP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1  </a:t>
            </a:r>
            <a:r>
              <a:rPr lang="en-IE" sz="16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café</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(58 </a:t>
            </a:r>
            <a:r>
              <a:rPr lang="en-IE" sz="16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m) and 1 </a:t>
            </a:r>
            <a:r>
              <a:rPr lang="en-IE" sz="16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office</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(c. 30 </a:t>
            </a:r>
            <a:r>
              <a:rPr lang="en-IE" sz="16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m) at ground floor level of Block 01;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1  </a:t>
            </a:r>
            <a:r>
              <a:rPr lang="en-IE" sz="16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medical unit</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(59 sqm) and 1 </a:t>
            </a:r>
            <a:r>
              <a:rPr lang="en-IE" sz="16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betting office</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(66 sqm) at ground floor level of Block 02;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1 </a:t>
            </a:r>
            <a:r>
              <a:rPr lang="en-IE" sz="16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barber shop</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(28 </a:t>
            </a:r>
            <a:r>
              <a:rPr lang="en-IE" sz="16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m) located at ground floor level between Blocks 01 and 02; and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1  </a:t>
            </a:r>
            <a:r>
              <a:rPr lang="en-IE" sz="16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crèche</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(c. 114 </a:t>
            </a:r>
            <a:r>
              <a:rPr lang="en-IE" sz="16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600" dirty="0">
                <a:effectLst/>
                <a:latin typeface="Times New Roman" panose="02020603050405020304" pitchFamily="18" charset="0"/>
                <a:ea typeface="UD Digi Kyokasho NP-B" panose="02020700000000000000" pitchFamily="18" charset="-128"/>
                <a:cs typeface="Times New Roman" panose="02020603050405020304" pitchFamily="18" charset="0"/>
              </a:rPr>
              <a:t> m) located at lower ground floor level of Block 01 and associated outdoor play area to the rear.</a:t>
            </a:r>
            <a:endParaRPr lang="en-GB"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 res floorspace – 355 sqm</a:t>
            </a:r>
          </a:p>
          <a:p>
            <a:pPr>
              <a:spcAft>
                <a:spcPts val="0"/>
              </a:spcAft>
            </a:pPr>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 breakdown</a:t>
            </a:r>
            <a:r>
              <a:rPr lang="en-I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E"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studio, </a:t>
            </a:r>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a:t>
            </a:r>
            <a:r>
              <a:rPr lang="en-IE"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bed, 51</a:t>
            </a:r>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 bed, </a:t>
            </a:r>
            <a:endParaRPr lang="en-I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Site area – 0.46ha</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E" sz="1600" i="0" u="none" strike="noStrike" baseline="0" dirty="0">
                <a:solidFill>
                  <a:srgbClr val="000000"/>
                </a:solidFill>
                <a:latin typeface="Times New Roman" panose="02020603050405020304" pitchFamily="18" charset="0"/>
                <a:cs typeface="Times New Roman" panose="02020603050405020304" pitchFamily="18" charset="0"/>
              </a:rPr>
              <a:t> 	</a:t>
            </a:r>
          </a:p>
          <a:p>
            <a:pPr>
              <a:spcAft>
                <a:spcPts val="0"/>
              </a:spcAft>
            </a:pP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Density –  217</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units per ha.</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E" sz="1600" i="0" u="none" strike="noStrike" baseline="0" dirty="0">
                <a:solidFill>
                  <a:srgbClr val="000000"/>
                </a:solidFill>
                <a:latin typeface="Times New Roman" panose="02020603050405020304" pitchFamily="18" charset="0"/>
                <a:cs typeface="Times New Roman" panose="02020603050405020304" pitchFamily="18" charset="0"/>
              </a:rPr>
              <a:t> </a:t>
            </a:r>
          </a:p>
          <a:p>
            <a:pPr>
              <a:spcAft>
                <a:spcPts val="265"/>
              </a:spcAft>
            </a:pPr>
            <a:endParaRPr lang="en-IE"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265"/>
              </a:spcAft>
            </a:pPr>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 parking spaces – 80 in total, 77 basement and 5 surface</a:t>
            </a:r>
          </a:p>
          <a:p>
            <a:pPr>
              <a:spcAft>
                <a:spcPts val="265"/>
              </a:spcAft>
            </a:pPr>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Bicycle parking – 270</a:t>
            </a:r>
          </a:p>
          <a:p>
            <a:pPr>
              <a:spcAft>
                <a:spcPts val="0"/>
              </a:spcAft>
            </a:pPr>
            <a:r>
              <a:rPr lang="en-GB"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Plot Ratio – 1.7</a:t>
            </a:r>
          </a:p>
          <a:p>
            <a:pPr>
              <a:spcAft>
                <a:spcPts val="0"/>
              </a:spcAft>
            </a:pPr>
            <a:r>
              <a:rPr lang="en-GB" sz="1600" b="1" i="0" u="none" strike="noStrike" baseline="0" dirty="0">
                <a:solidFill>
                  <a:srgbClr val="000000"/>
                </a:solidFill>
                <a:latin typeface="Times New Roman" panose="02020603050405020304" pitchFamily="18" charset="0"/>
                <a:cs typeface="Times New Roman" panose="02020603050405020304" pitchFamily="18" charset="0"/>
              </a:rPr>
              <a:t>Site Coverage – 44</a:t>
            </a:r>
            <a:r>
              <a:rPr lang="en-GB" sz="1600" i="0" u="none" strike="noStrike" baseline="0" dirty="0">
                <a:solidFill>
                  <a:srgbClr val="000000"/>
                </a:solidFill>
                <a:latin typeface="Times New Roman" panose="02020603050405020304" pitchFamily="18" charset="0"/>
                <a:cs typeface="Times New Roman" panose="02020603050405020304" pitchFamily="18" charset="0"/>
              </a:rPr>
              <a:t>%</a:t>
            </a:r>
            <a:r>
              <a:rPr lang="en-IE" sz="1600" i="0" u="none" strike="noStrike" baseline="0" dirty="0">
                <a:solidFill>
                  <a:srgbClr val="000000"/>
                </a:solidFill>
                <a:latin typeface="Times New Roman" panose="02020603050405020304" pitchFamily="18" charset="0"/>
                <a:cs typeface="Times New Roman" panose="02020603050405020304" pitchFamily="18" charset="0"/>
              </a:rPr>
              <a:t> 	</a:t>
            </a:r>
          </a:p>
          <a:p>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Height – 3 – 5 storeys</a:t>
            </a:r>
            <a:endParaRPr lang="en-IE" sz="1600" i="0" u="none" strike="noStrike" baseline="0" dirty="0">
              <a:solidFill>
                <a:srgbClr val="000000"/>
              </a:solidFill>
              <a:latin typeface="Times New Roman" panose="02020603050405020304" pitchFamily="18" charset="0"/>
              <a:cs typeface="Times New Roman" panose="02020603050405020304" pitchFamily="18" charset="0"/>
            </a:endParaRPr>
          </a:p>
          <a:p>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Dual Aspect apartments – 50</a:t>
            </a:r>
            <a:r>
              <a:rPr lang="en-IE" sz="1600" b="1" i="0" u="none" strike="noStrike" baseline="0" dirty="0">
                <a:solidFill>
                  <a:srgbClr val="000000"/>
                </a:solidFill>
                <a:latin typeface="Times New Roman" panose="02020603050405020304" pitchFamily="18" charset="0"/>
                <a:cs typeface="Times New Roman" panose="02020603050405020304" pitchFamily="18" charset="0"/>
              </a:rPr>
              <a:t>%</a:t>
            </a:r>
            <a:r>
              <a:rPr lang="en-IE" sz="1600" i="0" u="none" strike="noStrike" baseline="0" dirty="0">
                <a:solidFill>
                  <a:srgbClr val="000000"/>
                </a:solidFill>
                <a:latin typeface="Times New Roman" panose="02020603050405020304" pitchFamily="18" charset="0"/>
                <a:cs typeface="Times New Roman" panose="02020603050405020304" pitchFamily="18" charset="0"/>
              </a:rPr>
              <a:t> </a:t>
            </a:r>
          </a:p>
          <a:p>
            <a:r>
              <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Public Open Space – 1,347sqm</a:t>
            </a:r>
            <a:r>
              <a:rPr lang="en-IE"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IE"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Communal Open Space – 962sqm</a:t>
            </a:r>
            <a:r>
              <a:rPr lang="en-IE"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E" sz="1600" i="0" u="none" strike="noStrike" baseline="0" dirty="0">
                <a:solidFill>
                  <a:srgbClr val="000000"/>
                </a:solidFill>
                <a:latin typeface="Times New Roman" panose="02020603050405020304" pitchFamily="18" charset="0"/>
                <a:cs typeface="Times New Roman" panose="02020603050405020304" pitchFamily="18" charset="0"/>
              </a:rPr>
              <a:t> </a:t>
            </a:r>
          </a:p>
          <a:p>
            <a:r>
              <a:rPr lang="en-IE" sz="1600" b="1" i="0" u="none" strike="noStrike" baseline="0" dirty="0">
                <a:solidFill>
                  <a:srgbClr val="000000"/>
                </a:solidFill>
                <a:latin typeface="Times New Roman" panose="02020603050405020304" pitchFamily="18" charset="0"/>
                <a:cs typeface="Times New Roman" panose="02020603050405020304" pitchFamily="18" charset="0"/>
              </a:rPr>
              <a:t>Applicants website</a:t>
            </a:r>
            <a:r>
              <a:rPr lang="en-IE" sz="1600" b="0" i="0" u="none" strike="noStrike" baseline="0" dirty="0">
                <a:solidFill>
                  <a:srgbClr val="000000"/>
                </a:solidFill>
                <a:latin typeface="Times New Roman" panose="02020603050405020304" pitchFamily="18" charset="0"/>
                <a:cs typeface="Times New Roman" panose="02020603050405020304" pitchFamily="18" charset="0"/>
              </a:rPr>
              <a:t> - </a:t>
            </a:r>
            <a:r>
              <a:rPr lang="en-IE" sz="1600" b="1" dirty="0">
                <a:effectLst/>
                <a:latin typeface="Times New Roman" panose="02020603050405020304" pitchFamily="18" charset="0"/>
                <a:ea typeface="Calibri" panose="020F0502020204030204" pitchFamily="34" charset="0"/>
                <a:cs typeface="Times New Roman" panose="02020603050405020304" pitchFamily="18" charset="0"/>
              </a:rPr>
              <a:t>www.</a:t>
            </a:r>
            <a:r>
              <a:rPr lang="en-IE" sz="1600" b="1" dirty="0">
                <a:latin typeface="Times New Roman" panose="02020603050405020304" pitchFamily="18" charset="0"/>
                <a:ea typeface="Calibri" panose="020F0502020204030204" pitchFamily="34" charset="0"/>
                <a:cs typeface="Times New Roman" panose="02020603050405020304" pitchFamily="18" charset="0"/>
              </a:rPr>
              <a:t>firhouseroadshd.com</a:t>
            </a:r>
            <a:endParaRPr lang="en-IE" sz="1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E"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449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346323" y="2887761"/>
            <a:ext cx="8299939" cy="1077218"/>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Thank You</a:t>
            </a:r>
          </a:p>
          <a:p>
            <a:r>
              <a:rPr lang="en-IE" sz="3200" dirty="0">
                <a:solidFill>
                  <a:schemeClr val="bg2">
                    <a:lumMod val="75000"/>
                  </a:schemeClr>
                </a:solidFill>
                <a:latin typeface="Times New Roman" panose="02020603050405020304" pitchFamily="18" charset="0"/>
                <a:cs typeface="Times New Roman" panose="02020603050405020304" pitchFamily="18" charset="0"/>
              </a:rPr>
              <a:t>Questions</a:t>
            </a:r>
            <a:endParaRPr lang="en-IE" sz="2800" dirty="0">
              <a:solidFill>
                <a:schemeClr val="bg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346323" y="2751015"/>
            <a:ext cx="1716939" cy="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6727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DC1F4-5D9D-63E1-AD0F-254DFCDDF08E}"/>
              </a:ext>
            </a:extLst>
          </p:cNvPr>
          <p:cNvPicPr>
            <a:picLocks noChangeAspect="1"/>
          </p:cNvPicPr>
          <p:nvPr/>
        </p:nvPicPr>
        <p:blipFill>
          <a:blip r:embed="rId2"/>
          <a:stretch>
            <a:fillRect/>
          </a:stretch>
        </p:blipFill>
        <p:spPr>
          <a:xfrm>
            <a:off x="876300" y="1152524"/>
            <a:ext cx="6941136" cy="4868783"/>
          </a:xfrm>
          <a:prstGeom prst="rect">
            <a:avLst/>
          </a:prstGeom>
        </p:spPr>
      </p:pic>
    </p:spTree>
    <p:extLst>
      <p:ext uri="{BB962C8B-B14F-4D97-AF65-F5344CB8AC3E}">
        <p14:creationId xmlns:p14="http://schemas.microsoft.com/office/powerpoint/2010/main" val="385726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BB8539-7F3B-5889-53E9-CFFE2532D5A7}"/>
              </a:ext>
            </a:extLst>
          </p:cNvPr>
          <p:cNvPicPr>
            <a:picLocks noChangeAspect="1"/>
          </p:cNvPicPr>
          <p:nvPr/>
        </p:nvPicPr>
        <p:blipFill>
          <a:blip r:embed="rId2"/>
          <a:stretch>
            <a:fillRect/>
          </a:stretch>
        </p:blipFill>
        <p:spPr>
          <a:xfrm>
            <a:off x="733426" y="199345"/>
            <a:ext cx="6900862" cy="5806168"/>
          </a:xfrm>
          <a:prstGeom prst="rect">
            <a:avLst/>
          </a:prstGeom>
        </p:spPr>
      </p:pic>
    </p:spTree>
    <p:extLst>
      <p:ext uri="{BB962C8B-B14F-4D97-AF65-F5344CB8AC3E}">
        <p14:creationId xmlns:p14="http://schemas.microsoft.com/office/powerpoint/2010/main" val="2320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D34E8-EFD0-3A9F-1DEC-E4347FF2821D}"/>
              </a:ext>
            </a:extLst>
          </p:cNvPr>
          <p:cNvPicPr>
            <a:picLocks noChangeAspect="1"/>
          </p:cNvPicPr>
          <p:nvPr/>
        </p:nvPicPr>
        <p:blipFill>
          <a:blip r:embed="rId2"/>
          <a:stretch>
            <a:fillRect/>
          </a:stretch>
        </p:blipFill>
        <p:spPr>
          <a:xfrm>
            <a:off x="22481" y="166733"/>
            <a:ext cx="8988169" cy="6567442"/>
          </a:xfrm>
          <a:prstGeom prst="rect">
            <a:avLst/>
          </a:prstGeom>
        </p:spPr>
      </p:pic>
    </p:spTree>
    <p:extLst>
      <p:ext uri="{BB962C8B-B14F-4D97-AF65-F5344CB8AC3E}">
        <p14:creationId xmlns:p14="http://schemas.microsoft.com/office/powerpoint/2010/main" val="154403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30FC9-1BF3-AA15-2CCD-1FD1354D3895}"/>
              </a:ext>
            </a:extLst>
          </p:cNvPr>
          <p:cNvPicPr>
            <a:picLocks noChangeAspect="1"/>
          </p:cNvPicPr>
          <p:nvPr/>
        </p:nvPicPr>
        <p:blipFill>
          <a:blip r:embed="rId2"/>
          <a:stretch>
            <a:fillRect/>
          </a:stretch>
        </p:blipFill>
        <p:spPr>
          <a:xfrm>
            <a:off x="971550" y="274623"/>
            <a:ext cx="7153275" cy="6351038"/>
          </a:xfrm>
          <a:prstGeom prst="rect">
            <a:avLst/>
          </a:prstGeom>
        </p:spPr>
      </p:pic>
    </p:spTree>
    <p:extLst>
      <p:ext uri="{BB962C8B-B14F-4D97-AF65-F5344CB8AC3E}">
        <p14:creationId xmlns:p14="http://schemas.microsoft.com/office/powerpoint/2010/main" val="237644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093EC-D07F-06A1-77AF-0A4901791E8A}"/>
              </a:ext>
            </a:extLst>
          </p:cNvPr>
          <p:cNvSpPr txBox="1"/>
          <p:nvPr/>
        </p:nvSpPr>
        <p:spPr>
          <a:xfrm>
            <a:off x="514350" y="609601"/>
            <a:ext cx="8305799" cy="5964261"/>
          </a:xfrm>
          <a:prstGeom prst="rect">
            <a:avLst/>
          </a:prstGeom>
          <a:noFill/>
        </p:spPr>
        <p:txBody>
          <a:bodyPr wrap="square">
            <a:spAutoFit/>
          </a:bodyPr>
          <a:lstStyle/>
          <a:p>
            <a:pPr>
              <a:lnSpc>
                <a:spcPct val="107000"/>
              </a:lnSpc>
              <a:spcAft>
                <a:spcPts val="800"/>
              </a:spcAft>
            </a:pPr>
            <a:r>
              <a:rPr lang="en-IE" sz="2000" dirty="0">
                <a:solidFill>
                  <a:srgbClr val="0070C0"/>
                </a:solidFill>
                <a:effectLst/>
                <a:latin typeface="Times New Roman" panose="02020603050405020304" pitchFamily="18" charset="0"/>
                <a:ea typeface="UD Digi Kyokasho NP-B" panose="02020700000000000000" pitchFamily="18" charset="-128"/>
                <a:cs typeface="Times New Roman" panose="02020603050405020304" pitchFamily="18" charset="0"/>
              </a:rPr>
              <a:t>Proposed Development</a:t>
            </a: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The development will consist of the demolition of all structures on site (1,326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including:</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Two storey building formally used as public house, ancillary off-licence and associated structures (c. 972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Two storey building comprising an existing barber shop and betting office (260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Single storey cottage building and associated structures (c. 94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and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Eastern boundary wall and gated entrance from Mount Carmel Park.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The development with a total gross floor area of c. 11,638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will consist of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100 apartments</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arranged in 2 blocks (Blocks 01 and 02) ranging between 3 and 5 storeys in height, over lower ground floor and basement levels, comprising: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96 apartments</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(consisting of 2 no. studio units; 45 no. one bedroom units; 10 no. two bedroom (3 person) units; 34 no. two bedroom (4 person) units; and 5 no. three bedroom units), together with private (balconies and private terraces) and communal amenity open space provision at podium and roof levels; and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4 duplex apartments</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(consisting of 2 no. one bedroom units and 2 no. two bedroom units (4 person) located within Block 01, together with private balconies and terraces. </a:t>
            </a:r>
          </a:p>
        </p:txBody>
      </p:sp>
    </p:spTree>
    <p:extLst>
      <p:ext uri="{BB962C8B-B14F-4D97-AF65-F5344CB8AC3E}">
        <p14:creationId xmlns:p14="http://schemas.microsoft.com/office/powerpoint/2010/main" val="360000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D7880-3647-CB43-75A5-BAFD3591349B}"/>
              </a:ext>
            </a:extLst>
          </p:cNvPr>
          <p:cNvSpPr txBox="1"/>
          <p:nvPr/>
        </p:nvSpPr>
        <p:spPr>
          <a:xfrm>
            <a:off x="466725" y="266699"/>
            <a:ext cx="8534400" cy="6723123"/>
          </a:xfrm>
          <a:prstGeom prst="rect">
            <a:avLst/>
          </a:prstGeom>
          <a:noFill/>
        </p:spPr>
        <p:txBody>
          <a:bodyPr wrap="square">
            <a:spAutoFit/>
          </a:bodyPr>
          <a:lstStyle/>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The development will also consist of non-residential uses (c. 355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including: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1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café</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(58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and 1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office</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(c. 30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at ground floor level of Block 01;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1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medical unit</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(59 sqm) and 1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betting office</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(66 sqm) at ground floor level of Block 02;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1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barber shop</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(28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located at ground floor level between Blocks 01 and 02; and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1  </a:t>
            </a:r>
            <a:r>
              <a:rPr lang="en-IE" sz="1800" b="1" u="sng" dirty="0">
                <a:effectLst/>
                <a:latin typeface="Times New Roman" panose="02020603050405020304" pitchFamily="18" charset="0"/>
                <a:ea typeface="UD Digi Kyokasho NP-B" panose="02020700000000000000" pitchFamily="18" charset="-128"/>
                <a:cs typeface="Times New Roman" panose="02020603050405020304" pitchFamily="18" charset="0"/>
              </a:rPr>
              <a:t>crèche</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(c. 114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sq</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 located at lower ground floor level of Block 01 and associated outdoor play area to the rear.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Vehicular access to the site will be from the existing access off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Firhouse</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Road, including minor alterations to the existing access, and new and enhanced pedestrian infrastructure.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The development will also consist of the provision of public open space and related play areas; hard and soft landscaping including internal roads, cycle and pedestrian routes, pathways and boundary treatments, street furniture, basement car parking (80 no. spaces in total, including accessible spaces); motorcycle parking; electric vehicle charging points; bicycle parking (long and short stay spaces including stands); ESB substations, piped infrastructural services and connections to existing public services, (including relocation of existing surface water sewer and water main from within the application site onto the public roads area along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Firhouse</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Road and Mount Carmel Park); ducting; plant; waste management provision; </a:t>
            </a:r>
            <a:r>
              <a:rPr lang="en-IE" sz="1800" dirty="0" err="1">
                <a:effectLst/>
                <a:latin typeface="Times New Roman" panose="02020603050405020304" pitchFamily="18" charset="0"/>
                <a:ea typeface="UD Digi Kyokasho NP-B" panose="02020700000000000000" pitchFamily="18" charset="-128"/>
                <a:cs typeface="Times New Roman" panose="02020603050405020304" pitchFamily="18" charset="0"/>
              </a:rPr>
              <a:t>SuDS</a:t>
            </a:r>
            <a:r>
              <a:rPr lang="en-IE" sz="1800" dirty="0">
                <a:effectLst/>
                <a:latin typeface="Times New Roman" panose="02020603050405020304" pitchFamily="18" charset="0"/>
                <a:ea typeface="UD Digi Kyokasho NP-B" panose="02020700000000000000" pitchFamily="18" charset="-128"/>
                <a:cs typeface="Times New Roman" panose="02020603050405020304" pitchFamily="18" charset="0"/>
              </a:rPr>
              <a:t> measures; stormwater management and attenuation; sustainability measures; signage; changes in levels; public lighting; and all ancillary site development and excavation works above and below ground.</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76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B7017-6D0F-4977-9D6E-5CDC0838065D}"/>
              </a:ext>
            </a:extLst>
          </p:cNvPr>
          <p:cNvPicPr>
            <a:picLocks noChangeAspect="1"/>
          </p:cNvPicPr>
          <p:nvPr/>
        </p:nvPicPr>
        <p:blipFill>
          <a:blip r:embed="rId2"/>
          <a:stretch>
            <a:fillRect/>
          </a:stretch>
        </p:blipFill>
        <p:spPr>
          <a:xfrm>
            <a:off x="914400" y="106122"/>
            <a:ext cx="7277099" cy="6611141"/>
          </a:xfrm>
          <a:prstGeom prst="rect">
            <a:avLst/>
          </a:prstGeom>
        </p:spPr>
      </p:pic>
    </p:spTree>
    <p:extLst>
      <p:ext uri="{BB962C8B-B14F-4D97-AF65-F5344CB8AC3E}">
        <p14:creationId xmlns:p14="http://schemas.microsoft.com/office/powerpoint/2010/main" val="1950714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12293</TotalTime>
  <Words>1883</Words>
  <Application>Microsoft Office PowerPoint</Application>
  <PresentationFormat>On-screen Show (4:3)</PresentationFormat>
  <Paragraphs>88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Board requested specific information on 18 items: </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Frehill</dc:creator>
  <cp:lastModifiedBy>Fiona Campbell</cp:lastModifiedBy>
  <cp:revision>519</cp:revision>
  <cp:lastPrinted>2020-11-30T16:11:02Z</cp:lastPrinted>
  <dcterms:created xsi:type="dcterms:W3CDTF">2018-07-16T08:09:38Z</dcterms:created>
  <dcterms:modified xsi:type="dcterms:W3CDTF">2022-07-12T12:49:21Z</dcterms:modified>
</cp:coreProperties>
</file>