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>
  <p:sldMasterIdLst>
    <p:sldMasterId id="2147483677" r:id="rId1"/>
    <p:sldMasterId id="2147483648" r:id="rId2"/>
    <p:sldMasterId id="2147483678" r:id="rId3"/>
  </p:sldMasterIdLst>
  <p:notesMasterIdLst>
    <p:notesMasterId r:id="rId21"/>
  </p:notesMasterIdLst>
  <p:sldIdLst>
    <p:sldId id="373" r:id="rId4"/>
    <p:sldId id="437" r:id="rId5"/>
    <p:sldId id="447" r:id="rId6"/>
    <p:sldId id="374" r:id="rId7"/>
    <p:sldId id="371" r:id="rId8"/>
    <p:sldId id="436" r:id="rId9"/>
    <p:sldId id="441" r:id="rId10"/>
    <p:sldId id="444" r:id="rId11"/>
    <p:sldId id="376" r:id="rId12"/>
    <p:sldId id="378" r:id="rId13"/>
    <p:sldId id="439" r:id="rId14"/>
    <p:sldId id="446" r:id="rId15"/>
    <p:sldId id="443" r:id="rId16"/>
    <p:sldId id="445" r:id="rId17"/>
    <p:sldId id="259" r:id="rId18"/>
    <p:sldId id="274" r:id="rId19"/>
    <p:sldId id="448" r:id="rId20"/>
  </p:sldIdLst>
  <p:sldSz cx="20104100" cy="11309350"/>
  <p:notesSz cx="9944100" cy="6805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2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iam Byrne" initials="WB" lastIdx="10" clrIdx="0">
    <p:extLst>
      <p:ext uri="{19B8F6BF-5375-455C-9EA6-DF929625EA0E}">
        <p15:presenceInfo xmlns:p15="http://schemas.microsoft.com/office/powerpoint/2012/main" userId="S::williambyrne@sdublincoco.ie::d2beedf5-6bfa-4443-ada8-1bd1ea760e6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B30"/>
    <a:srgbClr val="C8F3FF"/>
    <a:srgbClr val="FCD5DD"/>
    <a:srgbClr val="FFF1CC"/>
    <a:srgbClr val="CBF4E0"/>
    <a:srgbClr val="CAF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686FAA-459C-4471-9215-88ABFF03F335}" v="91" dt="2022-07-05T12:56:24.488"/>
    <p1510:client id="{A020A651-1919-D959-9830-8F88F64B841E}" v="176" dt="2022-07-06T08:03:28.176"/>
    <p1510:client id="{C9D60FE6-E7A5-75B0-DC9A-38D7B0DB2101}" v="430" dt="2022-07-06T06:24:24.82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9" autoAdjust="0"/>
    <p:restoredTop sz="94724" autoAdjust="0"/>
  </p:normalViewPr>
  <p:slideViewPr>
    <p:cSldViewPr>
      <p:cViewPr varScale="1">
        <p:scale>
          <a:sx n="50" d="100"/>
          <a:sy n="50" d="100"/>
        </p:scale>
        <p:origin x="355" y="29"/>
      </p:cViewPr>
      <p:guideLst>
        <p:guide orient="horz" pos="2880"/>
        <p:guide pos="22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319" cy="341045"/>
          </a:xfrm>
          <a:prstGeom prst="rect">
            <a:avLst/>
          </a:prstGeom>
        </p:spPr>
        <p:txBody>
          <a:bodyPr vert="horz" lIns="48756" tIns="24378" rIns="48756" bIns="24378" rtlCol="0"/>
          <a:lstStyle>
            <a:lvl1pPr algn="l">
              <a:defRPr sz="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2425" y="0"/>
            <a:ext cx="4309319" cy="341045"/>
          </a:xfrm>
          <a:prstGeom prst="rect">
            <a:avLst/>
          </a:prstGeom>
        </p:spPr>
        <p:txBody>
          <a:bodyPr vert="horz" lIns="48756" tIns="24378" rIns="48756" bIns="24378" rtlCol="0"/>
          <a:lstStyle>
            <a:lvl1pPr algn="r">
              <a:defRPr sz="600"/>
            </a:lvl1pPr>
          </a:lstStyle>
          <a:p>
            <a:fld id="{E632889A-0EDD-2145-8CA5-088BF45CE1AA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756" tIns="24378" rIns="48756" bIns="243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096" y="3274795"/>
            <a:ext cx="7955908" cy="2680594"/>
          </a:xfrm>
          <a:prstGeom prst="rect">
            <a:avLst/>
          </a:prstGeom>
        </p:spPr>
        <p:txBody>
          <a:bodyPr vert="horz" lIns="48756" tIns="24378" rIns="48756" bIns="24378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64569"/>
            <a:ext cx="4309319" cy="341045"/>
          </a:xfrm>
          <a:prstGeom prst="rect">
            <a:avLst/>
          </a:prstGeom>
        </p:spPr>
        <p:txBody>
          <a:bodyPr vert="horz" lIns="48756" tIns="24378" rIns="48756" bIns="24378" rtlCol="0" anchor="b"/>
          <a:lstStyle>
            <a:lvl1pPr algn="l">
              <a:defRPr sz="6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2425" y="6464569"/>
            <a:ext cx="4309319" cy="341045"/>
          </a:xfrm>
          <a:prstGeom prst="rect">
            <a:avLst/>
          </a:prstGeom>
        </p:spPr>
        <p:txBody>
          <a:bodyPr vert="horz" lIns="48756" tIns="24378" rIns="48756" bIns="24378" rtlCol="0" anchor="b"/>
          <a:lstStyle>
            <a:lvl1pPr algn="r">
              <a:defRPr sz="600"/>
            </a:lvl1pPr>
          </a:lstStyle>
          <a:p>
            <a:fld id="{B0DD7481-67B3-E24A-9366-CE6357B17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55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D7481-67B3-E24A-9366-CE6357B179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657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7481-67B3-E24A-9366-CE6357B179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83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DD7481-67B3-E24A-9366-CE6357B179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35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4">
            <a:extLst>
              <a:ext uri="{FF2B5EF4-FFF2-40B4-BE49-F238E27FC236}">
                <a16:creationId xmlns:a16="http://schemas.microsoft.com/office/drawing/2014/main" id="{20F19BFF-C802-CD49-B8FA-A393425538E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886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rgbClr val="052B30"/>
                </a:solidFill>
                <a:latin typeface="☞GILROY-REGULAR" pitchFamily="2" charset="77"/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8447A5DF-0CB6-BD47-901F-BF51F641BF3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129250" y="10400746"/>
            <a:ext cx="108885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rgbClr val="052B30"/>
                </a:solidFill>
                <a:latin typeface="☞GILROY-REGULAR" pitchFamily="2" charset="77"/>
              </a:defRPr>
            </a:lvl1pPr>
          </a:lstStyle>
          <a:p>
            <a:r>
              <a:rPr lang="en-IE" dirty="0"/>
              <a:t> |  </a:t>
            </a:r>
            <a:fld id="{41D38188-EE4A-294E-B165-55F5722102AF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320ECA09-53A0-2F44-94B2-F734D9F30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55" y="2023529"/>
            <a:ext cx="8600095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19161639-87CA-1542-99FF-3E099FF27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8600095" cy="291620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318237" y="10405090"/>
            <a:ext cx="4286012" cy="278785"/>
          </a:xfrm>
        </p:spPr>
        <p:txBody>
          <a:bodyPr lIns="0" tIns="0" rIns="0" bIns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604249" y="10405090"/>
            <a:ext cx="917639" cy="27878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IE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DDBA1D07-618C-6646-B3CF-FF55201D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55" y="2023529"/>
            <a:ext cx="6237895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7B691132-B11D-0745-8546-53252B738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6237895" cy="291620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A2F9230-9224-7B4E-AE20-6B74DDC39F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23450" y="0"/>
            <a:ext cx="10280650" cy="113093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30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lder 4">
            <a:extLst>
              <a:ext uri="{FF2B5EF4-FFF2-40B4-BE49-F238E27FC236}">
                <a16:creationId xmlns:a16="http://schemas.microsoft.com/office/drawing/2014/main" id="{20F19BFF-C802-CD49-B8FA-A393425538E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886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rgbClr val="052B30"/>
                </a:solidFill>
                <a:latin typeface="☞GILROY-REGULAR" pitchFamily="2" charset="77"/>
              </a:defRPr>
            </a:lvl1pPr>
          </a:lstStyle>
          <a:p>
            <a:r>
              <a:rPr lang="en-IE" dirty="0"/>
              <a:t>Presentation title</a:t>
            </a:r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8447A5DF-0CB6-BD47-901F-BF51F641BF3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129250" y="10400746"/>
            <a:ext cx="108885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rgbClr val="052B30"/>
                </a:solidFill>
                <a:latin typeface="☞GILROY-REGULAR" pitchFamily="2" charset="77"/>
              </a:defRPr>
            </a:lvl1pPr>
          </a:lstStyle>
          <a:p>
            <a:r>
              <a:rPr lang="en-IE" dirty="0"/>
              <a:t> |  </a:t>
            </a:r>
            <a:fld id="{41D38188-EE4A-294E-B165-55F5722102AF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320ECA09-53A0-2F44-94B2-F734D9F30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55" y="2023529"/>
            <a:ext cx="8600095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19161639-87CA-1542-99FF-3E099FF27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8600095" cy="291620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6F6CC4-8BA1-9E41-BF3B-FCFC3B49B4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70407" y="1387474"/>
            <a:ext cx="5872843" cy="407976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5F50A48-9890-1C43-9EA7-93C64EF46F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232164" y="5654675"/>
            <a:ext cx="4953000" cy="36164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7856D60-D79A-AE44-959D-BD27BEC9C3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970407" y="5654675"/>
            <a:ext cx="3886200" cy="36164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86C3C80-694D-234A-81B8-8FBB61FCA0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09949" y="1368081"/>
            <a:ext cx="3075215" cy="40797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28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rgbClr val="FCD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CEAC0F13-D870-264C-BDD3-F625EEF9B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78"/>
          <a:stretch/>
        </p:blipFill>
        <p:spPr>
          <a:xfrm>
            <a:off x="0" y="0"/>
            <a:ext cx="20104100" cy="44354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Blank">
    <p:bg>
      <p:bgPr>
        <a:solidFill>
          <a:srgbClr val="CBF4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enn diagram&#10;&#10;Description automatically generated with medium confidence">
            <a:extLst>
              <a:ext uri="{FF2B5EF4-FFF2-40B4-BE49-F238E27FC236}">
                <a16:creationId xmlns:a16="http://schemas.microsoft.com/office/drawing/2014/main" id="{7A3AD031-50C7-7A40-AAF6-1C9AC26188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8"/>
          <a:stretch/>
        </p:blipFill>
        <p:spPr>
          <a:xfrm>
            <a:off x="9518650" y="0"/>
            <a:ext cx="10585450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46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Blank">
    <p:bg>
      <p:bgPr>
        <a:solidFill>
          <a:srgbClr val="C8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67A7CF66-59BF-FD49-8DC5-D4F2A8259E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17"/>
          <a:stretch/>
        </p:blipFill>
        <p:spPr>
          <a:xfrm>
            <a:off x="0" y="6188075"/>
            <a:ext cx="20104100" cy="512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31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Blank">
    <p:bg>
      <p:bgPr>
        <a:solidFill>
          <a:srgbClr val="FFF1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F8F75983-6AF2-CB49-8DD7-7EFE4D53F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87"/>
          <a:stretch/>
        </p:blipFill>
        <p:spPr>
          <a:xfrm>
            <a:off x="-2339" y="0"/>
            <a:ext cx="11502189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82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9955" y="2023529"/>
            <a:ext cx="8600095" cy="907941"/>
          </a:xfrm>
          <a:prstGeom prst="rect">
            <a:avLst/>
          </a:prstGeom>
        </p:spPr>
        <p:txBody>
          <a:bodyPr lIns="0" tIns="0" rIns="0" bIns="0"/>
          <a:lstStyle>
            <a:lvl1pPr>
              <a:defRPr sz="5900" b="1" i="0">
                <a:solidFill>
                  <a:srgbClr val="062B30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14014450" y="10309005"/>
            <a:ext cx="3886200" cy="276999"/>
          </a:xfrm>
        </p:spPr>
        <p:txBody>
          <a:bodyPr lIns="0" tIns="0" rIns="0" bIns="0"/>
          <a:lstStyle>
            <a:lvl1pPr algn="l">
              <a:defRPr>
                <a:solidFill>
                  <a:srgbClr val="052B30"/>
                </a:solidFill>
              </a:defRPr>
            </a:lvl1pPr>
          </a:lstStyle>
          <a:p>
            <a:r>
              <a:rPr lang="en-IE"/>
              <a:t>Presentation title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8357850" y="10302875"/>
            <a:ext cx="86025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052B30"/>
                </a:solidFill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2F31A-D83E-C907-60C9-961C49E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9DB22-2CB3-F7FB-E1A1-0ED7A8B87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0E4D0-1786-F206-5D6A-BDAB23C3E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0C668-5838-41D4-9B2F-10A5933785F3}" type="datetimeFigureOut">
              <a:rPr lang="en-IE" smtClean="0"/>
              <a:t>11/07/2022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FFC08-A337-57C9-2873-7DB92A4A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28854-EA57-4D45-8B06-4ABB2A1BE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E9C8-C374-45D8-866E-7A5B47B1FF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63909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80B23-0F9E-72EB-186D-D6306C83D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1850860"/>
            <a:ext cx="15078075" cy="3937329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29F640-2DF1-10AE-9EEC-981671936E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2730474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05819-B0FE-7A96-AF45-CB7DE5DD5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0C668-5838-41D4-9B2F-10A5933785F3}" type="datetimeFigureOut">
              <a:rPr lang="en-IE" smtClean="0"/>
              <a:t>11/07/2022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1B0A6-1FB1-25CC-588C-56550CC0C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EDD9F-4FC7-2A08-34F1-DAD8C7418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9E9C8-C374-45D8-866E-7A5B47B1FF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63487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A72944-1AD3-495B-8040-C0915B734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2C6DC-A5F8-4BF7-81F8-55B017FBFEDA}" type="datetimeFigureOut">
              <a:rPr lang="en-IE" smtClean="0"/>
              <a:t>11/07/2022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8AB69B-5DC5-4A6B-8A21-D0E34F8AA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D97F2-DD70-49BB-A55E-DC7E2D450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30691-6834-4F8D-8D8A-501FEEF0ECB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5436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9955" y="2023529"/>
            <a:ext cx="8600095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8600095" cy="291620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886200" cy="276999"/>
          </a:xfrm>
        </p:spPr>
        <p:txBody>
          <a:bodyPr lIns="0" tIns="0" rIns="0" bIns="0"/>
          <a:lstStyle>
            <a:lvl1pPr algn="l">
              <a:defRPr>
                <a:solidFill>
                  <a:srgbClr val="052B30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129250" y="10400746"/>
            <a:ext cx="108885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052B30"/>
                </a:solidFill>
              </a:defRPr>
            </a:lvl1pPr>
          </a:lstStyle>
          <a:p>
            <a:r>
              <a:rPr lang="en-IE" dirty="0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rgbClr val="052B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9956" y="2023530"/>
            <a:ext cx="4866295" cy="25643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chemeClr val="bg1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9956" y="4816476"/>
            <a:ext cx="4866295" cy="2743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886201" cy="276998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129250" y="10400747"/>
            <a:ext cx="1088852" cy="276998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IE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A2CC69F-426E-EF4D-B034-0176029F2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1" y="9716959"/>
            <a:ext cx="3416538" cy="11844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9025F5-6D23-8547-BB40-B6F1CAF422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5051" y="0"/>
            <a:ext cx="12719050" cy="113093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58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9957" y="2023529"/>
            <a:ext cx="8600094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9957" y="4816476"/>
            <a:ext cx="8600094" cy="2916204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886201" cy="276998"/>
          </a:xfrm>
        </p:spPr>
        <p:txBody>
          <a:bodyPr lIns="0" tIns="0" rIns="0" bIns="0"/>
          <a:lstStyle>
            <a:lvl1pPr algn="l">
              <a:defRPr>
                <a:solidFill>
                  <a:srgbClr val="052B30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129250" y="10400747"/>
            <a:ext cx="1088852" cy="276998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052B30"/>
                </a:solidFill>
              </a:defRPr>
            </a:lvl1pPr>
          </a:lstStyle>
          <a:p>
            <a:r>
              <a:rPr lang="en-IE" dirty="0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bg>
      <p:bgPr>
        <a:solidFill>
          <a:srgbClr val="052B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9955" y="2023529"/>
            <a:ext cx="8600095" cy="110799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chemeClr val="bg1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8600095" cy="430887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886200" cy="276999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129250" y="10400746"/>
            <a:ext cx="108885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IE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A2CC69F-426E-EF4D-B034-0176029F2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9716957"/>
            <a:ext cx="3416537" cy="1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93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rgbClr val="052B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9955" y="2023529"/>
            <a:ext cx="4866295" cy="25643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chemeClr val="bg1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9955" y="4816475"/>
            <a:ext cx="4866296" cy="2743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886200" cy="276999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129250" y="10400746"/>
            <a:ext cx="108885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IE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A2CC69F-426E-EF4D-B034-0176029F2C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9716957"/>
            <a:ext cx="3416537" cy="11844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9025F5-6D23-8547-BB40-B6F1CAF422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5050" y="0"/>
            <a:ext cx="12719050" cy="113093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58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bg>
      <p:bgPr>
        <a:solidFill>
          <a:srgbClr val="052B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19025F5-6D23-8547-BB40-B6F1CAF422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104100" cy="113093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02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14014450" y="10385205"/>
            <a:ext cx="3733800" cy="270869"/>
          </a:xfrm>
        </p:spPr>
        <p:txBody>
          <a:bodyPr lIns="0" tIns="0" rIns="0" bIns="0"/>
          <a:lstStyle>
            <a:lvl1pPr algn="l">
              <a:defRPr>
                <a:solidFill>
                  <a:srgbClr val="052B30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7900650" y="10379075"/>
            <a:ext cx="131745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rgbClr val="052B30"/>
                </a:solidFill>
              </a:defRPr>
            </a:lvl1pPr>
          </a:lstStyle>
          <a:p>
            <a:r>
              <a:rPr lang="en-IE" dirty="0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66908B87-42C7-474C-8AC7-702E5312F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55" y="2023529"/>
            <a:ext cx="8600095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3DC0084A-A08E-B744-B44C-015FAB8A5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8600095" cy="291620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F337DE03-5066-6442-84C0-B9B2AD87E098}"/>
              </a:ext>
            </a:extLst>
          </p:cNvPr>
          <p:cNvSpPr/>
          <p:nvPr userDrawn="1"/>
        </p:nvSpPr>
        <p:spPr>
          <a:xfrm>
            <a:off x="0" y="9582063"/>
            <a:ext cx="20104100" cy="1726564"/>
          </a:xfrm>
          <a:custGeom>
            <a:avLst/>
            <a:gdLst/>
            <a:ahLst/>
            <a:cxnLst/>
            <a:rect l="l" t="t" r="r" b="b"/>
            <a:pathLst>
              <a:path w="20104100" h="1726565">
                <a:moveTo>
                  <a:pt x="20104099" y="0"/>
                </a:moveTo>
                <a:lnTo>
                  <a:pt x="0" y="0"/>
                </a:lnTo>
                <a:lnTo>
                  <a:pt x="0" y="1726491"/>
                </a:lnTo>
                <a:lnTo>
                  <a:pt x="20104099" y="172649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62B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733800" cy="276999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7900650" y="10400746"/>
            <a:ext cx="131745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IE" dirty="0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AD7C562-297D-8244-811D-F798730D1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9716957"/>
            <a:ext cx="3416537" cy="1184400"/>
          </a:xfrm>
          <a:prstGeom prst="rect">
            <a:avLst/>
          </a:prstGeom>
        </p:spPr>
      </p:pic>
      <p:sp>
        <p:nvSpPr>
          <p:cNvPr id="8" name="Holder 2">
            <a:extLst>
              <a:ext uri="{FF2B5EF4-FFF2-40B4-BE49-F238E27FC236}">
                <a16:creationId xmlns:a16="http://schemas.microsoft.com/office/drawing/2014/main" id="{458CE7D3-9B4E-794D-AF74-78A9648F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55" y="2023529"/>
            <a:ext cx="8600095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BA37E9BE-172A-E54D-87CB-BA9FB8353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8600095" cy="291620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0819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F337DE03-5066-6442-84C0-B9B2AD87E098}"/>
              </a:ext>
            </a:extLst>
          </p:cNvPr>
          <p:cNvSpPr/>
          <p:nvPr userDrawn="1"/>
        </p:nvSpPr>
        <p:spPr>
          <a:xfrm>
            <a:off x="0" y="9582063"/>
            <a:ext cx="20104100" cy="1726564"/>
          </a:xfrm>
          <a:custGeom>
            <a:avLst/>
            <a:gdLst/>
            <a:ahLst/>
            <a:cxnLst/>
            <a:rect l="l" t="t" r="r" b="b"/>
            <a:pathLst>
              <a:path w="20104100" h="1726565">
                <a:moveTo>
                  <a:pt x="20104099" y="0"/>
                </a:moveTo>
                <a:lnTo>
                  <a:pt x="0" y="0"/>
                </a:lnTo>
                <a:lnTo>
                  <a:pt x="0" y="1726491"/>
                </a:lnTo>
                <a:lnTo>
                  <a:pt x="20104099" y="172649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62B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14014450" y="10406876"/>
            <a:ext cx="3733800" cy="276999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IE"/>
              <a:t>Presentation title</a:t>
            </a:r>
            <a:endParaRPr lang="en-IE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7900650" y="10400746"/>
            <a:ext cx="131745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IE" dirty="0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AD7C562-297D-8244-811D-F798730D1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9716957"/>
            <a:ext cx="3416537" cy="1184400"/>
          </a:xfrm>
          <a:prstGeom prst="rect">
            <a:avLst/>
          </a:prstGeom>
        </p:spPr>
      </p:pic>
      <p:sp>
        <p:nvSpPr>
          <p:cNvPr id="8" name="Holder 2">
            <a:extLst>
              <a:ext uri="{FF2B5EF4-FFF2-40B4-BE49-F238E27FC236}">
                <a16:creationId xmlns:a16="http://schemas.microsoft.com/office/drawing/2014/main" id="{458CE7D3-9B4E-794D-AF74-78A9648F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55" y="2023529"/>
            <a:ext cx="8600095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BA37E9BE-172A-E54D-87CB-BA9FB8353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8600095" cy="291620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E17CE5-8A2B-2A43-9AD9-BE987D6389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52050" y="0"/>
            <a:ext cx="10052050" cy="95821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8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F337DE03-5066-6442-84C0-B9B2AD87E098}"/>
              </a:ext>
            </a:extLst>
          </p:cNvPr>
          <p:cNvSpPr/>
          <p:nvPr userDrawn="1"/>
        </p:nvSpPr>
        <p:spPr>
          <a:xfrm>
            <a:off x="0" y="9582063"/>
            <a:ext cx="9823450" cy="1726564"/>
          </a:xfrm>
          <a:custGeom>
            <a:avLst/>
            <a:gdLst/>
            <a:ahLst/>
            <a:cxnLst/>
            <a:rect l="l" t="t" r="r" b="b"/>
            <a:pathLst>
              <a:path w="20104100" h="1726565">
                <a:moveTo>
                  <a:pt x="20104099" y="0"/>
                </a:moveTo>
                <a:lnTo>
                  <a:pt x="0" y="0"/>
                </a:lnTo>
                <a:lnTo>
                  <a:pt x="0" y="1726491"/>
                </a:lnTo>
                <a:lnTo>
                  <a:pt x="20104099" y="1726491"/>
                </a:lnTo>
                <a:lnTo>
                  <a:pt x="20104099" y="0"/>
                </a:lnTo>
                <a:close/>
              </a:path>
            </a:pathLst>
          </a:custGeom>
          <a:solidFill>
            <a:srgbClr val="062B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318237" y="10406876"/>
            <a:ext cx="3733800" cy="276999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IE" dirty="0"/>
              <a:t>Presentation title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204437" y="10400746"/>
            <a:ext cx="1317452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IE" dirty="0"/>
              <a:t> |  </a:t>
            </a:r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AD7C562-297D-8244-811D-F798730D1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9716957"/>
            <a:ext cx="3416537" cy="1184400"/>
          </a:xfrm>
          <a:prstGeom prst="rect">
            <a:avLst/>
          </a:prstGeom>
        </p:spPr>
      </p:pic>
      <p:sp>
        <p:nvSpPr>
          <p:cNvPr id="8" name="Holder 2">
            <a:extLst>
              <a:ext uri="{FF2B5EF4-FFF2-40B4-BE49-F238E27FC236}">
                <a16:creationId xmlns:a16="http://schemas.microsoft.com/office/drawing/2014/main" id="{DDBA1D07-618C-6646-B3CF-FF55201D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55" y="2023529"/>
            <a:ext cx="6237895" cy="2488146"/>
          </a:xfrm>
          <a:prstGeom prst="rect">
            <a:avLst/>
          </a:prstGeom>
        </p:spPr>
        <p:txBody>
          <a:bodyPr lIns="0" tIns="0" rIns="0" bIns="0"/>
          <a:lstStyle>
            <a:lvl1pPr>
              <a:defRPr sz="7200" b="1" i="0">
                <a:solidFill>
                  <a:srgbClr val="062B30"/>
                </a:solidFill>
                <a:latin typeface="☞GILROY-BOLD" pitchFamily="2" charset="77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9" name="Holder 3">
            <a:extLst>
              <a:ext uri="{FF2B5EF4-FFF2-40B4-BE49-F238E27FC236}">
                <a16:creationId xmlns:a16="http://schemas.microsoft.com/office/drawing/2014/main" id="{7B691132-B11D-0745-8546-53252B738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954" y="4816475"/>
            <a:ext cx="6237895" cy="2916205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endParaRPr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A2F9230-9224-7B4E-AE20-6B74DDC39F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23450" y="0"/>
            <a:ext cx="10280650" cy="113093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1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27720" y="5045075"/>
            <a:ext cx="84054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3980886" y="10385205"/>
            <a:ext cx="3886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rgbClr val="052B30"/>
                </a:solidFill>
                <a:latin typeface="☞GILROY-REGULAR" pitchFamily="2" charset="77"/>
              </a:defRPr>
            </a:lvl1pPr>
          </a:lstStyle>
          <a:p>
            <a:r>
              <a:rPr lang="en-IE" dirty="0"/>
              <a:t>Presentation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173573-E085-3948-8511-E2592EE8D05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850" y="9716966"/>
            <a:ext cx="3415608" cy="118407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00C043-AD4F-724D-8CDB-4C8ACDF6A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019486" y="10385205"/>
            <a:ext cx="1143000" cy="29867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800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r>
              <a:rPr lang="en-US" dirty="0"/>
              <a:t>|  </a:t>
            </a:r>
            <a:fld id="{EA13FD0E-CAE4-D442-A28F-23AFC57BEF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B85A04E7-6CDC-BE4B-98BA-AC2A36065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539875"/>
            <a:ext cx="8604803" cy="327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74" r:id="rId4"/>
    <p:sldLayoutId id="2147483676" r:id="rId5"/>
    <p:sldLayoutId id="2147483664" r:id="rId6"/>
    <p:sldLayoutId id="2147483669" r:id="rId7"/>
    <p:sldLayoutId id="2147483675" r:id="rId8"/>
    <p:sldLayoutId id="2147483670" r:id="rId9"/>
    <p:sldLayoutId id="2147483671" r:id="rId10"/>
    <p:sldLayoutId id="2147483672" r:id="rId11"/>
    <p:sldLayoutId id="2147483665" r:id="rId12"/>
    <p:sldLayoutId id="2147483667" r:id="rId13"/>
    <p:sldLayoutId id="2147483668" r:id="rId14"/>
    <p:sldLayoutId id="2147483666" r:id="rId15"/>
    <p:sldLayoutId id="2147483663" r:id="rId16"/>
  </p:sldLayoutIdLst>
  <p:hf hdr="0" dt="0"/>
  <p:txStyles>
    <p:titleStyle>
      <a:lvl1pPr>
        <a:defRPr sz="7200" b="1" i="0" baseline="0">
          <a:solidFill>
            <a:srgbClr val="052B30"/>
          </a:solidFill>
          <a:latin typeface="☞GILROY-BOLD" pitchFamily="2" charset="77"/>
          <a:ea typeface="+mj-ea"/>
          <a:cs typeface="+mj-cs"/>
        </a:defRPr>
      </a:lvl1pPr>
    </p:titleStyle>
    <p:bodyStyle>
      <a:lvl1pPr marL="0">
        <a:defRPr sz="2800">
          <a:latin typeface="☞GILROY-REGULAR" pitchFamily="2" charset="77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682" userDrawn="1">
          <p15:clr>
            <a:srgbClr val="F26B43"/>
          </p15:clr>
        </p15:guide>
        <p15:guide id="2" pos="428" userDrawn="1">
          <p15:clr>
            <a:srgbClr val="F26B43"/>
          </p15:clr>
        </p15:guide>
        <p15:guide id="3" pos="12092" userDrawn="1">
          <p15:clr>
            <a:srgbClr val="F26B43"/>
          </p15:clr>
        </p15:guide>
        <p15:guide id="4" orient="horz" pos="6058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5456A3-A3E2-15BB-5BEE-734677DEC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3DA887-CBC9-9536-B0E6-0A8DE184B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9C913-D138-55E7-50E4-7D0EF15E5B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7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0C668-5838-41D4-9B2F-10A5933785F3}" type="datetimeFigureOut">
              <a:rPr lang="en-IE" smtClean="0"/>
              <a:t>11/07/2022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E0429-3A24-A379-692B-E6C69DC902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9483" y="10482093"/>
            <a:ext cx="6785134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FF062-47B6-C356-4C8D-B09CD883E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198520" y="10482093"/>
            <a:ext cx="4523423" cy="60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7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9E9C8-C374-45D8-866E-7A5B47B1FFD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7567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8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27721" y="5045075"/>
            <a:ext cx="840549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3980887" y="10385206"/>
            <a:ext cx="388620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rgbClr val="052B30"/>
                </a:solidFill>
                <a:latin typeface="☞GILROY-REGULAR" pitchFamily="2" charset="77"/>
              </a:defRPr>
            </a:lvl1pPr>
          </a:lstStyle>
          <a:p>
            <a:r>
              <a:rPr lang="en-IE" dirty="0"/>
              <a:t>Presentation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173573-E085-3948-8511-E2592EE8D0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851" y="9716967"/>
            <a:ext cx="3415608" cy="118407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00C043-AD4F-724D-8CDB-4C8ACDF6A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019486" y="10385206"/>
            <a:ext cx="1143000" cy="29867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801">
                <a:solidFill>
                  <a:schemeClr val="tx1"/>
                </a:solidFill>
                <a:latin typeface="☞GILROY-REGULAR" pitchFamily="2" charset="77"/>
              </a:defRPr>
            </a:lvl1pPr>
          </a:lstStyle>
          <a:p>
            <a:r>
              <a:rPr lang="en-US" dirty="0"/>
              <a:t>|  </a:t>
            </a:r>
            <a:fld id="{EA13FD0E-CAE4-D442-A28F-23AFC57BEF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B85A04E7-6CDC-BE4B-98BA-AC2A36065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1" y="1539876"/>
            <a:ext cx="8604804" cy="327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9" r:id="rId2"/>
  </p:sldLayoutIdLst>
  <p:hf hdr="0" dt="0"/>
  <p:txStyles>
    <p:titleStyle>
      <a:lvl1pPr>
        <a:defRPr sz="7200" b="1" i="0" baseline="0">
          <a:solidFill>
            <a:srgbClr val="052B30"/>
          </a:solidFill>
          <a:latin typeface="☞GILROY-BOLD" pitchFamily="2" charset="77"/>
          <a:ea typeface="+mj-ea"/>
          <a:cs typeface="+mj-cs"/>
        </a:defRPr>
      </a:lvl1pPr>
    </p:titleStyle>
    <p:bodyStyle>
      <a:lvl1pPr marL="0">
        <a:defRPr sz="2800">
          <a:latin typeface="☞GILROY-REGULAR" pitchFamily="2" charset="77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682" userDrawn="1">
          <p15:clr>
            <a:srgbClr val="F26B43"/>
          </p15:clr>
        </p15:guide>
        <p15:guide id="2" pos="429" userDrawn="1">
          <p15:clr>
            <a:srgbClr val="F26B43"/>
          </p15:clr>
        </p15:guide>
        <p15:guide id="3" pos="12092" userDrawn="1">
          <p15:clr>
            <a:srgbClr val="F26B43"/>
          </p15:clr>
        </p15:guide>
        <p15:guide id="4" orient="horz" pos="6059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4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fif"/><Relationship Id="rId7" Type="http://schemas.openxmlformats.org/officeDocument/2006/relationships/image" Target="../media/image29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Relationship Id="rId6" Type="http://schemas.openxmlformats.org/officeDocument/2006/relationships/image" Target="cid:image001.jpg@01D70600.D1C51600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7"/>
            <a:ext cx="20104100" cy="11308556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94"/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435383"/>
            <a:ext cx="20104100" cy="5873571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53923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507846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61768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015691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69614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523537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277460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031382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894"/>
              </a:p>
            </p:txBody>
          </p:sp>
          <p:sp>
            <p:nvSpPr>
              <p:cNvPr id="20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53923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507846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61768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015691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69614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523537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277460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031382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894"/>
              </a:p>
            </p:txBody>
          </p:sp>
        </p:grpSp>
        <p:grpSp>
          <p:nvGrpSpPr>
            <p:cNvPr id="21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53923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507846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61768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015691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69614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523537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277460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031382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894"/>
              </a:p>
            </p:txBody>
          </p:sp>
          <p:sp>
            <p:nvSpPr>
              <p:cNvPr id="22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53923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507846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261768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015691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69614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523537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277460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6031382" algn="l" defTabSz="1507846" rtl="0" eaLnBrk="1" latinLnBrk="0" hangingPunct="1">
                  <a:defRPr sz="2968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894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83C9DCF-92A3-78A5-9B3C-547C82641F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2156" y="1848345"/>
            <a:ext cx="11578182" cy="3806330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850" dirty="0">
                <a:solidFill>
                  <a:schemeClr val="bg1"/>
                </a:solidFill>
              </a:rPr>
              <a:t>Capital Projects </a:t>
            </a:r>
            <a:endParaRPr lang="en-IE" sz="11873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8DDFA6-9365-159A-55E6-EC34B4945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6921" y="6282926"/>
            <a:ext cx="11585174" cy="1670029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950" dirty="0">
                <a:solidFill>
                  <a:schemeClr val="bg1"/>
                </a:solidFill>
              </a:rPr>
              <a:t>Progress Report </a:t>
            </a:r>
            <a:endParaRPr lang="en-GB" dirty="0">
              <a:solidFill>
                <a:schemeClr val="bg1"/>
              </a:solidFill>
            </a:endParaRPr>
          </a:p>
          <a:p>
            <a:pPr algn="l"/>
            <a:r>
              <a:rPr lang="en-GB" dirty="0">
                <a:solidFill>
                  <a:schemeClr val="bg1"/>
                </a:solidFill>
              </a:rPr>
              <a:t>11/7/2022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674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AFDC7E-F67C-4FEB-AE60-E2F4CC239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9083" t="17481" r="9916" b="13778"/>
          <a:stretch/>
        </p:blipFill>
        <p:spPr>
          <a:xfrm>
            <a:off x="0" y="398"/>
            <a:ext cx="20110887" cy="1130895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9F13EBC-CEFD-43BE-86F0-A0C1251BB3E3}"/>
              </a:ext>
            </a:extLst>
          </p:cNvPr>
          <p:cNvSpPr/>
          <p:nvPr/>
        </p:nvSpPr>
        <p:spPr>
          <a:xfrm>
            <a:off x="8952605" y="2747958"/>
            <a:ext cx="10983959" cy="2346525"/>
          </a:xfrm>
          <a:prstGeom prst="ellipse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968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66DAF85-F8CF-4411-A4A9-1788846B1C64}"/>
              </a:ext>
            </a:extLst>
          </p:cNvPr>
          <p:cNvSpPr/>
          <p:nvPr/>
        </p:nvSpPr>
        <p:spPr>
          <a:xfrm>
            <a:off x="7774633" y="5310239"/>
            <a:ext cx="5622864" cy="4946390"/>
          </a:xfrm>
          <a:prstGeom prst="ellipse">
            <a:avLst/>
          </a:prstGeom>
          <a:noFill/>
          <a:ln w="76200">
            <a:solidFill>
              <a:schemeClr val="bg1">
                <a:lumMod val="9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968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07EDDF-7599-4B3A-A7BE-D06A00F2D18A}"/>
              </a:ext>
            </a:extLst>
          </p:cNvPr>
          <p:cNvSpPr txBox="1"/>
          <p:nvPr/>
        </p:nvSpPr>
        <p:spPr>
          <a:xfrm>
            <a:off x="9187105" y="7928936"/>
            <a:ext cx="2660446" cy="1005788"/>
          </a:xfrm>
          <a:prstGeom prst="rect">
            <a:avLst/>
          </a:prstGeom>
          <a:solidFill>
            <a:schemeClr val="tx1">
              <a:alpha val="4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968" b="1">
                <a:solidFill>
                  <a:schemeClr val="bg1">
                    <a:lumMod val="95000"/>
                  </a:schemeClr>
                </a:solidFill>
              </a:rPr>
              <a:t>Grange Castle </a:t>
            </a:r>
          </a:p>
          <a:p>
            <a:pPr algn="ctr"/>
            <a:r>
              <a:rPr lang="en-GB" sz="2968" b="1">
                <a:solidFill>
                  <a:schemeClr val="bg1">
                    <a:lumMod val="95000"/>
                  </a:schemeClr>
                </a:solidFill>
              </a:rPr>
              <a:t>Business Park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B0F612-1318-47B0-9855-8AA766CD333E}"/>
              </a:ext>
            </a:extLst>
          </p:cNvPr>
          <p:cNvSpPr txBox="1"/>
          <p:nvPr/>
        </p:nvSpPr>
        <p:spPr>
          <a:xfrm>
            <a:off x="1212023" y="8200145"/>
            <a:ext cx="4886759" cy="549061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968" b="1">
                <a:solidFill>
                  <a:schemeClr val="accent4"/>
                </a:solidFill>
              </a:rPr>
              <a:t>Grange Castle West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5C72C98-D8CC-490B-9FB2-DA8E0FB234ED}"/>
              </a:ext>
            </a:extLst>
          </p:cNvPr>
          <p:cNvSpPr/>
          <p:nvPr/>
        </p:nvSpPr>
        <p:spPr>
          <a:xfrm>
            <a:off x="502604" y="6824075"/>
            <a:ext cx="6769427" cy="3361154"/>
          </a:xfrm>
          <a:prstGeom prst="ellipse">
            <a:avLst/>
          </a:prstGeom>
          <a:noFill/>
          <a:ln w="7620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968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A56711-E0C5-45D2-A9FD-658C315A42D9}"/>
              </a:ext>
            </a:extLst>
          </p:cNvPr>
          <p:cNvSpPr txBox="1"/>
          <p:nvPr/>
        </p:nvSpPr>
        <p:spPr>
          <a:xfrm>
            <a:off x="12001205" y="4026778"/>
            <a:ext cx="4886759" cy="549061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968" b="1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Clonburris</a:t>
            </a:r>
            <a:r>
              <a:rPr lang="en-GB" sz="2968" b="1">
                <a:solidFill>
                  <a:schemeClr val="accent6">
                    <a:lumMod val="60000"/>
                    <a:lumOff val="40000"/>
                  </a:schemeClr>
                </a:solidFill>
              </a:rPr>
              <a:t> SDZ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AF5D42-11CF-474B-B4E8-2ACE20AF726A}"/>
              </a:ext>
            </a:extLst>
          </p:cNvPr>
          <p:cNvSpPr/>
          <p:nvPr/>
        </p:nvSpPr>
        <p:spPr>
          <a:xfrm>
            <a:off x="13704295" y="3401339"/>
            <a:ext cx="469096" cy="5198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968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EB6E183-CE43-4DB7-8215-B19441A60627}"/>
              </a:ext>
            </a:extLst>
          </p:cNvPr>
          <p:cNvSpPr/>
          <p:nvPr/>
        </p:nvSpPr>
        <p:spPr>
          <a:xfrm>
            <a:off x="4942258" y="2798739"/>
            <a:ext cx="469096" cy="5198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968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7B1D3E-179F-4AE9-87BE-2367936E671C}"/>
              </a:ext>
            </a:extLst>
          </p:cNvPr>
          <p:cNvSpPr/>
          <p:nvPr/>
        </p:nvSpPr>
        <p:spPr>
          <a:xfrm>
            <a:off x="19082141" y="3820175"/>
            <a:ext cx="469096" cy="5198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968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7851B03-8533-4BE6-98CC-A58AD3C0B4B9}"/>
              </a:ext>
            </a:extLst>
          </p:cNvPr>
          <p:cNvSpPr/>
          <p:nvPr/>
        </p:nvSpPr>
        <p:spPr>
          <a:xfrm>
            <a:off x="2328725" y="1183482"/>
            <a:ext cx="6207141" cy="1601368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968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CEB8D6-B6C9-433B-B206-F7AF9B3BE86D}"/>
              </a:ext>
            </a:extLst>
          </p:cNvPr>
          <p:cNvSpPr txBox="1"/>
          <p:nvPr/>
        </p:nvSpPr>
        <p:spPr>
          <a:xfrm>
            <a:off x="3141270" y="1713301"/>
            <a:ext cx="4886759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968" b="1">
                <a:solidFill>
                  <a:schemeClr val="accent2">
                    <a:lumMod val="60000"/>
                    <a:lumOff val="40000"/>
                  </a:schemeClr>
                </a:solidFill>
              </a:rPr>
              <a:t>Adamstown SDZ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9C79AA-9286-432D-ABEA-C54825F2856C}"/>
              </a:ext>
            </a:extLst>
          </p:cNvPr>
          <p:cNvSpPr txBox="1"/>
          <p:nvPr/>
        </p:nvSpPr>
        <p:spPr>
          <a:xfrm>
            <a:off x="12606946" y="2895571"/>
            <a:ext cx="2663793" cy="39690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GB" sz="1979" b="1" err="1">
                <a:solidFill>
                  <a:schemeClr val="bg1"/>
                </a:solidFill>
              </a:rPr>
              <a:t>Kishogue</a:t>
            </a:r>
            <a:r>
              <a:rPr lang="en-GB" sz="1979" b="1">
                <a:solidFill>
                  <a:schemeClr val="bg1"/>
                </a:solidFill>
              </a:rPr>
              <a:t> Train Station</a:t>
            </a:r>
            <a:endParaRPr lang="en-IE" sz="1979" b="1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29FF5C-4A22-48C2-9132-141D6B108CE1}"/>
              </a:ext>
            </a:extLst>
          </p:cNvPr>
          <p:cNvSpPr txBox="1"/>
          <p:nvPr/>
        </p:nvSpPr>
        <p:spPr>
          <a:xfrm>
            <a:off x="16818332" y="3414884"/>
            <a:ext cx="2831326" cy="39690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GB" sz="1979" b="1" err="1">
                <a:solidFill>
                  <a:schemeClr val="bg1"/>
                </a:solidFill>
              </a:rPr>
              <a:t>Clonburris</a:t>
            </a:r>
            <a:r>
              <a:rPr lang="en-GB" sz="1979" b="1">
                <a:solidFill>
                  <a:schemeClr val="bg1"/>
                </a:solidFill>
              </a:rPr>
              <a:t> Train Station</a:t>
            </a:r>
            <a:endParaRPr lang="en-IE" sz="1979" b="1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7633BE-8AB8-4185-8A93-FABC1559D8EF}"/>
              </a:ext>
            </a:extLst>
          </p:cNvPr>
          <p:cNvSpPr txBox="1"/>
          <p:nvPr/>
        </p:nvSpPr>
        <p:spPr>
          <a:xfrm>
            <a:off x="3604075" y="3314668"/>
            <a:ext cx="2972686" cy="39690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GB" sz="1979" b="1">
                <a:solidFill>
                  <a:schemeClr val="bg1"/>
                </a:solidFill>
              </a:rPr>
              <a:t>Adamstown Train Station</a:t>
            </a:r>
            <a:endParaRPr lang="en-IE" sz="1979" b="1">
              <a:solidFill>
                <a:schemeClr val="bg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08C4147-E4A4-4C42-9CB2-4B6F017E53FF}"/>
              </a:ext>
            </a:extLst>
          </p:cNvPr>
          <p:cNvCxnSpPr>
            <a:cxnSpLocks/>
          </p:cNvCxnSpPr>
          <p:nvPr/>
        </p:nvCxnSpPr>
        <p:spPr>
          <a:xfrm>
            <a:off x="9365160" y="5077730"/>
            <a:ext cx="10745727" cy="56019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F04A082-B9AF-4FF6-8E3E-23F280A73F7C}"/>
              </a:ext>
            </a:extLst>
          </p:cNvPr>
          <p:cNvCxnSpPr>
            <a:cxnSpLocks/>
          </p:cNvCxnSpPr>
          <p:nvPr/>
        </p:nvCxnSpPr>
        <p:spPr>
          <a:xfrm flipV="1">
            <a:off x="38490" y="5074865"/>
            <a:ext cx="9326670" cy="139397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5E5FDD2-BA7A-47A1-B581-BFE5C3BB1D41}"/>
              </a:ext>
            </a:extLst>
          </p:cNvPr>
          <p:cNvSpPr txBox="1"/>
          <p:nvPr/>
        </p:nvSpPr>
        <p:spPr>
          <a:xfrm rot="185240">
            <a:off x="17496325" y="5651096"/>
            <a:ext cx="1820364" cy="39690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GB" sz="1979" b="1">
                <a:solidFill>
                  <a:srgbClr val="00B0F0"/>
                </a:solidFill>
              </a:rPr>
              <a:t>Grand Canal</a:t>
            </a:r>
            <a:endParaRPr lang="en-IE" sz="1979" b="1">
              <a:solidFill>
                <a:srgbClr val="00B0F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FF1A2D-2785-46C9-924A-70855D8B6364}"/>
              </a:ext>
            </a:extLst>
          </p:cNvPr>
          <p:cNvSpPr txBox="1"/>
          <p:nvPr/>
        </p:nvSpPr>
        <p:spPr>
          <a:xfrm rot="21130989">
            <a:off x="528826" y="5785798"/>
            <a:ext cx="1820364" cy="39690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GB" sz="1979" b="1">
                <a:solidFill>
                  <a:srgbClr val="00B0F0"/>
                </a:solidFill>
              </a:rPr>
              <a:t>Grand Canal</a:t>
            </a:r>
            <a:endParaRPr lang="en-IE" sz="1979" b="1">
              <a:solidFill>
                <a:srgbClr val="00B0F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86B8189-701C-483F-BFB6-A2FD41023F36}"/>
              </a:ext>
            </a:extLst>
          </p:cNvPr>
          <p:cNvSpPr/>
          <p:nvPr/>
        </p:nvSpPr>
        <p:spPr>
          <a:xfrm>
            <a:off x="7606051" y="4648918"/>
            <a:ext cx="2613533" cy="680939"/>
          </a:xfrm>
          <a:prstGeom prst="ellipse">
            <a:avLst/>
          </a:prstGeom>
          <a:solidFill>
            <a:schemeClr val="tx1">
              <a:alpha val="33000"/>
            </a:schemeClr>
          </a:solidFill>
          <a:ln w="7620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968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F74583-0D47-4379-A3EB-E9663BDCAAAD}"/>
              </a:ext>
            </a:extLst>
          </p:cNvPr>
          <p:cNvSpPr txBox="1"/>
          <p:nvPr/>
        </p:nvSpPr>
        <p:spPr>
          <a:xfrm>
            <a:off x="7531494" y="4791483"/>
            <a:ext cx="2703045" cy="396904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979" b="1">
                <a:solidFill>
                  <a:schemeClr val="bg1"/>
                </a:solidFill>
              </a:rPr>
              <a:t>12</a:t>
            </a:r>
            <a:r>
              <a:rPr lang="en-GB" sz="1979" b="1" baseline="30000">
                <a:solidFill>
                  <a:schemeClr val="bg1"/>
                </a:solidFill>
              </a:rPr>
              <a:t>th</a:t>
            </a:r>
            <a:r>
              <a:rPr lang="en-GB" sz="1979" b="1">
                <a:solidFill>
                  <a:schemeClr val="bg1"/>
                </a:solidFill>
              </a:rPr>
              <a:t> Lock Lands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B0BEFDE-1D7C-4513-876C-DC8E7BA7570C}"/>
              </a:ext>
            </a:extLst>
          </p:cNvPr>
          <p:cNvSpPr/>
          <p:nvPr/>
        </p:nvSpPr>
        <p:spPr>
          <a:xfrm>
            <a:off x="10970615" y="5633659"/>
            <a:ext cx="876936" cy="604373"/>
          </a:xfrm>
          <a:prstGeom prst="ellipse">
            <a:avLst/>
          </a:prstGeom>
          <a:solidFill>
            <a:schemeClr val="tx1">
              <a:alpha val="33000"/>
            </a:schemeClr>
          </a:solidFill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968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38F3BC2-BDD1-421D-B674-2C50A6E83696}"/>
              </a:ext>
            </a:extLst>
          </p:cNvPr>
          <p:cNvSpPr txBox="1"/>
          <p:nvPr/>
        </p:nvSpPr>
        <p:spPr>
          <a:xfrm>
            <a:off x="9901537" y="6216513"/>
            <a:ext cx="3015092" cy="904222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38" b="1">
                <a:solidFill>
                  <a:srgbClr val="FFFF00"/>
                </a:solidFill>
              </a:rPr>
              <a:t>Grange Castle </a:t>
            </a:r>
          </a:p>
          <a:p>
            <a:pPr algn="ctr"/>
            <a:r>
              <a:rPr lang="en-GB" sz="2638" b="1">
                <a:solidFill>
                  <a:srgbClr val="FFFF00"/>
                </a:solidFill>
              </a:rPr>
              <a:t>Office Opportunity</a:t>
            </a:r>
          </a:p>
        </p:txBody>
      </p:sp>
    </p:spTree>
    <p:extLst>
      <p:ext uri="{BB962C8B-B14F-4D97-AF65-F5344CB8AC3E}">
        <p14:creationId xmlns:p14="http://schemas.microsoft.com/office/powerpoint/2010/main" val="3168383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19">
            <a:extLst>
              <a:ext uri="{FF2B5EF4-FFF2-40B4-BE49-F238E27FC236}">
                <a16:creationId xmlns:a16="http://schemas.microsoft.com/office/drawing/2014/main" id="{891401DC-7AF6-42FA-BE31-CF773B6C8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121"/>
            <a:ext cx="20099073" cy="113093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DC06443-B273-A922-4B69-C999FD787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09" t="42202" r="3323" b="8134"/>
          <a:stretch/>
        </p:blipFill>
        <p:spPr>
          <a:xfrm>
            <a:off x="1256686" y="570855"/>
            <a:ext cx="4188513" cy="2620289"/>
          </a:xfrm>
          <a:prstGeom prst="rect">
            <a:avLst/>
          </a:prstGeom>
        </p:spPr>
      </p:pic>
      <p:pic>
        <p:nvPicPr>
          <p:cNvPr id="6" name="Picture 5" descr="A picture containing outdoor, way, nature, sidewalk&#10;&#10;Description automatically generated">
            <a:extLst>
              <a:ext uri="{FF2B5EF4-FFF2-40B4-BE49-F238E27FC236}">
                <a16:creationId xmlns:a16="http://schemas.microsoft.com/office/drawing/2014/main" id="{BA58CB45-7BBC-08FB-FA91-458DFE5CE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424" y="698229"/>
            <a:ext cx="3325671" cy="2361226"/>
          </a:xfrm>
          <a:prstGeom prst="rect">
            <a:avLst/>
          </a:prstGeom>
        </p:spPr>
      </p:pic>
      <p:pic>
        <p:nvPicPr>
          <p:cNvPr id="10" name="Picture 9" descr="A road with grass and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89F0616B-BCA6-B337-1F2E-6100A3185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8875" y="570853"/>
            <a:ext cx="2727688" cy="2615974"/>
          </a:xfrm>
          <a:prstGeom prst="rect">
            <a:avLst/>
          </a:prstGeom>
        </p:spPr>
      </p:pic>
      <p:pic>
        <p:nvPicPr>
          <p:cNvPr id="5" name="Content Placeholder 4" descr="A picture containing sky, outdoor, green&#10;&#10;Description automatically generated">
            <a:extLst>
              <a:ext uri="{FF2B5EF4-FFF2-40B4-BE49-F238E27FC236}">
                <a16:creationId xmlns:a16="http://schemas.microsoft.com/office/drawing/2014/main" id="{9BF73D9B-D5FE-5387-295E-696833D82D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812" y="4351980"/>
            <a:ext cx="3940255" cy="2620270"/>
          </a:xfrm>
          <a:prstGeom prst="rect">
            <a:avLst/>
          </a:prstGeom>
        </p:spPr>
      </p:pic>
      <p:pic>
        <p:nvPicPr>
          <p:cNvPr id="13" name="Picture 12" descr="An aerial view of a town&#10;&#10;Description automatically generated with medium confidence">
            <a:extLst>
              <a:ext uri="{FF2B5EF4-FFF2-40B4-BE49-F238E27FC236}">
                <a16:creationId xmlns:a16="http://schemas.microsoft.com/office/drawing/2014/main" id="{08DE7719-BA46-2A68-1607-BF9C1C893D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95" y="8130819"/>
            <a:ext cx="4639873" cy="2609930"/>
          </a:xfrm>
          <a:prstGeom prst="rect">
            <a:avLst/>
          </a:prstGeom>
        </p:spPr>
      </p:pic>
      <p:sp>
        <p:nvSpPr>
          <p:cNvPr id="85" name="Rectangle 21">
            <a:extLst>
              <a:ext uri="{FF2B5EF4-FFF2-40B4-BE49-F238E27FC236}">
                <a16:creationId xmlns:a16="http://schemas.microsoft.com/office/drawing/2014/main" id="{2B7203F0-D9CB-4774-B9D4-B3AB625DF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7129" y="3793927"/>
            <a:ext cx="13396972" cy="75154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E7045-579B-2D92-1E65-40B7EECC4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0586" y="4770083"/>
            <a:ext cx="11326068" cy="1676940"/>
          </a:xfrm>
        </p:spPr>
        <p:txBody>
          <a:bodyPr>
            <a:normAutofit/>
          </a:bodyPr>
          <a:lstStyle/>
          <a:p>
            <a:r>
              <a:rPr lang="en-GB" sz="5600" dirty="0">
                <a:solidFill>
                  <a:srgbClr val="FFFFFF"/>
                </a:solidFill>
              </a:rPr>
              <a:t>Village Enhancements and Aesthetics </a:t>
            </a:r>
            <a:endParaRPr lang="en-IE" sz="5600" dirty="0">
              <a:solidFill>
                <a:srgbClr val="FFFFFF"/>
              </a:solidFill>
            </a:endParaRPr>
          </a:p>
        </p:txBody>
      </p:sp>
      <p:cxnSp>
        <p:nvCxnSpPr>
          <p:cNvPr id="86" name="Straight Connector 23">
            <a:extLst>
              <a:ext uri="{FF2B5EF4-FFF2-40B4-BE49-F238E27FC236}">
                <a16:creationId xmlns:a16="http://schemas.microsoft.com/office/drawing/2014/main" id="{A88CB8AF-5631-45C6-BFEC-971C4D6E5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3769410"/>
            <a:ext cx="20099073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25">
            <a:extLst>
              <a:ext uri="{FF2B5EF4-FFF2-40B4-BE49-F238E27FC236}">
                <a16:creationId xmlns:a16="http://schemas.microsoft.com/office/drawing/2014/main" id="{9F2EA1AF-73AB-4FCB-B4EE-0E42E725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7538821"/>
            <a:ext cx="6701894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27">
            <a:extLst>
              <a:ext uri="{FF2B5EF4-FFF2-40B4-BE49-F238E27FC236}">
                <a16:creationId xmlns:a16="http://schemas.microsoft.com/office/drawing/2014/main" id="{65A18FBF-6157-4210-BEF2-9A6C31FA8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01892" y="-1121"/>
            <a:ext cx="0" cy="11309354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29">
            <a:extLst>
              <a:ext uri="{FF2B5EF4-FFF2-40B4-BE49-F238E27FC236}">
                <a16:creationId xmlns:a16="http://schemas.microsoft.com/office/drawing/2014/main" id="{43C9CCA8-3CEC-4CD0-A624-A701C6125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192464" y="-1121"/>
            <a:ext cx="0" cy="3694387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31">
            <a:extLst>
              <a:ext uri="{FF2B5EF4-FFF2-40B4-BE49-F238E27FC236}">
                <a16:creationId xmlns:a16="http://schemas.microsoft.com/office/drawing/2014/main" id="{DDFDA711-2183-447C-AA6C-B1B564376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683036" y="-1121"/>
            <a:ext cx="0" cy="3694387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4" descr="A group of trees next to a road&#10;&#10;Description automatically generated with low confidence">
            <a:extLst>
              <a:ext uri="{FF2B5EF4-FFF2-40B4-BE49-F238E27FC236}">
                <a16:creationId xmlns:a16="http://schemas.microsoft.com/office/drawing/2014/main" id="{049573BC-FD75-7722-786C-EA0F360135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35" r="3" b="3"/>
          <a:stretch/>
        </p:blipFill>
        <p:spPr>
          <a:xfrm>
            <a:off x="16804647" y="570853"/>
            <a:ext cx="2239560" cy="2615964"/>
          </a:xfrm>
          <a:prstGeom prst="rect">
            <a:avLst/>
          </a:prstGeom>
        </p:spPr>
      </p:pic>
      <p:sp>
        <p:nvSpPr>
          <p:cNvPr id="91" name="Content Placeholder 16">
            <a:extLst>
              <a:ext uri="{FF2B5EF4-FFF2-40B4-BE49-F238E27FC236}">
                <a16:creationId xmlns:a16="http://schemas.microsoft.com/office/drawing/2014/main" id="{8E32D2DC-88A8-B914-E2DF-3E17677C2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5874" y="6763103"/>
            <a:ext cx="11326069" cy="342316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3300" dirty="0" err="1">
                <a:solidFill>
                  <a:srgbClr val="FFFFFF"/>
                </a:solidFill>
              </a:rPr>
              <a:t>Saggart</a:t>
            </a:r>
            <a:r>
              <a:rPr lang="en-US" sz="3300" dirty="0">
                <a:solidFill>
                  <a:srgbClr val="FFFFFF"/>
                </a:solidFill>
              </a:rPr>
              <a:t> and Templeogue complete. </a:t>
            </a:r>
          </a:p>
          <a:p>
            <a:r>
              <a:rPr lang="en-US" sz="3300" dirty="0" err="1">
                <a:solidFill>
                  <a:srgbClr val="FFFFFF"/>
                </a:solidFill>
              </a:rPr>
              <a:t>Castletymon</a:t>
            </a:r>
            <a:r>
              <a:rPr lang="en-US" sz="3300" dirty="0">
                <a:solidFill>
                  <a:srgbClr val="FFFFFF"/>
                </a:solidFill>
              </a:rPr>
              <a:t> on site October 2022.</a:t>
            </a:r>
            <a:endParaRPr lang="en-US" sz="3300" dirty="0">
              <a:solidFill>
                <a:srgbClr val="FFFFFF"/>
              </a:solidFill>
              <a:cs typeface="Calibri"/>
            </a:endParaRPr>
          </a:p>
          <a:p>
            <a:r>
              <a:rPr lang="en-US" sz="3300" dirty="0">
                <a:solidFill>
                  <a:srgbClr val="FFFFFF"/>
                </a:solidFill>
              </a:rPr>
              <a:t>Rosemount District Enhancement Scheme about to commence design. </a:t>
            </a:r>
            <a:endParaRPr lang="en-US" sz="3300">
              <a:solidFill>
                <a:srgbClr val="FFFFFF"/>
              </a:solidFill>
              <a:cs typeface="Calibri"/>
            </a:endParaRPr>
          </a:p>
          <a:p>
            <a:r>
              <a:rPr lang="en-US" sz="3300" dirty="0">
                <a:solidFill>
                  <a:srgbClr val="FFFFFF"/>
                </a:solidFill>
              </a:rPr>
              <a:t>Clondalkin Village enhancements to be agreed with LAP. </a:t>
            </a:r>
            <a:endParaRPr lang="en-US" sz="3300" dirty="0">
              <a:solidFill>
                <a:srgbClr val="FFFFFF"/>
              </a:solidFill>
              <a:cs typeface="Calibri" panose="020F0502020204030204"/>
            </a:endParaRPr>
          </a:p>
          <a:p>
            <a:r>
              <a:rPr lang="en-US" sz="3300" dirty="0">
                <a:solidFill>
                  <a:srgbClr val="FFFFFF"/>
                </a:solidFill>
              </a:rPr>
              <a:t>Lucan on site January 2023. </a:t>
            </a:r>
          </a:p>
          <a:p>
            <a:r>
              <a:rPr lang="en-US" sz="3300" dirty="0">
                <a:solidFill>
                  <a:srgbClr val="FFFFFF"/>
                </a:solidFill>
              </a:rPr>
              <a:t>N81 – Phases 1&amp;2 complete – Phase 3 being scoped. </a:t>
            </a:r>
            <a:endParaRPr lang="en-US" sz="3300" dirty="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6976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14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6520AA-AC2F-B167-E76A-7D896A1BD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060" y="1104755"/>
            <a:ext cx="6845327" cy="2185952"/>
          </a:xfrm>
        </p:spPr>
        <p:txBody>
          <a:bodyPr anchor="b">
            <a:normAutofit/>
          </a:bodyPr>
          <a:lstStyle/>
          <a:p>
            <a:r>
              <a:rPr lang="en-GB">
                <a:solidFill>
                  <a:schemeClr val="bg1"/>
                </a:solidFill>
              </a:rPr>
              <a:t>Community facilities </a:t>
            </a:r>
            <a:endParaRPr lang="en-IE">
              <a:solidFill>
                <a:schemeClr val="bg1"/>
              </a:solidFill>
            </a:endParaRPr>
          </a:p>
        </p:txBody>
      </p:sp>
      <p:cxnSp>
        <p:nvCxnSpPr>
          <p:cNvPr id="49" name="Straight Connector 16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" y="3341584"/>
            <a:ext cx="898138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ontent Placeholder 11">
            <a:extLst>
              <a:ext uri="{FF2B5EF4-FFF2-40B4-BE49-F238E27FC236}">
                <a16:creationId xmlns:a16="http://schemas.microsoft.com/office/drawing/2014/main" id="{3889CE94-F97D-3246-BC17-0053C5211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6060" y="3774455"/>
            <a:ext cx="6845327" cy="706181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3300" dirty="0">
                <a:solidFill>
                  <a:schemeClr val="bg1"/>
                </a:solidFill>
              </a:rPr>
              <a:t>Lucan Pool and Leisure – December 22.</a:t>
            </a:r>
            <a:endParaRPr lang="en-US" sz="3300" dirty="0">
              <a:solidFill>
                <a:schemeClr val="bg1"/>
              </a:solidFill>
              <a:cs typeface="Calibri"/>
            </a:endParaRPr>
          </a:p>
          <a:p>
            <a:r>
              <a:rPr lang="en-US" sz="3300" dirty="0">
                <a:solidFill>
                  <a:schemeClr val="bg1"/>
                </a:solidFill>
              </a:rPr>
              <a:t>Templeogue Intergenerational Facility – onsite by October 2022.</a:t>
            </a:r>
            <a:endParaRPr lang="en-US" sz="3300">
              <a:solidFill>
                <a:schemeClr val="bg1"/>
              </a:solidFill>
              <a:cs typeface="Calibri"/>
            </a:endParaRPr>
          </a:p>
          <a:p>
            <a:r>
              <a:rPr lang="en-US" sz="3300" dirty="0" err="1">
                <a:solidFill>
                  <a:schemeClr val="bg1"/>
                </a:solidFill>
              </a:rPr>
              <a:t>Saggart</a:t>
            </a:r>
            <a:r>
              <a:rPr lang="en-US" sz="3300" dirty="0">
                <a:solidFill>
                  <a:schemeClr val="bg1"/>
                </a:solidFill>
              </a:rPr>
              <a:t> Community Centre – onsite. </a:t>
            </a:r>
            <a:endParaRPr lang="en-US" sz="3300" dirty="0">
              <a:solidFill>
                <a:schemeClr val="bg1"/>
              </a:solidFill>
              <a:cs typeface="Calibri"/>
            </a:endParaRPr>
          </a:p>
          <a:p>
            <a:r>
              <a:rPr lang="en-US" sz="3300" dirty="0">
                <a:solidFill>
                  <a:schemeClr val="bg1"/>
                </a:solidFill>
              </a:rPr>
              <a:t>Adamstown Library – agree proposal with members  by year end. </a:t>
            </a:r>
            <a:endParaRPr lang="en-US" sz="3300" dirty="0">
              <a:solidFill>
                <a:schemeClr val="bg1"/>
              </a:solidFill>
              <a:cs typeface="Calibri"/>
            </a:endParaRPr>
          </a:p>
          <a:p>
            <a:r>
              <a:rPr lang="en-US" sz="3300" dirty="0">
                <a:solidFill>
                  <a:schemeClr val="bg1"/>
                </a:solidFill>
              </a:rPr>
              <a:t>Citywest Community Centre – site agreed in principle. </a:t>
            </a:r>
            <a:endParaRPr lang="en-US" sz="3300" dirty="0">
              <a:solidFill>
                <a:schemeClr val="bg1"/>
              </a:solidFill>
              <a:cs typeface="Calibri"/>
            </a:endParaRPr>
          </a:p>
          <a:p>
            <a:r>
              <a:rPr lang="en-US" sz="3300" dirty="0">
                <a:solidFill>
                  <a:schemeClr val="bg1"/>
                </a:solidFill>
              </a:rPr>
              <a:t>Newcastle Community Centre – Part 8 October 22.   </a:t>
            </a:r>
            <a:endParaRPr lang="en-US" sz="3300">
              <a:solidFill>
                <a:schemeClr val="bg1"/>
              </a:solidFill>
              <a:cs typeface="Calibri"/>
            </a:endParaRPr>
          </a:p>
          <a:p>
            <a:r>
              <a:rPr lang="en-US" sz="3300" dirty="0">
                <a:solidFill>
                  <a:schemeClr val="bg1"/>
                </a:solidFill>
              </a:rPr>
              <a:t>Citywest Library – EOI sought for design build.</a:t>
            </a:r>
            <a:endParaRPr lang="en-US" sz="3300" dirty="0">
              <a:solidFill>
                <a:schemeClr val="bg1"/>
              </a:solidFill>
              <a:cs typeface="Calibri"/>
            </a:endParaRPr>
          </a:p>
          <a:p>
            <a:r>
              <a:rPr lang="en-US" sz="3300" dirty="0">
                <a:solidFill>
                  <a:schemeClr val="bg1"/>
                </a:solidFill>
              </a:rPr>
              <a:t>Clondalkin Active Aged – Open 2022. </a:t>
            </a:r>
            <a:endParaRPr lang="en-US" sz="3300" dirty="0">
              <a:solidFill>
                <a:schemeClr val="bg1"/>
              </a:solidFill>
              <a:cs typeface="Calibri"/>
            </a:endParaRPr>
          </a:p>
          <a:p>
            <a:r>
              <a:rPr lang="en-US" sz="3300" dirty="0" err="1">
                <a:solidFill>
                  <a:schemeClr val="bg1"/>
                </a:solidFill>
              </a:rPr>
              <a:t>Balgaddy</a:t>
            </a:r>
            <a:r>
              <a:rPr lang="en-US" sz="3300" dirty="0">
                <a:solidFill>
                  <a:schemeClr val="bg1"/>
                </a:solidFill>
              </a:rPr>
              <a:t>, Killinarden, </a:t>
            </a:r>
            <a:r>
              <a:rPr lang="en-US" sz="3300" dirty="0" err="1">
                <a:solidFill>
                  <a:schemeClr val="bg1"/>
                </a:solidFill>
              </a:rPr>
              <a:t>Kilcarbery</a:t>
            </a:r>
            <a:r>
              <a:rPr lang="en-US" sz="3300" dirty="0">
                <a:solidFill>
                  <a:schemeClr val="bg1"/>
                </a:solidFill>
              </a:rPr>
              <a:t>, </a:t>
            </a:r>
            <a:r>
              <a:rPr lang="en-US" sz="3300" dirty="0" err="1">
                <a:solidFill>
                  <a:schemeClr val="bg1"/>
                </a:solidFill>
              </a:rPr>
              <a:t>Ballycullen</a:t>
            </a:r>
            <a:r>
              <a:rPr lang="en-US" sz="3300" dirty="0">
                <a:solidFill>
                  <a:schemeClr val="bg1"/>
                </a:solidFill>
              </a:rPr>
              <a:t> – all advanced in planning. </a:t>
            </a:r>
            <a:endParaRPr lang="en-US" sz="3300">
              <a:solidFill>
                <a:schemeClr val="bg1"/>
              </a:solidFill>
              <a:cs typeface="Calibri"/>
            </a:endParaRPr>
          </a:p>
          <a:p>
            <a:r>
              <a:rPr lang="en-US" sz="3300" dirty="0">
                <a:solidFill>
                  <a:schemeClr val="bg1"/>
                </a:solidFill>
              </a:rPr>
              <a:t>Rathcoole Courthouse – onsite. </a:t>
            </a:r>
            <a:endParaRPr lang="en-US" sz="3300" dirty="0">
              <a:solidFill>
                <a:schemeClr val="bg1"/>
              </a:solidFill>
              <a:cs typeface="Calibri"/>
            </a:endParaRPr>
          </a:p>
          <a:p>
            <a:endParaRPr lang="en-US" sz="33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A picture containing sky, outdoor, transport, railroad&#10;&#10;Description automatically generated">
            <a:extLst>
              <a:ext uri="{FF2B5EF4-FFF2-40B4-BE49-F238E27FC236}">
                <a16:creationId xmlns:a16="http://schemas.microsoft.com/office/drawing/2014/main" id="{5B0DB1EF-9B01-6A9B-172A-FDE9EBC202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6"/>
          <a:stretch/>
        </p:blipFill>
        <p:spPr>
          <a:xfrm>
            <a:off x="9579875" y="2500636"/>
            <a:ext cx="4900375" cy="2785275"/>
          </a:xfrm>
          <a:prstGeom prst="rect">
            <a:avLst/>
          </a:prstGeom>
        </p:spPr>
      </p:pic>
      <p:pic>
        <p:nvPicPr>
          <p:cNvPr id="8" name="Picture 7" descr="A group of people standing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CA90E553-C5C2-ECE3-D87A-C179515FC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815" y="2014912"/>
            <a:ext cx="4900375" cy="327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B6A6AE-7FB1-E803-BFB4-487A01640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875" y="5626233"/>
            <a:ext cx="4900375" cy="2780963"/>
          </a:xfrm>
          <a:prstGeom prst="rect">
            <a:avLst/>
          </a:prstGeom>
        </p:spPr>
      </p:pic>
      <p:pic>
        <p:nvPicPr>
          <p:cNvPr id="6" name="Picture 5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17E60FF6-4D8A-C6C7-DFD9-3F3E0FFBAD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5" b="-5"/>
          <a:stretch/>
        </p:blipFill>
        <p:spPr>
          <a:xfrm>
            <a:off x="14798815" y="5626233"/>
            <a:ext cx="4900375" cy="2781649"/>
          </a:xfrm>
          <a:prstGeom prst="rect">
            <a:avLst/>
          </a:prstGeom>
        </p:spPr>
      </p:pic>
      <p:cxnSp>
        <p:nvCxnSpPr>
          <p:cNvPr id="51" name="Straight Connector 18">
            <a:extLst>
              <a:ext uri="{FF2B5EF4-FFF2-40B4-BE49-F238E27FC236}">
                <a16:creationId xmlns:a16="http://schemas.microsoft.com/office/drawing/2014/main" id="{B7188D9B-1674-419B-A379-D1632A7E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505615" y="0"/>
            <a:ext cx="0" cy="1130935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340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18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739" y="530559"/>
            <a:ext cx="7533663" cy="1021206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09727C-F0AF-8B80-FFEE-792E0B5CD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292" y="1051322"/>
            <a:ext cx="5950919" cy="2788573"/>
          </a:xfrm>
        </p:spPr>
        <p:txBody>
          <a:bodyPr anchor="b">
            <a:normAutofit/>
          </a:bodyPr>
          <a:lstStyle/>
          <a:p>
            <a:r>
              <a:rPr lang="en-GB" sz="5900" dirty="0">
                <a:solidFill>
                  <a:srgbClr val="FFFFFF"/>
                </a:solidFill>
              </a:rPr>
              <a:t>Parks, Pitches, Playgrounds &amp; Pavilions.</a:t>
            </a:r>
            <a:endParaRPr lang="en-IE" sz="5900" dirty="0">
              <a:solidFill>
                <a:srgbClr val="FFFFFF"/>
              </a:solidFill>
            </a:endParaRPr>
          </a:p>
        </p:txBody>
      </p:sp>
      <p:pic>
        <p:nvPicPr>
          <p:cNvPr id="6" name="Picture 5" descr="A group of people sitting in the grass&#10;&#10;Description automatically generated">
            <a:extLst>
              <a:ext uri="{FF2B5EF4-FFF2-40B4-BE49-F238E27FC236}">
                <a16:creationId xmlns:a16="http://schemas.microsoft.com/office/drawing/2014/main" id="{E2790027-7642-BD6C-7EDC-1DCD30E43E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5" r="9987" b="-2"/>
          <a:stretch/>
        </p:blipFill>
        <p:spPr>
          <a:xfrm>
            <a:off x="8192437" y="537441"/>
            <a:ext cx="3709206" cy="3302454"/>
          </a:xfrm>
          <a:prstGeom prst="rect">
            <a:avLst/>
          </a:prstGeom>
        </p:spPr>
      </p:pic>
      <p:pic>
        <p:nvPicPr>
          <p:cNvPr id="5" name="Picture 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31D26E36-C5C3-1D8F-F32E-9273CD916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0" r="14255" b="2"/>
          <a:stretch/>
        </p:blipFill>
        <p:spPr>
          <a:xfrm>
            <a:off x="12029485" y="537443"/>
            <a:ext cx="3709208" cy="3296042"/>
          </a:xfrm>
          <a:prstGeom prst="rect">
            <a:avLst/>
          </a:prstGeom>
        </p:spPr>
      </p:pic>
      <p:pic>
        <p:nvPicPr>
          <p:cNvPr id="7" name="Picture 6" descr="A solar panel on a roof&#10;&#10;Description automatically generated with medium confidence">
            <a:extLst>
              <a:ext uri="{FF2B5EF4-FFF2-40B4-BE49-F238E27FC236}">
                <a16:creationId xmlns:a16="http://schemas.microsoft.com/office/drawing/2014/main" id="{486547F6-8C3B-36A9-11A6-E019589899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r="10916" b="-2"/>
          <a:stretch/>
        </p:blipFill>
        <p:spPr>
          <a:xfrm>
            <a:off x="15866539" y="543853"/>
            <a:ext cx="3699806" cy="3302453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F0FB38-B1BB-AD72-3A64-F27837712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290" y="4080238"/>
            <a:ext cx="5949327" cy="6063905"/>
          </a:xfrm>
        </p:spPr>
        <p:txBody>
          <a:bodyPr anchor="t">
            <a:normAutofit fontScale="25000" lnSpcReduction="20000"/>
          </a:bodyPr>
          <a:lstStyle/>
          <a:p>
            <a:r>
              <a:rPr lang="en-GB" sz="9600" dirty="0" err="1">
                <a:solidFill>
                  <a:srgbClr val="FFFFFF"/>
                </a:solidFill>
              </a:rPr>
              <a:t>Playspace</a:t>
            </a:r>
            <a:r>
              <a:rPr lang="en-GB" sz="9600" dirty="0">
                <a:solidFill>
                  <a:srgbClr val="FFFFFF"/>
                </a:solidFill>
              </a:rPr>
              <a:t> Programme largely complete for now.</a:t>
            </a:r>
            <a:endParaRPr lang="en-GB" sz="9600" dirty="0">
              <a:solidFill>
                <a:srgbClr val="FFFFFF"/>
              </a:solidFill>
              <a:cs typeface="Calibri"/>
            </a:endParaRPr>
          </a:p>
          <a:p>
            <a:r>
              <a:rPr lang="en-GB" sz="9600" dirty="0" err="1">
                <a:solidFill>
                  <a:srgbClr val="FFFFFF"/>
                </a:solidFill>
              </a:rPr>
              <a:t>Teenspaces</a:t>
            </a:r>
            <a:r>
              <a:rPr lang="en-GB" sz="9600" dirty="0">
                <a:solidFill>
                  <a:srgbClr val="FFFFFF"/>
                </a:solidFill>
              </a:rPr>
              <a:t> – next up </a:t>
            </a:r>
            <a:r>
              <a:rPr lang="en-GB" sz="9600" dirty="0" err="1">
                <a:solidFill>
                  <a:srgbClr val="FFFFFF"/>
                </a:solidFill>
              </a:rPr>
              <a:t>Griffeen</a:t>
            </a:r>
            <a:r>
              <a:rPr lang="en-GB" sz="9600" dirty="0">
                <a:solidFill>
                  <a:srgbClr val="FFFFFF"/>
                </a:solidFill>
              </a:rPr>
              <a:t> Valley and Bancroft.</a:t>
            </a:r>
            <a:endParaRPr lang="en-GB" sz="9600" dirty="0">
              <a:solidFill>
                <a:srgbClr val="FFFFFF"/>
              </a:solidFill>
              <a:cs typeface="Calibri"/>
            </a:endParaRPr>
          </a:p>
          <a:p>
            <a:r>
              <a:rPr lang="en-GB" sz="9600" dirty="0" err="1">
                <a:solidFill>
                  <a:srgbClr val="FFFFFF"/>
                </a:solidFill>
              </a:rPr>
              <a:t>Pavillions</a:t>
            </a:r>
            <a:r>
              <a:rPr lang="en-GB" sz="9600" dirty="0">
                <a:solidFill>
                  <a:srgbClr val="FFFFFF"/>
                </a:solidFill>
              </a:rPr>
              <a:t> – </a:t>
            </a:r>
            <a:r>
              <a:rPr lang="en-GB" sz="9600" dirty="0" err="1">
                <a:solidFill>
                  <a:srgbClr val="FFFFFF"/>
                </a:solidFill>
              </a:rPr>
              <a:t>Griffeen</a:t>
            </a:r>
            <a:r>
              <a:rPr lang="en-GB" sz="9600" dirty="0">
                <a:solidFill>
                  <a:srgbClr val="FFFFFF"/>
                </a:solidFill>
              </a:rPr>
              <a:t> and Corkagh to tender July 2022 – onsite September 22. </a:t>
            </a:r>
            <a:endParaRPr lang="en-GB" sz="9600" dirty="0">
              <a:solidFill>
                <a:srgbClr val="FFFFFF"/>
              </a:solidFill>
              <a:cs typeface="Calibri"/>
            </a:endParaRPr>
          </a:p>
          <a:p>
            <a:r>
              <a:rPr lang="en-GB" sz="9600" dirty="0">
                <a:solidFill>
                  <a:srgbClr val="FFFFFF"/>
                </a:solidFill>
              </a:rPr>
              <a:t>Airlie Park – opening late Summer.</a:t>
            </a:r>
            <a:endParaRPr lang="en-GB" sz="9600" dirty="0">
              <a:solidFill>
                <a:srgbClr val="FFFFFF"/>
              </a:solidFill>
              <a:cs typeface="Calibri"/>
            </a:endParaRPr>
          </a:p>
          <a:p>
            <a:r>
              <a:rPr lang="en-GB" sz="9600" dirty="0">
                <a:solidFill>
                  <a:srgbClr val="FFFFFF"/>
                </a:solidFill>
              </a:rPr>
              <a:t>Killinarden Park – on site July 22. </a:t>
            </a:r>
            <a:endParaRPr lang="en-GB" sz="9600" dirty="0">
              <a:solidFill>
                <a:srgbClr val="FFFFFF"/>
              </a:solidFill>
              <a:cs typeface="Calibri"/>
            </a:endParaRPr>
          </a:p>
          <a:p>
            <a:r>
              <a:rPr lang="en-GB" sz="9600" dirty="0">
                <a:solidFill>
                  <a:srgbClr val="FFFFFF"/>
                </a:solidFill>
              </a:rPr>
              <a:t>St. Cuthberts Park – design consultants appointed.</a:t>
            </a:r>
          </a:p>
          <a:p>
            <a:r>
              <a:rPr lang="en-GB" sz="9600" dirty="0" err="1">
                <a:solidFill>
                  <a:srgbClr val="FFFFFF"/>
                </a:solidFill>
              </a:rPr>
              <a:t>Quarryvale</a:t>
            </a:r>
            <a:r>
              <a:rPr lang="en-GB" sz="9600" dirty="0">
                <a:solidFill>
                  <a:srgbClr val="FFFFFF"/>
                </a:solidFill>
              </a:rPr>
              <a:t> and </a:t>
            </a:r>
            <a:r>
              <a:rPr lang="en-GB" sz="9600" dirty="0" err="1">
                <a:solidFill>
                  <a:srgbClr val="FFFFFF"/>
                </a:solidFill>
              </a:rPr>
              <a:t>Jobstown</a:t>
            </a:r>
            <a:r>
              <a:rPr lang="en-GB" sz="9600" dirty="0">
                <a:solidFill>
                  <a:srgbClr val="FFFFFF"/>
                </a:solidFill>
              </a:rPr>
              <a:t> – tender for consultants over the summer period.</a:t>
            </a:r>
            <a:endParaRPr lang="en-GB" sz="9600" dirty="0">
              <a:solidFill>
                <a:srgbClr val="FFFFFF"/>
              </a:solidFill>
              <a:cs typeface="Calibri"/>
            </a:endParaRPr>
          </a:p>
          <a:p>
            <a:r>
              <a:rPr lang="en-GB" sz="9600" dirty="0">
                <a:solidFill>
                  <a:srgbClr val="FFFFFF"/>
                </a:solidFill>
              </a:rPr>
              <a:t>Corkagh Park Hub etc. – construction tender August 22.</a:t>
            </a:r>
          </a:p>
          <a:p>
            <a:r>
              <a:rPr lang="en-GB" sz="9600" dirty="0">
                <a:solidFill>
                  <a:srgbClr val="FFFFFF"/>
                </a:solidFill>
              </a:rPr>
              <a:t>Mount Carmel Phase 3 – onsite September 22.</a:t>
            </a:r>
            <a:endParaRPr lang="en-GB" sz="9600" dirty="0">
              <a:solidFill>
                <a:srgbClr val="FFFFFF"/>
              </a:solidFill>
              <a:cs typeface="Calibri"/>
            </a:endParaRPr>
          </a:p>
          <a:p>
            <a:r>
              <a:rPr lang="en-GB" sz="9600" dirty="0">
                <a:solidFill>
                  <a:srgbClr val="FFFFFF"/>
                </a:solidFill>
              </a:rPr>
              <a:t>Sean Walsh Astro – onsite August 22. East of M50  under assessment. </a:t>
            </a:r>
          </a:p>
          <a:p>
            <a:r>
              <a:rPr lang="en-GB" sz="9600" dirty="0">
                <a:solidFill>
                  <a:srgbClr val="FFFFFF"/>
                </a:solidFill>
              </a:rPr>
              <a:t>Whitestown Stream amenity – onsite November 22. </a:t>
            </a:r>
            <a:endParaRPr lang="en-GB" sz="9600" dirty="0">
              <a:solidFill>
                <a:srgbClr val="FFFFFF"/>
              </a:solidFill>
              <a:cs typeface="Calibri"/>
            </a:endParaRPr>
          </a:p>
          <a:p>
            <a:pPr marL="0" indent="0">
              <a:buNone/>
            </a:pPr>
            <a:r>
              <a:rPr lang="en-GB" sz="3300" dirty="0">
                <a:solidFill>
                  <a:srgbClr val="FFFFFF"/>
                </a:solidFill>
              </a:rPr>
              <a:t> </a:t>
            </a:r>
            <a:endParaRPr lang="en-IE" sz="3300" dirty="0">
              <a:solidFill>
                <a:srgbClr val="FFFFFF"/>
              </a:solidFill>
            </a:endParaRPr>
          </a:p>
        </p:txBody>
      </p:sp>
      <p:pic>
        <p:nvPicPr>
          <p:cNvPr id="9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327FA627-0FD1-EC55-D198-4218C7C66E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4" r="6573" b="-2"/>
          <a:stretch/>
        </p:blipFill>
        <p:spPr>
          <a:xfrm>
            <a:off x="8192435" y="3980554"/>
            <a:ext cx="3709207" cy="3312586"/>
          </a:xfrm>
          <a:prstGeom prst="rect">
            <a:avLst/>
          </a:prstGeom>
        </p:spPr>
      </p:pic>
      <p:pic>
        <p:nvPicPr>
          <p:cNvPr id="8" name="Content Placeholder 10" descr="A picture containing grass, way, track, outdoor&#10;&#10;Description automatically generated">
            <a:extLst>
              <a:ext uri="{FF2B5EF4-FFF2-40B4-BE49-F238E27FC236}">
                <a16:creationId xmlns:a16="http://schemas.microsoft.com/office/drawing/2014/main" id="{C3183C52-4D62-207B-0458-5D433EE71F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6" r="8574" b="2"/>
          <a:stretch/>
        </p:blipFill>
        <p:spPr>
          <a:xfrm>
            <a:off x="8206298" y="7430033"/>
            <a:ext cx="3709206" cy="3312587"/>
          </a:xfrm>
          <a:prstGeom prst="rect">
            <a:avLst/>
          </a:prstGeom>
        </p:spPr>
      </p:pic>
      <p:pic>
        <p:nvPicPr>
          <p:cNvPr id="10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5D622736-F984-EAF6-912E-7619368BBD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56" b="-2"/>
          <a:stretch/>
        </p:blipFill>
        <p:spPr>
          <a:xfrm>
            <a:off x="12029485" y="3967731"/>
            <a:ext cx="7536856" cy="679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86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739" y="530559"/>
            <a:ext cx="7533663" cy="1021206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E20593-D64C-5ED4-F180-FC24504D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292" y="1051322"/>
            <a:ext cx="5950919" cy="2788573"/>
          </a:xfrm>
        </p:spPr>
        <p:txBody>
          <a:bodyPr anchor="b">
            <a:normAutofit/>
          </a:bodyPr>
          <a:lstStyle/>
          <a:p>
            <a:r>
              <a:rPr lang="en-GB" sz="5900" dirty="0">
                <a:solidFill>
                  <a:srgbClr val="FFFFFF"/>
                </a:solidFill>
              </a:rPr>
              <a:t>Tourism Promotion  </a:t>
            </a:r>
            <a:endParaRPr lang="en-IE" sz="5900" dirty="0">
              <a:solidFill>
                <a:srgbClr val="FFFFFF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D129FB-8A76-88F1-7607-9098FD129F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1" r="13832" b="3"/>
          <a:stretch/>
        </p:blipFill>
        <p:spPr>
          <a:xfrm>
            <a:off x="8192437" y="537441"/>
            <a:ext cx="3709206" cy="3302454"/>
          </a:xfrm>
          <a:prstGeom prst="rect">
            <a:avLst/>
          </a:prstGeom>
        </p:spPr>
      </p:pic>
      <p:pic>
        <p:nvPicPr>
          <p:cNvPr id="11" name="Picture 10" descr="An aerial view of a city&#10;&#10;Description automatically generated">
            <a:extLst>
              <a:ext uri="{FF2B5EF4-FFF2-40B4-BE49-F238E27FC236}">
                <a16:creationId xmlns:a16="http://schemas.microsoft.com/office/drawing/2014/main" id="{D572A6B1-4221-547F-0981-1E7CB93930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0" r="25876" b="-1"/>
          <a:stretch/>
        </p:blipFill>
        <p:spPr>
          <a:xfrm>
            <a:off x="12029485" y="537443"/>
            <a:ext cx="3709208" cy="3296042"/>
          </a:xfrm>
          <a:prstGeom prst="rect">
            <a:avLst/>
          </a:prstGeom>
        </p:spPr>
      </p:pic>
      <p:pic>
        <p:nvPicPr>
          <p:cNvPr id="5" name="Content Placeholder 4" descr="A picture containing sky, outdoor, park&#10;&#10;Description automatically generated">
            <a:extLst>
              <a:ext uri="{FF2B5EF4-FFF2-40B4-BE49-F238E27FC236}">
                <a16:creationId xmlns:a16="http://schemas.microsoft.com/office/drawing/2014/main" id="{C439C123-4314-4D26-B2B9-C455584897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" r="13368" b="-2"/>
          <a:stretch/>
        </p:blipFill>
        <p:spPr>
          <a:xfrm>
            <a:off x="8221317" y="7440167"/>
            <a:ext cx="3699806" cy="3302453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BF2A320-4CBD-38AE-81A2-D032006A2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290" y="4080238"/>
            <a:ext cx="5949327" cy="6063905"/>
          </a:xfrm>
        </p:spPr>
        <p:txBody>
          <a:bodyPr anchor="t">
            <a:normAutofit fontScale="92500" lnSpcReduction="20000"/>
          </a:bodyPr>
          <a:lstStyle/>
          <a:p>
            <a:r>
              <a:rPr lang="en-US" sz="3300" dirty="0">
                <a:solidFill>
                  <a:srgbClr val="FFFFFF"/>
                </a:solidFill>
              </a:rPr>
              <a:t>Dublin Mountains – SC decision awaited. </a:t>
            </a:r>
          </a:p>
          <a:p>
            <a:r>
              <a:rPr lang="en-US" sz="3300" dirty="0">
                <a:solidFill>
                  <a:srgbClr val="FFFFFF"/>
                </a:solidFill>
              </a:rPr>
              <a:t>Rathfarnham Castle – EOI document issued to market.</a:t>
            </a:r>
            <a:endParaRPr lang="en-US" sz="3300" dirty="0">
              <a:solidFill>
                <a:srgbClr val="FFFFFF"/>
              </a:solidFill>
              <a:cs typeface="Calibri"/>
            </a:endParaRPr>
          </a:p>
          <a:p>
            <a:r>
              <a:rPr lang="en-US" sz="3300" dirty="0">
                <a:solidFill>
                  <a:srgbClr val="FFFFFF"/>
                </a:solidFill>
              </a:rPr>
              <a:t>Dodder Greenway – Phase 4 onsite. Phase 5 (Blue Haven junction) on site Nov. 22. </a:t>
            </a:r>
            <a:endParaRPr lang="en-US" sz="3300" dirty="0">
              <a:solidFill>
                <a:srgbClr val="FFFFFF"/>
              </a:solidFill>
              <a:cs typeface="Calibri"/>
            </a:endParaRPr>
          </a:p>
          <a:p>
            <a:r>
              <a:rPr lang="en-US" sz="3300" dirty="0">
                <a:solidFill>
                  <a:srgbClr val="FFFFFF"/>
                </a:solidFill>
              </a:rPr>
              <a:t>Liffey Valley Greenway  – Part 8 October 22. </a:t>
            </a:r>
            <a:endParaRPr lang="en-US" sz="3300" dirty="0">
              <a:solidFill>
                <a:srgbClr val="FFFFFF"/>
              </a:solidFill>
              <a:cs typeface="Calibri"/>
            </a:endParaRPr>
          </a:p>
          <a:p>
            <a:r>
              <a:rPr lang="en-US" sz="3300" dirty="0">
                <a:solidFill>
                  <a:srgbClr val="FFFFFF"/>
                </a:solidFill>
              </a:rPr>
              <a:t>Grand Canal Ext. – on site Q4 22.</a:t>
            </a:r>
            <a:endParaRPr lang="en-US" sz="3300" dirty="0">
              <a:solidFill>
                <a:srgbClr val="FFFFFF"/>
              </a:solidFill>
              <a:cs typeface="Calibri"/>
            </a:endParaRPr>
          </a:p>
          <a:p>
            <a:r>
              <a:rPr lang="en-US" sz="3300" dirty="0">
                <a:solidFill>
                  <a:srgbClr val="FFFFFF"/>
                </a:solidFill>
              </a:rPr>
              <a:t>12</a:t>
            </a:r>
            <a:r>
              <a:rPr lang="en-US" sz="3300" baseline="30000" dirty="0">
                <a:solidFill>
                  <a:srgbClr val="FFFFFF"/>
                </a:solidFill>
              </a:rPr>
              <a:t>th</a:t>
            </a:r>
            <a:r>
              <a:rPr lang="en-US" sz="3300" dirty="0">
                <a:solidFill>
                  <a:srgbClr val="FFFFFF"/>
                </a:solidFill>
              </a:rPr>
              <a:t> Lock Study – underway. </a:t>
            </a:r>
          </a:p>
          <a:p>
            <a:r>
              <a:rPr lang="en-US" sz="3300" dirty="0">
                <a:solidFill>
                  <a:srgbClr val="FFFFFF"/>
                </a:solidFill>
              </a:rPr>
              <a:t>Corkagh Park, </a:t>
            </a:r>
            <a:r>
              <a:rPr lang="en-US" sz="3300" dirty="0" err="1">
                <a:solidFill>
                  <a:srgbClr val="FFFFFF"/>
                </a:solidFill>
              </a:rPr>
              <a:t>Tallaght</a:t>
            </a:r>
            <a:r>
              <a:rPr lang="en-US" sz="3300" dirty="0">
                <a:solidFill>
                  <a:srgbClr val="FFFFFF"/>
                </a:solidFill>
              </a:rPr>
              <a:t> Stadium and </a:t>
            </a:r>
            <a:r>
              <a:rPr lang="en-US" sz="3300" dirty="0" err="1">
                <a:solidFill>
                  <a:srgbClr val="FFFFFF"/>
                </a:solidFill>
              </a:rPr>
              <a:t>Tallaght</a:t>
            </a:r>
            <a:r>
              <a:rPr lang="en-US" sz="3300" dirty="0">
                <a:solidFill>
                  <a:srgbClr val="FFFFFF"/>
                </a:solidFill>
              </a:rPr>
              <a:t> Heritage Centre – reported elsewhere. </a:t>
            </a:r>
          </a:p>
        </p:txBody>
      </p:sp>
      <p:pic>
        <p:nvPicPr>
          <p:cNvPr id="16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D5925C0-379D-2039-68A0-6FCB762723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7" r="-3" b="16424"/>
          <a:stretch/>
        </p:blipFill>
        <p:spPr>
          <a:xfrm>
            <a:off x="8192435" y="3980554"/>
            <a:ext cx="3709207" cy="3312586"/>
          </a:xfrm>
          <a:prstGeom prst="rect">
            <a:avLst/>
          </a:prstGeom>
        </p:spPr>
      </p:pic>
      <p:pic>
        <p:nvPicPr>
          <p:cNvPr id="14" name="Picture 10" descr="Making memories with Avoca | FOOD&amp;amp;WINE Ireland">
            <a:extLst>
              <a:ext uri="{FF2B5EF4-FFF2-40B4-BE49-F238E27FC236}">
                <a16:creationId xmlns:a16="http://schemas.microsoft.com/office/drawing/2014/main" id="{448E7455-22C7-8A3A-B7BA-078E0E794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6" r="13913" b="2"/>
          <a:stretch/>
        </p:blipFill>
        <p:spPr bwMode="auto">
          <a:xfrm>
            <a:off x="15881469" y="543854"/>
            <a:ext cx="3709206" cy="331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BD3DB8E0-1F23-2F3C-8E1E-175D88EEF6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5" r="5424" b="-1"/>
          <a:stretch/>
        </p:blipFill>
        <p:spPr bwMode="auto">
          <a:xfrm>
            <a:off x="11970265" y="3980553"/>
            <a:ext cx="7606096" cy="700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975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A335D7-0C21-B7AC-2B23-10D7B31C7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25" t="12293" r="77294" b="22385"/>
          <a:stretch/>
        </p:blipFill>
        <p:spPr>
          <a:xfrm>
            <a:off x="984250" y="396"/>
            <a:ext cx="18059400" cy="113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97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1DBD8-0A9F-45C0-8F89-FA1589557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4923" y="1005603"/>
            <a:ext cx="5929123" cy="2194498"/>
          </a:xfrm>
        </p:spPr>
        <p:txBody>
          <a:bodyPr>
            <a:normAutofit/>
          </a:bodyPr>
          <a:lstStyle/>
          <a:p>
            <a:r>
              <a:rPr lang="en-GB" sz="4800" b="1" dirty="0"/>
              <a:t>Cycle South Dublin </a:t>
            </a:r>
            <a:endParaRPr lang="en-IE" sz="4800" b="1" dirty="0"/>
          </a:p>
        </p:txBody>
      </p:sp>
      <p:sp>
        <p:nvSpPr>
          <p:cNvPr id="46" name="Content Placeholder 8">
            <a:extLst>
              <a:ext uri="{FF2B5EF4-FFF2-40B4-BE49-F238E27FC236}">
                <a16:creationId xmlns:a16="http://schemas.microsoft.com/office/drawing/2014/main" id="{FD331BEE-B32E-1781-3B22-6201C3A7B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4923" y="3618380"/>
            <a:ext cx="5208632" cy="644509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250" dirty="0"/>
              <a:t>10-year Strategy. </a:t>
            </a:r>
            <a:endParaRPr lang="en-US" sz="3298" dirty="0"/>
          </a:p>
          <a:p>
            <a:r>
              <a:rPr lang="en-US" sz="3250" dirty="0"/>
              <a:t>63 routes - 263 km - €280m.</a:t>
            </a:r>
            <a:endParaRPr lang="en-US" sz="3250" dirty="0">
              <a:cs typeface="Calibri"/>
            </a:endParaRPr>
          </a:p>
          <a:p>
            <a:r>
              <a:rPr lang="en-US" sz="3250" dirty="0"/>
              <a:t>Includes Dodder and Canal Loop Greenways and final leg of Grand Canal Greenway. </a:t>
            </a:r>
            <a:endParaRPr lang="en-US" sz="3250" dirty="0">
              <a:cs typeface="Calibri"/>
            </a:endParaRPr>
          </a:p>
          <a:p>
            <a:r>
              <a:rPr lang="en-US" sz="3250" dirty="0" err="1"/>
              <a:t>Avonbeg</a:t>
            </a:r>
            <a:r>
              <a:rPr lang="en-US" sz="3250" dirty="0"/>
              <a:t>, Grange Road &amp; </a:t>
            </a:r>
            <a:r>
              <a:rPr lang="en-US" sz="3250" dirty="0" err="1"/>
              <a:t>Jobstown</a:t>
            </a:r>
            <a:r>
              <a:rPr lang="en-US" sz="3250" dirty="0"/>
              <a:t>  recently completed. </a:t>
            </a:r>
            <a:endParaRPr lang="en-US" sz="3250" dirty="0">
              <a:cs typeface="Calibri"/>
            </a:endParaRPr>
          </a:p>
          <a:p>
            <a:r>
              <a:rPr lang="en-US" sz="3250" dirty="0" err="1"/>
              <a:t>Knocklyon</a:t>
            </a:r>
            <a:r>
              <a:rPr lang="en-US" sz="3250" dirty="0"/>
              <a:t> Road &amp; Old Bawn underway. </a:t>
            </a:r>
            <a:endParaRPr lang="en-US" sz="3250" dirty="0">
              <a:cs typeface="Calibri"/>
            </a:endParaRPr>
          </a:p>
          <a:p>
            <a:r>
              <a:rPr lang="en-US" sz="3250" dirty="0" err="1"/>
              <a:t>Templeville</a:t>
            </a:r>
            <a:r>
              <a:rPr lang="en-US" sz="3250" dirty="0"/>
              <a:t> Road and Wellington Lane next  up. </a:t>
            </a:r>
            <a:endParaRPr lang="en-US" sz="3250" dirty="0">
              <a:cs typeface="Calibri"/>
            </a:endParaRPr>
          </a:p>
          <a:p>
            <a:endParaRPr lang="en-US" sz="3298" dirty="0"/>
          </a:p>
          <a:p>
            <a:pPr marL="0" indent="0">
              <a:buNone/>
            </a:pPr>
            <a:endParaRPr lang="en-US" sz="3298" dirty="0"/>
          </a:p>
        </p:txBody>
      </p:sp>
      <p:pic>
        <p:nvPicPr>
          <p:cNvPr id="5" name="Content Placeholder 4" descr="A high angle view of a road&#10;&#10;Description automatically generated with low confidence">
            <a:extLst>
              <a:ext uri="{FF2B5EF4-FFF2-40B4-BE49-F238E27FC236}">
                <a16:creationId xmlns:a16="http://schemas.microsoft.com/office/drawing/2014/main" id="{1B7E469A-46DC-43FE-91FC-91CC27393E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5" r="18219" b="-2"/>
          <a:stretch/>
        </p:blipFill>
        <p:spPr>
          <a:xfrm>
            <a:off x="8159356" y="399"/>
            <a:ext cx="11944744" cy="11308555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5411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11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372" y="1044884"/>
            <a:ext cx="7056524" cy="9063188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57398C-6912-9D7D-E28E-F085BE966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181" y="1613815"/>
            <a:ext cx="5624122" cy="1824575"/>
          </a:xfrm>
        </p:spPr>
        <p:txBody>
          <a:bodyPr>
            <a:normAutofit/>
          </a:bodyPr>
          <a:lstStyle/>
          <a:p>
            <a:r>
              <a:rPr lang="en-GB" sz="4600" dirty="0"/>
              <a:t>Flood Relief &amp; Constructed Wetlands </a:t>
            </a:r>
            <a:endParaRPr lang="en-IE" sz="4600" dirty="0"/>
          </a:p>
        </p:txBody>
      </p:sp>
      <p:sp>
        <p:nvSpPr>
          <p:cNvPr id="66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825" y="1930129"/>
            <a:ext cx="211093" cy="11610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Rectangle 17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6893" y="3498358"/>
            <a:ext cx="5488419" cy="15080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Content Placeholder 8">
            <a:extLst>
              <a:ext uri="{FF2B5EF4-FFF2-40B4-BE49-F238E27FC236}">
                <a16:creationId xmlns:a16="http://schemas.microsoft.com/office/drawing/2014/main" id="{B511BFAD-1B40-B1F2-4DD3-938D831E2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7181" y="3890416"/>
            <a:ext cx="5624122" cy="5648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Whitechurch FAS – court appeal decision expected late summer. </a:t>
            </a:r>
          </a:p>
          <a:p>
            <a:r>
              <a:rPr lang="en-US" dirty="0"/>
              <a:t>Camac  FAS – design options review underway – informal public consultation held 28/29 June. </a:t>
            </a:r>
          </a:p>
          <a:p>
            <a:r>
              <a:rPr lang="en-US" dirty="0"/>
              <a:t>Poddle FAS – with ABP.</a:t>
            </a:r>
          </a:p>
          <a:p>
            <a:r>
              <a:rPr lang="en-US" dirty="0" err="1"/>
              <a:t>Griffeen</a:t>
            </a:r>
            <a:r>
              <a:rPr lang="en-US" dirty="0"/>
              <a:t> Integrated Constructed Wetlands (ICW) onsite 4</a:t>
            </a:r>
            <a:r>
              <a:rPr lang="en-US" baseline="30000" dirty="0"/>
              <a:t>th</a:t>
            </a:r>
            <a:r>
              <a:rPr lang="en-US" dirty="0"/>
              <a:t> July. </a:t>
            </a:r>
          </a:p>
          <a:p>
            <a:r>
              <a:rPr lang="en-US" dirty="0"/>
              <a:t>2 Dodder ICW projects to commence late August 22.</a:t>
            </a:r>
            <a:endParaRPr lang="en-US" dirty="0">
              <a:cs typeface="Calibri"/>
            </a:endParaRPr>
          </a:p>
          <a:p>
            <a:r>
              <a:rPr lang="en-US" dirty="0" err="1"/>
              <a:t>Kilnamanagh</a:t>
            </a:r>
            <a:r>
              <a:rPr lang="en-US" dirty="0"/>
              <a:t> ICW Q1 2023 </a:t>
            </a:r>
          </a:p>
        </p:txBody>
      </p:sp>
      <p:pic>
        <p:nvPicPr>
          <p:cNvPr id="5" name="Content Placeholder 4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E269B281-2623-0767-7979-40EA3C90D6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6" r="-1" b="-1"/>
          <a:stretch/>
        </p:blipFill>
        <p:spPr>
          <a:xfrm>
            <a:off x="8450004" y="1046142"/>
            <a:ext cx="10977467" cy="906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14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1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20099073" cy="11309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3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995" y="299432"/>
            <a:ext cx="19496684" cy="107207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uilding under construction&#10;&#10;Description automatically generated with medium confidence">
            <a:extLst>
              <a:ext uri="{FF2B5EF4-FFF2-40B4-BE49-F238E27FC236}">
                <a16:creationId xmlns:a16="http://schemas.microsoft.com/office/drawing/2014/main" id="{4E241BBB-7193-37B4-E213-0477D0E189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2" r="26528" b="1"/>
          <a:stretch/>
        </p:blipFill>
        <p:spPr>
          <a:xfrm>
            <a:off x="299943" y="301582"/>
            <a:ext cx="9753630" cy="10718625"/>
          </a:xfrm>
          <a:prstGeom prst="rect">
            <a:avLst/>
          </a:prstGeom>
        </p:spPr>
      </p:pic>
      <p:pic>
        <p:nvPicPr>
          <p:cNvPr id="4" name="Content Placeholder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29A4B23-122F-273A-A664-8F906F1F69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r="21142" b="-1"/>
          <a:stretch/>
        </p:blipFill>
        <p:spPr>
          <a:xfrm>
            <a:off x="10050658" y="301582"/>
            <a:ext cx="9753630" cy="10718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DB0DF3-AD83-3CCE-0CDC-4B6979493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733" y="918845"/>
            <a:ext cx="17329198" cy="4610495"/>
          </a:xfrm>
        </p:spPr>
        <p:txBody>
          <a:bodyPr anchor="b">
            <a:normAutofit/>
          </a:bodyPr>
          <a:lstStyle/>
          <a:p>
            <a:r>
              <a:rPr lang="en-GB" sz="6600" dirty="0" err="1">
                <a:solidFill>
                  <a:srgbClr val="FFFFFF"/>
                </a:solidFill>
              </a:rPr>
              <a:t>Kilcarbery</a:t>
            </a:r>
            <a:r>
              <a:rPr lang="en-GB" sz="6600" dirty="0">
                <a:solidFill>
                  <a:srgbClr val="FFFFFF"/>
                </a:solidFill>
              </a:rPr>
              <a:t> and Other Large Sites </a:t>
            </a:r>
            <a:endParaRPr lang="en-IE" sz="6600" dirty="0">
              <a:solidFill>
                <a:srgbClr val="FFFFFF"/>
              </a:solidFill>
            </a:endParaRPr>
          </a:p>
        </p:txBody>
      </p:sp>
      <p:sp>
        <p:nvSpPr>
          <p:cNvPr id="30" name="Content Placeholder 8">
            <a:extLst>
              <a:ext uri="{FF2B5EF4-FFF2-40B4-BE49-F238E27FC236}">
                <a16:creationId xmlns:a16="http://schemas.microsoft.com/office/drawing/2014/main" id="{8A5AACAE-D124-7DEF-5553-9FF2F66D6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733" y="5815129"/>
            <a:ext cx="17329198" cy="42685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300" dirty="0" err="1">
                <a:solidFill>
                  <a:srgbClr val="FFFFFF"/>
                </a:solidFill>
              </a:rPr>
              <a:t>Kilcarbery</a:t>
            </a:r>
            <a:r>
              <a:rPr lang="en-US" sz="3300" dirty="0">
                <a:solidFill>
                  <a:srgbClr val="FFFFFF"/>
                </a:solidFill>
              </a:rPr>
              <a:t> - 2022 delivery -  16 affordable, 74 cost rental, 73 social. </a:t>
            </a:r>
          </a:p>
          <a:p>
            <a:r>
              <a:rPr lang="en-US" sz="3300" dirty="0" err="1">
                <a:solidFill>
                  <a:srgbClr val="FFFFFF"/>
                </a:solidFill>
              </a:rPr>
              <a:t>Clonburris</a:t>
            </a:r>
            <a:r>
              <a:rPr lang="en-US" sz="3300" dirty="0">
                <a:solidFill>
                  <a:srgbClr val="FFFFFF"/>
                </a:solidFill>
              </a:rPr>
              <a:t> – Phase 1 Part 8 July – Phase 2 Part 8 June – see separate report on </a:t>
            </a:r>
            <a:r>
              <a:rPr lang="en-US" sz="3300" dirty="0" err="1">
                <a:solidFill>
                  <a:srgbClr val="FFFFFF"/>
                </a:solidFill>
              </a:rPr>
              <a:t>Clonburris</a:t>
            </a:r>
            <a:r>
              <a:rPr lang="en-US" sz="3300" dirty="0">
                <a:solidFill>
                  <a:srgbClr val="FFFFFF"/>
                </a:solidFill>
              </a:rPr>
              <a:t>. </a:t>
            </a:r>
            <a:endParaRPr lang="en-US" sz="3300" dirty="0">
              <a:solidFill>
                <a:srgbClr val="FFFFFF"/>
              </a:solidFill>
              <a:cs typeface="Calibri"/>
            </a:endParaRPr>
          </a:p>
          <a:p>
            <a:r>
              <a:rPr lang="en-US" sz="3300" dirty="0">
                <a:solidFill>
                  <a:srgbClr val="FFFFFF"/>
                </a:solidFill>
              </a:rPr>
              <a:t>Killinarden – LRD application to SDCC rather than SHD. </a:t>
            </a:r>
          </a:p>
          <a:p>
            <a:r>
              <a:rPr lang="en-US" sz="3300" dirty="0">
                <a:solidFill>
                  <a:srgbClr val="FFFFFF"/>
                </a:solidFill>
              </a:rPr>
              <a:t>Belgard North Cost Rental Apartments – report to September Council meeting. </a:t>
            </a:r>
            <a:endParaRPr lang="en-US" sz="3300" dirty="0">
              <a:solidFill>
                <a:srgbClr val="FFFFFF"/>
              </a:solidFill>
              <a:cs typeface="Calibri"/>
            </a:endParaRPr>
          </a:p>
          <a:p>
            <a:r>
              <a:rPr lang="en-US" sz="3300" dirty="0">
                <a:solidFill>
                  <a:srgbClr val="FFFFFF"/>
                </a:solidFill>
              </a:rPr>
              <a:t>Rathcoole – new site layout, masterplan required. </a:t>
            </a:r>
            <a:endParaRPr lang="en-US" sz="3300" dirty="0">
              <a:solidFill>
                <a:srgbClr val="FFFFFF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8248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155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0109" y="530559"/>
            <a:ext cx="11638854" cy="3239221"/>
          </a:xfrm>
          <a:prstGeom prst="rect">
            <a:avLst/>
          </a:prstGeom>
          <a:solidFill>
            <a:srgbClr val="4B602F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C1ECEB-4F2B-0E41-4250-CC01A5D89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476" y="810124"/>
            <a:ext cx="10873543" cy="268009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Housing Delivery </a:t>
            </a:r>
            <a:endParaRPr lang="en-IE" dirty="0">
              <a:solidFill>
                <a:srgbClr val="FFFFFF"/>
              </a:solidFill>
            </a:endParaRPr>
          </a:p>
        </p:txBody>
      </p:sp>
      <p:sp>
        <p:nvSpPr>
          <p:cNvPr id="163" name="Rectangle 157">
            <a:extLst>
              <a:ext uri="{FF2B5EF4-FFF2-40B4-BE49-F238E27FC236}">
                <a16:creationId xmlns:a16="http://schemas.microsoft.com/office/drawing/2014/main" id="{F48C0E4D-BD5E-4FDD-9B62-2B2940BF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810" y="4056286"/>
            <a:ext cx="5684434" cy="3226935"/>
          </a:xfrm>
          <a:prstGeom prst="rect">
            <a:avLst/>
          </a:prstGeom>
          <a:solidFill>
            <a:srgbClr val="9A4E3B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grass, track, outdoor, scene&#10;&#10;Description automatically generated">
            <a:extLst>
              <a:ext uri="{FF2B5EF4-FFF2-40B4-BE49-F238E27FC236}">
                <a16:creationId xmlns:a16="http://schemas.microsoft.com/office/drawing/2014/main" id="{CE9A67D5-A378-EA9E-141E-BA82ACC156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5" r="13238" b="-3"/>
          <a:stretch/>
        </p:blipFill>
        <p:spPr>
          <a:xfrm>
            <a:off x="2011629" y="4278575"/>
            <a:ext cx="2751986" cy="2752192"/>
          </a:xfrm>
          <a:prstGeom prst="rect">
            <a:avLst/>
          </a:prstGeom>
        </p:spPr>
      </p:pic>
      <p:sp>
        <p:nvSpPr>
          <p:cNvPr id="160" name="Rectangle 159">
            <a:extLst>
              <a:ext uri="{FF2B5EF4-FFF2-40B4-BE49-F238E27FC236}">
                <a16:creationId xmlns:a16="http://schemas.microsoft.com/office/drawing/2014/main" id="{CAA0DA42-F6E1-48B7-B5ED-7C0C67DED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8650" y="4056286"/>
            <a:ext cx="5684434" cy="3226935"/>
          </a:xfrm>
          <a:prstGeom prst="rect">
            <a:avLst/>
          </a:prstGeom>
          <a:solidFill>
            <a:srgbClr val="9A4E3B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sky, outdoor, way, road&#10;&#10;Description automatically generated">
            <a:extLst>
              <a:ext uri="{FF2B5EF4-FFF2-40B4-BE49-F238E27FC236}">
                <a16:creationId xmlns:a16="http://schemas.microsoft.com/office/drawing/2014/main" id="{0FD58178-A3DA-E70D-B307-D7075BE5AE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r="18396" b="-3"/>
          <a:stretch/>
        </p:blipFill>
        <p:spPr>
          <a:xfrm>
            <a:off x="7959952" y="4277615"/>
            <a:ext cx="2753910" cy="2754116"/>
          </a:xfrm>
          <a:prstGeom prst="rect">
            <a:avLst/>
          </a:prstGeom>
        </p:spPr>
      </p:pic>
      <p:sp>
        <p:nvSpPr>
          <p:cNvPr id="162" name="Rectangle 161">
            <a:extLst>
              <a:ext uri="{FF2B5EF4-FFF2-40B4-BE49-F238E27FC236}">
                <a16:creationId xmlns:a16="http://schemas.microsoft.com/office/drawing/2014/main" id="{BB6BE08D-CDB9-4806-9C6E-8FD809D88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810" y="7539566"/>
            <a:ext cx="5684434" cy="3226935"/>
          </a:xfrm>
          <a:prstGeom prst="rect">
            <a:avLst/>
          </a:prstGeom>
          <a:solidFill>
            <a:srgbClr val="9A4E3B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brick building with a black roof&#10;&#10;Description automatically generated with medium confidence">
            <a:extLst>
              <a:ext uri="{FF2B5EF4-FFF2-40B4-BE49-F238E27FC236}">
                <a16:creationId xmlns:a16="http://schemas.microsoft.com/office/drawing/2014/main" id="{CC232612-4E0C-AA3C-90E8-ABE69C3DD7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8" r="18915" b="-1"/>
          <a:stretch/>
        </p:blipFill>
        <p:spPr>
          <a:xfrm>
            <a:off x="2005211" y="7772312"/>
            <a:ext cx="2752039" cy="2752192"/>
          </a:xfrm>
          <a:prstGeom prst="rect">
            <a:avLst/>
          </a:prstGeom>
        </p:spPr>
      </p:pic>
      <p:sp>
        <p:nvSpPr>
          <p:cNvPr id="164" name="Rectangle 163">
            <a:extLst>
              <a:ext uri="{FF2B5EF4-FFF2-40B4-BE49-F238E27FC236}">
                <a16:creationId xmlns:a16="http://schemas.microsoft.com/office/drawing/2014/main" id="{CEFD8F0A-04C0-4F46-A992-D5CEA4F4C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8650" y="7539566"/>
            <a:ext cx="5684434" cy="3226935"/>
          </a:xfrm>
          <a:prstGeom prst="rect">
            <a:avLst/>
          </a:prstGeom>
          <a:solidFill>
            <a:srgbClr val="9A4E3B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building, sky, outdoor, brick&#10;&#10;Description automatically generated">
            <a:extLst>
              <a:ext uri="{FF2B5EF4-FFF2-40B4-BE49-F238E27FC236}">
                <a16:creationId xmlns:a16="http://schemas.microsoft.com/office/drawing/2014/main" id="{FF94B0DA-B5BA-127E-E884-66B795F21B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27603" b="-1"/>
          <a:stretch/>
        </p:blipFill>
        <p:spPr>
          <a:xfrm>
            <a:off x="7964162" y="7772312"/>
            <a:ext cx="2752039" cy="2752192"/>
          </a:xfrm>
          <a:prstGeom prst="rect">
            <a:avLst/>
          </a:prstGeom>
        </p:spPr>
      </p:pic>
      <p:sp>
        <p:nvSpPr>
          <p:cNvPr id="166" name="Rectangle 16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1136" y="530559"/>
            <a:ext cx="7112441" cy="10248227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Content Placeholder 14">
            <a:extLst>
              <a:ext uri="{FF2B5EF4-FFF2-40B4-BE49-F238E27FC236}">
                <a16:creationId xmlns:a16="http://schemas.microsoft.com/office/drawing/2014/main" id="{DFECD917-A012-EB78-C6C9-D399772E7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22365" y="1274186"/>
            <a:ext cx="5789981" cy="8791135"/>
          </a:xfrm>
        </p:spPr>
        <p:txBody>
          <a:bodyPr anchor="ctr">
            <a:normAutofit lnSpcReduction="10000"/>
          </a:bodyPr>
          <a:lstStyle/>
          <a:p>
            <a:r>
              <a:rPr lang="en-US" sz="2500" dirty="0">
                <a:solidFill>
                  <a:srgbClr val="FFFFFF"/>
                </a:solidFill>
              </a:rPr>
              <a:t>Fernwood/Maplewood – (40) due September 22.</a:t>
            </a:r>
            <a:endParaRPr lang="en-US" sz="2500" dirty="0">
              <a:solidFill>
                <a:srgbClr val="FFFFFF"/>
              </a:solidFill>
              <a:cs typeface="Calibri"/>
            </a:endParaRPr>
          </a:p>
          <a:p>
            <a:r>
              <a:rPr lang="en-US" sz="2500" dirty="0">
                <a:solidFill>
                  <a:srgbClr val="FFFFFF"/>
                </a:solidFill>
              </a:rPr>
              <a:t>Riversdale - (43) – due September 22.</a:t>
            </a:r>
            <a:endParaRPr lang="en-US" sz="2500" dirty="0">
              <a:solidFill>
                <a:srgbClr val="FFFFFF"/>
              </a:solidFill>
              <a:cs typeface="Calibri"/>
            </a:endParaRPr>
          </a:p>
          <a:p>
            <a:r>
              <a:rPr lang="en-US" sz="2500" dirty="0" err="1">
                <a:solidFill>
                  <a:srgbClr val="FFFFFF"/>
                </a:solidFill>
              </a:rPr>
              <a:t>Homeville</a:t>
            </a:r>
            <a:r>
              <a:rPr lang="en-US" sz="2500" dirty="0">
                <a:solidFill>
                  <a:srgbClr val="FFFFFF"/>
                </a:solidFill>
              </a:rPr>
              <a:t> (16) – contract determined. </a:t>
            </a:r>
            <a:endParaRPr lang="en-US" sz="2500" dirty="0">
              <a:solidFill>
                <a:srgbClr val="FFFFFF"/>
              </a:solidFill>
              <a:cs typeface="Calibri"/>
            </a:endParaRPr>
          </a:p>
          <a:p>
            <a:r>
              <a:rPr lang="en-US" sz="2500" dirty="0">
                <a:solidFill>
                  <a:srgbClr val="FFFFFF"/>
                </a:solidFill>
              </a:rPr>
              <a:t>St Catherines </a:t>
            </a:r>
            <a:r>
              <a:rPr lang="en-US" sz="2500" dirty="0" err="1">
                <a:solidFill>
                  <a:srgbClr val="FFFFFF"/>
                </a:solidFill>
              </a:rPr>
              <a:t>Knockmore</a:t>
            </a:r>
            <a:r>
              <a:rPr lang="en-US" sz="2500" dirty="0">
                <a:solidFill>
                  <a:srgbClr val="FFFFFF"/>
                </a:solidFill>
              </a:rPr>
              <a:t> ( 12 ) – due October 22. </a:t>
            </a:r>
          </a:p>
          <a:p>
            <a:r>
              <a:rPr lang="en-US" sz="2500" dirty="0">
                <a:solidFill>
                  <a:srgbClr val="FFFFFF"/>
                </a:solidFill>
              </a:rPr>
              <a:t>St. Marks Ave. (41) – due December 22. </a:t>
            </a:r>
          </a:p>
          <a:p>
            <a:r>
              <a:rPr lang="en-US" sz="2500" dirty="0">
                <a:solidFill>
                  <a:srgbClr val="FFFFFF"/>
                </a:solidFill>
              </a:rPr>
              <a:t>Templeogue (10) due Q1 2023.</a:t>
            </a:r>
            <a:endParaRPr lang="en-US" sz="2500" dirty="0">
              <a:solidFill>
                <a:srgbClr val="FFFFFF"/>
              </a:solidFill>
              <a:cs typeface="Calibri"/>
            </a:endParaRPr>
          </a:p>
          <a:p>
            <a:r>
              <a:rPr lang="en-US" sz="2500" dirty="0">
                <a:solidFill>
                  <a:srgbClr val="FFFFFF"/>
                </a:solidFill>
              </a:rPr>
              <a:t>Whitestown Way (81) due Q1 2023.</a:t>
            </a:r>
            <a:endParaRPr lang="en-US" sz="2500" dirty="0">
              <a:solidFill>
                <a:srgbClr val="FFFFFF"/>
              </a:solidFill>
              <a:cs typeface="Calibri"/>
            </a:endParaRPr>
          </a:p>
          <a:p>
            <a:r>
              <a:rPr lang="en-US" sz="2500" dirty="0" err="1">
                <a:solidFill>
                  <a:srgbClr val="FFFFFF"/>
                </a:solidFill>
              </a:rPr>
              <a:t>Nangor</a:t>
            </a:r>
            <a:r>
              <a:rPr lang="en-US" sz="2500" dirty="0">
                <a:solidFill>
                  <a:srgbClr val="FFFFFF"/>
                </a:solidFill>
              </a:rPr>
              <a:t> Road (93) – due Q4 2023.</a:t>
            </a:r>
            <a:endParaRPr lang="en-US" sz="2500" dirty="0">
              <a:solidFill>
                <a:srgbClr val="FFFFFF"/>
              </a:solidFill>
              <a:cs typeface="Calibri"/>
            </a:endParaRPr>
          </a:p>
          <a:p>
            <a:r>
              <a:rPr lang="en-US" sz="2500" dirty="0">
                <a:solidFill>
                  <a:srgbClr val="FFFFFF"/>
                </a:solidFill>
              </a:rPr>
              <a:t>Old Bawn (12) – to commence August 22. </a:t>
            </a:r>
            <a:endParaRPr lang="en-US" sz="2500" dirty="0">
              <a:solidFill>
                <a:srgbClr val="FFFFFF"/>
              </a:solidFill>
              <a:cs typeface="Calibri" panose="020F0502020204030204"/>
            </a:endParaRPr>
          </a:p>
          <a:p>
            <a:r>
              <a:rPr lang="en-US" sz="2500" dirty="0" err="1">
                <a:solidFill>
                  <a:srgbClr val="FFFFFF"/>
                </a:solidFill>
              </a:rPr>
              <a:t>Balgaddy</a:t>
            </a:r>
            <a:r>
              <a:rPr lang="en-US" sz="2500" dirty="0">
                <a:solidFill>
                  <a:srgbClr val="FFFFFF"/>
                </a:solidFill>
              </a:rPr>
              <a:t> (69) – tenders in – to commence August 22. </a:t>
            </a:r>
          </a:p>
          <a:p>
            <a:r>
              <a:rPr lang="en-US" sz="2500" dirty="0">
                <a:solidFill>
                  <a:srgbClr val="FFFFFF"/>
                </a:solidFill>
              </a:rPr>
              <a:t>Old </a:t>
            </a:r>
            <a:r>
              <a:rPr lang="en-US" sz="2500" dirty="0" err="1">
                <a:solidFill>
                  <a:srgbClr val="FFFFFF"/>
                </a:solidFill>
              </a:rPr>
              <a:t>Nangor</a:t>
            </a:r>
            <a:r>
              <a:rPr lang="en-US" sz="2500" dirty="0">
                <a:solidFill>
                  <a:srgbClr val="FFFFFF"/>
                </a:solidFill>
              </a:rPr>
              <a:t> Road SIMON (10) – for retender. </a:t>
            </a:r>
          </a:p>
          <a:p>
            <a:r>
              <a:rPr lang="en-US" sz="2500" dirty="0">
                <a:solidFill>
                  <a:srgbClr val="FFFFFF"/>
                </a:solidFill>
              </a:rPr>
              <a:t>Lindisfarne (19) – tender under assessment. </a:t>
            </a:r>
          </a:p>
          <a:p>
            <a:r>
              <a:rPr lang="en-US" sz="2500" dirty="0">
                <a:solidFill>
                  <a:srgbClr val="FFFFFF"/>
                </a:solidFill>
              </a:rPr>
              <a:t>Design work progressing (4O) – St. </a:t>
            </a:r>
            <a:r>
              <a:rPr lang="en-US" sz="2500" dirty="0" err="1">
                <a:solidFill>
                  <a:srgbClr val="FFFFFF"/>
                </a:solidFill>
              </a:rPr>
              <a:t>Aongus</a:t>
            </a:r>
            <a:r>
              <a:rPr lang="en-US" sz="2500" dirty="0">
                <a:solidFill>
                  <a:srgbClr val="FFFFFF"/>
                </a:solidFill>
              </a:rPr>
              <a:t>, St. </a:t>
            </a:r>
            <a:r>
              <a:rPr lang="en-US" sz="2500" dirty="0" err="1">
                <a:solidFill>
                  <a:srgbClr val="FFFFFF"/>
                </a:solidFill>
              </a:rPr>
              <a:t>Ronans</a:t>
            </a:r>
            <a:r>
              <a:rPr lang="en-US" sz="2500" dirty="0">
                <a:solidFill>
                  <a:srgbClr val="FFFFFF"/>
                </a:solidFill>
              </a:rPr>
              <a:t>, Pearse Bros., </a:t>
            </a:r>
            <a:r>
              <a:rPr lang="en-US" sz="2500" dirty="0" err="1">
                <a:solidFill>
                  <a:srgbClr val="FFFFFF"/>
                </a:solidFill>
              </a:rPr>
              <a:t>Rossfield</a:t>
            </a:r>
            <a:r>
              <a:rPr lang="en-US" sz="2500" dirty="0">
                <a:solidFill>
                  <a:srgbClr val="FFFFFF"/>
                </a:solidFill>
              </a:rPr>
              <a:t>.</a:t>
            </a:r>
            <a:endParaRPr lang="en-US" sz="2500" dirty="0">
              <a:solidFill>
                <a:srgbClr val="FFFFFF"/>
              </a:solidFill>
              <a:cs typeface="Calibri"/>
            </a:endParaRPr>
          </a:p>
          <a:p>
            <a:r>
              <a:rPr lang="en-US" sz="2500" dirty="0">
                <a:solidFill>
                  <a:srgbClr val="FFFFFF"/>
                </a:solidFill>
              </a:rPr>
              <a:t>Lucan Road (4) – AHB considering options. </a:t>
            </a:r>
            <a:endParaRPr lang="en-US" sz="2500" dirty="0">
              <a:solidFill>
                <a:srgbClr val="FFFFFF"/>
              </a:solidFill>
              <a:cs typeface="Calibri"/>
            </a:endParaRPr>
          </a:p>
          <a:p>
            <a:endParaRPr lang="en-US" sz="25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500" dirty="0">
              <a:solidFill>
                <a:srgbClr val="FFFFFF"/>
              </a:solidFill>
            </a:endParaRPr>
          </a:p>
          <a:p>
            <a:endParaRPr lang="en-US" sz="2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213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52B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ject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081" y="9939919"/>
            <a:ext cx="1546179" cy="726523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578501" y="2799007"/>
            <a:ext cx="7649749" cy="6044179"/>
          </a:xfrm>
          <a:prstGeom prst="rect">
            <a:avLst/>
          </a:prstGeom>
        </p:spPr>
        <p:txBody>
          <a:bodyPr vert="horz" wrap="square" lIns="0" tIns="12064" rIns="0" bIns="0" rtlCol="0">
            <a:spAutoFit/>
          </a:bodyPr>
          <a:lstStyle>
            <a:defPPr>
              <a:defRPr lang="en-US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>
              <a:lnSpc>
                <a:spcPct val="100000"/>
              </a:lnSpc>
              <a:spcBef>
                <a:spcPts val="96"/>
              </a:spcBef>
            </a:pPr>
            <a:r>
              <a:rPr lang="en-GB" sz="10000" spc="-150" dirty="0">
                <a:solidFill>
                  <a:srgbClr val="FFFFFF"/>
                </a:solidFill>
                <a:latin typeface="☞GILROY-BOLD" pitchFamily="2" charset="77"/>
              </a:rPr>
              <a:t>Clonburris </a:t>
            </a:r>
            <a:br>
              <a:rPr lang="en-GB" sz="10000" spc="-150" dirty="0">
                <a:solidFill>
                  <a:srgbClr val="FFFFFF"/>
                </a:solidFill>
                <a:latin typeface="☞GILROY-BOLD" pitchFamily="2" charset="77"/>
              </a:rPr>
            </a:br>
            <a:r>
              <a:rPr lang="en-GB" sz="10000" spc="-150" dirty="0">
                <a:solidFill>
                  <a:srgbClr val="FFFFFF"/>
                </a:solidFill>
                <a:latin typeface="☞GILROY-BOLD" pitchFamily="2" charset="77"/>
              </a:rPr>
              <a:t>SDZ</a:t>
            </a:r>
            <a:r>
              <a:rPr lang="en-GB" sz="3199" spc="-150" dirty="0">
                <a:solidFill>
                  <a:srgbClr val="FFFFFF"/>
                </a:solidFill>
                <a:latin typeface="☞GILROY-BOLD" pitchFamily="2" charset="77"/>
              </a:rPr>
              <a:t> </a:t>
            </a:r>
            <a:br>
              <a:rPr lang="en-GB" sz="3199" spc="-150" dirty="0">
                <a:solidFill>
                  <a:srgbClr val="FFFFFF"/>
                </a:solidFill>
                <a:latin typeface="☞GILROY-BOLD" pitchFamily="2" charset="77"/>
              </a:rPr>
            </a:br>
            <a:br>
              <a:rPr lang="en-GB" sz="3199" spc="-150" dirty="0">
                <a:solidFill>
                  <a:srgbClr val="FFFFFF"/>
                </a:solidFill>
                <a:latin typeface="☞GILROY-BOLD" pitchFamily="2" charset="77"/>
              </a:rPr>
            </a:br>
            <a:r>
              <a:rPr lang="en-GB" sz="3199" spc="-150" dirty="0">
                <a:solidFill>
                  <a:srgbClr val="FFFFFF"/>
                </a:solidFill>
                <a:latin typeface="☞GILROY-BOLD" pitchFamily="2" charset="77"/>
              </a:rPr>
              <a:t>URDF Preliminary Business Case </a:t>
            </a:r>
            <a:br>
              <a:rPr lang="en-GB" sz="3199" spc="-150" dirty="0">
                <a:solidFill>
                  <a:srgbClr val="FFFFFF"/>
                </a:solidFill>
                <a:latin typeface="☞GILROY-BOLD" pitchFamily="2" charset="77"/>
              </a:rPr>
            </a:br>
            <a:r>
              <a:rPr lang="en-GB" sz="3199" spc="-150" dirty="0">
                <a:solidFill>
                  <a:srgbClr val="FFFFFF"/>
                </a:solidFill>
                <a:latin typeface="☞GILROY-BOLD" pitchFamily="2" charset="77"/>
              </a:rPr>
              <a:t>Submitted to DHLGH 03 Dec 2021</a:t>
            </a:r>
            <a:br>
              <a:rPr lang="en-GB" sz="3199" spc="-150" dirty="0">
                <a:solidFill>
                  <a:srgbClr val="FFFFFF"/>
                </a:solidFill>
                <a:latin typeface="☞GILROY-BOLD" pitchFamily="2" charset="77"/>
              </a:rPr>
            </a:br>
            <a:br>
              <a:rPr lang="en-GB" sz="3199" spc="-150" dirty="0">
                <a:solidFill>
                  <a:srgbClr val="FFFFFF"/>
                </a:solidFill>
                <a:latin typeface="☞GILROY-BOLD" pitchFamily="2" charset="77"/>
              </a:rPr>
            </a:br>
            <a:r>
              <a:rPr lang="en-GB" sz="3199" spc="-150" dirty="0">
                <a:solidFill>
                  <a:srgbClr val="FFFFFF"/>
                </a:solidFill>
                <a:latin typeface="☞GILROY-BOLD" pitchFamily="2" charset="77"/>
              </a:rPr>
              <a:t>URDF Strategic Assessment Report </a:t>
            </a:r>
            <a:br>
              <a:rPr lang="en-GB" sz="3199" spc="-150" dirty="0">
                <a:solidFill>
                  <a:srgbClr val="FFFFFF"/>
                </a:solidFill>
                <a:latin typeface="☞GILROY-BOLD" pitchFamily="2" charset="77"/>
              </a:rPr>
            </a:br>
            <a:r>
              <a:rPr lang="en-GB" sz="3199" spc="-150" dirty="0">
                <a:solidFill>
                  <a:srgbClr val="FFFFFF"/>
                </a:solidFill>
                <a:latin typeface="☞GILROY-BOLD" pitchFamily="2" charset="77"/>
              </a:rPr>
              <a:t>Approved by DHLGH Aug 2021</a:t>
            </a:r>
            <a:endParaRPr sz="3199" spc="-150" dirty="0">
              <a:latin typeface="☞GILROY-BOLD" pitchFamily="2" charset="77"/>
            </a:endParaRPr>
          </a:p>
        </p:txBody>
      </p:sp>
      <p:sp>
        <p:nvSpPr>
          <p:cNvPr id="45" name="Footer Placeholder 44">
            <a:extLst>
              <a:ext uri="{FF2B5EF4-FFF2-40B4-BE49-F238E27FC236}">
                <a16:creationId xmlns:a16="http://schemas.microsoft.com/office/drawing/2014/main" id="{20C49062-06CB-B249-B86D-C18B93743253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>
            <a:defPPr>
              <a:defRPr lang="en-US"/>
            </a:defPPr>
            <a:lvl1pPr marL="0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43219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86438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29655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972874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216093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459313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702532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945749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1" b="0" i="0" u="none" strike="noStrike" kern="1200" cap="none" spc="0" normalizeH="0" baseline="0" noProof="0">
                <a:ln>
                  <a:noFill/>
                </a:ln>
                <a:solidFill>
                  <a:srgbClr val="052B30"/>
                </a:solidFill>
                <a:effectLst/>
                <a:uLnTx/>
                <a:uFillTx/>
                <a:latin typeface="☞GILROY-REGULAR" pitchFamily="2" charset="77"/>
                <a:ea typeface="+mn-ea"/>
                <a:cs typeface="+mn-cs"/>
              </a:rPr>
              <a:t>Presentation title</a:t>
            </a:r>
            <a:endParaRPr kumimoji="0" lang="en-IE" sz="1801" b="0" i="0" u="none" strike="noStrike" kern="1200" cap="none" spc="0" normalizeH="0" baseline="0" noProof="0" dirty="0">
              <a:ln>
                <a:noFill/>
              </a:ln>
              <a:solidFill>
                <a:srgbClr val="052B30"/>
              </a:solidFill>
              <a:effectLst/>
              <a:uLnTx/>
              <a:uFillTx/>
              <a:latin typeface="☞GILROY-REGULAR" pitchFamily="2" charset="77"/>
              <a:ea typeface="+mn-ea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834147" y="9864951"/>
            <a:ext cx="4084453" cy="876459"/>
          </a:xfrm>
          <a:prstGeom prst="rect">
            <a:avLst/>
          </a:prstGeom>
        </p:spPr>
        <p:txBody>
          <a:bodyPr vert="horz" wrap="square" lIns="0" tIns="14603" rIns="0" bIns="0" rtlCol="0">
            <a:spAutoFit/>
          </a:bodyPr>
          <a:lstStyle>
            <a:defPPr>
              <a:defRPr lang="en-US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marR="0" lvl="0" indent="0" algn="l" defTabSz="914357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9BAAAC"/>
                </a:solidFill>
                <a:effectLst/>
                <a:uLnTx/>
                <a:uFillTx/>
                <a:latin typeface="☞GILROY-REGULAR" pitchFamily="2" charset="77"/>
                <a:ea typeface="+mn-ea"/>
                <a:cs typeface="Arial"/>
              </a:rPr>
              <a:t>Date: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32A30"/>
              </a:solidFill>
              <a:effectLst/>
              <a:uLnTx/>
              <a:uFillTx/>
              <a:latin typeface="☞GILROY-REGULAR" pitchFamily="2" charset="77"/>
              <a:ea typeface="+mn-ea"/>
              <a:cs typeface="Arial"/>
            </a:endParaRPr>
          </a:p>
          <a:p>
            <a:pPr marL="12699" marR="0" lvl="0" indent="0" algn="l" defTabSz="914357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☞GILROY-REGULAR" pitchFamily="2" charset="77"/>
                <a:ea typeface="+mn-ea"/>
                <a:cs typeface="Lucida Sans Unicode"/>
              </a:rPr>
              <a:t>29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☞GILROY-REGULAR" pitchFamily="2" charset="77"/>
                <a:ea typeface="+mn-ea"/>
                <a:cs typeface="Lucida Sans Unicode"/>
              </a:rPr>
              <a:t>.</a:t>
            </a:r>
            <a:r>
              <a:rPr lang="en-IE" sz="2800" dirty="0">
                <a:solidFill>
                  <a:srgbClr val="FFFFFF"/>
                </a:solidFill>
                <a:latin typeface="☞GILROY-REGULAR" pitchFamily="2" charset="77"/>
                <a:cs typeface="Lucida Sans Unicode"/>
              </a:rPr>
              <a:t>06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☞GILROY-REGULAR" pitchFamily="2" charset="77"/>
                <a:ea typeface="+mn-ea"/>
                <a:cs typeface="Lucida Sans Unicode"/>
              </a:rPr>
              <a:t>.</a:t>
            </a:r>
            <a:r>
              <a:rPr kumimoji="0" lang="en-I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☞GILROY-REGULAR" pitchFamily="2" charset="77"/>
                <a:ea typeface="+mn-ea"/>
                <a:cs typeface="Lucida Sans Unicode"/>
              </a:rPr>
              <a:t>2022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32A30"/>
              </a:solidFill>
              <a:effectLst/>
              <a:uLnTx/>
              <a:uFillTx/>
              <a:latin typeface="☞GILROY-REGULAR" pitchFamily="2" charset="77"/>
              <a:ea typeface="+mn-ea"/>
              <a:cs typeface="Lucida Sans Unicode"/>
            </a:endParaRPr>
          </a:p>
        </p:txBody>
      </p:sp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100602EB-F3E6-8647-A872-8643FF2F6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06" y="433982"/>
            <a:ext cx="5365588" cy="186007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C76DAF-9E96-2A4A-96EE-9FD7151D2D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>
            <a:defPPr>
              <a:defRPr lang="en-US"/>
            </a:defPPr>
            <a:lvl1pPr marL="0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43219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86438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729655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972874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216093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459313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702532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945749" algn="l" defTabSz="2486438" rtl="0" eaLnBrk="1" latinLnBrk="0" hangingPunct="1">
              <a:defRPr sz="48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IE" sz="1801" b="0" i="0" u="none" strike="noStrike" kern="1200" cap="none" spc="0" normalizeH="0" baseline="0" noProof="0" smtClean="0">
                <a:ln>
                  <a:noFill/>
                </a:ln>
                <a:solidFill>
                  <a:srgbClr val="052B30"/>
                </a:solidFill>
                <a:effectLst/>
                <a:uLnTx/>
                <a:uFillTx/>
                <a:latin typeface="☞GILROY-REGULAR" pitchFamily="2" charset="77"/>
                <a:ea typeface="+mn-ea"/>
                <a:cs typeface="+mn-cs"/>
              </a:rPr>
              <a:pPr marL="0" marR="0" lvl="0" indent="0" algn="r" defTabSz="9143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E" sz="1801" b="0" i="0" u="none" strike="noStrike" kern="1200" cap="none" spc="0" normalizeH="0" baseline="0" noProof="0" dirty="0">
              <a:ln>
                <a:noFill/>
              </a:ln>
              <a:solidFill>
                <a:srgbClr val="052B30"/>
              </a:solidFill>
              <a:effectLst/>
              <a:uLnTx/>
              <a:uFillTx/>
              <a:latin typeface="☞GILROY-REGULAR" pitchFamily="2" charset="77"/>
              <a:ea typeface="+mn-ea"/>
              <a:cs typeface="+mn-cs"/>
            </a:endParaRPr>
          </a:p>
        </p:txBody>
      </p:sp>
      <p:pic>
        <p:nvPicPr>
          <p:cNvPr id="4" name="Picture 3" descr="A picture containing grass, water, outdoor, river&#10;&#10;Description automatically generated">
            <a:extLst>
              <a:ext uri="{FF2B5EF4-FFF2-40B4-BE49-F238E27FC236}">
                <a16:creationId xmlns:a16="http://schemas.microsoft.com/office/drawing/2014/main" id="{C9C67F14-4AEA-4576-AD0F-8F854A33CC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51" y="398"/>
            <a:ext cx="5714599" cy="112984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77EED4-CD7D-A6A7-5F8D-B17EFAE791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02442" y="1441486"/>
            <a:ext cx="2285839" cy="22858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5F7E55-8D86-71D4-F887-167788018B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24299" y="2318151"/>
            <a:ext cx="2285839" cy="2285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6ABF81-08B7-6139-66FF-1A17FE4B16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62422" y="5359464"/>
            <a:ext cx="2285839" cy="22858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E71512-228D-051E-7A1D-16A856569E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59913" y="6606427"/>
            <a:ext cx="2285839" cy="2285839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C1BB5E8-2EA9-F9DA-F91C-8FA9164E3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18715" y="1290842"/>
            <a:ext cx="2448207" cy="923265"/>
          </a:xfrm>
        </p:spPr>
        <p:txBody>
          <a:bodyPr/>
          <a:lstStyle>
            <a:defPPr>
              <a:defRPr lang="en-US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kern="0" dirty="0">
                <a:solidFill>
                  <a:schemeClr val="bg1"/>
                </a:solidFill>
              </a:rPr>
              <a:t>€2.9bn Regen.</a:t>
            </a:r>
          </a:p>
          <a:p>
            <a:r>
              <a:rPr lang="en-US" sz="3000" b="1" kern="0" dirty="0">
                <a:solidFill>
                  <a:schemeClr val="bg1"/>
                </a:solidFill>
              </a:rPr>
              <a:t>Programme 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4289622-E8B7-B997-415B-3161115C41DA}"/>
              </a:ext>
            </a:extLst>
          </p:cNvPr>
          <p:cNvSpPr txBox="1">
            <a:spLocks/>
          </p:cNvSpPr>
          <p:nvPr/>
        </p:nvSpPr>
        <p:spPr>
          <a:xfrm>
            <a:off x="17445725" y="5359464"/>
            <a:ext cx="2540037" cy="923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kern="0" dirty="0">
                <a:solidFill>
                  <a:schemeClr val="bg1"/>
                </a:solidFill>
              </a:rPr>
              <a:t>2,360 Direct Jobs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CA0BB4F-F2E7-64D3-D44F-A0007AA11092}"/>
              </a:ext>
            </a:extLst>
          </p:cNvPr>
          <p:cNvSpPr txBox="1">
            <a:spLocks/>
          </p:cNvSpPr>
          <p:nvPr/>
        </p:nvSpPr>
        <p:spPr>
          <a:xfrm>
            <a:off x="14268322" y="8203680"/>
            <a:ext cx="2525563" cy="13848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kern="0" dirty="0">
                <a:solidFill>
                  <a:schemeClr val="bg1"/>
                </a:solidFill>
              </a:rPr>
              <a:t>44% Social &amp;</a:t>
            </a:r>
          </a:p>
          <a:p>
            <a:r>
              <a:rPr lang="en-US" sz="3000" b="1" kern="0" dirty="0">
                <a:solidFill>
                  <a:schemeClr val="bg1"/>
                </a:solidFill>
              </a:rPr>
              <a:t>Affordable Homes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93781CF-CE57-1A97-2C2E-7C414FD0087A}"/>
              </a:ext>
            </a:extLst>
          </p:cNvPr>
          <p:cNvSpPr txBox="1">
            <a:spLocks/>
          </p:cNvSpPr>
          <p:nvPr/>
        </p:nvSpPr>
        <p:spPr>
          <a:xfrm>
            <a:off x="14214878" y="201364"/>
            <a:ext cx="2792120" cy="923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kern="0" dirty="0">
                <a:solidFill>
                  <a:schemeClr val="bg1"/>
                </a:solidFill>
              </a:rPr>
              <a:t>8,714 Homes for 23,000 people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C36AEAD-BA6E-441D-AD2E-8E5AC577BFE3}"/>
              </a:ext>
            </a:extLst>
          </p:cNvPr>
          <p:cNvSpPr txBox="1">
            <a:spLocks/>
          </p:cNvSpPr>
          <p:nvPr/>
        </p:nvSpPr>
        <p:spPr>
          <a:xfrm>
            <a:off x="17320120" y="9248599"/>
            <a:ext cx="2760282" cy="923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kern="0" dirty="0">
                <a:solidFill>
                  <a:schemeClr val="bg1"/>
                </a:solidFill>
              </a:rPr>
              <a:t>8 Schools &amp;</a:t>
            </a:r>
          </a:p>
          <a:p>
            <a:r>
              <a:rPr lang="en-US" sz="3000" b="1" kern="0" dirty="0">
                <a:solidFill>
                  <a:schemeClr val="bg1"/>
                </a:solidFill>
              </a:rPr>
              <a:t>90ha of Parkland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B55F24F-2653-7CB7-3242-F2363B174392}"/>
              </a:ext>
            </a:extLst>
          </p:cNvPr>
          <p:cNvSpPr txBox="1">
            <a:spLocks/>
          </p:cNvSpPr>
          <p:nvPr/>
        </p:nvSpPr>
        <p:spPr>
          <a:xfrm>
            <a:off x="14268321" y="4213945"/>
            <a:ext cx="2837715" cy="923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923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7846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1768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15691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69614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23537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77460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31382" algn="l" defTabSz="1507846" rtl="0" eaLnBrk="1" latinLnBrk="0" hangingPunct="1">
              <a:defRPr sz="2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kern="0" dirty="0">
                <a:solidFill>
                  <a:schemeClr val="bg1"/>
                </a:solidFill>
              </a:rPr>
              <a:t>€520m Exchequer Returns</a:t>
            </a:r>
          </a:p>
        </p:txBody>
      </p:sp>
    </p:spTree>
    <p:extLst>
      <p:ext uri="{BB962C8B-B14F-4D97-AF65-F5344CB8AC3E}">
        <p14:creationId xmlns:p14="http://schemas.microsoft.com/office/powerpoint/2010/main" val="2855418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25D501-FA43-4073-877C-767FAEA575B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r>
              <a:rPr lang="en-IE"/>
              <a:t> |  </a:t>
            </a:r>
            <a:fld id="{B6F15528-21DE-4FAA-801E-634DDDAF4B2B}" type="slidenum">
              <a:rPr lang="en-IE" smtClean="0"/>
              <a:pPr/>
              <a:t>4</a:t>
            </a:fld>
            <a:endParaRPr lang="en-IE" dirty="0"/>
          </a:p>
        </p:txBody>
      </p:sp>
      <p:pic>
        <p:nvPicPr>
          <p:cNvPr id="7" name="object 23">
            <a:extLst>
              <a:ext uri="{FF2B5EF4-FFF2-40B4-BE49-F238E27FC236}">
                <a16:creationId xmlns:a16="http://schemas.microsoft.com/office/drawing/2014/main" id="{23AA11C7-EAE7-489A-83EC-0F17675CBC2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7803" y="9986097"/>
            <a:ext cx="1546287" cy="72657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594A045-6967-4620-BC6E-BE7221F1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320675"/>
            <a:ext cx="8600095" cy="1107996"/>
          </a:xfrm>
        </p:spPr>
        <p:txBody>
          <a:bodyPr>
            <a:normAutofit/>
          </a:bodyPr>
          <a:lstStyle/>
          <a:p>
            <a:r>
              <a:rPr lang="en-US" dirty="0"/>
              <a:t>SDZ Activity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B0298CE-F998-4CE4-B6DE-E831F67F7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346574" y="1539875"/>
            <a:ext cx="5687676" cy="8186857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dirty="0"/>
              <a:t>Planning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South Link Street and Utility Corridor (SDZ20A/0021) – Permission granted 12/08/21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Irish Water Pump Station (SDZ21A/0006) – Permission granted 08/11/21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Post primary school (SDZ21A/0013) – Permission granted 02/02/22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☞GILROY-REGULAR"/>
              </a:rPr>
              <a:t>Cairn Homes 569 dwellings (</a:t>
            </a:r>
            <a:r>
              <a:rPr lang="en-IE" dirty="0">
                <a:latin typeface="☞GILROY-REGULAR"/>
              </a:rPr>
              <a:t>SDZ21A/0022</a:t>
            </a:r>
            <a:r>
              <a:rPr lang="en-GB" dirty="0">
                <a:latin typeface="☞GILROY-REGULAR"/>
              </a:rPr>
              <a:t>) – granted 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SDCC Part 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118 dwellings south of Grand Canal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>
                <a:latin typeface="☞GILROY-REGULAR"/>
              </a:rPr>
              <a:t>263 dwellings adjacent to </a:t>
            </a:r>
            <a:r>
              <a:rPr lang="en-GB" dirty="0" err="1">
                <a:latin typeface="☞GILROY-REGULAR"/>
              </a:rPr>
              <a:t>Kishogue</a:t>
            </a:r>
            <a:endParaRPr lang="en-GB" dirty="0" err="1"/>
          </a:p>
          <a:p>
            <a:endParaRPr lang="en-GB" dirty="0"/>
          </a:p>
          <a:p>
            <a:r>
              <a:rPr lang="en-GB" dirty="0"/>
              <a:t>Other - </a:t>
            </a:r>
            <a:r>
              <a:rPr lang="en-US" dirty="0"/>
              <a:t>Pre-planning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☞GILROY-REGULAR"/>
              </a:rPr>
              <a:t>Fire station – agreement in principle – site selection underway.</a:t>
            </a:r>
            <a:endParaRPr lang="en-US" dirty="0">
              <a:solidFill>
                <a:schemeClr val="bg1"/>
              </a:solidFill>
              <a:latin typeface="☞GILROY-REGULAR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DEF46B1-B51B-9A00-7C9D-33FF27060763}"/>
              </a:ext>
            </a:extLst>
          </p:cNvPr>
          <p:cNvSpPr txBox="1">
            <a:spLocks/>
          </p:cNvSpPr>
          <p:nvPr/>
        </p:nvSpPr>
        <p:spPr>
          <a:xfrm>
            <a:off x="374649" y="7940675"/>
            <a:ext cx="6930000" cy="1785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800" b="0" i="0">
                <a:solidFill>
                  <a:schemeClr val="bg1"/>
                </a:solidFill>
                <a:latin typeface="☞GILROY-REGULAR" pitchFamily="2" charset="77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GB" kern="0" dirty="0"/>
              <a:t>SDZ Requirements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kern="0" dirty="0"/>
              <a:t>Phase 0 Requirements 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kern="0" dirty="0">
                <a:solidFill>
                  <a:schemeClr val="bg1"/>
                </a:solidFill>
                <a:latin typeface="☞GILROY-REGULAR"/>
              </a:rPr>
              <a:t>Surface Water Management Plan – Approved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kern="0" dirty="0">
                <a:solidFill>
                  <a:schemeClr val="bg1"/>
                </a:solidFill>
                <a:latin typeface="☞GILROY-REGULAR"/>
              </a:rPr>
              <a:t>Water and Wastewater Strategy – Approved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000" kern="0" dirty="0">
                <a:solidFill>
                  <a:schemeClr val="bg1"/>
                </a:solidFill>
                <a:latin typeface="☞GILROY-REGULAR"/>
              </a:rPr>
              <a:t>Parks and Landscape Strategy – Under review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E8AB4F-3186-EBE7-E894-4236D1CA8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" y="1581071"/>
            <a:ext cx="14130373" cy="613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79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2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Map&#10;&#10;Description automatically generated">
            <a:extLst>
              <a:ext uri="{FF2B5EF4-FFF2-40B4-BE49-F238E27FC236}">
                <a16:creationId xmlns:a16="http://schemas.microsoft.com/office/drawing/2014/main" id="{E982E313-9435-D245-2F6C-20F14B7AE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" r="1" b="1"/>
          <a:stretch/>
        </p:blipFill>
        <p:spPr>
          <a:xfrm>
            <a:off x="-1" y="10"/>
            <a:ext cx="20104099" cy="11309340"/>
          </a:xfrm>
          <a:prstGeom prst="rect">
            <a:avLst/>
          </a:prstGeom>
        </p:spPr>
      </p:pic>
      <p:sp>
        <p:nvSpPr>
          <p:cNvPr id="24" name="Freeform: Shape 14">
            <a:extLst>
              <a:ext uri="{FF2B5EF4-FFF2-40B4-BE49-F238E27FC236}">
                <a16:creationId xmlns:a16="http://schemas.microsoft.com/office/drawing/2014/main" id="{DD3305BC-13F0-45F7-AA78-FEB3A127E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9564" y="1384455"/>
            <a:ext cx="9382173" cy="8290471"/>
          </a:xfrm>
          <a:custGeom>
            <a:avLst/>
            <a:gdLst>
              <a:gd name="connsiteX0" fmla="*/ 1638118 w 5689757"/>
              <a:gd name="connsiteY0" fmla="*/ 0 h 5027349"/>
              <a:gd name="connsiteX1" fmla="*/ 4051638 w 5689757"/>
              <a:gd name="connsiteY1" fmla="*/ 0 h 5027349"/>
              <a:gd name="connsiteX2" fmla="*/ 4426960 w 5689757"/>
              <a:gd name="connsiteY2" fmla="*/ 218128 h 5027349"/>
              <a:gd name="connsiteX3" fmla="*/ 5631113 w 5689757"/>
              <a:gd name="connsiteY3" fmla="*/ 2300740 h 5027349"/>
              <a:gd name="connsiteX4" fmla="*/ 5631113 w 5689757"/>
              <a:gd name="connsiteY4" fmla="*/ 2726611 h 5027349"/>
              <a:gd name="connsiteX5" fmla="*/ 5184003 w 5689757"/>
              <a:gd name="connsiteY5" fmla="*/ 3499898 h 5027349"/>
              <a:gd name="connsiteX6" fmla="*/ 5179849 w 5689757"/>
              <a:gd name="connsiteY6" fmla="*/ 3507081 h 5027349"/>
              <a:gd name="connsiteX7" fmla="*/ 5161054 w 5689757"/>
              <a:gd name="connsiteY7" fmla="*/ 3493907 h 5027349"/>
              <a:gd name="connsiteX8" fmla="*/ 5074850 w 5689757"/>
              <a:gd name="connsiteY8" fmla="*/ 3469060 h 5027349"/>
              <a:gd name="connsiteX9" fmla="*/ 4002084 w 5689757"/>
              <a:gd name="connsiteY9" fmla="*/ 3469060 h 5027349"/>
              <a:gd name="connsiteX10" fmla="*/ 3848833 w 5689757"/>
              <a:gd name="connsiteY10" fmla="*/ 3554248 h 5027349"/>
              <a:gd name="connsiteX11" fmla="*/ 3312449 w 5689757"/>
              <a:gd name="connsiteY11" fmla="*/ 4472382 h 5027349"/>
              <a:gd name="connsiteX12" fmla="*/ 3312449 w 5689757"/>
              <a:gd name="connsiteY12" fmla="*/ 4649068 h 5027349"/>
              <a:gd name="connsiteX13" fmla="*/ 3486748 w 5689757"/>
              <a:gd name="connsiteY13" fmla="*/ 4947416 h 5027349"/>
              <a:gd name="connsiteX14" fmla="*/ 3533445 w 5689757"/>
              <a:gd name="connsiteY14" fmla="*/ 5027349 h 5027349"/>
              <a:gd name="connsiteX15" fmla="*/ 3462401 w 5689757"/>
              <a:gd name="connsiteY15" fmla="*/ 5027349 h 5027349"/>
              <a:gd name="connsiteX16" fmla="*/ 1638118 w 5689757"/>
              <a:gd name="connsiteY16" fmla="*/ 5027349 h 5027349"/>
              <a:gd name="connsiteX17" fmla="*/ 1268010 w 5689757"/>
              <a:gd name="connsiteY17" fmla="*/ 4809219 h 5027349"/>
              <a:gd name="connsiteX18" fmla="*/ 58645 w 5689757"/>
              <a:gd name="connsiteY18" fmla="*/ 2726611 h 5027349"/>
              <a:gd name="connsiteX19" fmla="*/ 58645 w 5689757"/>
              <a:gd name="connsiteY19" fmla="*/ 2300740 h 5027349"/>
              <a:gd name="connsiteX20" fmla="*/ 1268010 w 5689757"/>
              <a:gd name="connsiteY20" fmla="*/ 218128 h 5027349"/>
              <a:gd name="connsiteX21" fmla="*/ 1638118 w 5689757"/>
              <a:gd name="connsiteY21" fmla="*/ 0 h 502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89757" h="5027349">
                <a:moveTo>
                  <a:pt x="1638118" y="0"/>
                </a:moveTo>
                <a:cubicBezTo>
                  <a:pt x="1638118" y="0"/>
                  <a:pt x="1638118" y="0"/>
                  <a:pt x="4051638" y="0"/>
                </a:cubicBezTo>
                <a:cubicBezTo>
                  <a:pt x="4208022" y="0"/>
                  <a:pt x="4348769" y="83096"/>
                  <a:pt x="4426960" y="218128"/>
                </a:cubicBezTo>
                <a:cubicBezTo>
                  <a:pt x="4426960" y="218128"/>
                  <a:pt x="4426960" y="218128"/>
                  <a:pt x="5631113" y="2300740"/>
                </a:cubicBezTo>
                <a:cubicBezTo>
                  <a:pt x="5709306" y="2430577"/>
                  <a:pt x="5709306" y="2596771"/>
                  <a:pt x="5631113" y="2726611"/>
                </a:cubicBezTo>
                <a:cubicBezTo>
                  <a:pt x="5631113" y="2726611"/>
                  <a:pt x="5631113" y="2726611"/>
                  <a:pt x="5184003" y="3499898"/>
                </a:cubicBezTo>
                <a:lnTo>
                  <a:pt x="5179849" y="3507081"/>
                </a:lnTo>
                <a:lnTo>
                  <a:pt x="5161054" y="3493907"/>
                </a:lnTo>
                <a:cubicBezTo>
                  <a:pt x="5133118" y="3478526"/>
                  <a:pt x="5101988" y="3469060"/>
                  <a:pt x="5074850" y="3469060"/>
                </a:cubicBezTo>
                <a:cubicBezTo>
                  <a:pt x="5074850" y="3469060"/>
                  <a:pt x="5074850" y="3469060"/>
                  <a:pt x="4002084" y="3469060"/>
                </a:cubicBezTo>
                <a:cubicBezTo>
                  <a:pt x="3944615" y="3469060"/>
                  <a:pt x="3874374" y="3506922"/>
                  <a:pt x="3848833" y="3554248"/>
                </a:cubicBezTo>
                <a:cubicBezTo>
                  <a:pt x="3848833" y="3554248"/>
                  <a:pt x="3848833" y="3554248"/>
                  <a:pt x="3312449" y="4472382"/>
                </a:cubicBezTo>
                <a:cubicBezTo>
                  <a:pt x="3283714" y="4522863"/>
                  <a:pt x="3283714" y="4598585"/>
                  <a:pt x="3312449" y="4649068"/>
                </a:cubicBezTo>
                <a:cubicBezTo>
                  <a:pt x="3312449" y="4649068"/>
                  <a:pt x="3312449" y="4649068"/>
                  <a:pt x="3486748" y="4947416"/>
                </a:cubicBezTo>
                <a:lnTo>
                  <a:pt x="3533445" y="5027349"/>
                </a:lnTo>
                <a:lnTo>
                  <a:pt x="3462401" y="5027349"/>
                </a:lnTo>
                <a:cubicBezTo>
                  <a:pt x="3108857" y="5027349"/>
                  <a:pt x="2543189" y="5027349"/>
                  <a:pt x="1638118" y="5027349"/>
                </a:cubicBezTo>
                <a:cubicBezTo>
                  <a:pt x="1486947" y="5027349"/>
                  <a:pt x="1340989" y="4944252"/>
                  <a:pt x="1268010" y="4809219"/>
                </a:cubicBezTo>
                <a:cubicBezTo>
                  <a:pt x="1268010" y="4809219"/>
                  <a:pt x="1268010" y="4809219"/>
                  <a:pt x="58645" y="2726611"/>
                </a:cubicBezTo>
                <a:cubicBezTo>
                  <a:pt x="-19548" y="2596771"/>
                  <a:pt x="-19548" y="2430577"/>
                  <a:pt x="58645" y="2300740"/>
                </a:cubicBezTo>
                <a:cubicBezTo>
                  <a:pt x="58645" y="2300740"/>
                  <a:pt x="58645" y="2300740"/>
                  <a:pt x="1268010" y="218128"/>
                </a:cubicBezTo>
                <a:cubicBezTo>
                  <a:pt x="1340989" y="83096"/>
                  <a:pt x="1486947" y="0"/>
                  <a:pt x="16381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435CBC-712D-38B3-5257-51603481F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3304" y="2261870"/>
            <a:ext cx="5892453" cy="1946784"/>
          </a:xfrm>
        </p:spPr>
        <p:txBody>
          <a:bodyPr anchor="b">
            <a:normAutofit/>
          </a:bodyPr>
          <a:lstStyle/>
          <a:p>
            <a:r>
              <a:rPr lang="en-GB" sz="5900">
                <a:solidFill>
                  <a:schemeClr val="bg1"/>
                </a:solidFill>
              </a:rPr>
              <a:t>Adamstown </a:t>
            </a:r>
            <a:endParaRPr lang="en-IE" sz="5900">
              <a:solidFill>
                <a:schemeClr val="bg1"/>
              </a:solidFill>
            </a:endParaRPr>
          </a:p>
        </p:txBody>
      </p:sp>
      <p:sp>
        <p:nvSpPr>
          <p:cNvPr id="25" name="Freeform: Shape 16">
            <a:extLst>
              <a:ext uri="{FF2B5EF4-FFF2-40B4-BE49-F238E27FC236}">
                <a16:creationId xmlns:a16="http://schemas.microsoft.com/office/drawing/2014/main" id="{BCF50161-64EB-4533-A767-15C4715B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55926" y="1975874"/>
            <a:ext cx="3534478" cy="3095972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high angle view of a building&#10;&#10;Description automatically generated with low confidence">
            <a:extLst>
              <a:ext uri="{FF2B5EF4-FFF2-40B4-BE49-F238E27FC236}">
                <a16:creationId xmlns:a16="http://schemas.microsoft.com/office/drawing/2014/main" id="{21E9C650-E4F6-4745-27A3-AB9F9DD7A2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8" r="38839"/>
          <a:stretch/>
        </p:blipFill>
        <p:spPr>
          <a:xfrm>
            <a:off x="16015796" y="2115907"/>
            <a:ext cx="3214741" cy="2815906"/>
          </a:xfrm>
          <a:custGeom>
            <a:avLst/>
            <a:gdLst/>
            <a:ahLst/>
            <a:cxnLst/>
            <a:rect l="l" t="t" r="r" b="b"/>
            <a:pathLst>
              <a:path w="1949559" h="1707568">
                <a:moveTo>
                  <a:pt x="556214" y="0"/>
                </a:moveTo>
                <a:cubicBezTo>
                  <a:pt x="1395218" y="0"/>
                  <a:pt x="1395218" y="0"/>
                  <a:pt x="1395218" y="0"/>
                </a:cubicBezTo>
                <a:cubicBezTo>
                  <a:pt x="1437667" y="0"/>
                  <a:pt x="1492603" y="29611"/>
                  <a:pt x="1515075" y="66625"/>
                </a:cubicBezTo>
                <a:cubicBezTo>
                  <a:pt x="1934577" y="784692"/>
                  <a:pt x="1934577" y="784692"/>
                  <a:pt x="1934577" y="784692"/>
                </a:cubicBezTo>
                <a:cubicBezTo>
                  <a:pt x="1954553" y="824174"/>
                  <a:pt x="1954553" y="883396"/>
                  <a:pt x="1934577" y="922877"/>
                </a:cubicBezTo>
                <a:cubicBezTo>
                  <a:pt x="1515075" y="1640944"/>
                  <a:pt x="1515075" y="1640944"/>
                  <a:pt x="1515075" y="1640944"/>
                </a:cubicBezTo>
                <a:cubicBezTo>
                  <a:pt x="1492603" y="1677958"/>
                  <a:pt x="1437667" y="1707568"/>
                  <a:pt x="1395218" y="1707568"/>
                </a:cubicBezTo>
                <a:lnTo>
                  <a:pt x="556214" y="1707568"/>
                </a:lnTo>
                <a:cubicBezTo>
                  <a:pt x="511268" y="1707568"/>
                  <a:pt x="456334" y="1677958"/>
                  <a:pt x="436357" y="1640944"/>
                </a:cubicBezTo>
                <a:cubicBezTo>
                  <a:pt x="16856" y="922877"/>
                  <a:pt x="16856" y="922877"/>
                  <a:pt x="16856" y="922877"/>
                </a:cubicBezTo>
                <a:cubicBezTo>
                  <a:pt x="-5618" y="883396"/>
                  <a:pt x="-5618" y="824174"/>
                  <a:pt x="16856" y="784692"/>
                </a:cubicBezTo>
                <a:cubicBezTo>
                  <a:pt x="436357" y="66625"/>
                  <a:pt x="436357" y="66625"/>
                  <a:pt x="436357" y="66625"/>
                </a:cubicBezTo>
                <a:cubicBezTo>
                  <a:pt x="456334" y="29611"/>
                  <a:pt x="511268" y="0"/>
                  <a:pt x="556214" y="0"/>
                </a:cubicBezTo>
                <a:close/>
              </a:path>
            </a:pathLst>
          </a:custGeom>
          <a:ln w="79375">
            <a:noFill/>
          </a:ln>
        </p:spPr>
      </p:pic>
      <p:sp>
        <p:nvSpPr>
          <p:cNvPr id="26" name="Freeform: Shape 18">
            <a:extLst>
              <a:ext uri="{FF2B5EF4-FFF2-40B4-BE49-F238E27FC236}">
                <a16:creationId xmlns:a16="http://schemas.microsoft.com/office/drawing/2014/main" id="{F5326998-025B-4685-A6F0-C8F498C3B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25347" y="7074418"/>
            <a:ext cx="4110431" cy="3600470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 descr="Several tall buildings in a city&#10;&#10;Description automatically generated">
            <a:extLst>
              <a:ext uri="{FF2B5EF4-FFF2-40B4-BE49-F238E27FC236}">
                <a16:creationId xmlns:a16="http://schemas.microsoft.com/office/drawing/2014/main" id="{40E4FE29-FDA5-C44E-30AE-049C2FC2DF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0" r="21578" b="2"/>
          <a:stretch/>
        </p:blipFill>
        <p:spPr>
          <a:xfrm>
            <a:off x="12702247" y="7255732"/>
            <a:ext cx="3756631" cy="3237842"/>
          </a:xfrm>
          <a:custGeom>
            <a:avLst/>
            <a:gdLst/>
            <a:ahLst/>
            <a:cxnLst/>
            <a:rect l="l" t="t" r="r" b="b"/>
            <a:pathLst>
              <a:path w="2278184" h="1963430">
                <a:moveTo>
                  <a:pt x="649972" y="0"/>
                </a:moveTo>
                <a:cubicBezTo>
                  <a:pt x="1630402" y="0"/>
                  <a:pt x="1630402" y="0"/>
                  <a:pt x="1630402" y="0"/>
                </a:cubicBezTo>
                <a:cubicBezTo>
                  <a:pt x="1680006" y="0"/>
                  <a:pt x="1744201" y="34048"/>
                  <a:pt x="1770463" y="76608"/>
                </a:cubicBezTo>
                <a:cubicBezTo>
                  <a:pt x="2260676" y="902270"/>
                  <a:pt x="2260676" y="902270"/>
                  <a:pt x="2260676" y="902270"/>
                </a:cubicBezTo>
                <a:cubicBezTo>
                  <a:pt x="2284020" y="947667"/>
                  <a:pt x="2284020" y="1015763"/>
                  <a:pt x="2260676" y="1061161"/>
                </a:cubicBezTo>
                <a:cubicBezTo>
                  <a:pt x="1770463" y="1886822"/>
                  <a:pt x="1770463" y="1886822"/>
                  <a:pt x="1770463" y="1886822"/>
                </a:cubicBezTo>
                <a:cubicBezTo>
                  <a:pt x="1744201" y="1929383"/>
                  <a:pt x="1680006" y="1963430"/>
                  <a:pt x="1630402" y="1963430"/>
                </a:cubicBezTo>
                <a:lnTo>
                  <a:pt x="649972" y="1963430"/>
                </a:lnTo>
                <a:cubicBezTo>
                  <a:pt x="597450" y="1963430"/>
                  <a:pt x="533255" y="1929383"/>
                  <a:pt x="509912" y="1886822"/>
                </a:cubicBezTo>
                <a:cubicBezTo>
                  <a:pt x="19697" y="1061161"/>
                  <a:pt x="19697" y="1061161"/>
                  <a:pt x="19697" y="1061161"/>
                </a:cubicBezTo>
                <a:cubicBezTo>
                  <a:pt x="-6565" y="1015763"/>
                  <a:pt x="-6565" y="947667"/>
                  <a:pt x="19697" y="902270"/>
                </a:cubicBezTo>
                <a:cubicBezTo>
                  <a:pt x="509912" y="76608"/>
                  <a:pt x="509912" y="76608"/>
                  <a:pt x="509912" y="76608"/>
                </a:cubicBezTo>
                <a:cubicBezTo>
                  <a:pt x="533255" y="34048"/>
                  <a:pt x="597450" y="0"/>
                  <a:pt x="649972" y="0"/>
                </a:cubicBezTo>
                <a:close/>
              </a:path>
            </a:pathLst>
          </a:cu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C2DA2B6-6CDA-E61A-DE45-84823A869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3302" y="4322538"/>
            <a:ext cx="6421309" cy="3205775"/>
          </a:xfrm>
        </p:spPr>
        <p:txBody>
          <a:bodyPr anchor="t"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3,500 homes completed </a:t>
            </a:r>
          </a:p>
          <a:p>
            <a:r>
              <a:rPr lang="en-US" sz="3000" dirty="0">
                <a:solidFill>
                  <a:schemeClr val="bg1"/>
                </a:solidFill>
              </a:rPr>
              <a:t>The Crossings – 1,000 homes</a:t>
            </a:r>
            <a:endParaRPr lang="en-US" sz="3000">
              <a:solidFill>
                <a:schemeClr val="bg1"/>
              </a:solidFill>
              <a:cs typeface="Calibri"/>
            </a:endParaRPr>
          </a:p>
          <a:p>
            <a:r>
              <a:rPr lang="en-US" sz="3000" dirty="0">
                <a:solidFill>
                  <a:schemeClr val="bg1"/>
                </a:solidFill>
              </a:rPr>
              <a:t>11,700sqm of retail </a:t>
            </a:r>
          </a:p>
          <a:p>
            <a:r>
              <a:rPr lang="en-US" sz="3000" dirty="0">
                <a:solidFill>
                  <a:schemeClr val="bg1"/>
                </a:solidFill>
              </a:rPr>
              <a:t>Public Plaza, Library, Innovation Space </a:t>
            </a:r>
            <a:endParaRPr lang="en-US" sz="3000" dirty="0">
              <a:solidFill>
                <a:schemeClr val="bg1"/>
              </a:solidFill>
              <a:cs typeface="Calibri"/>
            </a:endParaRPr>
          </a:p>
          <a:p>
            <a:r>
              <a:rPr lang="en-US" sz="3000" dirty="0">
                <a:solidFill>
                  <a:schemeClr val="bg1"/>
                </a:solidFill>
              </a:rPr>
              <a:t>€13m public investment –URDF </a:t>
            </a:r>
          </a:p>
          <a:p>
            <a:r>
              <a:rPr lang="en-US" sz="3000" dirty="0">
                <a:solidFill>
                  <a:schemeClr val="bg1"/>
                </a:solidFill>
              </a:rPr>
              <a:t>Celbridge Link Road – August </a:t>
            </a:r>
            <a:endParaRPr lang="en-US" sz="30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7356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3238D-B9ED-E369-0DBD-9432E52F4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0117" y="866487"/>
            <a:ext cx="5501824" cy="2733529"/>
          </a:xfrm>
        </p:spPr>
        <p:txBody>
          <a:bodyPr>
            <a:normAutofit/>
          </a:bodyPr>
          <a:lstStyle/>
          <a:p>
            <a:r>
              <a:rPr lang="en-GB" sz="5900"/>
              <a:t>TALLAGHT TOWN CENTRE </a:t>
            </a:r>
            <a:endParaRPr lang="en-IE" sz="5900"/>
          </a:p>
        </p:txBody>
      </p:sp>
      <p:pic>
        <p:nvPicPr>
          <p:cNvPr id="7" name="Picture 6" descr="A picture containing outdoor, stadium&#10;&#10;Description automatically generated">
            <a:extLst>
              <a:ext uri="{FF2B5EF4-FFF2-40B4-BE49-F238E27FC236}">
                <a16:creationId xmlns:a16="http://schemas.microsoft.com/office/drawing/2014/main" id="{9642D6BA-C034-06CD-C8E4-BA64DCC64A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" r="1173" b="1"/>
          <a:stretch/>
        </p:blipFill>
        <p:spPr>
          <a:xfrm>
            <a:off x="1" y="-1"/>
            <a:ext cx="6133713" cy="3669256"/>
          </a:xfrm>
          <a:prstGeom prst="rect">
            <a:avLst/>
          </a:prstGeom>
        </p:spPr>
      </p:pic>
      <p:pic>
        <p:nvPicPr>
          <p:cNvPr id="8" name="Content Placeholder 3" descr="A train on the railway tracks&#10;&#10;Description automatically generated with low confidence">
            <a:extLst>
              <a:ext uri="{FF2B5EF4-FFF2-40B4-BE49-F238E27FC236}">
                <a16:creationId xmlns:a16="http://schemas.microsoft.com/office/drawing/2014/main" id="{53CBBB5C-B4AE-AE62-186F-868115BB8F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1" r="1" b="35755"/>
          <a:stretch/>
        </p:blipFill>
        <p:spPr>
          <a:xfrm>
            <a:off x="6284491" y="-27087"/>
            <a:ext cx="6133716" cy="3738503"/>
          </a:xfrm>
          <a:prstGeom prst="rect">
            <a:avLst/>
          </a:prstGeom>
        </p:spPr>
      </p:pic>
      <p:pic>
        <p:nvPicPr>
          <p:cNvPr id="6" name="Picture 5" descr="A picture containing outdoor, building&#10;&#10;Description automatically generated">
            <a:extLst>
              <a:ext uri="{FF2B5EF4-FFF2-40B4-BE49-F238E27FC236}">
                <a16:creationId xmlns:a16="http://schemas.microsoft.com/office/drawing/2014/main" id="{E7554176-A87B-2CC1-12C9-5030826ADE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68" b="-3"/>
          <a:stretch/>
        </p:blipFill>
        <p:spPr>
          <a:xfrm>
            <a:off x="20" y="3820047"/>
            <a:ext cx="6133691" cy="3642171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1C7947E-975F-C0FC-5762-DF7CBF5665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" r="784" b="-2"/>
          <a:stretch/>
        </p:blipFill>
        <p:spPr>
          <a:xfrm>
            <a:off x="6284491" y="3820047"/>
            <a:ext cx="6133710" cy="3642173"/>
          </a:xfrm>
          <a:prstGeom prst="rect">
            <a:avLst/>
          </a:prstGeom>
        </p:spPr>
      </p:pic>
      <p:pic>
        <p:nvPicPr>
          <p:cNvPr id="4" name="Content Placeholder 3" descr="A view of a city&#10;&#10;Description automatically generated">
            <a:extLst>
              <a:ext uri="{FF2B5EF4-FFF2-40B4-BE49-F238E27FC236}">
                <a16:creationId xmlns:a16="http://schemas.microsoft.com/office/drawing/2014/main" id="{AF1403E1-747C-D794-FD21-3E7033D113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" r="2639" b="-1"/>
          <a:stretch/>
        </p:blipFill>
        <p:spPr>
          <a:xfrm>
            <a:off x="1" y="7613009"/>
            <a:ext cx="6133710" cy="3696341"/>
          </a:xfrm>
          <a:prstGeom prst="rect">
            <a:avLst/>
          </a:prstGeom>
        </p:spPr>
      </p:pic>
      <p:pic>
        <p:nvPicPr>
          <p:cNvPr id="5" name="Content Placeholder 3" descr="A picture containing grass, tree, outdoor, park&#10;&#10;Description automatically generated">
            <a:extLst>
              <a:ext uri="{FF2B5EF4-FFF2-40B4-BE49-F238E27FC236}">
                <a16:creationId xmlns:a16="http://schemas.microsoft.com/office/drawing/2014/main" id="{219810B1-4F47-F5B1-6BEA-7CC5324842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2" r="6765" b="-1"/>
          <a:stretch/>
        </p:blipFill>
        <p:spPr>
          <a:xfrm>
            <a:off x="6284491" y="7597933"/>
            <a:ext cx="6133716" cy="3711418"/>
          </a:xfrm>
          <a:prstGeom prst="rect">
            <a:avLst/>
          </a:prstGeom>
        </p:spPr>
      </p:pic>
      <p:sp>
        <p:nvSpPr>
          <p:cNvPr id="91" name="Content Placeholder 12">
            <a:extLst>
              <a:ext uri="{FF2B5EF4-FFF2-40B4-BE49-F238E27FC236}">
                <a16:creationId xmlns:a16="http://schemas.microsoft.com/office/drawing/2014/main" id="{513D2669-C8D3-1A93-5804-BA6F86629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20117" y="3750804"/>
            <a:ext cx="5501826" cy="643546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3300" dirty="0"/>
              <a:t>Innovation Centre – onsite.</a:t>
            </a:r>
            <a:endParaRPr lang="en-US" sz="3300" dirty="0">
              <a:cs typeface="Calibri"/>
            </a:endParaRPr>
          </a:p>
          <a:p>
            <a:r>
              <a:rPr lang="en-US" sz="3300" dirty="0"/>
              <a:t>Stadium North Stand – onsite. </a:t>
            </a:r>
            <a:endParaRPr lang="en-US" sz="3300" dirty="0">
              <a:cs typeface="Calibri"/>
            </a:endParaRPr>
          </a:p>
          <a:p>
            <a:r>
              <a:rPr lang="en-US" sz="3300" dirty="0"/>
              <a:t>District Heating – September 22. </a:t>
            </a:r>
            <a:endParaRPr lang="en-US" sz="3300" dirty="0">
              <a:cs typeface="Calibri" panose="020F0502020204030204"/>
            </a:endParaRPr>
          </a:p>
          <a:p>
            <a:r>
              <a:rPr lang="en-US" sz="3300" dirty="0"/>
              <a:t>Innovation Square, Chamber Square, Mobility Hub, pedestrian links – one contract to commence in phases from September 2022.</a:t>
            </a:r>
          </a:p>
          <a:p>
            <a:r>
              <a:rPr lang="en-US" sz="3300" dirty="0"/>
              <a:t>Cost rental apartments – tenders will be assessed by end of August 2022.</a:t>
            </a:r>
            <a:endParaRPr lang="en-US" sz="3300" dirty="0">
              <a:cs typeface="Calibri"/>
            </a:endParaRPr>
          </a:p>
          <a:p>
            <a:r>
              <a:rPr lang="en-US" sz="3300" dirty="0"/>
              <a:t>Heritage Centre – Part 8 by February 2023. </a:t>
            </a:r>
          </a:p>
          <a:p>
            <a:r>
              <a:rPr lang="en-US" sz="3300" dirty="0"/>
              <a:t>Airton Link Road – on site by January 2023.</a:t>
            </a:r>
            <a:endParaRPr lang="en-US" sz="3300" dirty="0">
              <a:cs typeface="Calibri"/>
            </a:endParaRPr>
          </a:p>
          <a:p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1215542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19">
            <a:extLst>
              <a:ext uri="{FF2B5EF4-FFF2-40B4-BE49-F238E27FC236}">
                <a16:creationId xmlns:a16="http://schemas.microsoft.com/office/drawing/2014/main" id="{FA511026-8542-4AC0-9F06-134A70850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698" y="0"/>
            <a:ext cx="20099074" cy="113093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ree, outdoor, sky, building&#10;&#10;Description automatically generated">
            <a:extLst>
              <a:ext uri="{FF2B5EF4-FFF2-40B4-BE49-F238E27FC236}">
                <a16:creationId xmlns:a16="http://schemas.microsoft.com/office/drawing/2014/main" id="{5CA17341-6D7C-C920-89FF-04869B212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4"/>
          <a:stretch/>
        </p:blipFill>
        <p:spPr>
          <a:xfrm>
            <a:off x="20" y="10"/>
            <a:ext cx="20104080" cy="113093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082477-94BD-B4A6-DBE4-D0FD027BF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745" y="612992"/>
            <a:ext cx="10101459" cy="3144558"/>
          </a:xfrm>
        </p:spPr>
        <p:txBody>
          <a:bodyPr anchor="b">
            <a:normAutofit/>
          </a:bodyPr>
          <a:lstStyle/>
          <a:p>
            <a:r>
              <a:rPr lang="en-GB" b="1" dirty="0"/>
              <a:t>City Edge </a:t>
            </a:r>
            <a:r>
              <a:rPr lang="en-GB" dirty="0"/>
              <a:t>– Naas Road Regeneration </a:t>
            </a:r>
            <a:endParaRPr lang="en-IE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A9A2827-D05D-346F-2FE4-230407545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1745" y="4471291"/>
            <a:ext cx="6785135" cy="57149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300" dirty="0"/>
              <a:t>Strategic framework for regeneration up to 2070 presented to both Councils. </a:t>
            </a:r>
          </a:p>
          <a:p>
            <a:r>
              <a:rPr lang="en-US" sz="3300" dirty="0"/>
              <a:t>Potential – 40,000 homes, 75,000 jobs, €13b GVA per annum. </a:t>
            </a:r>
          </a:p>
          <a:p>
            <a:r>
              <a:rPr lang="en-US" sz="3300" dirty="0"/>
              <a:t>Report to issue to Minister O'Brien in coming days. </a:t>
            </a:r>
          </a:p>
          <a:p>
            <a:r>
              <a:rPr lang="en-US" sz="3300" dirty="0"/>
              <a:t>Hopeful of cross government support and funding for key enablers. </a:t>
            </a:r>
          </a:p>
          <a:p>
            <a:r>
              <a:rPr lang="en-US" sz="3300" dirty="0"/>
              <a:t>CDP variation and LAP. </a:t>
            </a:r>
          </a:p>
        </p:txBody>
      </p:sp>
      <p:pic>
        <p:nvPicPr>
          <p:cNvPr id="11" name="Picture 10" descr="A picture containing outdoor, ground&#10;&#10;Description automatically generated">
            <a:extLst>
              <a:ext uri="{FF2B5EF4-FFF2-40B4-BE49-F238E27FC236}">
                <a16:creationId xmlns:a16="http://schemas.microsoft.com/office/drawing/2014/main" id="{3DDD484B-3106-E51B-DCEA-B0EA23D01F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8" r="-3" b="-3"/>
          <a:stretch/>
        </p:blipFill>
        <p:spPr>
          <a:xfrm>
            <a:off x="13938583" y="6071005"/>
            <a:ext cx="6180184" cy="523835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4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6D212D59-C15B-B08F-7FFE-EB74DFCC29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r="13485" b="1"/>
          <a:stretch/>
        </p:blipFill>
        <p:spPr>
          <a:xfrm>
            <a:off x="8901540" y="4053374"/>
            <a:ext cx="5702703" cy="5732619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F36B34AA-193E-136C-E606-E18D7E44AD48}"/>
              </a:ext>
            </a:extLst>
          </p:cNvPr>
          <p:cNvPicPr/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4" r="4810"/>
          <a:stretch>
            <a:fillRect/>
          </a:stretch>
        </p:blipFill>
        <p:spPr bwMode="auto">
          <a:xfrm>
            <a:off x="12566751" y="-4"/>
            <a:ext cx="7552024" cy="583195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09952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32">
            <a:extLst>
              <a:ext uri="{FF2B5EF4-FFF2-40B4-BE49-F238E27FC236}">
                <a16:creationId xmlns:a16="http://schemas.microsoft.com/office/drawing/2014/main" id="{620FDFD2-19AF-4124-A49A-BAC0929B1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3CE94C-3B49-D829-E4CA-3F7A94FD3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738" y="2707370"/>
            <a:ext cx="7240616" cy="2182449"/>
          </a:xfrm>
        </p:spPr>
        <p:txBody>
          <a:bodyPr anchor="t">
            <a:norm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+mn-lt"/>
              </a:rPr>
              <a:t>Grange Castle Business Park </a:t>
            </a:r>
            <a:endParaRPr lang="en-IE" sz="6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6" descr="A group of people standing on a road holding a sign&#10;&#10;Description automatically generated with medium confidence">
            <a:extLst>
              <a:ext uri="{FF2B5EF4-FFF2-40B4-BE49-F238E27FC236}">
                <a16:creationId xmlns:a16="http://schemas.microsoft.com/office/drawing/2014/main" id="{A48B8936-2FDD-D6B5-30E5-074F1FB6A5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5" b="-2"/>
          <a:stretch/>
        </p:blipFill>
        <p:spPr>
          <a:xfrm>
            <a:off x="20" y="1"/>
            <a:ext cx="10039464" cy="5497599"/>
          </a:xfrm>
          <a:custGeom>
            <a:avLst/>
            <a:gdLst/>
            <a:ahLst/>
            <a:cxnLst/>
            <a:rect l="l" t="t" r="r" b="b"/>
            <a:pathLst>
              <a:path w="6088380" h="3333749">
                <a:moveTo>
                  <a:pt x="0" y="0"/>
                </a:moveTo>
                <a:lnTo>
                  <a:pt x="6088380" y="0"/>
                </a:lnTo>
                <a:lnTo>
                  <a:pt x="6088380" y="2202180"/>
                </a:lnTo>
                <a:lnTo>
                  <a:pt x="5913795" y="3333749"/>
                </a:lnTo>
                <a:lnTo>
                  <a:pt x="0" y="3333749"/>
                </a:lnTo>
                <a:close/>
              </a:path>
            </a:pathLst>
          </a:custGeom>
        </p:spPr>
      </p:pic>
      <p:pic>
        <p:nvPicPr>
          <p:cNvPr id="5" name="Content Placeholder 4" descr="A picture containing grass, outdoor, sky, nature&#10;&#10;Description automatically generated">
            <a:extLst>
              <a:ext uri="{FF2B5EF4-FFF2-40B4-BE49-F238E27FC236}">
                <a16:creationId xmlns:a16="http://schemas.microsoft.com/office/drawing/2014/main" id="{565050A9-6485-FEC1-4B72-9B78A85823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9" r="1" b="1"/>
          <a:stretch/>
        </p:blipFill>
        <p:spPr>
          <a:xfrm>
            <a:off x="20" y="5811752"/>
            <a:ext cx="10039464" cy="5497598"/>
          </a:xfrm>
          <a:custGeom>
            <a:avLst/>
            <a:gdLst/>
            <a:ahLst/>
            <a:cxnLst/>
            <a:rect l="l" t="t" r="r" b="b"/>
            <a:pathLst>
              <a:path w="6088380" h="3333748">
                <a:moveTo>
                  <a:pt x="0" y="0"/>
                </a:moveTo>
                <a:lnTo>
                  <a:pt x="5884403" y="0"/>
                </a:lnTo>
                <a:lnTo>
                  <a:pt x="5882640" y="11428"/>
                </a:lnTo>
                <a:lnTo>
                  <a:pt x="5562600" y="1931668"/>
                </a:lnTo>
                <a:lnTo>
                  <a:pt x="6088380" y="3333748"/>
                </a:lnTo>
                <a:lnTo>
                  <a:pt x="0" y="3333748"/>
                </a:lnTo>
                <a:close/>
              </a:path>
            </a:pathLst>
          </a:custGeom>
        </p:spPr>
      </p:pic>
      <p:grpSp>
        <p:nvGrpSpPr>
          <p:cNvPr id="48" name="Group 34">
            <a:extLst>
              <a:ext uri="{FF2B5EF4-FFF2-40B4-BE49-F238E27FC236}">
                <a16:creationId xmlns:a16="http://schemas.microsoft.com/office/drawing/2014/main" id="{7F6F6FC6-9A5F-4E14-8105-15D94914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896740" y="897"/>
            <a:ext cx="1442370" cy="11308451"/>
            <a:chOff x="5395370" y="544"/>
            <a:chExt cx="874716" cy="6857455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DCFA6DA-C89C-4BD9-A659-4E35D789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: Shape 36">
              <a:extLst>
                <a:ext uri="{FF2B5EF4-FFF2-40B4-BE49-F238E27FC236}">
                  <a16:creationId xmlns:a16="http://schemas.microsoft.com/office/drawing/2014/main" id="{868AC5BD-C02C-4D96-813D-3C9ABB388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E30F62A9-5E2C-EB73-C035-6F71A5719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2740" y="5188646"/>
            <a:ext cx="7240615" cy="442281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900" dirty="0">
                <a:solidFill>
                  <a:schemeClr val="bg1">
                    <a:alpha val="80000"/>
                  </a:schemeClr>
                </a:solidFill>
              </a:rPr>
              <a:t>Currently 6,500 jobs.</a:t>
            </a:r>
          </a:p>
          <a:p>
            <a:r>
              <a:rPr lang="en-US" sz="3900" dirty="0">
                <a:solidFill>
                  <a:schemeClr val="bg1">
                    <a:alpha val="80000"/>
                  </a:schemeClr>
                </a:solidFill>
              </a:rPr>
              <a:t>Lens Media potential 1,500 jobs. </a:t>
            </a:r>
            <a:endParaRPr lang="en-US" sz="3900" dirty="0">
              <a:solidFill>
                <a:schemeClr val="bg1">
                  <a:alpha val="80000"/>
                </a:schemeClr>
              </a:solidFill>
              <a:cs typeface="Calibri"/>
            </a:endParaRPr>
          </a:p>
          <a:p>
            <a:r>
              <a:rPr lang="en-US" sz="3900" dirty="0">
                <a:solidFill>
                  <a:schemeClr val="bg1">
                    <a:alpha val="80000"/>
                  </a:schemeClr>
                </a:solidFill>
              </a:rPr>
              <a:t>New access road to additional 500 acres opened by Mayor. </a:t>
            </a:r>
            <a:endParaRPr lang="en-US" sz="3900" dirty="0">
              <a:solidFill>
                <a:schemeClr val="bg1">
                  <a:alpha val="80000"/>
                </a:schemeClr>
              </a:solidFill>
              <a:cs typeface="Calibri"/>
            </a:endParaRPr>
          </a:p>
          <a:p>
            <a:r>
              <a:rPr lang="en-US" sz="3900" dirty="0">
                <a:solidFill>
                  <a:schemeClr val="bg1">
                    <a:alpha val="80000"/>
                  </a:schemeClr>
                </a:solidFill>
              </a:rPr>
              <a:t>Medium to long term jobs projection 20,000.</a:t>
            </a:r>
            <a:endParaRPr lang="en-US" sz="3900" dirty="0">
              <a:solidFill>
                <a:schemeClr val="bg1">
                  <a:alpha val="80000"/>
                </a:schemeClr>
              </a:solidFill>
              <a:cs typeface="Calibri"/>
            </a:endParaRPr>
          </a:p>
          <a:p>
            <a:r>
              <a:rPr lang="en-US" sz="3900" dirty="0">
                <a:solidFill>
                  <a:schemeClr val="bg1">
                    <a:alpha val="80000"/>
                  </a:schemeClr>
                </a:solidFill>
              </a:rPr>
              <a:t>Looking at office potential in conjunction with Dart +. </a:t>
            </a:r>
            <a:endParaRPr lang="en-US" sz="3900" dirty="0">
              <a:solidFill>
                <a:schemeClr val="bg1">
                  <a:alpha val="80000"/>
                </a:schemeClr>
              </a:solidFill>
              <a:cs typeface="Calibri"/>
            </a:endParaRPr>
          </a:p>
          <a:p>
            <a:endParaRPr lang="en-US" sz="39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40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lonburris">
      <a:dk1>
        <a:srgbClr val="032A30"/>
      </a:dk1>
      <a:lt1>
        <a:srgbClr val="FFFFFF"/>
      </a:lt1>
      <a:dk2>
        <a:srgbClr val="272827"/>
      </a:dk2>
      <a:lt2>
        <a:srgbClr val="EEECE1"/>
      </a:lt2>
      <a:accent1>
        <a:srgbClr val="1CCDFE"/>
      </a:accent1>
      <a:accent2>
        <a:srgbClr val="25D07C"/>
      </a:accent2>
      <a:accent3>
        <a:srgbClr val="FFC72B"/>
      </a:accent3>
      <a:accent4>
        <a:srgbClr val="F55175"/>
      </a:accent4>
      <a:accent5>
        <a:srgbClr val="FEE8AA"/>
      </a:accent5>
      <a:accent6>
        <a:srgbClr val="A7EBCB"/>
      </a:accent6>
      <a:hlink>
        <a:srgbClr val="052A30"/>
      </a:hlink>
      <a:folHlink>
        <a:srgbClr val="052A3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lonburris">
      <a:dk1>
        <a:srgbClr val="032A30"/>
      </a:dk1>
      <a:lt1>
        <a:srgbClr val="FFFFFF"/>
      </a:lt1>
      <a:dk2>
        <a:srgbClr val="272827"/>
      </a:dk2>
      <a:lt2>
        <a:srgbClr val="EEECE1"/>
      </a:lt2>
      <a:accent1>
        <a:srgbClr val="1CCDFE"/>
      </a:accent1>
      <a:accent2>
        <a:srgbClr val="25D07C"/>
      </a:accent2>
      <a:accent3>
        <a:srgbClr val="FFC72B"/>
      </a:accent3>
      <a:accent4>
        <a:srgbClr val="F55175"/>
      </a:accent4>
      <a:accent5>
        <a:srgbClr val="FEE8AA"/>
      </a:accent5>
      <a:accent6>
        <a:srgbClr val="A7EBCB"/>
      </a:accent6>
      <a:hlink>
        <a:srgbClr val="052A30"/>
      </a:hlink>
      <a:folHlink>
        <a:srgbClr val="052A3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6253</TotalTime>
  <Words>1092</Words>
  <Application>Microsoft Office PowerPoint</Application>
  <PresentationFormat>Custom</PresentationFormat>
  <Paragraphs>154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☞GILROY-BOLD</vt:lpstr>
      <vt:lpstr>☞GILROY-REGULAR</vt:lpstr>
      <vt:lpstr>Arial</vt:lpstr>
      <vt:lpstr>Calibri</vt:lpstr>
      <vt:lpstr>Calibri Light</vt:lpstr>
      <vt:lpstr>Wingdings</vt:lpstr>
      <vt:lpstr>Office Theme</vt:lpstr>
      <vt:lpstr>Office Theme</vt:lpstr>
      <vt:lpstr>Office Theme</vt:lpstr>
      <vt:lpstr>Capital Projects </vt:lpstr>
      <vt:lpstr>Kilcarbery and Other Large Sites </vt:lpstr>
      <vt:lpstr>Housing Delivery </vt:lpstr>
      <vt:lpstr>Clonburris  SDZ   URDF Preliminary Business Case  Submitted to DHLGH 03 Dec 2021  URDF Strategic Assessment Report  Approved by DHLGH Aug 2021</vt:lpstr>
      <vt:lpstr>SDZ Activity</vt:lpstr>
      <vt:lpstr>Adamstown </vt:lpstr>
      <vt:lpstr>TALLAGHT TOWN CENTRE </vt:lpstr>
      <vt:lpstr>City Edge – Naas Road Regeneration </vt:lpstr>
      <vt:lpstr>Grange Castle Business Park </vt:lpstr>
      <vt:lpstr>PowerPoint Presentation</vt:lpstr>
      <vt:lpstr>Village Enhancements and Aesthetics </vt:lpstr>
      <vt:lpstr>Community facilities </vt:lpstr>
      <vt:lpstr>Parks, Pitches, Playgrounds &amp; Pavilions.</vt:lpstr>
      <vt:lpstr>Tourism Promotion  </vt:lpstr>
      <vt:lpstr>PowerPoint Presentation</vt:lpstr>
      <vt:lpstr>Cycle South Dublin </vt:lpstr>
      <vt:lpstr>Flood Relief &amp; Constructed Wetlands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Clonburris_PPT_Template</dc:title>
  <dc:creator>William Byrne</dc:creator>
  <cp:lastModifiedBy>Rachel Fleming</cp:lastModifiedBy>
  <cp:revision>344</cp:revision>
  <cp:lastPrinted>2022-06-09T08:25:02Z</cp:lastPrinted>
  <dcterms:created xsi:type="dcterms:W3CDTF">2021-07-29T15:12:44Z</dcterms:created>
  <dcterms:modified xsi:type="dcterms:W3CDTF">2022-07-11T09:45:03Z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2021-07-29T00:00:00Z</vt:filetime>
  </property>
  <property fmtid="{D5CDD505-2E9C-101B-9397-08002B2CF9AE}" pid="3" name="Creator">
    <vt:lpwstr>Adobe Illustrator 25.3 (Macintosh)</vt:lpwstr>
  </property>
  <property fmtid="{D5CDD505-2E9C-101B-9397-08002B2CF9AE}" pid="4" name="LastSaved">
    <vt:filetime>2021-07-29T00:00:00Z</vt:filetime>
  </property>
</Properties>
</file>