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sldIdLst>
    <p:sldId id="256" r:id="rId2"/>
    <p:sldId id="257" r:id="rId3"/>
    <p:sldId id="283" r:id="rId4"/>
    <p:sldId id="284" r:id="rId5"/>
    <p:sldId id="291" r:id="rId6"/>
    <p:sldId id="281" r:id="rId7"/>
    <p:sldId id="287" r:id="rId8"/>
    <p:sldId id="288" r:id="rId9"/>
    <p:sldId id="289" r:id="rId10"/>
    <p:sldId id="290" r:id="rId11"/>
    <p:sldId id="28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ACA900"/>
    <a:srgbClr val="006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756" y="10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02E76F-9FEE-4FAE-AB58-1FD128B101E2}" type="datetimeFigureOut">
              <a:rPr lang="en-IE" smtClean="0"/>
              <a:pPr/>
              <a:t>04/07/2022</a:t>
            </a:fld>
            <a:endParaRPr lang="en-IE"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IE"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EAB6A8-80FD-4A3E-ACF4-82CFF6BFE039}" type="slidenum">
              <a:rPr lang="en-IE" smtClean="0"/>
              <a:pPr/>
              <a:t>‹#›</a:t>
            </a:fld>
            <a:endParaRPr lang="en-IE"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03EAB6A8-80FD-4A3E-ACF4-82CFF6BFE039}" type="slidenum">
              <a:rPr lang="en-IE" smtClean="0"/>
              <a:pPr/>
              <a:t>1</a:t>
            </a:fld>
            <a:endParaRPr lang="en-IE"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dirty="0">
                <a:latin typeface="Palatino Linotype" panose="02040502050505030304" pitchFamily="18" charset="0"/>
              </a:rPr>
              <a:t>As per Q4 Performance Reports 2019 &amp; 2020</a:t>
            </a:r>
          </a:p>
        </p:txBody>
      </p:sp>
      <p:sp>
        <p:nvSpPr>
          <p:cNvPr id="4" name="Slide Number Placeholder 3"/>
          <p:cNvSpPr>
            <a:spLocks noGrp="1"/>
          </p:cNvSpPr>
          <p:nvPr>
            <p:ph type="sldNum" sz="quarter" idx="10"/>
          </p:nvPr>
        </p:nvSpPr>
        <p:spPr/>
        <p:txBody>
          <a:bodyPr/>
          <a:lstStyle/>
          <a:p>
            <a:fld id="{03EAB6A8-80FD-4A3E-ACF4-82CFF6BFE039}" type="slidenum">
              <a:rPr lang="en-IE" smtClean="0"/>
              <a:pPr/>
              <a:t>6</a:t>
            </a:fld>
            <a:endParaRPr lang="en-IE" dirty="0"/>
          </a:p>
        </p:txBody>
      </p:sp>
    </p:spTree>
    <p:extLst>
      <p:ext uri="{BB962C8B-B14F-4D97-AF65-F5344CB8AC3E}">
        <p14:creationId xmlns:p14="http://schemas.microsoft.com/office/powerpoint/2010/main" val="9647843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E" sz="1200" dirty="0">
              <a:latin typeface="Palatino Linotype" panose="02040502050505030304" pitchFamily="18" charset="0"/>
            </a:endParaRPr>
          </a:p>
        </p:txBody>
      </p:sp>
      <p:sp>
        <p:nvSpPr>
          <p:cNvPr id="4" name="Slide Number Placeholder 3"/>
          <p:cNvSpPr>
            <a:spLocks noGrp="1"/>
          </p:cNvSpPr>
          <p:nvPr>
            <p:ph type="sldNum" sz="quarter" idx="10"/>
          </p:nvPr>
        </p:nvSpPr>
        <p:spPr/>
        <p:txBody>
          <a:bodyPr/>
          <a:lstStyle/>
          <a:p>
            <a:fld id="{03EAB6A8-80FD-4A3E-ACF4-82CFF6BFE039}" type="slidenum">
              <a:rPr lang="en-IE" smtClean="0"/>
              <a:pPr/>
              <a:t>7</a:t>
            </a:fld>
            <a:endParaRPr lang="en-IE" dirty="0"/>
          </a:p>
        </p:txBody>
      </p:sp>
    </p:spTree>
    <p:extLst>
      <p:ext uri="{BB962C8B-B14F-4D97-AF65-F5344CB8AC3E}">
        <p14:creationId xmlns:p14="http://schemas.microsoft.com/office/powerpoint/2010/main" val="2201293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E" sz="1200" dirty="0">
              <a:latin typeface="Palatino Linotype" panose="02040502050505030304" pitchFamily="18" charset="0"/>
            </a:endParaRPr>
          </a:p>
        </p:txBody>
      </p:sp>
      <p:sp>
        <p:nvSpPr>
          <p:cNvPr id="4" name="Slide Number Placeholder 3"/>
          <p:cNvSpPr>
            <a:spLocks noGrp="1"/>
          </p:cNvSpPr>
          <p:nvPr>
            <p:ph type="sldNum" sz="quarter" idx="10"/>
          </p:nvPr>
        </p:nvSpPr>
        <p:spPr/>
        <p:txBody>
          <a:bodyPr/>
          <a:lstStyle/>
          <a:p>
            <a:fld id="{03EAB6A8-80FD-4A3E-ACF4-82CFF6BFE039}" type="slidenum">
              <a:rPr lang="en-IE" smtClean="0"/>
              <a:pPr/>
              <a:t>8</a:t>
            </a:fld>
            <a:endParaRPr lang="en-IE" dirty="0"/>
          </a:p>
        </p:txBody>
      </p:sp>
    </p:spTree>
    <p:extLst>
      <p:ext uri="{BB962C8B-B14F-4D97-AF65-F5344CB8AC3E}">
        <p14:creationId xmlns:p14="http://schemas.microsoft.com/office/powerpoint/2010/main" val="39954193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E" sz="1200" dirty="0">
              <a:latin typeface="Palatino Linotype" panose="02040502050505030304" pitchFamily="18" charset="0"/>
            </a:endParaRPr>
          </a:p>
        </p:txBody>
      </p:sp>
      <p:sp>
        <p:nvSpPr>
          <p:cNvPr id="4" name="Slide Number Placeholder 3"/>
          <p:cNvSpPr>
            <a:spLocks noGrp="1"/>
          </p:cNvSpPr>
          <p:nvPr>
            <p:ph type="sldNum" sz="quarter" idx="10"/>
          </p:nvPr>
        </p:nvSpPr>
        <p:spPr/>
        <p:txBody>
          <a:bodyPr/>
          <a:lstStyle/>
          <a:p>
            <a:fld id="{03EAB6A8-80FD-4A3E-ACF4-82CFF6BFE039}" type="slidenum">
              <a:rPr lang="en-IE" smtClean="0"/>
              <a:pPr/>
              <a:t>9</a:t>
            </a:fld>
            <a:endParaRPr lang="en-IE" dirty="0"/>
          </a:p>
        </p:txBody>
      </p:sp>
    </p:spTree>
    <p:extLst>
      <p:ext uri="{BB962C8B-B14F-4D97-AF65-F5344CB8AC3E}">
        <p14:creationId xmlns:p14="http://schemas.microsoft.com/office/powerpoint/2010/main" val="1110486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E" sz="1200" dirty="0">
              <a:latin typeface="Palatino Linotype" panose="02040502050505030304" pitchFamily="18" charset="0"/>
            </a:endParaRPr>
          </a:p>
        </p:txBody>
      </p:sp>
      <p:sp>
        <p:nvSpPr>
          <p:cNvPr id="4" name="Slide Number Placeholder 3"/>
          <p:cNvSpPr>
            <a:spLocks noGrp="1"/>
          </p:cNvSpPr>
          <p:nvPr>
            <p:ph type="sldNum" sz="quarter" idx="10"/>
          </p:nvPr>
        </p:nvSpPr>
        <p:spPr/>
        <p:txBody>
          <a:bodyPr/>
          <a:lstStyle/>
          <a:p>
            <a:fld id="{03EAB6A8-80FD-4A3E-ACF4-82CFF6BFE039}" type="slidenum">
              <a:rPr lang="en-IE" smtClean="0"/>
              <a:pPr/>
              <a:t>10</a:t>
            </a:fld>
            <a:endParaRPr lang="en-IE" dirty="0"/>
          </a:p>
        </p:txBody>
      </p:sp>
    </p:spTree>
    <p:extLst>
      <p:ext uri="{BB962C8B-B14F-4D97-AF65-F5344CB8AC3E}">
        <p14:creationId xmlns:p14="http://schemas.microsoft.com/office/powerpoint/2010/main" val="3940416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4764F67-C709-425D-AB8B-23C4C1821AE6}" type="datetime1">
              <a:rPr lang="en-US" smtClean="0"/>
              <a:t>7/4/2022</a:t>
            </a:fld>
            <a:endParaRPr lang="en-US" dirty="0"/>
          </a:p>
        </p:txBody>
      </p:sp>
      <p:sp>
        <p:nvSpPr>
          <p:cNvPr id="5" name="Footer Placeholder 4"/>
          <p:cNvSpPr>
            <a:spLocks noGrp="1"/>
          </p:cNvSpPr>
          <p:nvPr>
            <p:ph type="ftr" sz="quarter" idx="11"/>
          </p:nvPr>
        </p:nvSpPr>
        <p:spPr/>
        <p:txBody>
          <a:bodyPr/>
          <a:lstStyle/>
          <a:p>
            <a:r>
              <a:rPr lang="en-US" dirty="0"/>
              <a:t>Homeless Action Plan 2022 - 2025</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FE48D29-F860-449D-A03F-39552C30D564}" type="datetime1">
              <a:rPr lang="en-US" smtClean="0"/>
              <a:t>7/4/2022</a:t>
            </a:fld>
            <a:endParaRPr lang="en-US" dirty="0"/>
          </a:p>
        </p:txBody>
      </p:sp>
      <p:sp>
        <p:nvSpPr>
          <p:cNvPr id="5" name="Footer Placeholder 4"/>
          <p:cNvSpPr>
            <a:spLocks noGrp="1"/>
          </p:cNvSpPr>
          <p:nvPr>
            <p:ph type="ftr" sz="quarter" idx="11"/>
          </p:nvPr>
        </p:nvSpPr>
        <p:spPr/>
        <p:txBody>
          <a:bodyPr/>
          <a:lstStyle/>
          <a:p>
            <a:r>
              <a:rPr lang="en-US" dirty="0"/>
              <a:t>Homeless Action Plan 2022 - 2025</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ECBFD2-29C5-4A8A-AEF5-9CD65911346B}" type="datetime1">
              <a:rPr lang="en-US" smtClean="0"/>
              <a:t>7/4/2022</a:t>
            </a:fld>
            <a:endParaRPr lang="en-US" dirty="0"/>
          </a:p>
        </p:txBody>
      </p:sp>
      <p:sp>
        <p:nvSpPr>
          <p:cNvPr id="5" name="Footer Placeholder 4"/>
          <p:cNvSpPr>
            <a:spLocks noGrp="1"/>
          </p:cNvSpPr>
          <p:nvPr>
            <p:ph type="ftr" sz="quarter" idx="11"/>
          </p:nvPr>
        </p:nvSpPr>
        <p:spPr/>
        <p:txBody>
          <a:bodyPr/>
          <a:lstStyle/>
          <a:p>
            <a:r>
              <a:rPr lang="en-US" dirty="0"/>
              <a:t>Homeless Action Plan 2022 - 2025</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FF3BFF-E919-4935-B822-524BFFE8B504}" type="datetime1">
              <a:rPr lang="en-US" smtClean="0"/>
              <a:t>7/4/2022</a:t>
            </a:fld>
            <a:endParaRPr lang="en-US" dirty="0"/>
          </a:p>
        </p:txBody>
      </p:sp>
      <p:sp>
        <p:nvSpPr>
          <p:cNvPr id="5" name="Footer Placeholder 4"/>
          <p:cNvSpPr>
            <a:spLocks noGrp="1"/>
          </p:cNvSpPr>
          <p:nvPr>
            <p:ph type="ftr" sz="quarter" idx="11"/>
          </p:nvPr>
        </p:nvSpPr>
        <p:spPr/>
        <p:txBody>
          <a:bodyPr/>
          <a:lstStyle/>
          <a:p>
            <a:r>
              <a:rPr lang="en-US" dirty="0"/>
              <a:t>Homeless Action Plan 2022 - 2025</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338ED0-7DFA-4B39-ABE8-0A8EA1573A20}" type="datetime1">
              <a:rPr lang="en-US" smtClean="0"/>
              <a:t>7/4/2022</a:t>
            </a:fld>
            <a:endParaRPr lang="en-US" dirty="0"/>
          </a:p>
        </p:txBody>
      </p:sp>
      <p:sp>
        <p:nvSpPr>
          <p:cNvPr id="5" name="Footer Placeholder 4"/>
          <p:cNvSpPr>
            <a:spLocks noGrp="1"/>
          </p:cNvSpPr>
          <p:nvPr>
            <p:ph type="ftr" sz="quarter" idx="11"/>
          </p:nvPr>
        </p:nvSpPr>
        <p:spPr/>
        <p:txBody>
          <a:bodyPr/>
          <a:lstStyle/>
          <a:p>
            <a:r>
              <a:rPr lang="en-US" dirty="0"/>
              <a:t>Homeless Action Plan 2022 - 2025</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780E165-A8BC-4258-A88F-1F671306BAFD}" type="datetime1">
              <a:rPr lang="en-US" smtClean="0"/>
              <a:t>7/4/2022</a:t>
            </a:fld>
            <a:endParaRPr lang="en-US" dirty="0"/>
          </a:p>
        </p:txBody>
      </p:sp>
      <p:sp>
        <p:nvSpPr>
          <p:cNvPr id="6" name="Footer Placeholder 5"/>
          <p:cNvSpPr>
            <a:spLocks noGrp="1"/>
          </p:cNvSpPr>
          <p:nvPr>
            <p:ph type="ftr" sz="quarter" idx="11"/>
          </p:nvPr>
        </p:nvSpPr>
        <p:spPr/>
        <p:txBody>
          <a:bodyPr/>
          <a:lstStyle/>
          <a:p>
            <a:r>
              <a:rPr lang="en-US" dirty="0"/>
              <a:t>Homeless Action Plan 2022 - 2025</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88696B3-FC50-46E9-81D2-24FC0E6236C4}" type="datetime1">
              <a:rPr lang="en-US" smtClean="0"/>
              <a:t>7/4/2022</a:t>
            </a:fld>
            <a:endParaRPr lang="en-US" dirty="0"/>
          </a:p>
        </p:txBody>
      </p:sp>
      <p:sp>
        <p:nvSpPr>
          <p:cNvPr id="8" name="Footer Placeholder 7"/>
          <p:cNvSpPr>
            <a:spLocks noGrp="1"/>
          </p:cNvSpPr>
          <p:nvPr>
            <p:ph type="ftr" sz="quarter" idx="11"/>
          </p:nvPr>
        </p:nvSpPr>
        <p:spPr/>
        <p:txBody>
          <a:bodyPr/>
          <a:lstStyle/>
          <a:p>
            <a:r>
              <a:rPr lang="en-US" dirty="0"/>
              <a:t>Homeless Action Plan 2022 - 2025</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27AB624-211A-4568-A635-78E2AAC26986}" type="datetime1">
              <a:rPr lang="en-US" smtClean="0"/>
              <a:t>7/4/2022</a:t>
            </a:fld>
            <a:endParaRPr lang="en-US" dirty="0"/>
          </a:p>
        </p:txBody>
      </p:sp>
      <p:sp>
        <p:nvSpPr>
          <p:cNvPr id="4" name="Footer Placeholder 3"/>
          <p:cNvSpPr>
            <a:spLocks noGrp="1"/>
          </p:cNvSpPr>
          <p:nvPr>
            <p:ph type="ftr" sz="quarter" idx="11"/>
          </p:nvPr>
        </p:nvSpPr>
        <p:spPr/>
        <p:txBody>
          <a:bodyPr/>
          <a:lstStyle/>
          <a:p>
            <a:r>
              <a:rPr lang="en-US" dirty="0"/>
              <a:t>Homeless Action Plan 2022 - 2025</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11D62E-5BC6-463F-B433-6262DCC601FB}" type="datetime1">
              <a:rPr lang="en-US" smtClean="0"/>
              <a:t>7/4/2022</a:t>
            </a:fld>
            <a:endParaRPr lang="en-US" dirty="0"/>
          </a:p>
        </p:txBody>
      </p:sp>
      <p:sp>
        <p:nvSpPr>
          <p:cNvPr id="3" name="Footer Placeholder 2"/>
          <p:cNvSpPr>
            <a:spLocks noGrp="1"/>
          </p:cNvSpPr>
          <p:nvPr>
            <p:ph type="ftr" sz="quarter" idx="11"/>
          </p:nvPr>
        </p:nvSpPr>
        <p:spPr/>
        <p:txBody>
          <a:bodyPr/>
          <a:lstStyle/>
          <a:p>
            <a:r>
              <a:rPr lang="en-US" dirty="0"/>
              <a:t>Homeless Action Plan 2022 - 2025</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C2FFC0-7945-4720-B71E-5B01698B6DF5}" type="datetime1">
              <a:rPr lang="en-US" smtClean="0"/>
              <a:t>7/4/2022</a:t>
            </a:fld>
            <a:endParaRPr lang="en-US" dirty="0"/>
          </a:p>
        </p:txBody>
      </p:sp>
      <p:sp>
        <p:nvSpPr>
          <p:cNvPr id="6" name="Footer Placeholder 5"/>
          <p:cNvSpPr>
            <a:spLocks noGrp="1"/>
          </p:cNvSpPr>
          <p:nvPr>
            <p:ph type="ftr" sz="quarter" idx="11"/>
          </p:nvPr>
        </p:nvSpPr>
        <p:spPr/>
        <p:txBody>
          <a:bodyPr/>
          <a:lstStyle/>
          <a:p>
            <a:r>
              <a:rPr lang="en-US" dirty="0"/>
              <a:t>Homeless Action Plan 2022 - 2025</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04D9FC9-63AB-4175-9E30-1F34F2702121}" type="datetime1">
              <a:rPr lang="en-US" smtClean="0"/>
              <a:t>7/4/2022</a:t>
            </a:fld>
            <a:endParaRPr lang="en-US" dirty="0"/>
          </a:p>
        </p:txBody>
      </p:sp>
      <p:sp>
        <p:nvSpPr>
          <p:cNvPr id="6" name="Footer Placeholder 5"/>
          <p:cNvSpPr>
            <a:spLocks noGrp="1"/>
          </p:cNvSpPr>
          <p:nvPr>
            <p:ph type="ftr" sz="quarter" idx="11"/>
          </p:nvPr>
        </p:nvSpPr>
        <p:spPr/>
        <p:txBody>
          <a:bodyPr/>
          <a:lstStyle/>
          <a:p>
            <a:r>
              <a:rPr lang="en-US" dirty="0"/>
              <a:t>Homeless Action Plan 2022 - 2025</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96B512-7A6F-4F3D-8C28-B8F1FF903E0E}" type="datetime1">
              <a:rPr lang="en-US" smtClean="0"/>
              <a:t>7/4/2022</a:t>
            </a:fld>
            <a:endParaRPr lang="en-US"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Homeless Action Plan 2022 - 2025</a:t>
            </a: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9999"/>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911476"/>
            <a:ext cx="7772400" cy="1470025"/>
          </a:xfrm>
        </p:spPr>
        <p:txBody>
          <a:bodyPr>
            <a:normAutofit fontScale="90000"/>
          </a:bodyPr>
          <a:lstStyle/>
          <a:p>
            <a:r>
              <a:rPr lang="en-IE" sz="4900" b="1" dirty="0">
                <a:solidFill>
                  <a:schemeClr val="bg1"/>
                </a:solidFill>
              </a:rPr>
              <a:t>Homelessness Action Plan </a:t>
            </a:r>
            <a:br>
              <a:rPr lang="en-IE" sz="4900" b="1" dirty="0">
                <a:solidFill>
                  <a:schemeClr val="bg1"/>
                </a:solidFill>
              </a:rPr>
            </a:br>
            <a:r>
              <a:rPr lang="en-IE" sz="4900" b="1" dirty="0">
                <a:solidFill>
                  <a:schemeClr val="bg1"/>
                </a:solidFill>
              </a:rPr>
              <a:t>Framework for Dublin</a:t>
            </a:r>
            <a:br>
              <a:rPr lang="en-IE" sz="4900" b="1" dirty="0">
                <a:solidFill>
                  <a:schemeClr val="bg1"/>
                </a:solidFill>
              </a:rPr>
            </a:br>
            <a:r>
              <a:rPr lang="en-IE" sz="4900" b="1" dirty="0">
                <a:solidFill>
                  <a:schemeClr val="bg1"/>
                </a:solidFill>
              </a:rPr>
              <a:t> </a:t>
            </a:r>
            <a:r>
              <a:rPr lang="en-IE" sz="4000" b="1" dirty="0">
                <a:solidFill>
                  <a:schemeClr val="bg1"/>
                </a:solidFill>
              </a:rPr>
              <a:t>2022 to 2024</a:t>
            </a:r>
            <a:br>
              <a:rPr lang="en-IE" sz="3600" b="1" dirty="0"/>
            </a:br>
            <a:br>
              <a:rPr lang="en-IE" sz="3600" b="1" dirty="0"/>
            </a:br>
            <a:br>
              <a:rPr lang="en-IE" sz="2200" dirty="0"/>
            </a:br>
            <a:endParaRPr lang="en-IE" sz="2200" dirty="0">
              <a:latin typeface="Palatino Linotype" pitchFamily="18" charset="0"/>
            </a:endParaRPr>
          </a:p>
        </p:txBody>
      </p:sp>
      <p:sp>
        <p:nvSpPr>
          <p:cNvPr id="3" name="Subtitle 2"/>
          <p:cNvSpPr>
            <a:spLocks noGrp="1"/>
          </p:cNvSpPr>
          <p:nvPr>
            <p:ph type="subTitle" idx="1"/>
          </p:nvPr>
        </p:nvSpPr>
        <p:spPr>
          <a:xfrm>
            <a:off x="2895600" y="4381500"/>
            <a:ext cx="6400800" cy="1524000"/>
          </a:xfrm>
        </p:spPr>
        <p:txBody>
          <a:bodyPr>
            <a:normAutofit fontScale="40000" lnSpcReduction="20000"/>
          </a:bodyPr>
          <a:lstStyle/>
          <a:p>
            <a:endParaRPr lang="en-IE" sz="2400" dirty="0">
              <a:latin typeface="Palatino Linotype" pitchFamily="18" charset="0"/>
            </a:endParaRPr>
          </a:p>
          <a:p>
            <a:endParaRPr lang="en-IE" sz="2900" b="1" dirty="0">
              <a:solidFill>
                <a:srgbClr val="ACA900"/>
              </a:solidFill>
              <a:latin typeface="Palatino Linotype" pitchFamily="18" charset="0"/>
            </a:endParaRPr>
          </a:p>
          <a:p>
            <a:r>
              <a:rPr lang="en-IE" sz="2900" b="1" dirty="0">
                <a:solidFill>
                  <a:srgbClr val="ACA900"/>
                </a:solidFill>
                <a:latin typeface="Palatino Linotype" pitchFamily="18" charset="0"/>
              </a:rPr>
              <a:t>Mary Hayes</a:t>
            </a:r>
          </a:p>
          <a:p>
            <a:endParaRPr lang="en-IE" sz="2900" b="1" i="1" dirty="0">
              <a:solidFill>
                <a:srgbClr val="ACA900"/>
              </a:solidFill>
              <a:latin typeface="Palatino Linotype" pitchFamily="18" charset="0"/>
            </a:endParaRPr>
          </a:p>
          <a:p>
            <a:r>
              <a:rPr lang="en-IE" sz="2900" b="1" i="1" dirty="0">
                <a:solidFill>
                  <a:srgbClr val="ACA900"/>
                </a:solidFill>
                <a:latin typeface="Palatino Linotype" pitchFamily="18" charset="0"/>
              </a:rPr>
              <a:t>Director</a:t>
            </a:r>
          </a:p>
          <a:p>
            <a:r>
              <a:rPr lang="en-IE" sz="2900" b="1" dirty="0">
                <a:solidFill>
                  <a:srgbClr val="ACA900"/>
                </a:solidFill>
                <a:latin typeface="Palatino Linotype" pitchFamily="18" charset="0"/>
              </a:rPr>
              <a:t>Dublin Region Homeless Executive </a:t>
            </a:r>
          </a:p>
          <a:p>
            <a:endParaRPr lang="en-IE" sz="2900" b="1" dirty="0">
              <a:solidFill>
                <a:srgbClr val="ACA900"/>
              </a:solidFill>
              <a:latin typeface="Palatino Linotype" pitchFamily="18" charset="0"/>
            </a:endParaRPr>
          </a:p>
          <a:p>
            <a:r>
              <a:rPr lang="en-IE" sz="2900" b="1" dirty="0">
                <a:solidFill>
                  <a:srgbClr val="ACA900"/>
                </a:solidFill>
                <a:latin typeface="Palatino Linotype" pitchFamily="18" charset="0"/>
              </a:rPr>
              <a:t>May 2022</a:t>
            </a:r>
          </a:p>
        </p:txBody>
      </p:sp>
      <p:pic>
        <p:nvPicPr>
          <p:cNvPr id="4" name="Picture 3" descr="DHRE_LOGO_COL.jpg"/>
          <p:cNvPicPr>
            <a:picLocks noChangeAspect="1"/>
          </p:cNvPicPr>
          <p:nvPr/>
        </p:nvPicPr>
        <p:blipFill>
          <a:blip r:embed="rId3" cstate="print"/>
          <a:stretch>
            <a:fillRect/>
          </a:stretch>
        </p:blipFill>
        <p:spPr>
          <a:xfrm>
            <a:off x="3886200" y="762001"/>
            <a:ext cx="3907536" cy="789091"/>
          </a:xfrm>
          <a:prstGeom prst="rect">
            <a:avLst/>
          </a:prstGeom>
        </p:spPr>
      </p:pic>
      <p:pic>
        <p:nvPicPr>
          <p:cNvPr id="5" name="Picture 4" descr="Providing support services tagline.png"/>
          <p:cNvPicPr>
            <a:picLocks noChangeAspect="1"/>
          </p:cNvPicPr>
          <p:nvPr/>
        </p:nvPicPr>
        <p:blipFill>
          <a:blip r:embed="rId4" cstate="print"/>
          <a:stretch>
            <a:fillRect/>
          </a:stretch>
        </p:blipFill>
        <p:spPr>
          <a:xfrm>
            <a:off x="1524000" y="6248401"/>
            <a:ext cx="9144000" cy="16155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000" b="1" dirty="0">
                <a:solidFill>
                  <a:schemeClr val="tx1">
                    <a:lumMod val="50000"/>
                    <a:lumOff val="50000"/>
                  </a:schemeClr>
                </a:solidFill>
                <a:latin typeface="Palatino Linotype" panose="02040502050505030304" pitchFamily="18" charset="0"/>
              </a:rPr>
              <a:t>Governance</a:t>
            </a:r>
          </a:p>
        </p:txBody>
      </p:sp>
      <p:pic>
        <p:nvPicPr>
          <p:cNvPr id="4" name="Picture 3" descr="DRHE House.jpg"/>
          <p:cNvPicPr>
            <a:picLocks noChangeAspect="1"/>
          </p:cNvPicPr>
          <p:nvPr/>
        </p:nvPicPr>
        <p:blipFill>
          <a:blip r:embed="rId3" cstate="print"/>
          <a:stretch>
            <a:fillRect/>
          </a:stretch>
        </p:blipFill>
        <p:spPr>
          <a:xfrm>
            <a:off x="11087100" y="152400"/>
            <a:ext cx="990600" cy="1066800"/>
          </a:xfrm>
          <a:prstGeom prst="rect">
            <a:avLst/>
          </a:prstGeom>
        </p:spPr>
      </p:pic>
      <p:sp>
        <p:nvSpPr>
          <p:cNvPr id="3" name="Content Placeholder 2"/>
          <p:cNvSpPr>
            <a:spLocks noGrp="1"/>
          </p:cNvSpPr>
          <p:nvPr>
            <p:ph idx="1"/>
          </p:nvPr>
        </p:nvSpPr>
        <p:spPr/>
        <p:txBody>
          <a:bodyPr>
            <a:normAutofit/>
          </a:bodyPr>
          <a:lstStyle/>
          <a:p>
            <a:r>
              <a:rPr lang="en-IE" sz="2400" dirty="0">
                <a:latin typeface="Palatino Linotype" panose="02040502050505030304" pitchFamily="18" charset="0"/>
              </a:rPr>
              <a:t>Manage funding and SLAs</a:t>
            </a:r>
          </a:p>
          <a:p>
            <a:r>
              <a:rPr lang="en-IE" sz="2400" dirty="0">
                <a:latin typeface="Palatino Linotype" panose="02040502050505030304" pitchFamily="18" charset="0"/>
              </a:rPr>
              <a:t>Monitor the quality standards of EA facilities and services</a:t>
            </a:r>
          </a:p>
          <a:p>
            <a:r>
              <a:rPr lang="en-IE" sz="2400" dirty="0">
                <a:latin typeface="Palatino Linotype" panose="02040502050505030304" pitchFamily="18" charset="0"/>
              </a:rPr>
              <a:t>Undertake a participative assessment of equality and human rights issues relevant to the provision of homeless services</a:t>
            </a:r>
          </a:p>
          <a:p>
            <a:r>
              <a:rPr lang="en-IE" sz="2400" dirty="0">
                <a:latin typeface="Palatino Linotype" panose="02040502050505030304" pitchFamily="18" charset="0"/>
              </a:rPr>
              <a:t>Report to the Area Committees and SPC</a:t>
            </a:r>
          </a:p>
          <a:p>
            <a:r>
              <a:rPr lang="en-IE" sz="2400" dirty="0">
                <a:latin typeface="Palatino Linotype" panose="02040502050505030304" pitchFamily="18" charset="0"/>
              </a:rPr>
              <a:t>Comply with GDPR and FOI requirements</a:t>
            </a:r>
          </a:p>
          <a:p>
            <a:r>
              <a:rPr lang="en-IE" sz="2400" dirty="0">
                <a:latin typeface="Palatino Linotype" panose="02040502050505030304" pitchFamily="18" charset="0"/>
              </a:rPr>
              <a:t>Continued development of PASS V2</a:t>
            </a:r>
          </a:p>
          <a:p>
            <a:r>
              <a:rPr lang="en-IE" sz="2400" dirty="0">
                <a:latin typeface="Palatino Linotype" panose="02040502050505030304" pitchFamily="18" charset="0"/>
              </a:rPr>
              <a:t>Implement a training programme to PEA staff</a:t>
            </a:r>
          </a:p>
          <a:p>
            <a:r>
              <a:rPr lang="en-IE" sz="2400" dirty="0">
                <a:latin typeface="Palatino Linotype" panose="02040502050505030304" pitchFamily="18" charset="0"/>
              </a:rPr>
              <a:t>Implement a robust complaints policy</a:t>
            </a:r>
          </a:p>
        </p:txBody>
      </p:sp>
      <p:sp>
        <p:nvSpPr>
          <p:cNvPr id="5" name="Date Placeholder 4"/>
          <p:cNvSpPr>
            <a:spLocks noGrp="1"/>
          </p:cNvSpPr>
          <p:nvPr>
            <p:ph type="dt" sz="half" idx="10"/>
          </p:nvPr>
        </p:nvSpPr>
        <p:spPr/>
        <p:txBody>
          <a:bodyPr/>
          <a:lstStyle/>
          <a:p>
            <a:fld id="{762B987E-6609-4D42-870A-E9618F55E42B}" type="datetime1">
              <a:rPr lang="en-US" smtClean="0"/>
              <a:t>7/4/2022</a:t>
            </a:fld>
            <a:endParaRPr lang="en-US" dirty="0"/>
          </a:p>
        </p:txBody>
      </p:sp>
      <p:sp>
        <p:nvSpPr>
          <p:cNvPr id="6" name="Footer Placeholder 5"/>
          <p:cNvSpPr>
            <a:spLocks noGrp="1"/>
          </p:cNvSpPr>
          <p:nvPr>
            <p:ph type="ftr" sz="quarter" idx="11"/>
          </p:nvPr>
        </p:nvSpPr>
        <p:spPr/>
        <p:txBody>
          <a:bodyPr/>
          <a:lstStyle/>
          <a:p>
            <a:r>
              <a:rPr lang="en-US" dirty="0"/>
              <a:t>Homeless Action Plan 2022 - 2024</a:t>
            </a:r>
          </a:p>
        </p:txBody>
      </p:sp>
      <p:sp>
        <p:nvSpPr>
          <p:cNvPr id="7" name="Slide Number Placeholder 6"/>
          <p:cNvSpPr>
            <a:spLocks noGrp="1"/>
          </p:cNvSpPr>
          <p:nvPr>
            <p:ph type="sldNum" sz="quarter" idx="12"/>
          </p:nvPr>
        </p:nvSpPr>
        <p:spPr/>
        <p:txBody>
          <a:bodyPr/>
          <a:lstStyle/>
          <a:p>
            <a:fld id="{B6F15528-21DE-4FAA-801E-634DDDAF4B2B}" type="slidenum">
              <a:rPr lang="en-US" smtClean="0"/>
              <a:pPr/>
              <a:t>10</a:t>
            </a:fld>
            <a:endParaRPr lang="en-US" dirty="0"/>
          </a:p>
        </p:txBody>
      </p:sp>
    </p:spTree>
    <p:extLst>
      <p:ext uri="{BB962C8B-B14F-4D97-AF65-F5344CB8AC3E}">
        <p14:creationId xmlns:p14="http://schemas.microsoft.com/office/powerpoint/2010/main" val="1070537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endParaRPr lang="en-GB" sz="4000" dirty="0">
              <a:solidFill>
                <a:prstClr val="black"/>
              </a:solidFill>
              <a:latin typeface="Palatino Linotype" pitchFamily="18" charset="0"/>
              <a:ea typeface="+mj-ea"/>
              <a:cs typeface="+mj-cs"/>
            </a:endParaRPr>
          </a:p>
          <a:p>
            <a:pPr algn="ctr">
              <a:buNone/>
            </a:pPr>
            <a:r>
              <a:rPr lang="en-GB" sz="4000" dirty="0">
                <a:solidFill>
                  <a:prstClr val="black"/>
                </a:solidFill>
                <a:latin typeface="Palatino Linotype" pitchFamily="18" charset="0"/>
                <a:ea typeface="+mj-ea"/>
                <a:cs typeface="+mj-cs"/>
              </a:rPr>
              <a:t>Questions and Feedback</a:t>
            </a:r>
            <a:endParaRPr lang="en-IE" sz="4000" dirty="0"/>
          </a:p>
        </p:txBody>
      </p:sp>
      <p:pic>
        <p:nvPicPr>
          <p:cNvPr id="4" name="Picture 3" descr="Providing support services tagline.png"/>
          <p:cNvPicPr>
            <a:picLocks noChangeAspect="1"/>
          </p:cNvPicPr>
          <p:nvPr/>
        </p:nvPicPr>
        <p:blipFill>
          <a:blip r:embed="rId2" cstate="print"/>
          <a:stretch>
            <a:fillRect/>
          </a:stretch>
        </p:blipFill>
        <p:spPr>
          <a:xfrm>
            <a:off x="1524000" y="6248401"/>
            <a:ext cx="9144000" cy="161555"/>
          </a:xfrm>
          <a:prstGeom prst="rect">
            <a:avLst/>
          </a:prstGeom>
        </p:spPr>
      </p:pic>
      <p:pic>
        <p:nvPicPr>
          <p:cNvPr id="6" name="Picture 5" descr="DRHE House.jpg"/>
          <p:cNvPicPr>
            <a:picLocks noChangeAspect="1"/>
          </p:cNvPicPr>
          <p:nvPr/>
        </p:nvPicPr>
        <p:blipFill>
          <a:blip r:embed="rId3" cstate="print"/>
          <a:stretch>
            <a:fillRect/>
          </a:stretch>
        </p:blipFill>
        <p:spPr>
          <a:xfrm>
            <a:off x="11087100" y="187037"/>
            <a:ext cx="990600" cy="1066800"/>
          </a:xfrm>
          <a:prstGeom prst="rect">
            <a:avLst/>
          </a:prstGeom>
        </p:spPr>
      </p:pic>
      <p:sp>
        <p:nvSpPr>
          <p:cNvPr id="2" name="Date Placeholder 1"/>
          <p:cNvSpPr>
            <a:spLocks noGrp="1"/>
          </p:cNvSpPr>
          <p:nvPr>
            <p:ph type="dt" sz="half" idx="10"/>
          </p:nvPr>
        </p:nvSpPr>
        <p:spPr/>
        <p:txBody>
          <a:bodyPr/>
          <a:lstStyle/>
          <a:p>
            <a:fld id="{F1FECADF-ACEE-47FA-AB4E-333291CD4A0E}" type="datetime1">
              <a:rPr lang="en-US" smtClean="0"/>
              <a:t>7/4/2022</a:t>
            </a:fld>
            <a:endParaRPr lang="en-US" dirty="0"/>
          </a:p>
        </p:txBody>
      </p:sp>
      <p:sp>
        <p:nvSpPr>
          <p:cNvPr id="5" name="Footer Placeholder 4"/>
          <p:cNvSpPr>
            <a:spLocks noGrp="1"/>
          </p:cNvSpPr>
          <p:nvPr>
            <p:ph type="ftr" sz="quarter" idx="11"/>
          </p:nvPr>
        </p:nvSpPr>
        <p:spPr/>
        <p:txBody>
          <a:bodyPr/>
          <a:lstStyle/>
          <a:p>
            <a:r>
              <a:rPr lang="en-US" dirty="0"/>
              <a:t>Homeless Action Plan 2022 </a:t>
            </a:r>
            <a:r>
              <a:rPr lang="en-US"/>
              <a:t>- 2024</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11</a:t>
            </a:fld>
            <a:endParaRPr lang="en-US" dirty="0"/>
          </a:p>
        </p:txBody>
      </p:sp>
    </p:spTree>
    <p:extLst>
      <p:ext uri="{BB962C8B-B14F-4D97-AF65-F5344CB8AC3E}">
        <p14:creationId xmlns:p14="http://schemas.microsoft.com/office/powerpoint/2010/main" val="1592905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3600" b="1" dirty="0">
                <a:solidFill>
                  <a:srgbClr val="009999"/>
                </a:solidFill>
                <a:latin typeface="Palatino Linotype" pitchFamily="18" charset="0"/>
              </a:rPr>
              <a:t>Background</a:t>
            </a:r>
          </a:p>
        </p:txBody>
      </p:sp>
      <p:sp>
        <p:nvSpPr>
          <p:cNvPr id="3" name="Content Placeholder 2"/>
          <p:cNvSpPr>
            <a:spLocks noGrp="1"/>
          </p:cNvSpPr>
          <p:nvPr>
            <p:ph idx="1"/>
          </p:nvPr>
        </p:nvSpPr>
        <p:spPr/>
        <p:txBody>
          <a:bodyPr>
            <a:normAutofit fontScale="55000" lnSpcReduction="20000"/>
          </a:bodyPr>
          <a:lstStyle/>
          <a:p>
            <a:pPr marL="0" indent="0">
              <a:buNone/>
              <a:defRPr/>
            </a:pPr>
            <a:r>
              <a:rPr lang="en-IE" sz="3800" b="1" dirty="0">
                <a:solidFill>
                  <a:schemeClr val="tx1">
                    <a:lumMod val="75000"/>
                    <a:lumOff val="25000"/>
                  </a:schemeClr>
                </a:solidFill>
                <a:latin typeface="Palatino Linotype" panose="02040502050505030304" pitchFamily="18" charset="0"/>
              </a:rPr>
              <a:t>Chapter 6, Section 37 of the Housing (Miscellaneous Provisions) Act 2009:</a:t>
            </a:r>
          </a:p>
          <a:p>
            <a:pPr marL="0" indent="0">
              <a:buNone/>
              <a:defRPr/>
            </a:pPr>
            <a:endParaRPr lang="en-IE" sz="2900" dirty="0">
              <a:solidFill>
                <a:schemeClr val="tx1">
                  <a:lumMod val="75000"/>
                  <a:lumOff val="25000"/>
                </a:schemeClr>
              </a:solidFill>
              <a:latin typeface="Palatino Linotype" panose="02040502050505030304" pitchFamily="18" charset="0"/>
            </a:endParaRPr>
          </a:p>
          <a:p>
            <a:pPr marL="0" indent="0">
              <a:buNone/>
              <a:defRPr/>
            </a:pPr>
            <a:r>
              <a:rPr lang="en-IE" sz="2900" dirty="0">
                <a:solidFill>
                  <a:schemeClr val="tx1">
                    <a:lumMod val="75000"/>
                    <a:lumOff val="25000"/>
                  </a:schemeClr>
                </a:solidFill>
                <a:latin typeface="Palatino Linotype" panose="02040502050505030304" pitchFamily="18" charset="0"/>
              </a:rPr>
              <a:t>(1) A housing authority shall…adopt a plan (in this Act referred to as a “homelessness action plan”) to address homelessness.</a:t>
            </a:r>
          </a:p>
          <a:p>
            <a:pPr marL="0" indent="0">
              <a:buNone/>
              <a:defRPr/>
            </a:pPr>
            <a:endParaRPr lang="en-IE" sz="2900" dirty="0">
              <a:solidFill>
                <a:schemeClr val="tx1">
                  <a:lumMod val="75000"/>
                  <a:lumOff val="25000"/>
                </a:schemeClr>
              </a:solidFill>
              <a:latin typeface="Palatino Linotype" panose="02040502050505030304" pitchFamily="18" charset="0"/>
            </a:endParaRPr>
          </a:p>
          <a:p>
            <a:pPr marL="0" indent="0">
              <a:buNone/>
              <a:defRPr/>
            </a:pPr>
            <a:r>
              <a:rPr lang="en-IE" sz="2900" dirty="0">
                <a:solidFill>
                  <a:schemeClr val="tx1">
                    <a:lumMod val="75000"/>
                    <a:lumOff val="25000"/>
                  </a:schemeClr>
                </a:solidFill>
                <a:latin typeface="Palatino Linotype" panose="02040502050505030304" pitchFamily="18" charset="0"/>
              </a:rPr>
              <a:t>(2) A homelessness action plan shall specify the measures proposed to be undertaken to address homelessness in the administrative area or administrative areas concerned by the housing authority or housing authorities, as the case may be, the Health Service Executive, specified bodies, or approved bodies or other bodies providing services to address homelessness or the performance of whose functions may affect or relate to the provision of such services, including but not necessarily limited to measures to achieve the following objectives –</a:t>
            </a:r>
          </a:p>
          <a:p>
            <a:pPr marL="0" indent="0">
              <a:buNone/>
              <a:defRPr/>
            </a:pPr>
            <a:endParaRPr lang="en-IE" sz="2900" dirty="0">
              <a:solidFill>
                <a:schemeClr val="tx1">
                  <a:lumMod val="75000"/>
                  <a:lumOff val="25000"/>
                </a:schemeClr>
              </a:solidFill>
              <a:latin typeface="Palatino Linotype" panose="02040502050505030304" pitchFamily="18" charset="0"/>
            </a:endParaRPr>
          </a:p>
          <a:p>
            <a:pPr marL="0" indent="0">
              <a:buNone/>
              <a:defRPr/>
            </a:pPr>
            <a:r>
              <a:rPr lang="en-IE" sz="2900" dirty="0">
                <a:solidFill>
                  <a:schemeClr val="tx1">
                    <a:lumMod val="75000"/>
                    <a:lumOff val="25000"/>
                  </a:schemeClr>
                </a:solidFill>
                <a:latin typeface="Palatino Linotype" panose="02040502050505030304" pitchFamily="18" charset="0"/>
              </a:rPr>
              <a:t>	(a) the prevention of homelessness,</a:t>
            </a:r>
          </a:p>
          <a:p>
            <a:pPr marL="0" indent="0">
              <a:buNone/>
              <a:defRPr/>
            </a:pPr>
            <a:r>
              <a:rPr lang="en-IE" sz="2900" dirty="0">
                <a:solidFill>
                  <a:schemeClr val="tx1">
                    <a:lumMod val="75000"/>
                    <a:lumOff val="25000"/>
                  </a:schemeClr>
                </a:solidFill>
                <a:latin typeface="Palatino Linotype" panose="02040502050505030304" pitchFamily="18" charset="0"/>
              </a:rPr>
              <a:t>	(b) the reduction of homelessness in its extent or duration,</a:t>
            </a:r>
          </a:p>
          <a:p>
            <a:pPr marL="0" indent="0">
              <a:buNone/>
              <a:defRPr/>
            </a:pPr>
            <a:r>
              <a:rPr lang="en-IE" sz="2900" dirty="0">
                <a:solidFill>
                  <a:schemeClr val="tx1">
                    <a:lumMod val="75000"/>
                    <a:lumOff val="25000"/>
                  </a:schemeClr>
                </a:solidFill>
                <a:latin typeface="Palatino Linotype" panose="02040502050505030304" pitchFamily="18" charset="0"/>
              </a:rPr>
              <a:t>	(c) the provision of services, including accommodation, to address the needs of homeless households</a:t>
            </a:r>
          </a:p>
          <a:p>
            <a:pPr marL="0" indent="0">
              <a:buNone/>
              <a:defRPr/>
            </a:pPr>
            <a:r>
              <a:rPr lang="en-IE" sz="2900" dirty="0">
                <a:solidFill>
                  <a:schemeClr val="tx1">
                    <a:lumMod val="75000"/>
                    <a:lumOff val="25000"/>
                  </a:schemeClr>
                </a:solidFill>
                <a:latin typeface="Palatino Linotype" panose="02040502050505030304" pitchFamily="18" charset="0"/>
              </a:rPr>
              <a:t>	(d) the provision of assistance under </a:t>
            </a:r>
            <a:r>
              <a:rPr lang="en-IE" sz="2900" i="1" u="sng" dirty="0">
                <a:solidFill>
                  <a:schemeClr val="tx1">
                    <a:lumMod val="75000"/>
                    <a:lumOff val="25000"/>
                  </a:schemeClr>
                </a:solidFill>
                <a:latin typeface="Palatino Linotype" panose="02040502050505030304" pitchFamily="18" charset="0"/>
              </a:rPr>
              <a:t>section 10</a:t>
            </a:r>
            <a:r>
              <a:rPr lang="en-IE" sz="2900" i="1" dirty="0">
                <a:solidFill>
                  <a:schemeClr val="tx1">
                    <a:lumMod val="75000"/>
                    <a:lumOff val="25000"/>
                  </a:schemeClr>
                </a:solidFill>
                <a:latin typeface="Palatino Linotype" panose="02040502050505030304" pitchFamily="18" charset="0"/>
              </a:rPr>
              <a:t> (b) (i)</a:t>
            </a:r>
            <a:r>
              <a:rPr lang="en-IE" sz="2900" dirty="0">
                <a:solidFill>
                  <a:schemeClr val="tx1">
                    <a:lumMod val="75000"/>
                    <a:lumOff val="25000"/>
                  </a:schemeClr>
                </a:solidFill>
                <a:latin typeface="Palatino Linotype" panose="02040502050505030304" pitchFamily="18" charset="0"/>
              </a:rPr>
              <a:t>, as necessary, to persons who were formerly homeless,</a:t>
            </a:r>
          </a:p>
          <a:p>
            <a:pPr marL="0" indent="0">
              <a:buNone/>
              <a:defRPr/>
            </a:pPr>
            <a:r>
              <a:rPr lang="en-IE" sz="2900" dirty="0">
                <a:solidFill>
                  <a:schemeClr val="tx1">
                    <a:lumMod val="75000"/>
                    <a:lumOff val="25000"/>
                  </a:schemeClr>
                </a:solidFill>
                <a:latin typeface="Palatino Linotype" panose="02040502050505030304" pitchFamily="18" charset="0"/>
              </a:rPr>
              <a:t>	(e) the promotion of effective co-ordination of activities proposed to be undertaken by the 	bodies referred to 	in this subsection for the purposes of addressing homelessness in the administrative area or areas concerned</a:t>
            </a:r>
          </a:p>
          <a:p>
            <a:pPr marL="0" indent="0">
              <a:buNone/>
            </a:pPr>
            <a:endParaRPr lang="en-IE" dirty="0"/>
          </a:p>
          <a:p>
            <a:pPr>
              <a:buNone/>
            </a:pPr>
            <a:endParaRPr lang="en-IE" dirty="0"/>
          </a:p>
        </p:txBody>
      </p:sp>
      <p:pic>
        <p:nvPicPr>
          <p:cNvPr id="4" name="Picture 3" descr="Providing support services tagline.png"/>
          <p:cNvPicPr>
            <a:picLocks noChangeAspect="1"/>
          </p:cNvPicPr>
          <p:nvPr/>
        </p:nvPicPr>
        <p:blipFill>
          <a:blip r:embed="rId2" cstate="print"/>
          <a:stretch>
            <a:fillRect/>
          </a:stretch>
        </p:blipFill>
        <p:spPr>
          <a:xfrm>
            <a:off x="1524000" y="6248401"/>
            <a:ext cx="9144000" cy="161555"/>
          </a:xfrm>
          <a:prstGeom prst="rect">
            <a:avLst/>
          </a:prstGeom>
        </p:spPr>
      </p:pic>
      <p:pic>
        <p:nvPicPr>
          <p:cNvPr id="5" name="Picture 4" descr="DRHE House.jpg"/>
          <p:cNvPicPr>
            <a:picLocks noChangeAspect="1"/>
          </p:cNvPicPr>
          <p:nvPr/>
        </p:nvPicPr>
        <p:blipFill>
          <a:blip r:embed="rId3" cstate="print"/>
          <a:stretch>
            <a:fillRect/>
          </a:stretch>
        </p:blipFill>
        <p:spPr>
          <a:xfrm>
            <a:off x="11087100" y="119784"/>
            <a:ext cx="990600" cy="1066800"/>
          </a:xfrm>
          <a:prstGeom prst="rect">
            <a:avLst/>
          </a:prstGeom>
        </p:spPr>
      </p:pic>
      <p:sp>
        <p:nvSpPr>
          <p:cNvPr id="6" name="Date Placeholder 5"/>
          <p:cNvSpPr>
            <a:spLocks noGrp="1"/>
          </p:cNvSpPr>
          <p:nvPr>
            <p:ph type="dt" sz="half" idx="10"/>
          </p:nvPr>
        </p:nvSpPr>
        <p:spPr/>
        <p:txBody>
          <a:bodyPr/>
          <a:lstStyle/>
          <a:p>
            <a:fld id="{D525ABE7-DF60-4878-AC6B-E9A7BCABDFEF}" type="datetime1">
              <a:rPr lang="en-US" smtClean="0"/>
              <a:t>7/4/2022</a:t>
            </a:fld>
            <a:endParaRPr lang="en-US" dirty="0"/>
          </a:p>
        </p:txBody>
      </p:sp>
      <p:sp>
        <p:nvSpPr>
          <p:cNvPr id="7" name="Footer Placeholder 6"/>
          <p:cNvSpPr>
            <a:spLocks noGrp="1"/>
          </p:cNvSpPr>
          <p:nvPr>
            <p:ph type="ftr" sz="quarter" idx="11"/>
          </p:nvPr>
        </p:nvSpPr>
        <p:spPr/>
        <p:txBody>
          <a:bodyPr/>
          <a:lstStyle/>
          <a:p>
            <a:r>
              <a:rPr lang="en-US" dirty="0"/>
              <a:t>Homeless Action Plan 2022 - 2024</a:t>
            </a:r>
          </a:p>
        </p:txBody>
      </p:sp>
      <p:sp>
        <p:nvSpPr>
          <p:cNvPr id="8" name="Slide Number Placeholder 7"/>
          <p:cNvSpPr>
            <a:spLocks noGrp="1"/>
          </p:cNvSpPr>
          <p:nvPr>
            <p:ph type="sldNum" sz="quarter" idx="12"/>
          </p:nvPr>
        </p:nvSpPr>
        <p:spPr/>
        <p:txBody>
          <a:bodyPr/>
          <a:lstStyle/>
          <a:p>
            <a:fld id="{B6F15528-21DE-4FAA-801E-634DDDAF4B2B}" type="slidenum">
              <a:rPr lang="en-US" smtClean="0"/>
              <a:pPr/>
              <a:t>2</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DRHE House.jpg"/>
          <p:cNvPicPr>
            <a:picLocks noChangeAspect="1"/>
          </p:cNvPicPr>
          <p:nvPr/>
        </p:nvPicPr>
        <p:blipFill>
          <a:blip r:embed="rId2" cstate="print"/>
          <a:stretch>
            <a:fillRect/>
          </a:stretch>
        </p:blipFill>
        <p:spPr>
          <a:xfrm>
            <a:off x="11087100" y="123248"/>
            <a:ext cx="990600" cy="1066800"/>
          </a:xfrm>
          <a:prstGeom prst="rect">
            <a:avLst/>
          </a:prstGeom>
        </p:spPr>
      </p:pic>
      <p:sp>
        <p:nvSpPr>
          <p:cNvPr id="2" name="Title 1"/>
          <p:cNvSpPr>
            <a:spLocks noGrp="1"/>
          </p:cNvSpPr>
          <p:nvPr>
            <p:ph type="title"/>
          </p:nvPr>
        </p:nvSpPr>
        <p:spPr/>
        <p:txBody>
          <a:bodyPr>
            <a:normAutofit fontScale="90000"/>
          </a:bodyPr>
          <a:lstStyle/>
          <a:p>
            <a:br>
              <a:rPr lang="en-IE" dirty="0"/>
            </a:br>
            <a:r>
              <a:rPr lang="en-IE" b="1" dirty="0">
                <a:solidFill>
                  <a:srgbClr val="009999"/>
                </a:solidFill>
              </a:rPr>
              <a:t>Themes of Homelessness Action Plan 2022–24</a:t>
            </a:r>
            <a:br>
              <a:rPr lang="en-IE" dirty="0"/>
            </a:br>
            <a:endParaRPr lang="en-IE" dirty="0"/>
          </a:p>
        </p:txBody>
      </p:sp>
      <p:sp>
        <p:nvSpPr>
          <p:cNvPr id="6" name="Rectangle 5"/>
          <p:cNvSpPr/>
          <p:nvPr/>
        </p:nvSpPr>
        <p:spPr>
          <a:xfrm>
            <a:off x="1905000" y="5562600"/>
            <a:ext cx="8610600" cy="738664"/>
          </a:xfrm>
          <a:prstGeom prst="rect">
            <a:avLst/>
          </a:prstGeom>
        </p:spPr>
        <p:txBody>
          <a:bodyPr wrap="square">
            <a:spAutoFit/>
          </a:bodyPr>
          <a:lstStyle/>
          <a:p>
            <a:pPr marL="457200" lvl="2">
              <a:defRPr/>
            </a:pPr>
            <a:r>
              <a:rPr lang="en-US" sz="1400" b="1" dirty="0">
                <a:solidFill>
                  <a:schemeClr val="tx1">
                    <a:lumMod val="75000"/>
                    <a:lumOff val="25000"/>
                  </a:schemeClr>
                </a:solidFill>
                <a:latin typeface="Arial" pitchFamily="34" charset="0"/>
              </a:rPr>
              <a:t>Proper Governance and Funding:	</a:t>
            </a:r>
            <a:r>
              <a:rPr lang="en-US" sz="1400" dirty="0">
                <a:solidFill>
                  <a:schemeClr val="tx1">
                    <a:lumMod val="75000"/>
                    <a:lumOff val="25000"/>
                  </a:schemeClr>
                </a:solidFill>
                <a:latin typeface="Arial" pitchFamily="34" charset="0"/>
              </a:rPr>
              <a:t>The DRHE has to ensure that the provision of services 					across the above areas is underpinned by good governance 				and accountable structures. </a:t>
            </a:r>
            <a:endParaRPr lang="en-IE" sz="1400" dirty="0">
              <a:solidFill>
                <a:schemeClr val="tx1">
                  <a:lumMod val="75000"/>
                  <a:lumOff val="25000"/>
                </a:schemeClr>
              </a:solidFill>
              <a:latin typeface="Arial" pitchFamily="34" charset="0"/>
            </a:endParaRPr>
          </a:p>
        </p:txBody>
      </p:sp>
      <p:pic>
        <p:nvPicPr>
          <p:cNvPr id="8" name="Content Placeholder 7"/>
          <p:cNvPicPr>
            <a:picLocks noGrp="1" noChangeAspect="1"/>
          </p:cNvPicPr>
          <p:nvPr>
            <p:ph idx="1"/>
          </p:nvPr>
        </p:nvPicPr>
        <p:blipFill>
          <a:blip r:embed="rId3"/>
          <a:stretch>
            <a:fillRect/>
          </a:stretch>
        </p:blipFill>
        <p:spPr>
          <a:xfrm>
            <a:off x="3922762" y="1548246"/>
            <a:ext cx="4346475" cy="3662667"/>
          </a:xfrm>
          <a:prstGeom prst="rect">
            <a:avLst/>
          </a:prstGeom>
        </p:spPr>
      </p:pic>
      <p:sp>
        <p:nvSpPr>
          <p:cNvPr id="3" name="Date Placeholder 2"/>
          <p:cNvSpPr>
            <a:spLocks noGrp="1"/>
          </p:cNvSpPr>
          <p:nvPr>
            <p:ph type="dt" sz="half" idx="10"/>
          </p:nvPr>
        </p:nvSpPr>
        <p:spPr/>
        <p:txBody>
          <a:bodyPr/>
          <a:lstStyle/>
          <a:p>
            <a:fld id="{009EA149-6918-4343-92AC-2915CCA70F29}" type="datetime1">
              <a:rPr lang="en-US" smtClean="0"/>
              <a:t>7/4/2022</a:t>
            </a:fld>
            <a:endParaRPr lang="en-US" dirty="0"/>
          </a:p>
        </p:txBody>
      </p:sp>
      <p:sp>
        <p:nvSpPr>
          <p:cNvPr id="4" name="Footer Placeholder 3"/>
          <p:cNvSpPr>
            <a:spLocks noGrp="1"/>
          </p:cNvSpPr>
          <p:nvPr>
            <p:ph type="ftr" sz="quarter" idx="11"/>
          </p:nvPr>
        </p:nvSpPr>
        <p:spPr/>
        <p:txBody>
          <a:bodyPr/>
          <a:lstStyle/>
          <a:p>
            <a:r>
              <a:rPr lang="en-US" dirty="0"/>
              <a:t>Homeless Action Plan 2022 - 2024</a:t>
            </a:r>
          </a:p>
        </p:txBody>
      </p:sp>
      <p:sp>
        <p:nvSpPr>
          <p:cNvPr id="7" name="Slide Number Placeholder 6"/>
          <p:cNvSpPr>
            <a:spLocks noGrp="1"/>
          </p:cNvSpPr>
          <p:nvPr>
            <p:ph type="sldNum" sz="quarter" idx="12"/>
          </p:nvPr>
        </p:nvSpPr>
        <p:spPr/>
        <p:txBody>
          <a:bodyPr/>
          <a:lstStyle/>
          <a:p>
            <a:fld id="{B6F15528-21DE-4FAA-801E-634DDDAF4B2B}" type="slidenum">
              <a:rPr lang="en-US" smtClean="0"/>
              <a:pPr/>
              <a:t>3</a:t>
            </a:fld>
            <a:endParaRPr lang="en-US" dirty="0"/>
          </a:p>
        </p:txBody>
      </p:sp>
    </p:spTree>
    <p:extLst>
      <p:ext uri="{BB962C8B-B14F-4D97-AF65-F5344CB8AC3E}">
        <p14:creationId xmlns:p14="http://schemas.microsoft.com/office/powerpoint/2010/main" val="4114065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IE" b="1" dirty="0">
                <a:solidFill>
                  <a:srgbClr val="009999"/>
                </a:solidFill>
              </a:rPr>
              <a:t>Consultation Process</a:t>
            </a:r>
          </a:p>
        </p:txBody>
      </p:sp>
      <p:pic>
        <p:nvPicPr>
          <p:cNvPr id="9" name="Picture 8" descr="DRHE House.jpg"/>
          <p:cNvPicPr>
            <a:picLocks noChangeAspect="1"/>
          </p:cNvPicPr>
          <p:nvPr/>
        </p:nvPicPr>
        <p:blipFill>
          <a:blip r:embed="rId2" cstate="print"/>
          <a:stretch>
            <a:fillRect/>
          </a:stretch>
        </p:blipFill>
        <p:spPr>
          <a:xfrm>
            <a:off x="11191009" y="92075"/>
            <a:ext cx="990600" cy="1066800"/>
          </a:xfrm>
          <a:prstGeom prst="rect">
            <a:avLst/>
          </a:prstGeom>
        </p:spPr>
      </p:pic>
      <p:sp>
        <p:nvSpPr>
          <p:cNvPr id="2" name="TextBox 1"/>
          <p:cNvSpPr txBox="1"/>
          <p:nvPr/>
        </p:nvSpPr>
        <p:spPr>
          <a:xfrm>
            <a:off x="1447800" y="1403783"/>
            <a:ext cx="2590800" cy="2938522"/>
          </a:xfrm>
          <a:prstGeom prst="rect">
            <a:avLst/>
          </a:prstGeom>
          <a:noFill/>
          <a:ln w="28575">
            <a:solidFill>
              <a:srgbClr val="ACA900"/>
            </a:solidFill>
          </a:ln>
        </p:spPr>
        <p:txBody>
          <a:bodyPr wrap="square" rtlCol="0">
            <a:spAutoFit/>
          </a:bodyPr>
          <a:lstStyle/>
          <a:p>
            <a:r>
              <a:rPr lang="en-US" b="1" dirty="0"/>
              <a:t>Prevention theme:</a:t>
            </a:r>
          </a:p>
          <a:p>
            <a:r>
              <a:rPr lang="en-US" dirty="0"/>
              <a:t>Anew</a:t>
            </a:r>
          </a:p>
          <a:p>
            <a:r>
              <a:rPr lang="en-US" dirty="0"/>
              <a:t>Novas</a:t>
            </a:r>
          </a:p>
          <a:p>
            <a:r>
              <a:rPr lang="en-US" dirty="0"/>
              <a:t>Focus Ireland</a:t>
            </a:r>
          </a:p>
          <a:p>
            <a:r>
              <a:rPr lang="en-US" dirty="0"/>
              <a:t>HAIL</a:t>
            </a:r>
          </a:p>
          <a:p>
            <a:r>
              <a:rPr lang="en-US" dirty="0"/>
              <a:t>Chair Homeless Network</a:t>
            </a:r>
          </a:p>
          <a:p>
            <a:r>
              <a:rPr lang="en-US" dirty="0"/>
              <a:t>Dublin Simon Community</a:t>
            </a:r>
          </a:p>
          <a:p>
            <a:r>
              <a:rPr lang="en-US" dirty="0"/>
              <a:t>Coolmine TC</a:t>
            </a:r>
          </a:p>
          <a:p>
            <a:r>
              <a:rPr lang="en-US" dirty="0"/>
              <a:t>Threshold</a:t>
            </a:r>
          </a:p>
          <a:p>
            <a:r>
              <a:rPr lang="en-US" dirty="0"/>
              <a:t>Crosscare</a:t>
            </a:r>
            <a:endParaRPr lang="en-IE" dirty="0"/>
          </a:p>
        </p:txBody>
      </p:sp>
      <p:sp>
        <p:nvSpPr>
          <p:cNvPr id="10" name="TextBox 9"/>
          <p:cNvSpPr txBox="1"/>
          <p:nvPr/>
        </p:nvSpPr>
        <p:spPr>
          <a:xfrm>
            <a:off x="4800600" y="1417638"/>
            <a:ext cx="2590800" cy="2862322"/>
          </a:xfrm>
          <a:prstGeom prst="rect">
            <a:avLst/>
          </a:prstGeom>
          <a:noFill/>
          <a:ln w="28575">
            <a:solidFill>
              <a:srgbClr val="006A8C"/>
            </a:solidFill>
          </a:ln>
        </p:spPr>
        <p:txBody>
          <a:bodyPr wrap="square" rtlCol="0">
            <a:spAutoFit/>
          </a:bodyPr>
          <a:lstStyle/>
          <a:p>
            <a:r>
              <a:rPr lang="en-US" b="1" dirty="0"/>
              <a:t>Protection theme:</a:t>
            </a:r>
          </a:p>
          <a:p>
            <a:r>
              <a:rPr lang="en-US" dirty="0"/>
              <a:t>The Salvation Army</a:t>
            </a:r>
          </a:p>
          <a:p>
            <a:r>
              <a:rPr lang="en-US" dirty="0"/>
              <a:t>Anew</a:t>
            </a:r>
          </a:p>
          <a:p>
            <a:r>
              <a:rPr lang="en-US" dirty="0"/>
              <a:t>Novas</a:t>
            </a:r>
          </a:p>
          <a:p>
            <a:r>
              <a:rPr lang="en-US" dirty="0"/>
              <a:t>Focus Ireland</a:t>
            </a:r>
          </a:p>
          <a:p>
            <a:r>
              <a:rPr lang="en-US" dirty="0"/>
              <a:t>Chair Homeless Network</a:t>
            </a:r>
          </a:p>
          <a:p>
            <a:r>
              <a:rPr lang="en-US" dirty="0"/>
              <a:t>Dublin Simon Community</a:t>
            </a:r>
          </a:p>
          <a:p>
            <a:r>
              <a:rPr lang="en-US" dirty="0"/>
              <a:t>Respond</a:t>
            </a:r>
          </a:p>
          <a:p>
            <a:r>
              <a:rPr lang="en-US" dirty="0"/>
              <a:t>Peter McVerry Trust</a:t>
            </a:r>
          </a:p>
          <a:p>
            <a:r>
              <a:rPr lang="en-US" dirty="0"/>
              <a:t>Crosscare</a:t>
            </a:r>
            <a:endParaRPr lang="en-IE" dirty="0"/>
          </a:p>
        </p:txBody>
      </p:sp>
      <p:sp>
        <p:nvSpPr>
          <p:cNvPr id="14" name="TextBox 13"/>
          <p:cNvSpPr txBox="1"/>
          <p:nvPr/>
        </p:nvSpPr>
        <p:spPr>
          <a:xfrm>
            <a:off x="8153400" y="1403783"/>
            <a:ext cx="2590800" cy="2862322"/>
          </a:xfrm>
          <a:prstGeom prst="rect">
            <a:avLst/>
          </a:prstGeom>
          <a:noFill/>
          <a:ln w="28575">
            <a:solidFill>
              <a:srgbClr val="ACA900"/>
            </a:solidFill>
          </a:ln>
        </p:spPr>
        <p:txBody>
          <a:bodyPr wrap="square" rtlCol="0">
            <a:spAutoFit/>
          </a:bodyPr>
          <a:lstStyle/>
          <a:p>
            <a:r>
              <a:rPr lang="en-US" b="1" dirty="0"/>
              <a:t>Progression theme:</a:t>
            </a:r>
          </a:p>
          <a:p>
            <a:r>
              <a:rPr lang="en-US" dirty="0"/>
              <a:t>The Salvation Army</a:t>
            </a:r>
          </a:p>
          <a:p>
            <a:r>
              <a:rPr lang="en-US" dirty="0"/>
              <a:t>Anew</a:t>
            </a:r>
          </a:p>
          <a:p>
            <a:r>
              <a:rPr lang="en-US" dirty="0"/>
              <a:t>HAIL</a:t>
            </a:r>
          </a:p>
          <a:p>
            <a:r>
              <a:rPr lang="en-US" dirty="0"/>
              <a:t>Novas</a:t>
            </a:r>
          </a:p>
          <a:p>
            <a:r>
              <a:rPr lang="en-US" dirty="0"/>
              <a:t>Focus Ireland</a:t>
            </a:r>
          </a:p>
          <a:p>
            <a:r>
              <a:rPr lang="en-US" dirty="0"/>
              <a:t>Sophia</a:t>
            </a:r>
          </a:p>
          <a:p>
            <a:r>
              <a:rPr lang="en-US" dirty="0"/>
              <a:t>Chair Homeless Network</a:t>
            </a:r>
          </a:p>
          <a:p>
            <a:r>
              <a:rPr lang="en-US" dirty="0"/>
              <a:t>Dublin Simon Community</a:t>
            </a:r>
          </a:p>
          <a:p>
            <a:r>
              <a:rPr lang="en-US" dirty="0"/>
              <a:t>Respond</a:t>
            </a:r>
          </a:p>
        </p:txBody>
      </p:sp>
      <p:sp>
        <p:nvSpPr>
          <p:cNvPr id="15" name="TextBox 14"/>
          <p:cNvSpPr txBox="1"/>
          <p:nvPr/>
        </p:nvSpPr>
        <p:spPr>
          <a:xfrm>
            <a:off x="2990850" y="4608142"/>
            <a:ext cx="6210300" cy="2031325"/>
          </a:xfrm>
          <a:prstGeom prst="rect">
            <a:avLst/>
          </a:prstGeom>
          <a:noFill/>
          <a:ln w="28575">
            <a:solidFill>
              <a:srgbClr val="ACA900"/>
            </a:solidFill>
          </a:ln>
        </p:spPr>
        <p:txBody>
          <a:bodyPr wrap="square" rtlCol="0">
            <a:spAutoFit/>
          </a:bodyPr>
          <a:lstStyle/>
          <a:p>
            <a:r>
              <a:rPr lang="en-US" b="1" dirty="0"/>
              <a:t>Other:</a:t>
            </a:r>
          </a:p>
          <a:p>
            <a:r>
              <a:rPr lang="en-US" dirty="0"/>
              <a:t>Councillors and Management from the four Dublin Local Authorities</a:t>
            </a:r>
          </a:p>
          <a:p>
            <a:r>
              <a:rPr lang="en-US" dirty="0"/>
              <a:t>HSE</a:t>
            </a:r>
          </a:p>
          <a:p>
            <a:r>
              <a:rPr lang="en-US" dirty="0"/>
              <a:t>Ken Morgan, Champion Lettings</a:t>
            </a:r>
          </a:p>
          <a:p>
            <a:r>
              <a:rPr lang="en-IE" dirty="0"/>
              <a:t>Senior Management of the Housing Departments of the four LAs</a:t>
            </a:r>
          </a:p>
          <a:p>
            <a:r>
              <a:rPr lang="en-IE" dirty="0"/>
              <a:t>Professor Eoin O’Sullivan, TCD</a:t>
            </a:r>
          </a:p>
        </p:txBody>
      </p:sp>
      <p:sp>
        <p:nvSpPr>
          <p:cNvPr id="3" name="Date Placeholder 2"/>
          <p:cNvSpPr>
            <a:spLocks noGrp="1"/>
          </p:cNvSpPr>
          <p:nvPr>
            <p:ph type="dt" sz="half" idx="10"/>
          </p:nvPr>
        </p:nvSpPr>
        <p:spPr/>
        <p:txBody>
          <a:bodyPr/>
          <a:lstStyle/>
          <a:p>
            <a:fld id="{332569BE-D57D-44FD-A7D4-208034E0327F}" type="datetime1">
              <a:rPr lang="en-US" smtClean="0"/>
              <a:t>7/4/2022</a:t>
            </a:fld>
            <a:endParaRPr lang="en-US" dirty="0"/>
          </a:p>
        </p:txBody>
      </p:sp>
      <p:sp>
        <p:nvSpPr>
          <p:cNvPr id="4" name="Footer Placeholder 3"/>
          <p:cNvSpPr>
            <a:spLocks noGrp="1"/>
          </p:cNvSpPr>
          <p:nvPr>
            <p:ph type="ftr" sz="quarter" idx="11"/>
          </p:nvPr>
        </p:nvSpPr>
        <p:spPr/>
        <p:txBody>
          <a:bodyPr/>
          <a:lstStyle/>
          <a:p>
            <a:r>
              <a:rPr lang="en-US" dirty="0"/>
              <a:t>Homeless Action Plan 2022 - 2024</a:t>
            </a:r>
          </a:p>
        </p:txBody>
      </p:sp>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dirty="0"/>
          </a:p>
        </p:txBody>
      </p:sp>
    </p:spTree>
    <p:extLst>
      <p:ext uri="{BB962C8B-B14F-4D97-AF65-F5344CB8AC3E}">
        <p14:creationId xmlns:p14="http://schemas.microsoft.com/office/powerpoint/2010/main" val="4122503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solidFill>
                  <a:srgbClr val="009999"/>
                </a:solidFill>
              </a:rPr>
              <a:t>Where we are starting from</a:t>
            </a:r>
          </a:p>
        </p:txBody>
      </p:sp>
      <p:sp>
        <p:nvSpPr>
          <p:cNvPr id="4" name="Content Placeholder 3"/>
          <p:cNvSpPr>
            <a:spLocks noGrp="1"/>
          </p:cNvSpPr>
          <p:nvPr>
            <p:ph sz="half" idx="1"/>
          </p:nvPr>
        </p:nvSpPr>
        <p:spPr/>
        <p:txBody>
          <a:bodyPr>
            <a:normAutofit fontScale="92500" lnSpcReduction="10000"/>
          </a:bodyPr>
          <a:lstStyle/>
          <a:p>
            <a:endParaRPr lang="en-IE" dirty="0"/>
          </a:p>
          <a:p>
            <a:pPr>
              <a:buFont typeface="Wingdings" panose="05000000000000000000" pitchFamily="2" charset="2"/>
              <a:buChar char="q"/>
            </a:pPr>
            <a:r>
              <a:rPr lang="en-IE" dirty="0"/>
              <a:t>Mid 2018 – Mid 2021 Decrease in Family Homelessness</a:t>
            </a:r>
          </a:p>
          <a:p>
            <a:pPr>
              <a:buFont typeface="Wingdings" panose="05000000000000000000" pitchFamily="2" charset="2"/>
              <a:buChar char="q"/>
            </a:pPr>
            <a:r>
              <a:rPr lang="en-IE" dirty="0"/>
              <a:t>Increasing family homelessness since then</a:t>
            </a:r>
          </a:p>
          <a:p>
            <a:pPr>
              <a:buFont typeface="Wingdings" panose="05000000000000000000" pitchFamily="2" charset="2"/>
              <a:buChar char="q"/>
            </a:pPr>
            <a:r>
              <a:rPr lang="en-IE" dirty="0"/>
              <a:t>Single Homeless consistent upward trend</a:t>
            </a:r>
          </a:p>
          <a:p>
            <a:pPr>
              <a:buFont typeface="Wingdings" panose="05000000000000000000" pitchFamily="2" charset="2"/>
              <a:buChar char="q"/>
            </a:pPr>
            <a:r>
              <a:rPr lang="en-IE" dirty="0"/>
              <a:t> Improved Services: 24 Hour, rolling bookings with onsite food provision, </a:t>
            </a:r>
            <a:r>
              <a:rPr lang="en-IE" dirty="0" err="1"/>
              <a:t>Inreach</a:t>
            </a:r>
            <a:r>
              <a:rPr lang="en-IE" dirty="0"/>
              <a:t> health and welfare supports</a:t>
            </a:r>
          </a:p>
          <a:p>
            <a:pPr marL="0" indent="0">
              <a:buNone/>
            </a:pPr>
            <a:endParaRPr lang="en-IE" dirty="0"/>
          </a:p>
        </p:txBody>
      </p:sp>
      <p:sp>
        <p:nvSpPr>
          <p:cNvPr id="10" name="Content Placeholder 9"/>
          <p:cNvSpPr>
            <a:spLocks noGrp="1"/>
          </p:cNvSpPr>
          <p:nvPr>
            <p:ph sz="half" idx="2"/>
          </p:nvPr>
        </p:nvSpPr>
        <p:spPr/>
        <p:txBody>
          <a:bodyPr>
            <a:normAutofit fontScale="92500" lnSpcReduction="10000"/>
          </a:bodyPr>
          <a:lstStyle/>
          <a:p>
            <a:pPr marL="0" indent="0">
              <a:buNone/>
            </a:pPr>
            <a:endParaRPr lang="en-IE" dirty="0"/>
          </a:p>
          <a:p>
            <a:pPr>
              <a:buFont typeface="Wingdings" panose="05000000000000000000" pitchFamily="2" charset="2"/>
              <a:buChar char="q"/>
            </a:pPr>
            <a:r>
              <a:rPr lang="en-IE" dirty="0"/>
              <a:t>Impact of Housing First &amp; Assertive Outreach on Rough Sleeping  </a:t>
            </a:r>
          </a:p>
          <a:p>
            <a:pPr>
              <a:buFont typeface="Wingdings" panose="05000000000000000000" pitchFamily="2" charset="2"/>
              <a:buChar char="q"/>
            </a:pPr>
            <a:r>
              <a:rPr lang="en-IE" dirty="0"/>
              <a:t>Migrants not currently eligible for Social Protection or Housing </a:t>
            </a:r>
          </a:p>
          <a:p>
            <a:pPr>
              <a:buFont typeface="Wingdings" panose="05000000000000000000" pitchFamily="2" charset="2"/>
              <a:buChar char="q"/>
            </a:pPr>
            <a:r>
              <a:rPr lang="en-IE" dirty="0"/>
              <a:t> Challenge of having sufficient emergency accommodation </a:t>
            </a:r>
          </a:p>
          <a:p>
            <a:pPr>
              <a:buFont typeface="Wingdings" panose="05000000000000000000" pitchFamily="2" charset="2"/>
              <a:buChar char="q"/>
            </a:pPr>
            <a:r>
              <a:rPr lang="en-IE" dirty="0"/>
              <a:t>Challenge of Exiting Homelessness – HAP and LTL decreasing options in short term while supply ramps up</a:t>
            </a:r>
          </a:p>
          <a:p>
            <a:pPr>
              <a:buFont typeface="Wingdings" panose="05000000000000000000" pitchFamily="2" charset="2"/>
              <a:buChar char="q"/>
            </a:pPr>
            <a:endParaRPr lang="en-IE" dirty="0"/>
          </a:p>
          <a:p>
            <a:pPr>
              <a:buFont typeface="Wingdings" panose="05000000000000000000" pitchFamily="2" charset="2"/>
              <a:buChar char="q"/>
            </a:pPr>
            <a:endParaRPr lang="en-IE" dirty="0"/>
          </a:p>
          <a:p>
            <a:pPr marL="0" indent="0">
              <a:buNone/>
            </a:pPr>
            <a:endParaRPr lang="en-IE" dirty="0"/>
          </a:p>
        </p:txBody>
      </p:sp>
      <p:sp>
        <p:nvSpPr>
          <p:cNvPr id="6" name="Date Placeholder 5"/>
          <p:cNvSpPr>
            <a:spLocks noGrp="1"/>
          </p:cNvSpPr>
          <p:nvPr>
            <p:ph type="dt" sz="half" idx="10"/>
          </p:nvPr>
        </p:nvSpPr>
        <p:spPr/>
        <p:txBody>
          <a:bodyPr/>
          <a:lstStyle/>
          <a:p>
            <a:fld id="{2E5E1EF1-3825-40AC-8F42-AC6D2D0FBC66}" type="datetime1">
              <a:rPr lang="en-US" smtClean="0"/>
              <a:t>7/4/2022</a:t>
            </a:fld>
            <a:endParaRPr lang="en-US" dirty="0"/>
          </a:p>
        </p:txBody>
      </p:sp>
      <p:sp>
        <p:nvSpPr>
          <p:cNvPr id="7" name="Footer Placeholder 6"/>
          <p:cNvSpPr>
            <a:spLocks noGrp="1"/>
          </p:cNvSpPr>
          <p:nvPr>
            <p:ph type="ftr" sz="quarter" idx="11"/>
          </p:nvPr>
        </p:nvSpPr>
        <p:spPr/>
        <p:txBody>
          <a:bodyPr/>
          <a:lstStyle/>
          <a:p>
            <a:r>
              <a:rPr lang="en-US" dirty="0"/>
              <a:t>Homeless Action Plan 2022 - 2024</a:t>
            </a:r>
          </a:p>
        </p:txBody>
      </p:sp>
      <p:sp>
        <p:nvSpPr>
          <p:cNvPr id="8" name="Slide Number Placeholder 7"/>
          <p:cNvSpPr>
            <a:spLocks noGrp="1"/>
          </p:cNvSpPr>
          <p:nvPr>
            <p:ph type="sldNum" sz="quarter" idx="12"/>
          </p:nvPr>
        </p:nvSpPr>
        <p:spPr/>
        <p:txBody>
          <a:bodyPr/>
          <a:lstStyle/>
          <a:p>
            <a:fld id="{B6F15528-21DE-4FAA-801E-634DDDAF4B2B}" type="slidenum">
              <a:rPr lang="en-US" smtClean="0"/>
              <a:pPr/>
              <a:t>5</a:t>
            </a:fld>
            <a:endParaRPr lang="en-US" dirty="0"/>
          </a:p>
        </p:txBody>
      </p:sp>
      <p:pic>
        <p:nvPicPr>
          <p:cNvPr id="5" name="Picture 4" descr="DRHE House.jpg"/>
          <p:cNvPicPr>
            <a:picLocks noChangeAspect="1"/>
          </p:cNvPicPr>
          <p:nvPr/>
        </p:nvPicPr>
        <p:blipFill>
          <a:blip r:embed="rId2" cstate="print"/>
          <a:stretch>
            <a:fillRect/>
          </a:stretch>
        </p:blipFill>
        <p:spPr>
          <a:xfrm>
            <a:off x="11191009" y="92075"/>
            <a:ext cx="990600" cy="1066800"/>
          </a:xfrm>
          <a:prstGeom prst="rect">
            <a:avLst/>
          </a:prstGeom>
        </p:spPr>
      </p:pic>
    </p:spTree>
    <p:extLst>
      <p:ext uri="{BB962C8B-B14F-4D97-AF65-F5344CB8AC3E}">
        <p14:creationId xmlns:p14="http://schemas.microsoft.com/office/powerpoint/2010/main" val="3590760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000" b="1" dirty="0">
                <a:solidFill>
                  <a:srgbClr val="009999"/>
                </a:solidFill>
                <a:latin typeface="Palatino Linotype" panose="02040502050505030304" pitchFamily="18" charset="0"/>
              </a:rPr>
              <a:t>Overview</a:t>
            </a:r>
          </a:p>
        </p:txBody>
      </p:sp>
      <p:pic>
        <p:nvPicPr>
          <p:cNvPr id="4" name="Picture 3" descr="DRHE House.jpg"/>
          <p:cNvPicPr>
            <a:picLocks noChangeAspect="1"/>
          </p:cNvPicPr>
          <p:nvPr/>
        </p:nvPicPr>
        <p:blipFill>
          <a:blip r:embed="rId3" cstate="print"/>
          <a:stretch>
            <a:fillRect/>
          </a:stretch>
        </p:blipFill>
        <p:spPr>
          <a:xfrm>
            <a:off x="11087100" y="152400"/>
            <a:ext cx="990600" cy="1066800"/>
          </a:xfrm>
          <a:prstGeom prst="rect">
            <a:avLst/>
          </a:prstGeom>
        </p:spPr>
      </p:pic>
      <p:sp>
        <p:nvSpPr>
          <p:cNvPr id="3" name="Content Placeholder 2"/>
          <p:cNvSpPr>
            <a:spLocks noGrp="1"/>
          </p:cNvSpPr>
          <p:nvPr>
            <p:ph idx="1"/>
          </p:nvPr>
        </p:nvSpPr>
        <p:spPr/>
        <p:txBody>
          <a:bodyPr>
            <a:normAutofit/>
          </a:bodyPr>
          <a:lstStyle/>
          <a:p>
            <a:pPr>
              <a:lnSpc>
                <a:spcPct val="150000"/>
              </a:lnSpc>
            </a:pPr>
            <a:r>
              <a:rPr lang="en-IE" sz="2400" dirty="0">
                <a:latin typeface="Palatino Linotype" panose="02040502050505030304" pitchFamily="18" charset="0"/>
              </a:rPr>
              <a:t>Housing-led approach to preventing and ending homelessness, in particular through Housing First</a:t>
            </a:r>
          </a:p>
          <a:p>
            <a:pPr>
              <a:lnSpc>
                <a:spcPct val="150000"/>
              </a:lnSpc>
            </a:pPr>
            <a:r>
              <a:rPr lang="en-IE" sz="2400" dirty="0">
                <a:latin typeface="Palatino Linotype" panose="02040502050505030304" pitchFamily="18" charset="0"/>
              </a:rPr>
              <a:t>Expanding on lessons learned during the COVID-19 pandemic and the cross-governmental approach adopted</a:t>
            </a:r>
          </a:p>
          <a:p>
            <a:pPr>
              <a:lnSpc>
                <a:spcPct val="150000"/>
              </a:lnSpc>
            </a:pPr>
            <a:r>
              <a:rPr lang="en-IE" sz="2400" dirty="0">
                <a:latin typeface="Palatino Linotype" panose="02040502050505030304" pitchFamily="18" charset="0"/>
              </a:rPr>
              <a:t>Reduce the average time spent in Emergency Accommodation</a:t>
            </a:r>
          </a:p>
          <a:p>
            <a:pPr>
              <a:lnSpc>
                <a:spcPct val="150000"/>
              </a:lnSpc>
            </a:pPr>
            <a:r>
              <a:rPr lang="en-IE" sz="2400" dirty="0">
                <a:latin typeface="Palatino Linotype" panose="02040502050505030304" pitchFamily="18" charset="0"/>
              </a:rPr>
              <a:t>Focus on single adults as well as families</a:t>
            </a:r>
          </a:p>
          <a:p>
            <a:pPr>
              <a:lnSpc>
                <a:spcPct val="150000"/>
              </a:lnSpc>
            </a:pPr>
            <a:r>
              <a:rPr lang="en-IE" sz="2400" dirty="0">
                <a:latin typeface="Palatino Linotype" panose="02040502050505030304" pitchFamily="18" charset="0"/>
              </a:rPr>
              <a:t>Develop specific approaches for vulnerable cohorts</a:t>
            </a:r>
          </a:p>
        </p:txBody>
      </p:sp>
      <p:sp>
        <p:nvSpPr>
          <p:cNvPr id="5" name="Date Placeholder 4"/>
          <p:cNvSpPr>
            <a:spLocks noGrp="1"/>
          </p:cNvSpPr>
          <p:nvPr>
            <p:ph type="dt" sz="half" idx="10"/>
          </p:nvPr>
        </p:nvSpPr>
        <p:spPr/>
        <p:txBody>
          <a:bodyPr/>
          <a:lstStyle/>
          <a:p>
            <a:fld id="{9086BC33-5404-4C6C-AA15-F47F8DE8C593}" type="datetime1">
              <a:rPr lang="en-US" smtClean="0"/>
              <a:t>7/4/2022</a:t>
            </a:fld>
            <a:endParaRPr lang="en-US" dirty="0"/>
          </a:p>
        </p:txBody>
      </p:sp>
      <p:sp>
        <p:nvSpPr>
          <p:cNvPr id="6" name="Footer Placeholder 5"/>
          <p:cNvSpPr>
            <a:spLocks noGrp="1"/>
          </p:cNvSpPr>
          <p:nvPr>
            <p:ph type="ftr" sz="quarter" idx="11"/>
          </p:nvPr>
        </p:nvSpPr>
        <p:spPr/>
        <p:txBody>
          <a:bodyPr/>
          <a:lstStyle/>
          <a:p>
            <a:r>
              <a:rPr lang="en-US" dirty="0"/>
              <a:t>Homeless Action Plan 2022 - 2024</a:t>
            </a:r>
          </a:p>
        </p:txBody>
      </p:sp>
      <p:sp>
        <p:nvSpPr>
          <p:cNvPr id="7" name="Slide Number Placeholder 6"/>
          <p:cNvSpPr>
            <a:spLocks noGrp="1"/>
          </p:cNvSpPr>
          <p:nvPr>
            <p:ph type="sldNum" sz="quarter" idx="12"/>
          </p:nvPr>
        </p:nvSpPr>
        <p:spPr/>
        <p:txBody>
          <a:bodyPr/>
          <a:lstStyle/>
          <a:p>
            <a:fld id="{B6F15528-21DE-4FAA-801E-634DDDAF4B2B}" type="slidenum">
              <a:rPr lang="en-US" smtClean="0"/>
              <a:pPr/>
              <a:t>6</a:t>
            </a:fld>
            <a:endParaRPr lang="en-US" dirty="0"/>
          </a:p>
        </p:txBody>
      </p:sp>
    </p:spTree>
    <p:extLst>
      <p:ext uri="{BB962C8B-B14F-4D97-AF65-F5344CB8AC3E}">
        <p14:creationId xmlns:p14="http://schemas.microsoft.com/office/powerpoint/2010/main" val="26593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000" b="1" dirty="0">
                <a:solidFill>
                  <a:srgbClr val="009999"/>
                </a:solidFill>
                <a:latin typeface="Palatino Linotype" panose="02040502050505030304" pitchFamily="18" charset="0"/>
              </a:rPr>
              <a:t>Prevention</a:t>
            </a:r>
          </a:p>
        </p:txBody>
      </p:sp>
      <p:pic>
        <p:nvPicPr>
          <p:cNvPr id="4" name="Picture 3" descr="DRHE House.jpg"/>
          <p:cNvPicPr>
            <a:picLocks noChangeAspect="1"/>
          </p:cNvPicPr>
          <p:nvPr/>
        </p:nvPicPr>
        <p:blipFill>
          <a:blip r:embed="rId3" cstate="print"/>
          <a:stretch>
            <a:fillRect/>
          </a:stretch>
        </p:blipFill>
        <p:spPr>
          <a:xfrm>
            <a:off x="11087100" y="152400"/>
            <a:ext cx="990600" cy="1066800"/>
          </a:xfrm>
          <a:prstGeom prst="rect">
            <a:avLst/>
          </a:prstGeom>
        </p:spPr>
      </p:pic>
      <p:sp>
        <p:nvSpPr>
          <p:cNvPr id="3" name="Content Placeholder 2"/>
          <p:cNvSpPr>
            <a:spLocks noGrp="1"/>
          </p:cNvSpPr>
          <p:nvPr>
            <p:ph idx="1"/>
          </p:nvPr>
        </p:nvSpPr>
        <p:spPr/>
        <p:txBody>
          <a:bodyPr>
            <a:normAutofit/>
          </a:bodyPr>
          <a:lstStyle/>
          <a:p>
            <a:r>
              <a:rPr lang="en-IE" sz="2400" dirty="0">
                <a:latin typeface="Palatino Linotype" panose="02040502050505030304" pitchFamily="18" charset="0"/>
              </a:rPr>
              <a:t>Development of early interventions for those at risk of entering homelessness, e.g. HAP tenants in arrears, renters, hospital discharges, older persons.</a:t>
            </a:r>
          </a:p>
          <a:p>
            <a:r>
              <a:rPr lang="en-IE" sz="2400" dirty="0">
                <a:latin typeface="Palatino Linotype" panose="02040502050505030304" pitchFamily="18" charset="0"/>
              </a:rPr>
              <a:t>Review the systems in place for preventing homelessness in vulnerable cohorts, i.e. care-leavers, prison discharges, former drug users, households leaving DP.</a:t>
            </a:r>
          </a:p>
          <a:p>
            <a:r>
              <a:rPr lang="en-IE" sz="2400" dirty="0">
                <a:latin typeface="Palatino Linotype" panose="02040502050505030304" pitchFamily="18" charset="0"/>
              </a:rPr>
              <a:t>Report to DHLGH regarding HHAP rates and their adequacy</a:t>
            </a:r>
          </a:p>
          <a:p>
            <a:pPr marL="0" indent="0">
              <a:buNone/>
            </a:pPr>
            <a:endParaRPr lang="en-IE" sz="2400" dirty="0">
              <a:latin typeface="Palatino Linotype" panose="02040502050505030304" pitchFamily="18" charset="0"/>
            </a:endParaRPr>
          </a:p>
        </p:txBody>
      </p:sp>
      <p:sp>
        <p:nvSpPr>
          <p:cNvPr id="5" name="Date Placeholder 4"/>
          <p:cNvSpPr>
            <a:spLocks noGrp="1"/>
          </p:cNvSpPr>
          <p:nvPr>
            <p:ph type="dt" sz="half" idx="10"/>
          </p:nvPr>
        </p:nvSpPr>
        <p:spPr/>
        <p:txBody>
          <a:bodyPr/>
          <a:lstStyle/>
          <a:p>
            <a:fld id="{83C3D245-E5D2-46FC-B798-6C857775E890}" type="datetime1">
              <a:rPr lang="en-US" smtClean="0"/>
              <a:t>7/4/2022</a:t>
            </a:fld>
            <a:endParaRPr lang="en-US" dirty="0"/>
          </a:p>
        </p:txBody>
      </p:sp>
      <p:sp>
        <p:nvSpPr>
          <p:cNvPr id="6" name="Footer Placeholder 5"/>
          <p:cNvSpPr>
            <a:spLocks noGrp="1"/>
          </p:cNvSpPr>
          <p:nvPr>
            <p:ph type="ftr" sz="quarter" idx="11"/>
          </p:nvPr>
        </p:nvSpPr>
        <p:spPr/>
        <p:txBody>
          <a:bodyPr/>
          <a:lstStyle/>
          <a:p>
            <a:r>
              <a:rPr lang="en-US" dirty="0"/>
              <a:t>Homeless Action Plan 2022 - 2024</a:t>
            </a:r>
          </a:p>
        </p:txBody>
      </p:sp>
      <p:sp>
        <p:nvSpPr>
          <p:cNvPr id="7" name="Slide Number Placeholder 6"/>
          <p:cNvSpPr>
            <a:spLocks noGrp="1"/>
          </p:cNvSpPr>
          <p:nvPr>
            <p:ph type="sldNum" sz="quarter" idx="12"/>
          </p:nvPr>
        </p:nvSpPr>
        <p:spPr/>
        <p:txBody>
          <a:bodyPr/>
          <a:lstStyle/>
          <a:p>
            <a:fld id="{B6F15528-21DE-4FAA-801E-634DDDAF4B2B}" type="slidenum">
              <a:rPr lang="en-US" smtClean="0"/>
              <a:pPr/>
              <a:t>7</a:t>
            </a:fld>
            <a:endParaRPr lang="en-US" dirty="0"/>
          </a:p>
        </p:txBody>
      </p:sp>
    </p:spTree>
    <p:extLst>
      <p:ext uri="{BB962C8B-B14F-4D97-AF65-F5344CB8AC3E}">
        <p14:creationId xmlns:p14="http://schemas.microsoft.com/office/powerpoint/2010/main" val="1285600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000" b="1" dirty="0">
                <a:solidFill>
                  <a:srgbClr val="009999"/>
                </a:solidFill>
                <a:latin typeface="Palatino Linotype" panose="02040502050505030304" pitchFamily="18" charset="0"/>
              </a:rPr>
              <a:t>Protection</a:t>
            </a:r>
          </a:p>
        </p:txBody>
      </p:sp>
      <p:pic>
        <p:nvPicPr>
          <p:cNvPr id="4" name="Picture 3" descr="DRHE House.jpg"/>
          <p:cNvPicPr>
            <a:picLocks noChangeAspect="1"/>
          </p:cNvPicPr>
          <p:nvPr/>
        </p:nvPicPr>
        <p:blipFill>
          <a:blip r:embed="rId3" cstate="print"/>
          <a:stretch>
            <a:fillRect/>
          </a:stretch>
        </p:blipFill>
        <p:spPr>
          <a:xfrm>
            <a:off x="11087100" y="152400"/>
            <a:ext cx="990600" cy="1066800"/>
          </a:xfrm>
          <a:prstGeom prst="rect">
            <a:avLst/>
          </a:prstGeom>
        </p:spPr>
      </p:pic>
      <p:sp>
        <p:nvSpPr>
          <p:cNvPr id="3" name="Content Placeholder 2"/>
          <p:cNvSpPr>
            <a:spLocks noGrp="1"/>
          </p:cNvSpPr>
          <p:nvPr>
            <p:ph idx="1"/>
          </p:nvPr>
        </p:nvSpPr>
        <p:spPr/>
        <p:txBody>
          <a:bodyPr>
            <a:normAutofit fontScale="92500"/>
          </a:bodyPr>
          <a:lstStyle/>
          <a:p>
            <a:r>
              <a:rPr lang="en-IE" sz="2400" dirty="0">
                <a:latin typeface="Palatino Linotype" panose="02040502050505030304" pitchFamily="18" charset="0"/>
              </a:rPr>
              <a:t>Provision of sufficient, quality Emergency Accommodation, including accessible accommodation</a:t>
            </a:r>
          </a:p>
          <a:p>
            <a:r>
              <a:rPr lang="en-IE" sz="2400" dirty="0">
                <a:latin typeface="Palatino Linotype" panose="02040502050505030304" pitchFamily="18" charset="0"/>
              </a:rPr>
              <a:t>Improve the initial assessment process, to include a full housing needs assessment and focus on exit route established at point of entry</a:t>
            </a:r>
          </a:p>
          <a:p>
            <a:r>
              <a:rPr lang="en-IE" sz="2400" dirty="0">
                <a:latin typeface="Palatino Linotype" panose="02040502050505030304" pitchFamily="18" charset="0"/>
              </a:rPr>
              <a:t>Develop a single integrated homeless case management team in Dublin for single adults in PEAs</a:t>
            </a:r>
          </a:p>
          <a:p>
            <a:r>
              <a:rPr lang="en-IE" sz="2400" dirty="0">
                <a:latin typeface="Palatino Linotype" panose="02040502050505030304" pitchFamily="18" charset="0"/>
              </a:rPr>
              <a:t>Develop a LGBTQI+ strategy</a:t>
            </a:r>
          </a:p>
          <a:p>
            <a:r>
              <a:rPr lang="en-IE" sz="2400" dirty="0">
                <a:latin typeface="Palatino Linotype" panose="02040502050505030304" pitchFamily="18" charset="0"/>
              </a:rPr>
              <a:t>Contribute to national policy on an approach for tackling homelessness among households with no eligibility for social housing and/or social protection support</a:t>
            </a:r>
          </a:p>
          <a:p>
            <a:r>
              <a:rPr lang="en-IE" sz="2400" dirty="0">
                <a:latin typeface="Palatino Linotype" panose="02040502050505030304" pitchFamily="18" charset="0"/>
              </a:rPr>
              <a:t>Broaden de-escalation service to support placement sustainment</a:t>
            </a:r>
          </a:p>
          <a:p>
            <a:r>
              <a:rPr lang="en-IE" sz="2400" dirty="0">
                <a:latin typeface="Palatino Linotype" panose="02040502050505030304" pitchFamily="18" charset="0"/>
              </a:rPr>
              <a:t>Ensure robust Multi-Agency Protocols are in place to manage transitions between services</a:t>
            </a:r>
          </a:p>
        </p:txBody>
      </p:sp>
      <p:sp>
        <p:nvSpPr>
          <p:cNvPr id="5" name="Date Placeholder 4"/>
          <p:cNvSpPr>
            <a:spLocks noGrp="1"/>
          </p:cNvSpPr>
          <p:nvPr>
            <p:ph type="dt" sz="half" idx="10"/>
          </p:nvPr>
        </p:nvSpPr>
        <p:spPr/>
        <p:txBody>
          <a:bodyPr/>
          <a:lstStyle/>
          <a:p>
            <a:fld id="{B306FB21-7436-4C6C-B39C-94210E1AED95}" type="datetime1">
              <a:rPr lang="en-US" smtClean="0"/>
              <a:t>7/4/2022</a:t>
            </a:fld>
            <a:endParaRPr lang="en-US" dirty="0"/>
          </a:p>
        </p:txBody>
      </p:sp>
      <p:sp>
        <p:nvSpPr>
          <p:cNvPr id="6" name="Footer Placeholder 5"/>
          <p:cNvSpPr>
            <a:spLocks noGrp="1"/>
          </p:cNvSpPr>
          <p:nvPr>
            <p:ph type="ftr" sz="quarter" idx="11"/>
          </p:nvPr>
        </p:nvSpPr>
        <p:spPr/>
        <p:txBody>
          <a:bodyPr/>
          <a:lstStyle/>
          <a:p>
            <a:r>
              <a:rPr lang="en-US" dirty="0"/>
              <a:t>Homeless Action Plan 2022 - 2024</a:t>
            </a:r>
          </a:p>
        </p:txBody>
      </p:sp>
      <p:sp>
        <p:nvSpPr>
          <p:cNvPr id="7" name="Slide Number Placeholder 6"/>
          <p:cNvSpPr>
            <a:spLocks noGrp="1"/>
          </p:cNvSpPr>
          <p:nvPr>
            <p:ph type="sldNum" sz="quarter" idx="12"/>
          </p:nvPr>
        </p:nvSpPr>
        <p:spPr/>
        <p:txBody>
          <a:bodyPr/>
          <a:lstStyle/>
          <a:p>
            <a:fld id="{B6F15528-21DE-4FAA-801E-634DDDAF4B2B}" type="slidenum">
              <a:rPr lang="en-US" smtClean="0"/>
              <a:pPr/>
              <a:t>8</a:t>
            </a:fld>
            <a:endParaRPr lang="en-US" dirty="0"/>
          </a:p>
        </p:txBody>
      </p:sp>
    </p:spTree>
    <p:extLst>
      <p:ext uri="{BB962C8B-B14F-4D97-AF65-F5344CB8AC3E}">
        <p14:creationId xmlns:p14="http://schemas.microsoft.com/office/powerpoint/2010/main" val="687572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000" b="1" dirty="0">
                <a:solidFill>
                  <a:srgbClr val="009999"/>
                </a:solidFill>
                <a:latin typeface="Palatino Linotype" panose="02040502050505030304" pitchFamily="18" charset="0"/>
              </a:rPr>
              <a:t>Progression</a:t>
            </a:r>
          </a:p>
        </p:txBody>
      </p:sp>
      <p:pic>
        <p:nvPicPr>
          <p:cNvPr id="4" name="Picture 3" descr="DRHE House.jpg"/>
          <p:cNvPicPr>
            <a:picLocks noChangeAspect="1"/>
          </p:cNvPicPr>
          <p:nvPr/>
        </p:nvPicPr>
        <p:blipFill>
          <a:blip r:embed="rId3" cstate="print"/>
          <a:stretch>
            <a:fillRect/>
          </a:stretch>
        </p:blipFill>
        <p:spPr>
          <a:xfrm>
            <a:off x="11087100" y="152400"/>
            <a:ext cx="990600" cy="1066800"/>
          </a:xfrm>
          <a:prstGeom prst="rect">
            <a:avLst/>
          </a:prstGeom>
        </p:spPr>
      </p:pic>
      <p:sp>
        <p:nvSpPr>
          <p:cNvPr id="3" name="Content Placeholder 2"/>
          <p:cNvSpPr>
            <a:spLocks noGrp="1"/>
          </p:cNvSpPr>
          <p:nvPr>
            <p:ph idx="1"/>
          </p:nvPr>
        </p:nvSpPr>
        <p:spPr/>
        <p:txBody>
          <a:bodyPr>
            <a:normAutofit/>
          </a:bodyPr>
          <a:lstStyle/>
          <a:p>
            <a:r>
              <a:rPr lang="en-IE" sz="2400" dirty="0">
                <a:latin typeface="Palatino Linotype" panose="02040502050505030304" pitchFamily="18" charset="0"/>
              </a:rPr>
              <a:t>Create a culture of ‘move-on’ across all teams</a:t>
            </a:r>
          </a:p>
          <a:p>
            <a:r>
              <a:rPr lang="en-IE" sz="2400" dirty="0">
                <a:latin typeface="Palatino Linotype" panose="02040502050505030304" pitchFamily="18" charset="0"/>
              </a:rPr>
              <a:t>Tender for a reshaped resettlement service, with enhanced supports over a longer term where required</a:t>
            </a:r>
          </a:p>
          <a:p>
            <a:r>
              <a:rPr lang="en-IE" sz="2400" dirty="0">
                <a:latin typeface="Palatino Linotype" panose="02040502050505030304" pitchFamily="18" charset="0"/>
              </a:rPr>
              <a:t>Establish 427 new Housing First tenancies by end of 2024 (Dublin Region)</a:t>
            </a:r>
          </a:p>
          <a:p>
            <a:r>
              <a:rPr lang="en-IE" sz="2400" dirty="0">
                <a:latin typeface="Palatino Linotype" panose="02040502050505030304" pitchFamily="18" charset="0"/>
              </a:rPr>
              <a:t>Pilot a dedicated service to support families with high support needs</a:t>
            </a:r>
          </a:p>
          <a:p>
            <a:r>
              <a:rPr lang="en-IE" sz="2400" dirty="0">
                <a:latin typeface="Palatino Linotype" panose="02040502050505030304" pitchFamily="18" charset="0"/>
              </a:rPr>
              <a:t>Report to the DHLGH on issues creating a barrier to progression</a:t>
            </a:r>
          </a:p>
          <a:p>
            <a:r>
              <a:rPr lang="en-IE" sz="2400" dirty="0">
                <a:latin typeface="Palatino Linotype" panose="02040502050505030304" pitchFamily="18" charset="0"/>
              </a:rPr>
              <a:t>Review and report on the HAP and other housing schemes for their contribution to reducing homelessness.</a:t>
            </a:r>
          </a:p>
        </p:txBody>
      </p:sp>
      <p:sp>
        <p:nvSpPr>
          <p:cNvPr id="5" name="Date Placeholder 4"/>
          <p:cNvSpPr>
            <a:spLocks noGrp="1"/>
          </p:cNvSpPr>
          <p:nvPr>
            <p:ph type="dt" sz="half" idx="10"/>
          </p:nvPr>
        </p:nvSpPr>
        <p:spPr/>
        <p:txBody>
          <a:bodyPr/>
          <a:lstStyle/>
          <a:p>
            <a:fld id="{B359901C-B540-4832-BFAC-1A1C137CC746}" type="datetime1">
              <a:rPr lang="en-US" smtClean="0"/>
              <a:t>7/4/2022</a:t>
            </a:fld>
            <a:endParaRPr lang="en-US" dirty="0"/>
          </a:p>
        </p:txBody>
      </p:sp>
      <p:sp>
        <p:nvSpPr>
          <p:cNvPr id="6" name="Footer Placeholder 5"/>
          <p:cNvSpPr>
            <a:spLocks noGrp="1"/>
          </p:cNvSpPr>
          <p:nvPr>
            <p:ph type="ftr" sz="quarter" idx="11"/>
          </p:nvPr>
        </p:nvSpPr>
        <p:spPr/>
        <p:txBody>
          <a:bodyPr/>
          <a:lstStyle/>
          <a:p>
            <a:r>
              <a:rPr lang="en-US" dirty="0"/>
              <a:t>Homeless Action Plan 2022 - 2024</a:t>
            </a:r>
          </a:p>
        </p:txBody>
      </p:sp>
      <p:sp>
        <p:nvSpPr>
          <p:cNvPr id="7" name="Slide Number Placeholder 6"/>
          <p:cNvSpPr>
            <a:spLocks noGrp="1"/>
          </p:cNvSpPr>
          <p:nvPr>
            <p:ph type="sldNum" sz="quarter" idx="12"/>
          </p:nvPr>
        </p:nvSpPr>
        <p:spPr/>
        <p:txBody>
          <a:bodyPr/>
          <a:lstStyle/>
          <a:p>
            <a:fld id="{B6F15528-21DE-4FAA-801E-634DDDAF4B2B}" type="slidenum">
              <a:rPr lang="en-US" smtClean="0"/>
              <a:pPr/>
              <a:t>9</a:t>
            </a:fld>
            <a:endParaRPr lang="en-US" dirty="0"/>
          </a:p>
        </p:txBody>
      </p:sp>
    </p:spTree>
    <p:extLst>
      <p:ext uri="{BB962C8B-B14F-4D97-AF65-F5344CB8AC3E}">
        <p14:creationId xmlns:p14="http://schemas.microsoft.com/office/powerpoint/2010/main" val="41553051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9335</TotalTime>
  <Words>941</Words>
  <Application>Microsoft Office PowerPoint</Application>
  <PresentationFormat>Widescreen</PresentationFormat>
  <Paragraphs>145</Paragraphs>
  <Slides>11</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Palatino Linotype</vt:lpstr>
      <vt:lpstr>Wingdings</vt:lpstr>
      <vt:lpstr>Office Theme</vt:lpstr>
      <vt:lpstr>Homelessness Action Plan  Framework for Dublin  2022 to 2024   </vt:lpstr>
      <vt:lpstr>Background</vt:lpstr>
      <vt:lpstr> Themes of Homelessness Action Plan 2022–24 </vt:lpstr>
      <vt:lpstr>Consultation Process</vt:lpstr>
      <vt:lpstr>Where we are starting from</vt:lpstr>
      <vt:lpstr>Overview</vt:lpstr>
      <vt:lpstr>Prevention</vt:lpstr>
      <vt:lpstr>Protection</vt:lpstr>
      <vt:lpstr>Progression</vt:lpstr>
      <vt:lpstr>Governance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Mary Hayes</dc:creator>
  <cp:keywords>Homeless Action Plan</cp:keywords>
  <cp:lastModifiedBy>Colm Ward</cp:lastModifiedBy>
  <cp:revision>95</cp:revision>
  <dcterms:created xsi:type="dcterms:W3CDTF">2006-08-16T00:00:00Z</dcterms:created>
  <dcterms:modified xsi:type="dcterms:W3CDTF">2022-07-04T09:38:31Z</dcterms:modified>
</cp:coreProperties>
</file>