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Lst>
  <p:notesMasterIdLst>
    <p:notesMasterId r:id="rId6"/>
  </p:notesMasterIdLst>
  <p:handoutMasterIdLst>
    <p:handoutMasterId r:id="rId7"/>
  </p:handoutMasterIdLst>
  <p:sldIdLst>
    <p:sldId id="541" r:id="rId2"/>
    <p:sldId id="257" r:id="rId3"/>
    <p:sldId id="581" r:id="rId4"/>
    <p:sldId id="582" r:id="rId5"/>
  </p:sldIdLst>
  <p:sldSz cx="9144000" cy="6858000" type="screen4x3"/>
  <p:notesSz cx="6735763" cy="9866313"/>
  <p:embeddedFontLst>
    <p:embeddedFont>
      <p:font typeface="Average" panose="020B0604020202020204" charset="0"/>
      <p:regular r:id="rId8"/>
    </p:embeddedFont>
    <p:embeddedFont>
      <p:font typeface="Montserrat" panose="00000500000000000000" pitchFamily="2" charset="0"/>
      <p:regular r:id="rId9"/>
      <p:bold r:id="rId10"/>
      <p:italic r:id="rId11"/>
      <p:boldItalic r:id="rId12"/>
    </p:embeddedFont>
    <p:embeddedFont>
      <p:font typeface="Open Sans" panose="020B0606030504020204" pitchFamily="34" charset="0"/>
      <p:regular r:id="rId13"/>
      <p:bold r:id="rId14"/>
      <p:italic r:id="rId15"/>
      <p:boldItalic r:id="rId16"/>
    </p:embeddedFont>
    <p:embeddedFont>
      <p:font typeface="Tahoma" panose="020B0604030504040204" pitchFamily="34"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93C13395-2F31-4D9A-9583-B75B3E34ED20}">
          <p14:sldIdLst>
            <p14:sldId id="541"/>
            <p14:sldId id="257"/>
            <p14:sldId id="581"/>
            <p14:sldId id="582"/>
          </p14:sldIdLst>
        </p14:section>
        <p14:section name="Untitled Section" id="{75430726-4F74-43AF-9C5F-B28933EE9E3D}">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Kelly - DBFL Consulting Engineers" initials="RK-DCE" lastIdx="12" clrIdx="0">
    <p:extLst>
      <p:ext uri="{19B8F6BF-5375-455C-9EA6-DF929625EA0E}">
        <p15:presenceInfo xmlns:p15="http://schemas.microsoft.com/office/powerpoint/2012/main" userId="S::Robert.Kelly@dbfl.ie::37c5451f-6732-4707-bf6c-7bb6cd70e1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8F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B3F6DB4-E9B7-4DC1-92D8-12A712DF3073}">
  <a:tblStyle styleId="{8B3F6DB4-E9B7-4DC1-92D8-12A712DF307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CEC7189-1636-4E97-9E44-0CBEEBC1F4F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94660"/>
  </p:normalViewPr>
  <p:slideViewPr>
    <p:cSldViewPr snapToGrid="0">
      <p:cViewPr varScale="1">
        <p:scale>
          <a:sx n="108" d="100"/>
          <a:sy n="108" d="100"/>
        </p:scale>
        <p:origin x="2022" y="102"/>
      </p:cViewPr>
      <p:guideLst>
        <p:guide orient="horz" pos="2160"/>
        <p:guide pos="2880"/>
      </p:guideLst>
    </p:cSldViewPr>
  </p:slideViewPr>
  <p:notesTextViewPr>
    <p:cViewPr>
      <p:scale>
        <a:sx n="300" d="100"/>
        <a:sy n="300" d="100"/>
      </p:scale>
      <p:origin x="0" y="0"/>
    </p:cViewPr>
  </p:notesTextViewPr>
  <p:sorterViewPr>
    <p:cViewPr varScale="1">
      <p:scale>
        <a:sx n="1" d="1"/>
        <a:sy n="1" d="1"/>
      </p:scale>
      <p:origin x="0" y="0"/>
    </p:cViewPr>
  </p:sorter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8A72AF-87E1-4AD4-B3C3-3884CA708B75}"/>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IE" dirty="0"/>
          </a:p>
        </p:txBody>
      </p:sp>
      <p:sp>
        <p:nvSpPr>
          <p:cNvPr id="3" name="Date Placeholder 2">
            <a:extLst>
              <a:ext uri="{FF2B5EF4-FFF2-40B4-BE49-F238E27FC236}">
                <a16:creationId xmlns:a16="http://schemas.microsoft.com/office/drawing/2014/main" id="{5B98B7F6-BF50-4BC9-B856-A028D89B9987}"/>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D3DA8161-30AD-466A-BFA4-7A1155BC8966}" type="datetimeFigureOut">
              <a:rPr lang="en-IE" smtClean="0"/>
              <a:t>01/07/2022</a:t>
            </a:fld>
            <a:endParaRPr lang="en-IE" dirty="0"/>
          </a:p>
        </p:txBody>
      </p:sp>
      <p:sp>
        <p:nvSpPr>
          <p:cNvPr id="4" name="Footer Placeholder 3">
            <a:extLst>
              <a:ext uri="{FF2B5EF4-FFF2-40B4-BE49-F238E27FC236}">
                <a16:creationId xmlns:a16="http://schemas.microsoft.com/office/drawing/2014/main" id="{9A4B0D1F-53D2-4E35-9A31-268DE503DEC0}"/>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lang="en-IE" dirty="0"/>
          </a:p>
        </p:txBody>
      </p:sp>
      <p:sp>
        <p:nvSpPr>
          <p:cNvPr id="5" name="Slide Number Placeholder 4">
            <a:extLst>
              <a:ext uri="{FF2B5EF4-FFF2-40B4-BE49-F238E27FC236}">
                <a16:creationId xmlns:a16="http://schemas.microsoft.com/office/drawing/2014/main" id="{112A540B-8536-48C2-B204-53FE45149E97}"/>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532BDA9C-D880-4A25-811C-168B6EB4BE71}" type="slidenum">
              <a:rPr lang="en-IE" smtClean="0"/>
              <a:t>‹#›</a:t>
            </a:fld>
            <a:endParaRPr lang="en-IE" dirty="0"/>
          </a:p>
        </p:txBody>
      </p:sp>
    </p:spTree>
    <p:extLst>
      <p:ext uri="{BB962C8B-B14F-4D97-AF65-F5344CB8AC3E}">
        <p14:creationId xmlns:p14="http://schemas.microsoft.com/office/powerpoint/2010/main" val="1844500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3577" y="4686499"/>
            <a:ext cx="5388610" cy="4439841"/>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326460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606f1c2d_30: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606f1c2d_30: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606f1c2d_30: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606f1c2d_30: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3720959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606f1c2d_30:notes"/>
          <p:cNvSpPr>
            <a:spLocks noGrp="1" noRot="1" noChangeAspect="1"/>
          </p:cNvSpPr>
          <p:nvPr>
            <p:ph type="sldImg" idx="2"/>
          </p:nvPr>
        </p:nvSpPr>
        <p:spPr>
          <a:xfrm>
            <a:off x="901700" y="739775"/>
            <a:ext cx="493236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606f1c2d_30: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19353658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691200" y="634300"/>
            <a:ext cx="7761600" cy="657900"/>
          </a:xfrm>
          <a:prstGeom prst="rect">
            <a:avLst/>
          </a:prstGeom>
        </p:spPr>
        <p:txBody>
          <a:bodyPr spcFirstLastPara="1" wrap="square" lIns="91425" tIns="91425" rIns="91425" bIns="91425" anchor="b" anchorCtr="0"/>
          <a:lstStyle>
            <a:lvl1pPr lvl="0">
              <a:spcBef>
                <a:spcPts val="0"/>
              </a:spcBef>
              <a:spcAft>
                <a:spcPts val="0"/>
              </a:spcAft>
              <a:buSzPts val="3000"/>
              <a:buFont typeface="Open Sans"/>
              <a:buNone/>
              <a:defRPr>
                <a:latin typeface="Open Sans"/>
                <a:ea typeface="Open Sans"/>
                <a:cs typeface="Open Sans"/>
                <a:sym typeface="Open Sans"/>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body" idx="1"/>
          </p:nvPr>
        </p:nvSpPr>
        <p:spPr>
          <a:xfrm>
            <a:off x="691200" y="1857900"/>
            <a:ext cx="3767400" cy="4710000"/>
          </a:xfrm>
          <a:prstGeom prst="rect">
            <a:avLst/>
          </a:prstGeom>
        </p:spPr>
        <p:txBody>
          <a:bodyPr spcFirstLastPara="1" wrap="square" lIns="91425" tIns="91425" rIns="91425" bIns="91425" anchor="t" anchorCtr="0"/>
          <a:lstStyle>
            <a:lvl1pPr marL="457200" lvl="0" indent="-381000">
              <a:spcBef>
                <a:spcPts val="600"/>
              </a:spcBef>
              <a:spcAft>
                <a:spcPts val="0"/>
              </a:spcAft>
              <a:buClr>
                <a:srgbClr val="F98F1D"/>
              </a:buClr>
              <a:buSzPts val="2400"/>
              <a:buFont typeface="Open Sans"/>
              <a:buChar char="▣"/>
              <a:defRPr>
                <a:latin typeface="Open Sans"/>
                <a:ea typeface="Open Sans"/>
                <a:cs typeface="Open Sans"/>
                <a:sym typeface="Open Sans"/>
              </a:defRPr>
            </a:lvl1pPr>
            <a:lvl2pPr marL="914400" lvl="1" indent="-355600">
              <a:spcBef>
                <a:spcPts val="0"/>
              </a:spcBef>
              <a:spcAft>
                <a:spcPts val="0"/>
              </a:spcAft>
              <a:buClr>
                <a:srgbClr val="F98F1D"/>
              </a:buClr>
              <a:buSzPts val="2000"/>
              <a:buFont typeface="Open Sans"/>
              <a:buChar char="□"/>
              <a:defRPr>
                <a:latin typeface="Open Sans"/>
                <a:ea typeface="Open Sans"/>
                <a:cs typeface="Open Sans"/>
                <a:sym typeface="Open Sans"/>
              </a:defRPr>
            </a:lvl2pPr>
            <a:lvl3pPr marL="1371600" lvl="2" indent="-355600">
              <a:spcBef>
                <a:spcPts val="0"/>
              </a:spcBef>
              <a:spcAft>
                <a:spcPts val="0"/>
              </a:spcAft>
              <a:buClr>
                <a:srgbClr val="F98F1D"/>
              </a:buClr>
              <a:buSzPts val="2000"/>
              <a:buFont typeface="Open Sans"/>
              <a:buChar char="■"/>
              <a:defRPr>
                <a:latin typeface="Open Sans"/>
                <a:ea typeface="Open Sans"/>
                <a:cs typeface="Open Sans"/>
                <a:sym typeface="Open Sans"/>
              </a:defRPr>
            </a:lvl3pPr>
            <a:lvl4pPr marL="1828800" lvl="3" indent="-342900">
              <a:spcBef>
                <a:spcPts val="0"/>
              </a:spcBef>
              <a:spcAft>
                <a:spcPts val="0"/>
              </a:spcAft>
              <a:buClr>
                <a:srgbClr val="F98F1D"/>
              </a:buClr>
              <a:buSzPts val="1800"/>
              <a:buFont typeface="Open Sans"/>
              <a:buChar char="●"/>
              <a:defRPr>
                <a:latin typeface="Open Sans"/>
                <a:ea typeface="Open Sans"/>
                <a:cs typeface="Open Sans"/>
                <a:sym typeface="Open Sans"/>
              </a:defRPr>
            </a:lvl4pPr>
            <a:lvl5pPr marL="2286000" lvl="4" indent="-342900">
              <a:spcBef>
                <a:spcPts val="0"/>
              </a:spcBef>
              <a:spcAft>
                <a:spcPts val="0"/>
              </a:spcAft>
              <a:buClr>
                <a:srgbClr val="F98F1D"/>
              </a:buClr>
              <a:buSzPts val="1800"/>
              <a:buFont typeface="Open Sans"/>
              <a:buChar char="○"/>
              <a:defRPr>
                <a:latin typeface="Open Sans"/>
                <a:ea typeface="Open Sans"/>
                <a:cs typeface="Open Sans"/>
                <a:sym typeface="Open Sans"/>
              </a:defRPr>
            </a:lvl5pPr>
            <a:lvl6pPr marL="2743200" lvl="5" indent="-342900">
              <a:spcBef>
                <a:spcPts val="0"/>
              </a:spcBef>
              <a:spcAft>
                <a:spcPts val="0"/>
              </a:spcAft>
              <a:buClr>
                <a:srgbClr val="F98F1D"/>
              </a:buClr>
              <a:buSzPts val="1800"/>
              <a:buFont typeface="Open Sans"/>
              <a:buChar char="■"/>
              <a:defRPr>
                <a:latin typeface="Open Sans"/>
                <a:ea typeface="Open Sans"/>
                <a:cs typeface="Open Sans"/>
                <a:sym typeface="Open Sans"/>
              </a:defRPr>
            </a:lvl6pPr>
            <a:lvl7pPr marL="3200400" lvl="6" indent="-342900">
              <a:spcBef>
                <a:spcPts val="0"/>
              </a:spcBef>
              <a:spcAft>
                <a:spcPts val="0"/>
              </a:spcAft>
              <a:buClr>
                <a:srgbClr val="F98F1D"/>
              </a:buClr>
              <a:buSzPts val="1800"/>
              <a:buFont typeface="Open Sans"/>
              <a:buChar char="●"/>
              <a:defRPr>
                <a:latin typeface="Open Sans"/>
                <a:ea typeface="Open Sans"/>
                <a:cs typeface="Open Sans"/>
                <a:sym typeface="Open Sans"/>
              </a:defRPr>
            </a:lvl7pPr>
            <a:lvl8pPr marL="3657600" lvl="7" indent="-342900">
              <a:spcBef>
                <a:spcPts val="0"/>
              </a:spcBef>
              <a:spcAft>
                <a:spcPts val="0"/>
              </a:spcAft>
              <a:buClr>
                <a:srgbClr val="F98F1D"/>
              </a:buClr>
              <a:buSzPts val="1800"/>
              <a:buFont typeface="Open Sans"/>
              <a:buChar char="○"/>
              <a:defRPr>
                <a:latin typeface="Open Sans"/>
                <a:ea typeface="Open Sans"/>
                <a:cs typeface="Open Sans"/>
                <a:sym typeface="Open Sans"/>
              </a:defRPr>
            </a:lvl8pPr>
            <a:lvl9pPr marL="4114800" lvl="8" indent="-342900">
              <a:spcBef>
                <a:spcPts val="0"/>
              </a:spcBef>
              <a:spcAft>
                <a:spcPts val="0"/>
              </a:spcAft>
              <a:buClr>
                <a:srgbClr val="F98F1D"/>
              </a:buClr>
              <a:buSzPts val="1800"/>
              <a:buFont typeface="Open Sans"/>
              <a:buChar char="■"/>
              <a:defRPr>
                <a:latin typeface="Open Sans"/>
                <a:ea typeface="Open Sans"/>
                <a:cs typeface="Open Sans"/>
                <a:sym typeface="Open Sans"/>
              </a:defRPr>
            </a:lvl9pPr>
          </a:lstStyle>
          <a:p>
            <a:endParaRPr/>
          </a:p>
        </p:txBody>
      </p:sp>
      <p:sp>
        <p:nvSpPr>
          <p:cNvPr id="33" name="Google Shape;33;p6"/>
          <p:cNvSpPr txBox="1">
            <a:spLocks noGrp="1"/>
          </p:cNvSpPr>
          <p:nvPr>
            <p:ph type="body" idx="2"/>
          </p:nvPr>
        </p:nvSpPr>
        <p:spPr>
          <a:xfrm>
            <a:off x="4685500" y="1857900"/>
            <a:ext cx="3767400" cy="4710000"/>
          </a:xfrm>
          <a:prstGeom prst="rect">
            <a:avLst/>
          </a:prstGeom>
        </p:spPr>
        <p:txBody>
          <a:bodyPr spcFirstLastPara="1" wrap="square" lIns="91425" tIns="91425" rIns="91425" bIns="91425" anchor="t" anchorCtr="0"/>
          <a:lstStyle>
            <a:lvl1pPr marL="457200" lvl="0" indent="-381000">
              <a:spcBef>
                <a:spcPts val="600"/>
              </a:spcBef>
              <a:spcAft>
                <a:spcPts val="0"/>
              </a:spcAft>
              <a:buClr>
                <a:srgbClr val="F98F1D"/>
              </a:buClr>
              <a:buSzPts val="2400"/>
              <a:buFont typeface="Open Sans"/>
              <a:buChar char="▣"/>
              <a:defRPr>
                <a:latin typeface="Open Sans"/>
                <a:ea typeface="Open Sans"/>
                <a:cs typeface="Open Sans"/>
                <a:sym typeface="Open Sans"/>
              </a:defRPr>
            </a:lvl1pPr>
            <a:lvl2pPr marL="914400" lvl="1" indent="-355600">
              <a:spcBef>
                <a:spcPts val="0"/>
              </a:spcBef>
              <a:spcAft>
                <a:spcPts val="0"/>
              </a:spcAft>
              <a:buClr>
                <a:srgbClr val="F98F1D"/>
              </a:buClr>
              <a:buSzPts val="2000"/>
              <a:buFont typeface="Open Sans"/>
              <a:buChar char="□"/>
              <a:defRPr>
                <a:latin typeface="Open Sans"/>
                <a:ea typeface="Open Sans"/>
                <a:cs typeface="Open Sans"/>
                <a:sym typeface="Open Sans"/>
              </a:defRPr>
            </a:lvl2pPr>
            <a:lvl3pPr marL="1371600" lvl="2" indent="-355600">
              <a:spcBef>
                <a:spcPts val="0"/>
              </a:spcBef>
              <a:spcAft>
                <a:spcPts val="0"/>
              </a:spcAft>
              <a:buClr>
                <a:srgbClr val="F98F1D"/>
              </a:buClr>
              <a:buSzPts val="2000"/>
              <a:buFont typeface="Open Sans"/>
              <a:buChar char="■"/>
              <a:defRPr>
                <a:latin typeface="Open Sans"/>
                <a:ea typeface="Open Sans"/>
                <a:cs typeface="Open Sans"/>
                <a:sym typeface="Open Sans"/>
              </a:defRPr>
            </a:lvl3pPr>
            <a:lvl4pPr marL="1828800" lvl="3" indent="-342900">
              <a:spcBef>
                <a:spcPts val="0"/>
              </a:spcBef>
              <a:spcAft>
                <a:spcPts val="0"/>
              </a:spcAft>
              <a:buClr>
                <a:srgbClr val="F98F1D"/>
              </a:buClr>
              <a:buSzPts val="1800"/>
              <a:buFont typeface="Open Sans"/>
              <a:buChar char="●"/>
              <a:defRPr>
                <a:latin typeface="Open Sans"/>
                <a:ea typeface="Open Sans"/>
                <a:cs typeface="Open Sans"/>
                <a:sym typeface="Open Sans"/>
              </a:defRPr>
            </a:lvl4pPr>
            <a:lvl5pPr marL="2286000" lvl="4" indent="-342900">
              <a:spcBef>
                <a:spcPts val="0"/>
              </a:spcBef>
              <a:spcAft>
                <a:spcPts val="0"/>
              </a:spcAft>
              <a:buClr>
                <a:srgbClr val="F98F1D"/>
              </a:buClr>
              <a:buSzPts val="1800"/>
              <a:buFont typeface="Open Sans"/>
              <a:buChar char="○"/>
              <a:defRPr>
                <a:latin typeface="Open Sans"/>
                <a:ea typeface="Open Sans"/>
                <a:cs typeface="Open Sans"/>
                <a:sym typeface="Open Sans"/>
              </a:defRPr>
            </a:lvl5pPr>
            <a:lvl6pPr marL="2743200" lvl="5" indent="-342900">
              <a:spcBef>
                <a:spcPts val="0"/>
              </a:spcBef>
              <a:spcAft>
                <a:spcPts val="0"/>
              </a:spcAft>
              <a:buClr>
                <a:srgbClr val="F98F1D"/>
              </a:buClr>
              <a:buSzPts val="1800"/>
              <a:buFont typeface="Open Sans"/>
              <a:buChar char="■"/>
              <a:defRPr>
                <a:latin typeface="Open Sans"/>
                <a:ea typeface="Open Sans"/>
                <a:cs typeface="Open Sans"/>
                <a:sym typeface="Open Sans"/>
              </a:defRPr>
            </a:lvl6pPr>
            <a:lvl7pPr marL="3200400" lvl="6" indent="-342900">
              <a:spcBef>
                <a:spcPts val="0"/>
              </a:spcBef>
              <a:spcAft>
                <a:spcPts val="0"/>
              </a:spcAft>
              <a:buClr>
                <a:srgbClr val="F98F1D"/>
              </a:buClr>
              <a:buSzPts val="1800"/>
              <a:buFont typeface="Open Sans"/>
              <a:buChar char="●"/>
              <a:defRPr>
                <a:latin typeface="Open Sans"/>
                <a:ea typeface="Open Sans"/>
                <a:cs typeface="Open Sans"/>
                <a:sym typeface="Open Sans"/>
              </a:defRPr>
            </a:lvl7pPr>
            <a:lvl8pPr marL="3657600" lvl="7" indent="-342900">
              <a:spcBef>
                <a:spcPts val="0"/>
              </a:spcBef>
              <a:spcAft>
                <a:spcPts val="0"/>
              </a:spcAft>
              <a:buClr>
                <a:srgbClr val="F98F1D"/>
              </a:buClr>
              <a:buSzPts val="1800"/>
              <a:buFont typeface="Open Sans"/>
              <a:buChar char="○"/>
              <a:defRPr>
                <a:latin typeface="Open Sans"/>
                <a:ea typeface="Open Sans"/>
                <a:cs typeface="Open Sans"/>
                <a:sym typeface="Open Sans"/>
              </a:defRPr>
            </a:lvl8pPr>
            <a:lvl9pPr marL="4114800" lvl="8" indent="-342900">
              <a:spcBef>
                <a:spcPts val="0"/>
              </a:spcBef>
              <a:spcAft>
                <a:spcPts val="0"/>
              </a:spcAft>
              <a:buClr>
                <a:srgbClr val="F98F1D"/>
              </a:buClr>
              <a:buSzPts val="1800"/>
              <a:buFont typeface="Open Sans"/>
              <a:buChar char="■"/>
              <a:defRPr>
                <a:latin typeface="Open Sans"/>
                <a:ea typeface="Open Sans"/>
                <a:cs typeface="Open Sans"/>
                <a:sym typeface="Open Sans"/>
              </a:defRPr>
            </a:lvl9pPr>
          </a:lstStyle>
          <a:p>
            <a:endParaRPr dirty="0"/>
          </a:p>
        </p:txBody>
      </p:sp>
      <p:sp>
        <p:nvSpPr>
          <p:cNvPr id="34" name="Google Shape;34;p6"/>
          <p:cNvSpPr/>
          <p:nvPr/>
        </p:nvSpPr>
        <p:spPr>
          <a:xfrm>
            <a:off x="813273" y="1506189"/>
            <a:ext cx="1533600" cy="137700"/>
          </a:xfrm>
          <a:prstGeom prst="rect">
            <a:avLst/>
          </a:prstGeom>
          <a:solidFill>
            <a:srgbClr val="2E425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5" name="Google Shape;35;p6"/>
          <p:cNvSpPr/>
          <p:nvPr/>
        </p:nvSpPr>
        <p:spPr>
          <a:xfrm>
            <a:off x="0" y="0"/>
            <a:ext cx="137700" cy="6858000"/>
          </a:xfrm>
          <a:prstGeom prst="rect">
            <a:avLst/>
          </a:prstGeom>
          <a:solidFill>
            <a:srgbClr val="2E425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p>
        </p:txBody>
      </p:sp>
      <p:sp>
        <p:nvSpPr>
          <p:cNvPr id="36" name="Google Shape;36;p6"/>
          <p:cNvSpPr txBox="1">
            <a:spLocks noGrp="1"/>
          </p:cNvSpPr>
          <p:nvPr>
            <p:ph type="sldNum" idx="12"/>
          </p:nvPr>
        </p:nvSpPr>
        <p:spPr>
          <a:xfrm>
            <a:off x="8556775" y="6446177"/>
            <a:ext cx="548700" cy="4119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dirty="0"/>
          </a:p>
        </p:txBody>
      </p:sp>
      <p:pic>
        <p:nvPicPr>
          <p:cNvPr id="37" name="Google Shape;37;p6"/>
          <p:cNvPicPr preferRelativeResize="0"/>
          <p:nvPr/>
        </p:nvPicPr>
        <p:blipFill>
          <a:blip r:embed="rId2">
            <a:alphaModFix/>
          </a:blip>
          <a:stretch>
            <a:fillRect/>
          </a:stretch>
        </p:blipFill>
        <p:spPr>
          <a:xfrm>
            <a:off x="694944" y="5705856"/>
            <a:ext cx="2229325" cy="994950"/>
          </a:xfrm>
          <a:prstGeom prst="rect">
            <a:avLst/>
          </a:prstGeom>
          <a:noFill/>
          <a:ln>
            <a:noFill/>
          </a:ln>
        </p:spPr>
      </p:pic>
      <p:sp>
        <p:nvSpPr>
          <p:cNvPr id="38" name="Google Shape;38;p6"/>
          <p:cNvSpPr/>
          <p:nvPr/>
        </p:nvSpPr>
        <p:spPr>
          <a:xfrm>
            <a:off x="524938" y="6604125"/>
            <a:ext cx="2673600" cy="96000"/>
          </a:xfrm>
          <a:prstGeom prst="mathMinus">
            <a:avLst>
              <a:gd name="adj1" fmla="val 23520"/>
            </a:avLst>
          </a:prstGeom>
          <a:solidFill>
            <a:srgbClr val="F98F1D"/>
          </a:solidFill>
          <a:ln w="9525" cap="flat" cmpd="sng">
            <a:solidFill>
              <a:srgbClr val="F98F1D"/>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F98F1D"/>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en-US" dirty="0"/>
          </a:p>
        </p:txBody>
      </p:sp>
      <p:sp>
        <p:nvSpPr>
          <p:cNvPr id="5" name="Slide Number Placeholder 4"/>
          <p:cNvSpPr>
            <a:spLocks noGrp="1"/>
          </p:cNvSpPr>
          <p:nvPr>
            <p:ph type="sldNum" sz="quarter" idx="11"/>
          </p:nvPr>
        </p:nvSpPr>
        <p:spPr>
          <a:xfrm>
            <a:off x="8388424" y="5362575"/>
            <a:ext cx="581025" cy="304800"/>
          </a:xfrm>
        </p:spPr>
        <p:txBody>
          <a:bodyPr/>
          <a:lstStyle>
            <a:lvl1pPr>
              <a:defRPr/>
            </a:lvl1pPr>
          </a:lstStyle>
          <a:p>
            <a:fld id="{16B06FF8-B583-4607-A1F0-6A0DAC8E8962}" type="slidenum">
              <a:rPr lang="en-US"/>
              <a:pPr/>
              <a:t>‹#›</a:t>
            </a:fld>
            <a:endParaRPr lang="en-US"/>
          </a:p>
        </p:txBody>
      </p:sp>
    </p:spTree>
    <p:extLst>
      <p:ext uri="{BB962C8B-B14F-4D97-AF65-F5344CB8AC3E}">
        <p14:creationId xmlns:p14="http://schemas.microsoft.com/office/powerpoint/2010/main" val="11620525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1200" y="634300"/>
            <a:ext cx="7761600" cy="657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1pPr>
            <a:lvl2pPr lvl="1">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2pPr>
            <a:lvl3pPr lvl="2">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3pPr>
            <a:lvl4pPr lvl="3">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4pPr>
            <a:lvl5pPr lvl="4">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5pPr>
            <a:lvl6pPr lvl="5">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6pPr>
            <a:lvl7pPr lvl="6">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7pPr>
            <a:lvl8pPr lvl="7">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8pPr>
            <a:lvl9pPr lvl="8">
              <a:spcBef>
                <a:spcPts val="0"/>
              </a:spcBef>
              <a:spcAft>
                <a:spcPts val="0"/>
              </a:spcAft>
              <a:buClr>
                <a:srgbClr val="454F5B"/>
              </a:buClr>
              <a:buSzPts val="3000"/>
              <a:buFont typeface="Montserrat"/>
              <a:buNone/>
              <a:defRPr sz="3000" b="1">
                <a:solidFill>
                  <a:srgbClr val="454F5B"/>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691200" y="1811604"/>
            <a:ext cx="7761600" cy="44121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C7F464"/>
              </a:buClr>
              <a:buSzPts val="2400"/>
              <a:buFont typeface="Montserrat"/>
              <a:buChar char="▣"/>
              <a:defRPr sz="2400">
                <a:solidFill>
                  <a:srgbClr val="454F5B"/>
                </a:solidFill>
                <a:latin typeface="Montserrat"/>
                <a:ea typeface="Montserrat"/>
                <a:cs typeface="Montserrat"/>
                <a:sym typeface="Montserrat"/>
              </a:defRPr>
            </a:lvl1pPr>
            <a:lvl2pPr marL="914400" lvl="1" indent="-355600">
              <a:spcBef>
                <a:spcPts val="0"/>
              </a:spcBef>
              <a:spcAft>
                <a:spcPts val="0"/>
              </a:spcAft>
              <a:buClr>
                <a:srgbClr val="C7F464"/>
              </a:buClr>
              <a:buSzPts val="2000"/>
              <a:buFont typeface="Montserrat"/>
              <a:buChar char="□"/>
              <a:defRPr sz="2000">
                <a:solidFill>
                  <a:srgbClr val="454F5B"/>
                </a:solidFill>
                <a:latin typeface="Montserrat"/>
                <a:ea typeface="Montserrat"/>
                <a:cs typeface="Montserrat"/>
                <a:sym typeface="Montserrat"/>
              </a:defRPr>
            </a:lvl2pPr>
            <a:lvl3pPr marL="1371600" lvl="2" indent="-355600">
              <a:spcBef>
                <a:spcPts val="0"/>
              </a:spcBef>
              <a:spcAft>
                <a:spcPts val="0"/>
              </a:spcAft>
              <a:buClr>
                <a:srgbClr val="C7F464"/>
              </a:buClr>
              <a:buSzPts val="2000"/>
              <a:buFont typeface="Montserrat"/>
              <a:buChar char="■"/>
              <a:defRPr sz="2000">
                <a:solidFill>
                  <a:srgbClr val="454F5B"/>
                </a:solidFill>
                <a:latin typeface="Montserrat"/>
                <a:ea typeface="Montserrat"/>
                <a:cs typeface="Montserrat"/>
                <a:sym typeface="Montserrat"/>
              </a:defRPr>
            </a:lvl3pPr>
            <a:lvl4pPr marL="1828800" lvl="3"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4pPr>
            <a:lvl5pPr marL="2286000" lvl="4"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5pPr>
            <a:lvl6pPr marL="2743200" lvl="5"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6pPr>
            <a:lvl7pPr marL="3200400" lvl="6"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7pPr>
            <a:lvl8pPr marL="3657600" lvl="7"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8pPr>
            <a:lvl9pPr marL="4114800" lvl="8" indent="-342900">
              <a:spcBef>
                <a:spcPts val="0"/>
              </a:spcBef>
              <a:spcAft>
                <a:spcPts val="0"/>
              </a:spcAft>
              <a:buClr>
                <a:srgbClr val="C7F464"/>
              </a:buClr>
              <a:buSzPts val="1800"/>
              <a:buFont typeface="Montserrat"/>
              <a:buChar char="■"/>
              <a:defRPr sz="1800">
                <a:solidFill>
                  <a:srgbClr val="454F5B"/>
                </a:solidFill>
                <a:latin typeface="Montserrat"/>
                <a:ea typeface="Montserrat"/>
                <a:cs typeface="Montserrat"/>
                <a:sym typeface="Montserrat"/>
              </a:defRPr>
            </a:lvl9pPr>
          </a:lstStyle>
          <a:p>
            <a:endParaRPr/>
          </a:p>
        </p:txBody>
      </p:sp>
      <p:sp>
        <p:nvSpPr>
          <p:cNvPr id="8" name="Google Shape;8;p1"/>
          <p:cNvSpPr txBox="1">
            <a:spLocks noGrp="1"/>
          </p:cNvSpPr>
          <p:nvPr>
            <p:ph type="sldNum" idx="12"/>
          </p:nvPr>
        </p:nvSpPr>
        <p:spPr>
          <a:xfrm>
            <a:off x="8556775" y="6446177"/>
            <a:ext cx="548700" cy="411900"/>
          </a:xfrm>
          <a:prstGeom prst="rect">
            <a:avLst/>
          </a:prstGeom>
          <a:noFill/>
          <a:ln>
            <a:noFill/>
          </a:ln>
        </p:spPr>
        <p:txBody>
          <a:bodyPr spcFirstLastPara="1" wrap="square" lIns="91425" tIns="91425" rIns="91425" bIns="91425" anchor="t" anchorCtr="0">
            <a:noAutofit/>
          </a:bodyPr>
          <a:lstStyle>
            <a:lvl1pPr lvl="0" algn="r">
              <a:buNone/>
              <a:defRPr sz="1200" b="1">
                <a:solidFill>
                  <a:srgbClr val="4ECDC4"/>
                </a:solidFill>
                <a:latin typeface="Montserrat"/>
                <a:ea typeface="Montserrat"/>
                <a:cs typeface="Montserrat"/>
                <a:sym typeface="Montserrat"/>
              </a:defRPr>
            </a:lvl1pPr>
            <a:lvl2pPr lvl="1" algn="r">
              <a:buNone/>
              <a:defRPr sz="1200" b="1">
                <a:solidFill>
                  <a:srgbClr val="4ECDC4"/>
                </a:solidFill>
                <a:latin typeface="Montserrat"/>
                <a:ea typeface="Montserrat"/>
                <a:cs typeface="Montserrat"/>
                <a:sym typeface="Montserrat"/>
              </a:defRPr>
            </a:lvl2pPr>
            <a:lvl3pPr lvl="2" algn="r">
              <a:buNone/>
              <a:defRPr sz="1200" b="1">
                <a:solidFill>
                  <a:srgbClr val="4ECDC4"/>
                </a:solidFill>
                <a:latin typeface="Montserrat"/>
                <a:ea typeface="Montserrat"/>
                <a:cs typeface="Montserrat"/>
                <a:sym typeface="Montserrat"/>
              </a:defRPr>
            </a:lvl3pPr>
            <a:lvl4pPr lvl="3" algn="r">
              <a:buNone/>
              <a:defRPr sz="1200" b="1">
                <a:solidFill>
                  <a:srgbClr val="4ECDC4"/>
                </a:solidFill>
                <a:latin typeface="Montserrat"/>
                <a:ea typeface="Montserrat"/>
                <a:cs typeface="Montserrat"/>
                <a:sym typeface="Montserrat"/>
              </a:defRPr>
            </a:lvl4pPr>
            <a:lvl5pPr lvl="4" algn="r">
              <a:buNone/>
              <a:defRPr sz="1200" b="1">
                <a:solidFill>
                  <a:srgbClr val="4ECDC4"/>
                </a:solidFill>
                <a:latin typeface="Montserrat"/>
                <a:ea typeface="Montserrat"/>
                <a:cs typeface="Montserrat"/>
                <a:sym typeface="Montserrat"/>
              </a:defRPr>
            </a:lvl5pPr>
            <a:lvl6pPr lvl="5" algn="r">
              <a:buNone/>
              <a:defRPr sz="1200" b="1">
                <a:solidFill>
                  <a:srgbClr val="4ECDC4"/>
                </a:solidFill>
                <a:latin typeface="Montserrat"/>
                <a:ea typeface="Montserrat"/>
                <a:cs typeface="Montserrat"/>
                <a:sym typeface="Montserrat"/>
              </a:defRPr>
            </a:lvl6pPr>
            <a:lvl7pPr lvl="6" algn="r">
              <a:buNone/>
              <a:defRPr sz="1200" b="1">
                <a:solidFill>
                  <a:srgbClr val="4ECDC4"/>
                </a:solidFill>
                <a:latin typeface="Montserrat"/>
                <a:ea typeface="Montserrat"/>
                <a:cs typeface="Montserrat"/>
                <a:sym typeface="Montserrat"/>
              </a:defRPr>
            </a:lvl7pPr>
            <a:lvl8pPr lvl="7" algn="r">
              <a:buNone/>
              <a:defRPr sz="1200" b="1">
                <a:solidFill>
                  <a:srgbClr val="4ECDC4"/>
                </a:solidFill>
                <a:latin typeface="Montserrat"/>
                <a:ea typeface="Montserrat"/>
                <a:cs typeface="Montserrat"/>
                <a:sym typeface="Montserrat"/>
              </a:defRPr>
            </a:lvl8pPr>
            <a:lvl9pPr lvl="8" algn="r">
              <a:buNone/>
              <a:defRPr sz="1200" b="1">
                <a:solidFill>
                  <a:srgbClr val="4ECDC4"/>
                </a:solidFill>
                <a:latin typeface="Montserrat"/>
                <a:ea typeface="Montserrat"/>
                <a:cs typeface="Montserrat"/>
                <a:sym typeface="Montserrat"/>
              </a:defRPr>
            </a:lvl9pPr>
          </a:lstStyle>
          <a:p>
            <a:pPr marL="0" lvl="0" indent="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52" r:id="rId1"/>
    <p:sldLayoutId id="2147483669"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42E89A-C413-4AB8-9A71-292A03E48AA0}"/>
              </a:ext>
            </a:extLst>
          </p:cNvPr>
          <p:cNvSpPr>
            <a:spLocks noGrp="1"/>
          </p:cNvSpPr>
          <p:nvPr>
            <p:ph type="title"/>
          </p:nvPr>
        </p:nvSpPr>
        <p:spPr/>
        <p:txBody>
          <a:bodyPr/>
          <a:lstStyle/>
          <a:p>
            <a:r>
              <a:rPr lang="en-IE" dirty="0"/>
              <a:t> </a:t>
            </a:r>
          </a:p>
        </p:txBody>
      </p:sp>
      <p:sp>
        <p:nvSpPr>
          <p:cNvPr id="3" name="Slide Number Placeholder 2">
            <a:extLst>
              <a:ext uri="{FF2B5EF4-FFF2-40B4-BE49-F238E27FC236}">
                <a16:creationId xmlns:a16="http://schemas.microsoft.com/office/drawing/2014/main" id="{CE239D96-3132-470A-B1CB-18813B43C7E9}"/>
              </a:ext>
            </a:extLst>
          </p:cNvPr>
          <p:cNvSpPr>
            <a:spLocks noGrp="1"/>
          </p:cNvSpPr>
          <p:nvPr>
            <p:ph type="sldNum" sz="quarter" idx="11"/>
          </p:nvPr>
        </p:nvSpPr>
        <p:spPr/>
        <p:txBody>
          <a:bodyPr/>
          <a:lstStyle/>
          <a:p>
            <a:fld id="{16B06FF8-B583-4607-A1F0-6A0DAC8E8962}" type="slidenum">
              <a:rPr lang="en-US" smtClean="0"/>
              <a:pPr/>
              <a:t>1</a:t>
            </a:fld>
            <a:endParaRPr lang="en-US"/>
          </a:p>
        </p:txBody>
      </p:sp>
      <p:pic>
        <p:nvPicPr>
          <p:cNvPr id="8" name="Picture 7">
            <a:extLst>
              <a:ext uri="{FF2B5EF4-FFF2-40B4-BE49-F238E27FC236}">
                <a16:creationId xmlns:a16="http://schemas.microsoft.com/office/drawing/2014/main" id="{360B1732-A572-49C6-84CF-5F154EFAD4EB}"/>
              </a:ext>
            </a:extLst>
          </p:cNvPr>
          <p:cNvPicPr>
            <a:picLocks noChangeAspect="1"/>
          </p:cNvPicPr>
          <p:nvPr/>
        </p:nvPicPr>
        <p:blipFill>
          <a:blip r:embed="rId2">
            <a:alphaModFix amt="58000"/>
          </a:blip>
          <a:stretch>
            <a:fillRect/>
          </a:stretch>
        </p:blipFill>
        <p:spPr>
          <a:xfrm>
            <a:off x="0" y="0"/>
            <a:ext cx="9162256" cy="6045289"/>
          </a:xfrm>
          <a:prstGeom prst="rect">
            <a:avLst/>
          </a:prstGeom>
        </p:spPr>
      </p:pic>
      <p:sp>
        <p:nvSpPr>
          <p:cNvPr id="9" name="Rectangle 2">
            <a:extLst>
              <a:ext uri="{FF2B5EF4-FFF2-40B4-BE49-F238E27FC236}">
                <a16:creationId xmlns:a16="http://schemas.microsoft.com/office/drawing/2014/main" id="{A0E421BB-B0F9-48CD-AD1B-29CBD847B79F}"/>
              </a:ext>
            </a:extLst>
          </p:cNvPr>
          <p:cNvSpPr txBox="1">
            <a:spLocks noChangeArrowheads="1"/>
          </p:cNvSpPr>
          <p:nvPr/>
        </p:nvSpPr>
        <p:spPr bwMode="auto">
          <a:xfrm>
            <a:off x="132788" y="2454320"/>
            <a:ext cx="8716530" cy="657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300">
                <a:solidFill>
                  <a:schemeClr val="tx2"/>
                </a:solidFill>
                <a:latin typeface="+mj-lt"/>
                <a:ea typeface="+mj-ea"/>
                <a:cs typeface="+mj-cs"/>
              </a:defRPr>
            </a:lvl1pPr>
            <a:lvl2pPr algn="l" rtl="0" eaLnBrk="1" fontAlgn="base" hangingPunct="1">
              <a:lnSpc>
                <a:spcPct val="90000"/>
              </a:lnSpc>
              <a:spcBef>
                <a:spcPct val="0"/>
              </a:spcBef>
              <a:spcAft>
                <a:spcPct val="0"/>
              </a:spcAft>
              <a:defRPr sz="2300">
                <a:solidFill>
                  <a:schemeClr val="tx2"/>
                </a:solidFill>
                <a:latin typeface="Tahoma" pitchFamily="34" charset="0"/>
              </a:defRPr>
            </a:lvl2pPr>
            <a:lvl3pPr algn="l" rtl="0" eaLnBrk="1" fontAlgn="base" hangingPunct="1">
              <a:lnSpc>
                <a:spcPct val="90000"/>
              </a:lnSpc>
              <a:spcBef>
                <a:spcPct val="0"/>
              </a:spcBef>
              <a:spcAft>
                <a:spcPct val="0"/>
              </a:spcAft>
              <a:defRPr sz="2300">
                <a:solidFill>
                  <a:schemeClr val="tx2"/>
                </a:solidFill>
                <a:latin typeface="Tahoma" pitchFamily="34" charset="0"/>
              </a:defRPr>
            </a:lvl3pPr>
            <a:lvl4pPr algn="l" rtl="0" eaLnBrk="1" fontAlgn="base" hangingPunct="1">
              <a:lnSpc>
                <a:spcPct val="90000"/>
              </a:lnSpc>
              <a:spcBef>
                <a:spcPct val="0"/>
              </a:spcBef>
              <a:spcAft>
                <a:spcPct val="0"/>
              </a:spcAft>
              <a:defRPr sz="2300">
                <a:solidFill>
                  <a:schemeClr val="tx2"/>
                </a:solidFill>
                <a:latin typeface="Tahoma" pitchFamily="34" charset="0"/>
              </a:defRPr>
            </a:lvl4pPr>
            <a:lvl5pPr algn="l" rtl="0" eaLnBrk="1" fontAlgn="base" hangingPunct="1">
              <a:lnSpc>
                <a:spcPct val="90000"/>
              </a:lnSpc>
              <a:spcBef>
                <a:spcPct val="0"/>
              </a:spcBef>
              <a:spcAft>
                <a:spcPct val="0"/>
              </a:spcAft>
              <a:defRPr sz="2300">
                <a:solidFill>
                  <a:schemeClr val="tx2"/>
                </a:solidFill>
                <a:latin typeface="Tahoma" pitchFamily="34" charset="0"/>
              </a:defRPr>
            </a:lvl5pPr>
            <a:lvl6pPr marL="457200" algn="l" rtl="0" eaLnBrk="1" fontAlgn="base" hangingPunct="1">
              <a:lnSpc>
                <a:spcPct val="90000"/>
              </a:lnSpc>
              <a:spcBef>
                <a:spcPct val="0"/>
              </a:spcBef>
              <a:spcAft>
                <a:spcPct val="0"/>
              </a:spcAft>
              <a:defRPr sz="2300">
                <a:solidFill>
                  <a:schemeClr val="tx2"/>
                </a:solidFill>
                <a:latin typeface="Tahoma" pitchFamily="34" charset="0"/>
              </a:defRPr>
            </a:lvl6pPr>
            <a:lvl7pPr marL="914400" algn="l" rtl="0" eaLnBrk="1" fontAlgn="base" hangingPunct="1">
              <a:lnSpc>
                <a:spcPct val="90000"/>
              </a:lnSpc>
              <a:spcBef>
                <a:spcPct val="0"/>
              </a:spcBef>
              <a:spcAft>
                <a:spcPct val="0"/>
              </a:spcAft>
              <a:defRPr sz="2300">
                <a:solidFill>
                  <a:schemeClr val="tx2"/>
                </a:solidFill>
                <a:latin typeface="Tahoma" pitchFamily="34" charset="0"/>
              </a:defRPr>
            </a:lvl7pPr>
            <a:lvl8pPr marL="1371600" algn="l" rtl="0" eaLnBrk="1" fontAlgn="base" hangingPunct="1">
              <a:lnSpc>
                <a:spcPct val="90000"/>
              </a:lnSpc>
              <a:spcBef>
                <a:spcPct val="0"/>
              </a:spcBef>
              <a:spcAft>
                <a:spcPct val="0"/>
              </a:spcAft>
              <a:defRPr sz="2300">
                <a:solidFill>
                  <a:schemeClr val="tx2"/>
                </a:solidFill>
                <a:latin typeface="Tahoma" pitchFamily="34" charset="0"/>
              </a:defRPr>
            </a:lvl8pPr>
            <a:lvl9pPr marL="1828800" algn="l" rtl="0" eaLnBrk="1" fontAlgn="base" hangingPunct="1">
              <a:lnSpc>
                <a:spcPct val="90000"/>
              </a:lnSpc>
              <a:spcBef>
                <a:spcPct val="0"/>
              </a:spcBef>
              <a:spcAft>
                <a:spcPct val="0"/>
              </a:spcAft>
              <a:defRPr sz="2300">
                <a:solidFill>
                  <a:schemeClr val="tx2"/>
                </a:solidFill>
                <a:latin typeface="Tahoma" pitchFamily="34" charset="0"/>
              </a:defRPr>
            </a:lvl9pPr>
          </a:lstStyle>
          <a:p>
            <a:r>
              <a:rPr lang="en-IE" sz="3200" b="1" kern="0" dirty="0">
                <a:solidFill>
                  <a:schemeClr val="tx1">
                    <a:lumMod val="65000"/>
                    <a:lumOff val="35000"/>
                  </a:schemeClr>
                </a:solidFill>
              </a:rPr>
              <a:t>Wellington Lane Walking &amp; Cycling Scheme</a:t>
            </a:r>
          </a:p>
          <a:p>
            <a:endParaRPr lang="en-IE" sz="2800" b="1" dirty="0">
              <a:solidFill>
                <a:schemeClr val="tx1">
                  <a:lumMod val="65000"/>
                  <a:lumOff val="35000"/>
                </a:schemeClr>
              </a:solidFill>
            </a:endParaRPr>
          </a:p>
          <a:p>
            <a:br>
              <a:rPr lang="en-IE" b="1" kern="0" dirty="0">
                <a:solidFill>
                  <a:schemeClr val="tx1">
                    <a:lumMod val="65000"/>
                    <a:lumOff val="35000"/>
                  </a:schemeClr>
                </a:solidFill>
              </a:rPr>
            </a:br>
            <a:r>
              <a:rPr lang="en-IE" sz="2800" b="1" kern="0" dirty="0">
                <a:solidFill>
                  <a:schemeClr val="tx1">
                    <a:lumMod val="65000"/>
                    <a:lumOff val="35000"/>
                  </a:schemeClr>
                </a:solidFill>
              </a:rPr>
              <a:t>Progress &amp; Timeline Update </a:t>
            </a:r>
          </a:p>
          <a:p>
            <a:endParaRPr lang="en-IE" sz="2000" b="1" dirty="0">
              <a:solidFill>
                <a:schemeClr val="tx1">
                  <a:lumMod val="65000"/>
                  <a:lumOff val="35000"/>
                </a:schemeClr>
              </a:solidFill>
            </a:endParaRPr>
          </a:p>
          <a:p>
            <a:r>
              <a:rPr lang="en-IE" sz="2000" b="1" dirty="0">
                <a:solidFill>
                  <a:schemeClr val="tx1">
                    <a:lumMod val="65000"/>
                    <a:lumOff val="35000"/>
                  </a:schemeClr>
                </a:solidFill>
              </a:rPr>
              <a:t>11</a:t>
            </a:r>
            <a:r>
              <a:rPr lang="en-IE" sz="2000" b="1" baseline="30000" dirty="0">
                <a:solidFill>
                  <a:schemeClr val="tx1">
                    <a:lumMod val="65000"/>
                    <a:lumOff val="35000"/>
                  </a:schemeClr>
                </a:solidFill>
              </a:rPr>
              <a:t>th</a:t>
            </a:r>
            <a:r>
              <a:rPr lang="en-IE" sz="2000" b="1" dirty="0">
                <a:solidFill>
                  <a:schemeClr val="tx1">
                    <a:lumMod val="65000"/>
                    <a:lumOff val="35000"/>
                  </a:schemeClr>
                </a:solidFill>
              </a:rPr>
              <a:t> July 2022 SDCC Council Meeting</a:t>
            </a:r>
            <a:br>
              <a:rPr lang="en-IE" b="1" kern="0" dirty="0">
                <a:solidFill>
                  <a:schemeClr val="tx1">
                    <a:lumMod val="65000"/>
                    <a:lumOff val="35000"/>
                  </a:schemeClr>
                </a:solidFill>
              </a:rPr>
            </a:br>
            <a:br>
              <a:rPr lang="en-IE" b="1" kern="0" dirty="0">
                <a:solidFill>
                  <a:schemeClr val="tx1">
                    <a:lumMod val="65000"/>
                    <a:lumOff val="35000"/>
                  </a:schemeClr>
                </a:solidFill>
              </a:rPr>
            </a:br>
            <a:endParaRPr lang="en-IE" b="1" kern="0" dirty="0">
              <a:solidFill>
                <a:schemeClr val="tx1">
                  <a:lumMod val="65000"/>
                  <a:lumOff val="35000"/>
                </a:schemeClr>
              </a:solidFill>
            </a:endParaRPr>
          </a:p>
        </p:txBody>
      </p:sp>
      <p:sp>
        <p:nvSpPr>
          <p:cNvPr id="2" name="Rectangle 1">
            <a:extLst>
              <a:ext uri="{FF2B5EF4-FFF2-40B4-BE49-F238E27FC236}">
                <a16:creationId xmlns:a16="http://schemas.microsoft.com/office/drawing/2014/main" id="{4A395009-B57B-469F-837A-188B9813BBDF}"/>
              </a:ext>
            </a:extLst>
          </p:cNvPr>
          <p:cNvSpPr/>
          <p:nvPr/>
        </p:nvSpPr>
        <p:spPr>
          <a:xfrm>
            <a:off x="0" y="6055017"/>
            <a:ext cx="9162256" cy="8127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2" name="Picture 11">
            <a:extLst>
              <a:ext uri="{FF2B5EF4-FFF2-40B4-BE49-F238E27FC236}">
                <a16:creationId xmlns:a16="http://schemas.microsoft.com/office/drawing/2014/main" id="{8CF93105-3DD4-3884-E33D-72A21807731E}"/>
              </a:ext>
            </a:extLst>
          </p:cNvPr>
          <p:cNvPicPr>
            <a:picLocks noChangeAspect="1"/>
          </p:cNvPicPr>
          <p:nvPr/>
        </p:nvPicPr>
        <p:blipFill>
          <a:blip r:embed="rId3"/>
          <a:stretch>
            <a:fillRect/>
          </a:stretch>
        </p:blipFill>
        <p:spPr>
          <a:xfrm>
            <a:off x="0" y="6055017"/>
            <a:ext cx="1558099" cy="812711"/>
          </a:xfrm>
          <a:prstGeom prst="rect">
            <a:avLst/>
          </a:prstGeom>
        </p:spPr>
      </p:pic>
    </p:spTree>
    <p:extLst>
      <p:ext uri="{BB962C8B-B14F-4D97-AF65-F5344CB8AC3E}">
        <p14:creationId xmlns:p14="http://schemas.microsoft.com/office/powerpoint/2010/main" val="971720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30" name="Google Shape;130;p24"/>
          <p:cNvSpPr txBox="1"/>
          <p:nvPr/>
        </p:nvSpPr>
        <p:spPr>
          <a:xfrm>
            <a:off x="136723" y="496111"/>
            <a:ext cx="4610375" cy="4119160"/>
          </a:xfrm>
          <a:prstGeom prst="rect">
            <a:avLst/>
          </a:prstGeom>
          <a:solidFill>
            <a:schemeClr val="bg1"/>
          </a:solidFill>
          <a:ln>
            <a:noFill/>
          </a:ln>
        </p:spPr>
        <p:txBody>
          <a:bodyPr spcFirstLastPara="1" wrap="square" lIns="91425" tIns="91425" rIns="91425" bIns="91425" anchor="t" anchorCtr="0">
            <a:noAutofit/>
          </a:bodyPr>
          <a:lstStyle/>
          <a:p>
            <a:pPr marL="342900" lvl="0" indent="-342900" algn="just">
              <a:lnSpc>
                <a:spcPct val="150000"/>
              </a:lnSpc>
              <a:spcBef>
                <a:spcPts val="600"/>
              </a:spcBef>
              <a:spcAft>
                <a:spcPts val="600"/>
              </a:spcAft>
              <a:buFont typeface="Symbol" panose="05050102010706020507" pitchFamily="18" charset="2"/>
              <a:buChar char=""/>
              <a:tabLst>
                <a:tab pos="638175" algn="l"/>
                <a:tab pos="457200" algn="l"/>
              </a:tabLst>
            </a:pPr>
            <a:r>
              <a:rPr lang="en-GB" dirty="0">
                <a:effectLst/>
                <a:latin typeface="Tahoma" panose="020B0604030504040204" pitchFamily="34" charset="0"/>
                <a:ea typeface="Times New Roman" panose="02020603050405020304" pitchFamily="18" charset="0"/>
              </a:rPr>
              <a:t>Provide </a:t>
            </a:r>
            <a:r>
              <a:rPr lang="en-GB" b="1" i="1" dirty="0">
                <a:effectLst/>
                <a:latin typeface="Tahoma" panose="020B0604030504040204" pitchFamily="34" charset="0"/>
                <a:ea typeface="Times New Roman" panose="02020603050405020304" pitchFamily="18" charset="0"/>
              </a:rPr>
              <a:t>improved cycle and pedestrian facilities </a:t>
            </a:r>
            <a:r>
              <a:rPr lang="en-GB" dirty="0">
                <a:effectLst/>
                <a:latin typeface="Tahoma" panose="020B0604030504040204" pitchFamily="34" charset="0"/>
                <a:ea typeface="Times New Roman" panose="02020603050405020304" pitchFamily="18" charset="0"/>
              </a:rPr>
              <a:t>along the scheme route to improve the overall safety for vulnerable road users;</a:t>
            </a:r>
            <a:endParaRPr lang="en-IE" dirty="0">
              <a:effectLst/>
              <a:latin typeface="Tahoma" panose="020B0604030504040204" pitchFamily="34"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638175" algn="l"/>
                <a:tab pos="457200" algn="l"/>
              </a:tabLst>
            </a:pPr>
            <a:r>
              <a:rPr lang="en-GB" b="1" i="1" dirty="0">
                <a:effectLst/>
                <a:latin typeface="Tahoma" panose="020B0604030504040204" pitchFamily="34" charset="0"/>
                <a:ea typeface="Times New Roman" panose="02020603050405020304" pitchFamily="18" charset="0"/>
              </a:rPr>
              <a:t>Enhance connectivity </a:t>
            </a:r>
            <a:r>
              <a:rPr lang="en-GB" dirty="0">
                <a:effectLst/>
                <a:latin typeface="Tahoma" panose="020B0604030504040204" pitchFamily="34" charset="0"/>
                <a:ea typeface="Times New Roman" panose="02020603050405020304" pitchFamily="18" charset="0"/>
              </a:rPr>
              <a:t>for the surrounding residential developments to key trip attractors within the area such as the local parks, schools, playing pitches and local shops; </a:t>
            </a:r>
            <a:endParaRPr lang="en-IE" dirty="0">
              <a:effectLst/>
              <a:latin typeface="Tahoma" panose="020B0604030504040204" pitchFamily="34" charset="0"/>
              <a:ea typeface="Times New Roman" panose="02020603050405020304" pitchFamily="18" charset="0"/>
            </a:endParaRPr>
          </a:p>
          <a:p>
            <a:pPr marL="342900" lvl="0" indent="-342900" algn="just">
              <a:lnSpc>
                <a:spcPct val="150000"/>
              </a:lnSpc>
              <a:spcBef>
                <a:spcPts val="600"/>
              </a:spcBef>
              <a:spcAft>
                <a:spcPts val="600"/>
              </a:spcAft>
              <a:buFont typeface="Symbol" panose="05050102010706020507" pitchFamily="18" charset="2"/>
              <a:buChar char=""/>
              <a:tabLst>
                <a:tab pos="638175" algn="l"/>
                <a:tab pos="457200" algn="l"/>
              </a:tabLst>
            </a:pPr>
            <a:r>
              <a:rPr lang="en-GB" b="1" i="1" dirty="0">
                <a:effectLst/>
                <a:latin typeface="Tahoma" panose="020B0604030504040204" pitchFamily="34" charset="0"/>
                <a:ea typeface="Times New Roman" panose="02020603050405020304" pitchFamily="18" charset="0"/>
              </a:rPr>
              <a:t>Improve modal shift </a:t>
            </a:r>
            <a:r>
              <a:rPr lang="en-GB" dirty="0">
                <a:effectLst/>
                <a:latin typeface="Tahoma" panose="020B0604030504040204" pitchFamily="34" charset="0"/>
                <a:ea typeface="Times New Roman" panose="02020603050405020304" pitchFamily="18" charset="0"/>
              </a:rPr>
              <a:t>for walking and cycling within the area for all users. Improving modal shift towards sustainable modes of travel will help to contribute towards Ireland’s Climate Action Plan for 2030 which aims to reduce overall greenhouse gas emissions by 51%.</a:t>
            </a:r>
            <a:endParaRPr lang="en-IE" dirty="0">
              <a:effectLst/>
              <a:latin typeface="Tahoma" panose="020B0604030504040204" pitchFamily="34" charset="0"/>
              <a:ea typeface="Times New Roman" panose="02020603050405020304" pitchFamily="18" charset="0"/>
            </a:endParaRPr>
          </a:p>
          <a:p>
            <a:pPr marL="285750" indent="-285750">
              <a:buFont typeface="Wingdings" panose="05000000000000000000" pitchFamily="2" charset="2"/>
              <a:buChar char="§"/>
            </a:pPr>
            <a:endParaRPr lang="en-IE" sz="1100" dirty="0"/>
          </a:p>
          <a:p>
            <a:pPr marL="285750" indent="-285750">
              <a:buFont typeface="Wingdings" panose="05000000000000000000" pitchFamily="2" charset="2"/>
              <a:buChar char="§"/>
            </a:pPr>
            <a:endParaRPr lang="en-IE" sz="1100" dirty="0"/>
          </a:p>
        </p:txBody>
      </p:sp>
      <p:sp>
        <p:nvSpPr>
          <p:cNvPr id="128" name="Google Shape;128;p24"/>
          <p:cNvSpPr txBox="1">
            <a:spLocks noGrp="1"/>
          </p:cNvSpPr>
          <p:nvPr>
            <p:ph type="title"/>
          </p:nvPr>
        </p:nvSpPr>
        <p:spPr>
          <a:xfrm>
            <a:off x="469050" y="157875"/>
            <a:ext cx="3160954" cy="478685"/>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IE" sz="2400" dirty="0">
                <a:latin typeface="Average"/>
                <a:ea typeface="Average"/>
                <a:cs typeface="Average"/>
                <a:sym typeface="Average"/>
              </a:rPr>
              <a:t>Context for Project </a:t>
            </a:r>
            <a:endParaRPr sz="2400" dirty="0">
              <a:latin typeface="Average"/>
              <a:ea typeface="Average"/>
              <a:cs typeface="Average"/>
              <a:sym typeface="Average"/>
            </a:endParaRPr>
          </a:p>
        </p:txBody>
      </p:sp>
      <p:sp>
        <p:nvSpPr>
          <p:cNvPr id="131" name="Google Shape;131;p24"/>
          <p:cNvSpPr txBox="1">
            <a:spLocks noGrp="1"/>
          </p:cNvSpPr>
          <p:nvPr>
            <p:ph type="sldNum" idx="12"/>
          </p:nvPr>
        </p:nvSpPr>
        <p:spPr>
          <a:xfrm>
            <a:off x="8595300" y="6446175"/>
            <a:ext cx="548700" cy="411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solidFill>
                  <a:srgbClr val="F98F1D"/>
                </a:solidFill>
              </a:rPr>
              <a:t>2</a:t>
            </a:fld>
            <a:endParaRPr dirty="0">
              <a:solidFill>
                <a:srgbClr val="F98F1D"/>
              </a:solidFill>
            </a:endParaRPr>
          </a:p>
        </p:txBody>
      </p:sp>
      <p:sp>
        <p:nvSpPr>
          <p:cNvPr id="133" name="Google Shape;133;p24"/>
          <p:cNvSpPr/>
          <p:nvPr/>
        </p:nvSpPr>
        <p:spPr>
          <a:xfrm>
            <a:off x="469050" y="6604125"/>
            <a:ext cx="2673600" cy="96000"/>
          </a:xfrm>
          <a:prstGeom prst="mathMinus">
            <a:avLst>
              <a:gd name="adj1" fmla="val 23520"/>
            </a:avLst>
          </a:prstGeom>
          <a:solidFill>
            <a:srgbClr val="F98F1D"/>
          </a:solidFill>
          <a:ln w="9525" cap="flat" cmpd="sng">
            <a:solidFill>
              <a:srgbClr val="F98F1D"/>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F98F1D"/>
              </a:solidFill>
            </a:endParaRPr>
          </a:p>
        </p:txBody>
      </p:sp>
      <p:sp>
        <p:nvSpPr>
          <p:cNvPr id="2" name="Rectangle 1">
            <a:extLst>
              <a:ext uri="{FF2B5EF4-FFF2-40B4-BE49-F238E27FC236}">
                <a16:creationId xmlns:a16="http://schemas.microsoft.com/office/drawing/2014/main" id="{C02E1D47-D4C6-587A-1971-C21F8B7D2D03}"/>
              </a:ext>
            </a:extLst>
          </p:cNvPr>
          <p:cNvSpPr/>
          <p:nvPr/>
        </p:nvSpPr>
        <p:spPr>
          <a:xfrm>
            <a:off x="778213" y="5748294"/>
            <a:ext cx="2208178" cy="1031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a:extLst>
              <a:ext uri="{FF2B5EF4-FFF2-40B4-BE49-F238E27FC236}">
                <a16:creationId xmlns:a16="http://schemas.microsoft.com/office/drawing/2014/main" id="{ABE3A9C3-1889-1ADB-F7F7-B3D7AA6BC384}"/>
              </a:ext>
            </a:extLst>
          </p:cNvPr>
          <p:cNvPicPr>
            <a:picLocks noChangeAspect="1"/>
          </p:cNvPicPr>
          <p:nvPr/>
        </p:nvPicPr>
        <p:blipFill>
          <a:blip r:embed="rId3"/>
          <a:stretch>
            <a:fillRect/>
          </a:stretch>
        </p:blipFill>
        <p:spPr>
          <a:xfrm>
            <a:off x="175634" y="5668241"/>
            <a:ext cx="1978289" cy="1031884"/>
          </a:xfrm>
          <a:prstGeom prst="rect">
            <a:avLst/>
          </a:prstGeom>
        </p:spPr>
      </p:pic>
      <p:pic>
        <p:nvPicPr>
          <p:cNvPr id="9" name="Picture 8" descr="Map&#10;&#10;Description automatically generated">
            <a:extLst>
              <a:ext uri="{FF2B5EF4-FFF2-40B4-BE49-F238E27FC236}">
                <a16:creationId xmlns:a16="http://schemas.microsoft.com/office/drawing/2014/main" id="{1DE8EAE7-1B3F-86BB-E58D-B3AFF762EF4F}"/>
              </a:ext>
            </a:extLst>
          </p:cNvPr>
          <p:cNvPicPr>
            <a:picLocks noChangeAspect="1"/>
          </p:cNvPicPr>
          <p:nvPr/>
        </p:nvPicPr>
        <p:blipFill>
          <a:blip r:embed="rId4"/>
          <a:stretch>
            <a:fillRect/>
          </a:stretch>
        </p:blipFill>
        <p:spPr>
          <a:xfrm>
            <a:off x="4747098" y="536612"/>
            <a:ext cx="4413348" cy="521168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31" name="Google Shape;131;p24"/>
          <p:cNvSpPr txBox="1">
            <a:spLocks noGrp="1"/>
          </p:cNvSpPr>
          <p:nvPr>
            <p:ph type="sldNum" idx="12"/>
          </p:nvPr>
        </p:nvSpPr>
        <p:spPr>
          <a:xfrm>
            <a:off x="8595300" y="6446175"/>
            <a:ext cx="548700" cy="411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solidFill>
                  <a:srgbClr val="F98F1D"/>
                </a:solidFill>
              </a:rPr>
              <a:t>3</a:t>
            </a:fld>
            <a:endParaRPr dirty="0">
              <a:solidFill>
                <a:srgbClr val="F98F1D"/>
              </a:solidFill>
            </a:endParaRPr>
          </a:p>
        </p:txBody>
      </p:sp>
      <p:sp>
        <p:nvSpPr>
          <p:cNvPr id="133" name="Google Shape;133;p24"/>
          <p:cNvSpPr/>
          <p:nvPr/>
        </p:nvSpPr>
        <p:spPr>
          <a:xfrm>
            <a:off x="469050" y="6604125"/>
            <a:ext cx="2673600" cy="96000"/>
          </a:xfrm>
          <a:prstGeom prst="mathMinus">
            <a:avLst>
              <a:gd name="adj1" fmla="val 23520"/>
            </a:avLst>
          </a:prstGeom>
          <a:solidFill>
            <a:srgbClr val="F98F1D"/>
          </a:solidFill>
          <a:ln w="9525" cap="flat" cmpd="sng">
            <a:solidFill>
              <a:srgbClr val="F98F1D"/>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F98F1D"/>
              </a:solidFill>
            </a:endParaRPr>
          </a:p>
        </p:txBody>
      </p:sp>
      <p:sp>
        <p:nvSpPr>
          <p:cNvPr id="2" name="Rectangle 1">
            <a:extLst>
              <a:ext uri="{FF2B5EF4-FFF2-40B4-BE49-F238E27FC236}">
                <a16:creationId xmlns:a16="http://schemas.microsoft.com/office/drawing/2014/main" id="{C02E1D47-D4C6-587A-1971-C21F8B7D2D03}"/>
              </a:ext>
            </a:extLst>
          </p:cNvPr>
          <p:cNvSpPr/>
          <p:nvPr/>
        </p:nvSpPr>
        <p:spPr>
          <a:xfrm>
            <a:off x="778213" y="5748294"/>
            <a:ext cx="2208178" cy="1031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a:extLst>
              <a:ext uri="{FF2B5EF4-FFF2-40B4-BE49-F238E27FC236}">
                <a16:creationId xmlns:a16="http://schemas.microsoft.com/office/drawing/2014/main" id="{ABE3A9C3-1889-1ADB-F7F7-B3D7AA6BC384}"/>
              </a:ext>
            </a:extLst>
          </p:cNvPr>
          <p:cNvPicPr>
            <a:picLocks noChangeAspect="1"/>
          </p:cNvPicPr>
          <p:nvPr/>
        </p:nvPicPr>
        <p:blipFill>
          <a:blip r:embed="rId3"/>
          <a:stretch>
            <a:fillRect/>
          </a:stretch>
        </p:blipFill>
        <p:spPr>
          <a:xfrm>
            <a:off x="175634" y="5668241"/>
            <a:ext cx="1978289" cy="1031884"/>
          </a:xfrm>
          <a:prstGeom prst="rect">
            <a:avLst/>
          </a:prstGeom>
        </p:spPr>
      </p:pic>
      <p:sp>
        <p:nvSpPr>
          <p:cNvPr id="11" name="Title 1">
            <a:extLst>
              <a:ext uri="{FF2B5EF4-FFF2-40B4-BE49-F238E27FC236}">
                <a16:creationId xmlns:a16="http://schemas.microsoft.com/office/drawing/2014/main" id="{D5F0E2AA-C12E-409C-C86B-7A52A4EDA752}"/>
              </a:ext>
            </a:extLst>
          </p:cNvPr>
          <p:cNvSpPr>
            <a:spLocks noGrp="1"/>
          </p:cNvSpPr>
          <p:nvPr>
            <p:ph type="title"/>
          </p:nvPr>
        </p:nvSpPr>
        <p:spPr>
          <a:xfrm>
            <a:off x="175634" y="77821"/>
            <a:ext cx="2256817" cy="523296"/>
          </a:xfrm>
        </p:spPr>
        <p:txBody>
          <a:bodyPr/>
          <a:lstStyle/>
          <a:p>
            <a:r>
              <a:rPr lang="en-IE" sz="2400" dirty="0"/>
              <a:t>Key Points</a:t>
            </a:r>
          </a:p>
        </p:txBody>
      </p:sp>
      <p:sp>
        <p:nvSpPr>
          <p:cNvPr id="13" name="TextBox 12">
            <a:extLst>
              <a:ext uri="{FF2B5EF4-FFF2-40B4-BE49-F238E27FC236}">
                <a16:creationId xmlns:a16="http://schemas.microsoft.com/office/drawing/2014/main" id="{C6D18969-7A86-AAB5-80D8-26476FC98320}"/>
              </a:ext>
            </a:extLst>
          </p:cNvPr>
          <p:cNvSpPr txBox="1"/>
          <p:nvPr/>
        </p:nvSpPr>
        <p:spPr>
          <a:xfrm>
            <a:off x="175634" y="816145"/>
            <a:ext cx="2193024" cy="5016758"/>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IE" sz="1600" dirty="0"/>
              <a:t>Scheme length = 4.3km</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Scheme provides for numerous active travel linkages</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Upgrade of two large junctions (Orwell &amp; Templeville) </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Provision of School Zones</a:t>
            </a:r>
          </a:p>
          <a:p>
            <a:pPr marL="285750" indent="-285750">
              <a:buFont typeface="Arial" panose="020B0604020202020204" pitchFamily="34" charset="0"/>
              <a:buChar char="•"/>
            </a:pPr>
            <a:endParaRPr lang="en-IE" sz="1600" dirty="0"/>
          </a:p>
          <a:p>
            <a:pPr marL="285750" indent="-285750">
              <a:buFont typeface="Arial" panose="020B0604020202020204" pitchFamily="34" charset="0"/>
              <a:buChar char="•"/>
            </a:pPr>
            <a:r>
              <a:rPr lang="en-IE" sz="1600" dirty="0"/>
              <a:t>Proposals for landscaping &amp; trees along the route</a:t>
            </a:r>
          </a:p>
        </p:txBody>
      </p:sp>
      <p:pic>
        <p:nvPicPr>
          <p:cNvPr id="12" name="Picture 11">
            <a:extLst>
              <a:ext uri="{FF2B5EF4-FFF2-40B4-BE49-F238E27FC236}">
                <a16:creationId xmlns:a16="http://schemas.microsoft.com/office/drawing/2014/main" id="{E42ED4AD-FA44-1C69-A4A9-84310F942E45}"/>
              </a:ext>
            </a:extLst>
          </p:cNvPr>
          <p:cNvPicPr>
            <a:picLocks noChangeAspect="1"/>
          </p:cNvPicPr>
          <p:nvPr/>
        </p:nvPicPr>
        <p:blipFill>
          <a:blip r:embed="rId4"/>
          <a:stretch>
            <a:fillRect/>
          </a:stretch>
        </p:blipFill>
        <p:spPr>
          <a:xfrm>
            <a:off x="2368658" y="268548"/>
            <a:ext cx="6775342" cy="5812315"/>
          </a:xfrm>
          <a:prstGeom prst="rect">
            <a:avLst/>
          </a:prstGeom>
        </p:spPr>
      </p:pic>
      <p:sp>
        <p:nvSpPr>
          <p:cNvPr id="3" name="Freeform: Shape 2">
            <a:extLst>
              <a:ext uri="{FF2B5EF4-FFF2-40B4-BE49-F238E27FC236}">
                <a16:creationId xmlns:a16="http://schemas.microsoft.com/office/drawing/2014/main" id="{20DE1FF8-09C9-5904-A06E-1FF3E381EC9C}"/>
              </a:ext>
            </a:extLst>
          </p:cNvPr>
          <p:cNvSpPr/>
          <p:nvPr/>
        </p:nvSpPr>
        <p:spPr>
          <a:xfrm>
            <a:off x="5999480" y="3632200"/>
            <a:ext cx="304800" cy="121920"/>
          </a:xfrm>
          <a:custGeom>
            <a:avLst/>
            <a:gdLst>
              <a:gd name="connsiteX0" fmla="*/ 0 w 304800"/>
              <a:gd name="connsiteY0" fmla="*/ 0 h 121920"/>
              <a:gd name="connsiteX1" fmla="*/ 304800 w 304800"/>
              <a:gd name="connsiteY1" fmla="*/ 121920 h 121920"/>
            </a:gdLst>
            <a:ahLst/>
            <a:cxnLst>
              <a:cxn ang="0">
                <a:pos x="connsiteX0" y="connsiteY0"/>
              </a:cxn>
              <a:cxn ang="0">
                <a:pos x="connsiteX1" y="connsiteY1"/>
              </a:cxn>
            </a:cxnLst>
            <a:rect l="l" t="t" r="r" b="b"/>
            <a:pathLst>
              <a:path w="304800" h="121920">
                <a:moveTo>
                  <a:pt x="0" y="0"/>
                </a:moveTo>
                <a:lnTo>
                  <a:pt x="304800" y="121920"/>
                </a:lnTo>
              </a:path>
            </a:pathLst>
          </a:custGeom>
          <a:noFill/>
          <a:ln w="857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010856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4" name="Picture 3">
            <a:extLst>
              <a:ext uri="{FF2B5EF4-FFF2-40B4-BE49-F238E27FC236}">
                <a16:creationId xmlns:a16="http://schemas.microsoft.com/office/drawing/2014/main" id="{78D15ACC-B3E4-F970-C472-4C241EEECC56}"/>
              </a:ext>
            </a:extLst>
          </p:cNvPr>
          <p:cNvPicPr>
            <a:picLocks noChangeAspect="1"/>
          </p:cNvPicPr>
          <p:nvPr/>
        </p:nvPicPr>
        <p:blipFill>
          <a:blip r:embed="rId3"/>
          <a:stretch>
            <a:fillRect/>
          </a:stretch>
        </p:blipFill>
        <p:spPr>
          <a:xfrm>
            <a:off x="251775" y="780266"/>
            <a:ext cx="8201025" cy="5003537"/>
          </a:xfrm>
          <a:prstGeom prst="rect">
            <a:avLst/>
          </a:prstGeom>
        </p:spPr>
      </p:pic>
      <p:sp>
        <p:nvSpPr>
          <p:cNvPr id="131" name="Google Shape;131;p24"/>
          <p:cNvSpPr txBox="1">
            <a:spLocks noGrp="1"/>
          </p:cNvSpPr>
          <p:nvPr>
            <p:ph type="sldNum" idx="12"/>
          </p:nvPr>
        </p:nvSpPr>
        <p:spPr>
          <a:xfrm>
            <a:off x="8595300" y="6446175"/>
            <a:ext cx="548700" cy="4119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fld id="{00000000-1234-1234-1234-123412341234}" type="slidenum">
              <a:rPr lang="en">
                <a:solidFill>
                  <a:srgbClr val="F98F1D"/>
                </a:solidFill>
              </a:rPr>
              <a:t>4</a:t>
            </a:fld>
            <a:endParaRPr dirty="0">
              <a:solidFill>
                <a:srgbClr val="F98F1D"/>
              </a:solidFill>
            </a:endParaRPr>
          </a:p>
        </p:txBody>
      </p:sp>
      <p:sp>
        <p:nvSpPr>
          <p:cNvPr id="133" name="Google Shape;133;p24"/>
          <p:cNvSpPr/>
          <p:nvPr/>
        </p:nvSpPr>
        <p:spPr>
          <a:xfrm>
            <a:off x="469050" y="6604125"/>
            <a:ext cx="2673600" cy="96000"/>
          </a:xfrm>
          <a:prstGeom prst="mathMinus">
            <a:avLst>
              <a:gd name="adj1" fmla="val 23520"/>
            </a:avLst>
          </a:prstGeom>
          <a:solidFill>
            <a:srgbClr val="F98F1D"/>
          </a:solidFill>
          <a:ln w="9525" cap="flat" cmpd="sng">
            <a:solidFill>
              <a:srgbClr val="F98F1D"/>
            </a:solidFill>
            <a:prstDash val="solid"/>
            <a:round/>
            <a:headEnd type="none" w="sm" len="sm"/>
            <a:tailEnd type="none" w="sm" len="sm"/>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F98F1D"/>
              </a:solidFill>
            </a:endParaRPr>
          </a:p>
        </p:txBody>
      </p:sp>
      <p:sp>
        <p:nvSpPr>
          <p:cNvPr id="2" name="Rectangle 1">
            <a:extLst>
              <a:ext uri="{FF2B5EF4-FFF2-40B4-BE49-F238E27FC236}">
                <a16:creationId xmlns:a16="http://schemas.microsoft.com/office/drawing/2014/main" id="{C02E1D47-D4C6-587A-1971-C21F8B7D2D03}"/>
              </a:ext>
            </a:extLst>
          </p:cNvPr>
          <p:cNvSpPr/>
          <p:nvPr/>
        </p:nvSpPr>
        <p:spPr>
          <a:xfrm>
            <a:off x="778213" y="5748294"/>
            <a:ext cx="2208178" cy="10318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 name="Picture 6">
            <a:extLst>
              <a:ext uri="{FF2B5EF4-FFF2-40B4-BE49-F238E27FC236}">
                <a16:creationId xmlns:a16="http://schemas.microsoft.com/office/drawing/2014/main" id="{ABE3A9C3-1889-1ADB-F7F7-B3D7AA6BC384}"/>
              </a:ext>
            </a:extLst>
          </p:cNvPr>
          <p:cNvPicPr>
            <a:picLocks noChangeAspect="1"/>
          </p:cNvPicPr>
          <p:nvPr/>
        </p:nvPicPr>
        <p:blipFill>
          <a:blip r:embed="rId4"/>
          <a:stretch>
            <a:fillRect/>
          </a:stretch>
        </p:blipFill>
        <p:spPr>
          <a:xfrm>
            <a:off x="175634" y="5668241"/>
            <a:ext cx="1978289" cy="1031884"/>
          </a:xfrm>
          <a:prstGeom prst="rect">
            <a:avLst/>
          </a:prstGeom>
        </p:spPr>
      </p:pic>
      <p:sp>
        <p:nvSpPr>
          <p:cNvPr id="14" name="Title 1">
            <a:extLst>
              <a:ext uri="{FF2B5EF4-FFF2-40B4-BE49-F238E27FC236}">
                <a16:creationId xmlns:a16="http://schemas.microsoft.com/office/drawing/2014/main" id="{00393F75-DFBD-74C2-52E4-E47561AF148C}"/>
              </a:ext>
            </a:extLst>
          </p:cNvPr>
          <p:cNvSpPr>
            <a:spLocks noGrp="1"/>
          </p:cNvSpPr>
          <p:nvPr>
            <p:ph type="title"/>
          </p:nvPr>
        </p:nvSpPr>
        <p:spPr>
          <a:xfrm>
            <a:off x="691200" y="157875"/>
            <a:ext cx="7761600" cy="657900"/>
          </a:xfrm>
        </p:spPr>
        <p:txBody>
          <a:bodyPr/>
          <a:lstStyle/>
          <a:p>
            <a:r>
              <a:rPr lang="en-IE" sz="2800" dirty="0"/>
              <a:t>Next Steps</a:t>
            </a:r>
          </a:p>
        </p:txBody>
      </p:sp>
      <p:sp>
        <p:nvSpPr>
          <p:cNvPr id="15" name="TextBox 14">
            <a:extLst>
              <a:ext uri="{FF2B5EF4-FFF2-40B4-BE49-F238E27FC236}">
                <a16:creationId xmlns:a16="http://schemas.microsoft.com/office/drawing/2014/main" id="{583618CA-0B67-E663-1097-86CDDAD6641D}"/>
              </a:ext>
            </a:extLst>
          </p:cNvPr>
          <p:cNvSpPr txBox="1"/>
          <p:nvPr/>
        </p:nvSpPr>
        <p:spPr>
          <a:xfrm>
            <a:off x="3760260" y="931416"/>
            <a:ext cx="6702358" cy="2031325"/>
          </a:xfrm>
          <a:prstGeom prst="rect">
            <a:avLst/>
          </a:prstGeom>
          <a:noFill/>
        </p:spPr>
        <p:txBody>
          <a:bodyPr wrap="square" rtlCol="0">
            <a:spAutoFit/>
          </a:bodyPr>
          <a:lstStyle/>
          <a:p>
            <a:pPr marL="285750" indent="-285750">
              <a:buFont typeface="Arial" panose="020B0604020202020204" pitchFamily="34" charset="0"/>
              <a:buChar char="•"/>
            </a:pPr>
            <a:r>
              <a:rPr lang="en-IE" dirty="0"/>
              <a:t>Finalise Preliminary Design (July 2022)</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Launch Part 8 (End of July 2022)</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Full Part 8 Report (Early September 2022) </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Detailed Design (Q4 2022) </a:t>
            </a:r>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r>
              <a:rPr lang="en-IE" dirty="0"/>
              <a:t>Begin Construction (Q2/Q3 2023) </a:t>
            </a:r>
          </a:p>
        </p:txBody>
      </p:sp>
    </p:spTree>
    <p:extLst>
      <p:ext uri="{BB962C8B-B14F-4D97-AF65-F5344CB8AC3E}">
        <p14:creationId xmlns:p14="http://schemas.microsoft.com/office/powerpoint/2010/main" val="1099064090"/>
      </p:ext>
    </p:extLst>
  </p:cSld>
  <p:clrMapOvr>
    <a:masterClrMapping/>
  </p:clrMapOvr>
</p:sld>
</file>

<file path=ppt/theme/theme1.xml><?xml version="1.0" encoding="utf-8"?>
<a:theme xmlns:a="http://schemas.openxmlformats.org/drawingml/2006/main" name="Desdemon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195</Words>
  <Application>Microsoft Office PowerPoint</Application>
  <PresentationFormat>On-screen Show (4:3)</PresentationFormat>
  <Paragraphs>34</Paragraphs>
  <Slides>4</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Symbol</vt:lpstr>
      <vt:lpstr>Open Sans</vt:lpstr>
      <vt:lpstr>Tahoma</vt:lpstr>
      <vt:lpstr>Arial</vt:lpstr>
      <vt:lpstr>Wingdings</vt:lpstr>
      <vt:lpstr>Montserrat</vt:lpstr>
      <vt:lpstr>Average</vt:lpstr>
      <vt:lpstr>Desdemona template</vt:lpstr>
      <vt:lpstr> </vt:lpstr>
      <vt:lpstr>Context for Project </vt:lpstr>
      <vt:lpstr>Key Points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Francis Street Environmental  Improvement Scheme</dc:title>
  <dc:creator>olwyn mcintyre</dc:creator>
  <cp:lastModifiedBy>Michael McAdam</cp:lastModifiedBy>
  <cp:revision>381</cp:revision>
  <cp:lastPrinted>2020-02-21T11:41:44Z</cp:lastPrinted>
  <dcterms:modified xsi:type="dcterms:W3CDTF">2022-07-01T15:27:44Z</dcterms:modified>
</cp:coreProperties>
</file>