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8" r:id="rId4"/>
    <p:sldId id="275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0CB"/>
    <a:srgbClr val="DEF3E1"/>
    <a:srgbClr val="F5D2C9"/>
    <a:srgbClr val="C2E2BD"/>
    <a:srgbClr val="E3DAE4"/>
    <a:srgbClr val="F6F0BD"/>
    <a:srgbClr val="FD7500"/>
    <a:srgbClr val="2DBF4E"/>
    <a:srgbClr val="605FF3"/>
    <a:srgbClr val="36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86486" autoAdjust="0"/>
  </p:normalViewPr>
  <p:slideViewPr>
    <p:cSldViewPr>
      <p:cViewPr varScale="1">
        <p:scale>
          <a:sx n="98" d="100"/>
          <a:sy n="98" d="100"/>
        </p:scale>
        <p:origin x="20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13393E-1BCE-46F8-9406-7145F3502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85FBE-D7C3-4FD6-B594-2AAB08A921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6BD509-3454-4336-AE4C-7742A734C592}" type="datetimeFigureOut">
              <a:rPr lang="en-IE"/>
              <a:pPr>
                <a:defRPr/>
              </a:pPr>
              <a:t>01/07/2022</a:t>
            </a:fld>
            <a:endParaRPr lang="en-IE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4DD58D-9A59-4EDA-AF2C-E242241346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B8D818-E417-489C-ADA1-5160A7129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A729D-C972-444C-BE0F-6655547AEC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6836B-260A-4F45-AE41-1AA6C7F88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679CE4-642E-475F-A1F2-002B5F90E7B9}" type="slidenum">
              <a:rPr lang="en-IE" altLang="en-US"/>
              <a:pPr>
                <a:defRPr/>
              </a:pPr>
              <a:t>‹#›</a:t>
            </a:fld>
            <a:endParaRPr lang="en-I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8BB37BB-C425-47BE-B9DA-A45F650C7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181D16-9BB4-451E-A32E-941369481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92554CD-8AD0-45B8-A6DA-C81DA17E3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79ACDD-4519-4B30-8F84-22E79EBF34B9}" type="slidenum">
              <a:rPr lang="en-IE" altLang="en-US" sz="1200" smtClean="0"/>
              <a:pPr/>
              <a:t>2</a:t>
            </a:fld>
            <a:endParaRPr lang="en-IE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8BB37BB-C425-47BE-B9DA-A45F650C7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181D16-9BB4-451E-A32E-941369481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92554CD-8AD0-45B8-A6DA-C81DA17E3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79ACDD-4519-4B30-8F84-22E79EBF34B9}" type="slidenum">
              <a:rPr lang="en-IE" altLang="en-US" sz="1200" smtClean="0"/>
              <a:pPr/>
              <a:t>3</a:t>
            </a:fld>
            <a:endParaRPr lang="en-I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6172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8BB37BB-C425-47BE-B9DA-A45F650C7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181D16-9BB4-451E-A32E-941369481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92554CD-8AD0-45B8-A6DA-C81DA17E3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79ACDD-4519-4B30-8F84-22E79EBF34B9}" type="slidenum">
              <a:rPr lang="en-IE" altLang="en-US" sz="1200" smtClean="0"/>
              <a:pPr/>
              <a:t>4</a:t>
            </a:fld>
            <a:endParaRPr lang="en-I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7106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8BB37BB-C425-47BE-B9DA-A45F650C7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181D16-9BB4-451E-A32E-941369481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92554CD-8AD0-45B8-A6DA-C81DA17E3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79ACDD-4519-4B30-8F84-22E79EBF34B9}" type="slidenum">
              <a:rPr lang="en-IE" altLang="en-US" sz="1200" smtClean="0"/>
              <a:pPr/>
              <a:t>5</a:t>
            </a:fld>
            <a:endParaRPr lang="en-I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1397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4E9C5D-3884-4238-BB00-C6411C96F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14C100-896D-4060-81B5-414D2CD0A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8A1E70-02E6-465B-8EC1-66F7A983F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871C-560C-4359-AFC5-6A51AD08D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718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37E55E-F1B6-4835-86F7-56FF3B71A4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F86F35-C45D-4C16-9768-EE0885B2E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5D1664-2444-4A8F-9DB4-ED5651D01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CF69B-81F8-41AD-8DA7-414A045748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57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CBAE23-0182-4B17-9B9D-577579D56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7EC9AC-E337-4698-9F7C-430A8FB3B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FC5AD-9D8C-47F8-8246-2BD1B3CDA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042B-5A6F-444B-9C65-3DD39A9DBC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265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724E39-8471-4D75-9BFD-131818E47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D8FC6-22B3-4BA3-B685-7BED20E6D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942046-3735-4F01-8396-656EE2106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5D8A-A8C8-4299-B4EE-73B4CEFB2C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173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3DD848-D07C-4587-A1B5-EDCC00844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C2E9C7-C9AE-4435-A4B9-4C6D938979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7A14C2-7FD4-4D96-ABA2-167A60626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E0248-4222-4700-B48B-ED59E56037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19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F5F404-6B6F-4720-AD80-3BC7F01F61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F2DD8-82AF-4AC8-99D1-74B1D0C4F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133F49-0E57-4152-930E-65952C041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B85D8-20FD-43B6-8927-914D3D7921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294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0F9218-3EA5-4872-9775-F4F8A1B9C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CF9510-64C1-490E-BD69-1EE242351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F38109-CD6E-491D-AB93-DAC760B67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16218-F307-4C09-A650-39C8B61AF5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364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80506D-8D25-4224-991F-2236AA4C8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E53655-7A75-44DA-84BE-8B7DB718A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D4C619-7AAF-484A-B7E9-8E066E8D4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88A98-C2F8-498F-A2D7-55C104A01F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786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DD13CB-285F-444D-9414-BB5DAD0B3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65E732-9AC6-46A5-B847-CA7EAF7CC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030AD4-6EB4-4167-953C-6250FA30F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9FFBA-0B94-40AA-9D1C-16F2738B49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765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053FA6-3FAC-4883-9EF0-C880E50FC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36C98-4E26-4759-A780-DAE93E3FD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498E8-D70C-4F33-AE5A-7D85C9D50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FF227-7018-4591-A0EE-3F8218ABBD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412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7F888B-CEAD-4AAE-A840-0666D967B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802FF-EB09-4D8F-8A6B-4FF34CB90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D03B1-5D65-4780-A788-2B7E6FE868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5A120-DBF9-495F-BCA7-9F1813A35D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271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F43F0D-36A8-4345-B70E-812F04932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84A985E-3092-4491-BC9D-102BEB657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FCCE03-7E88-43FE-9C54-CF575D0C85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831EE6-B8A6-4983-B125-1A1F35509E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FDFEF1B-8A32-4271-8BEC-54B35E25B8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3BE63B-5356-4DB5-BC0D-3423002F76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2">
            <a:extLst>
              <a:ext uri="{FF2B5EF4-FFF2-40B4-BE49-F238E27FC236}">
                <a16:creationId xmlns:a16="http://schemas.microsoft.com/office/drawing/2014/main" id="{3CFB4E09-A4E4-4D2B-AB20-F6551A6369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/>
            <a:r>
              <a:rPr lang="en-US" altLang="en-US" sz="4400" dirty="0">
                <a:solidFill>
                  <a:schemeClr val="bg1"/>
                </a:solidFill>
              </a:rPr>
              <a:t>Canal Loop Urban Greenway</a:t>
            </a:r>
          </a:p>
          <a:p>
            <a:pPr algn="l" eaLnBrk="1" hangingPunct="1"/>
            <a:r>
              <a:rPr lang="en-US" altLang="en-US" sz="4000" dirty="0">
                <a:solidFill>
                  <a:schemeClr val="bg1"/>
                </a:solidFill>
              </a:rPr>
              <a:t>Progress &amp; Timeline Update</a:t>
            </a:r>
          </a:p>
          <a:p>
            <a:pPr algn="l" eaLnBrk="1" hangingPunct="1"/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075" name="Rectangle 33">
            <a:extLst>
              <a:ext uri="{FF2B5EF4-FFF2-40B4-BE49-F238E27FC236}">
                <a16:creationId xmlns:a16="http://schemas.microsoft.com/office/drawing/2014/main" id="{20A76C92-1DEA-41C2-AFC5-A38E78C18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SDCC Council 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</a:rPr>
              <a:t>11th July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>
            <a:extLst>
              <a:ext uri="{FF2B5EF4-FFF2-40B4-BE49-F238E27FC236}">
                <a16:creationId xmlns:a16="http://schemas.microsoft.com/office/drawing/2014/main" id="{9C6EC58A-AD80-49EE-B11A-7158D3CB4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4033143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D95E00"/>
                </a:solidFill>
              </a:rPr>
              <a:t>Context for Project</a:t>
            </a:r>
            <a:endParaRPr lang="en-GB" altLang="en-US" sz="1800" dirty="0">
              <a:solidFill>
                <a:srgbClr val="51626F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en-GB" altLang="en-US" sz="1600" dirty="0">
                <a:solidFill>
                  <a:srgbClr val="51626F"/>
                </a:solidFill>
              </a:rPr>
              <a:t>Canal Loop Urban Greenway (purple) will create a link between Royal (yellow) &amp; Grand Canal Greenways (blue), forming a loop with canals (blue, purple, &amp; yellow)</a:t>
            </a:r>
          </a:p>
          <a:p>
            <a:pPr eaLnBrk="1" hangingPunct="1"/>
            <a:r>
              <a:rPr lang="en-GB" altLang="en-US" sz="1600" dirty="0">
                <a:solidFill>
                  <a:srgbClr val="51626F"/>
                </a:solidFill>
              </a:rPr>
              <a:t>Create a network of high-quality cycling facilities,</a:t>
            </a:r>
          </a:p>
          <a:p>
            <a:pPr eaLnBrk="1" hangingPunct="1"/>
            <a:r>
              <a:rPr lang="en-GB" altLang="en-US" sz="1600" dirty="0">
                <a:solidFill>
                  <a:srgbClr val="51626F"/>
                </a:solidFill>
              </a:rPr>
              <a:t>Create Active Travel infrastructure to school and local amenities,</a:t>
            </a:r>
          </a:p>
          <a:p>
            <a:pPr eaLnBrk="1" hangingPunct="1">
              <a:lnSpc>
                <a:spcPts val="2400"/>
              </a:lnSpc>
            </a:pPr>
            <a:r>
              <a:rPr lang="en-GB" altLang="en-US" sz="1600" dirty="0">
                <a:solidFill>
                  <a:srgbClr val="51626F"/>
                </a:solidFill>
              </a:rPr>
              <a:t>Promote Lucan as a village active travel destination for tourism and locals,</a:t>
            </a:r>
          </a:p>
          <a:p>
            <a:pPr eaLnBrk="1" hangingPunct="1">
              <a:lnSpc>
                <a:spcPts val="2400"/>
              </a:lnSpc>
            </a:pPr>
            <a:r>
              <a:rPr lang="en-GB" altLang="en-US" sz="1600" dirty="0">
                <a:solidFill>
                  <a:srgbClr val="51626F"/>
                </a:solidFill>
              </a:rPr>
              <a:t>Promote village renewal, &amp;</a:t>
            </a:r>
          </a:p>
          <a:p>
            <a:pPr eaLnBrk="1" hangingPunct="1">
              <a:lnSpc>
                <a:spcPts val="2400"/>
              </a:lnSpc>
            </a:pPr>
            <a:r>
              <a:rPr lang="en-GB" altLang="en-US" sz="1600" dirty="0">
                <a:solidFill>
                  <a:srgbClr val="51626F"/>
                </a:solidFill>
              </a:rPr>
              <a:t>Promote cycling and walking.</a:t>
            </a:r>
          </a:p>
          <a:p>
            <a:pPr eaLnBrk="1" hangingPunct="1">
              <a:lnSpc>
                <a:spcPts val="2400"/>
              </a:lnSpc>
            </a:pPr>
            <a:endParaRPr lang="en-GB" altLang="en-US" sz="1800" dirty="0">
              <a:solidFill>
                <a:srgbClr val="51626F"/>
              </a:solidFill>
            </a:endParaRPr>
          </a:p>
          <a:p>
            <a:pPr eaLnBrk="1" hangingPunct="1">
              <a:lnSpc>
                <a:spcPts val="2400"/>
              </a:lnSpc>
            </a:pPr>
            <a:endParaRPr lang="en-GB" altLang="en-US" sz="1800" dirty="0">
              <a:solidFill>
                <a:srgbClr val="51626F"/>
              </a:solidFill>
            </a:endParaRPr>
          </a:p>
          <a:p>
            <a:pPr eaLnBrk="1" hangingPunct="1">
              <a:lnSpc>
                <a:spcPts val="2400"/>
              </a:lnSpc>
            </a:pPr>
            <a:endParaRPr lang="en-US" altLang="en-US" sz="1800" dirty="0">
              <a:solidFill>
                <a:srgbClr val="51626F"/>
              </a:solidFill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061085B-CE9B-443D-B5EE-940429413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2205038"/>
            <a:ext cx="48133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CDD4908-179E-46C0-B1DC-828B86410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6221413"/>
            <a:ext cx="4941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51626F"/>
                </a:solidFill>
              </a:rPr>
              <a:t>Dublin Canal Greenway (Outer Loop 40 km)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>
            <a:extLst>
              <a:ext uri="{FF2B5EF4-FFF2-40B4-BE49-F238E27FC236}">
                <a16:creationId xmlns:a16="http://schemas.microsoft.com/office/drawing/2014/main" id="{0AEF8CAF-40F7-4A36-9E23-067820319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93" y="980728"/>
            <a:ext cx="8425631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D95E00"/>
                </a:solidFill>
              </a:rPr>
              <a:t>Project Update</a:t>
            </a:r>
          </a:p>
          <a:p>
            <a:pPr eaLnBrk="1" hangingPunct="1">
              <a:buFontTx/>
              <a:buNone/>
            </a:pPr>
            <a:r>
              <a:rPr lang="en-GB" altLang="en-US" sz="2400" u="sng" dirty="0">
                <a:solidFill>
                  <a:srgbClr val="D95E00"/>
                </a:solidFill>
              </a:rPr>
              <a:t>Key Points</a:t>
            </a:r>
            <a:endParaRPr lang="en-US" altLang="en-US" sz="2000" u="sng" dirty="0">
              <a:solidFill>
                <a:srgbClr val="51626F"/>
              </a:solidFill>
            </a:endParaRPr>
          </a:p>
          <a:p>
            <a:pPr eaLnBrk="1" hangingPunct="1"/>
            <a:endParaRPr lang="en-GB" altLang="en-US" sz="18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811605-26BA-4C5F-990B-827601F81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7" y="2492896"/>
            <a:ext cx="947549" cy="947549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B7F888-1C22-45F4-B1C0-4E32C1F9D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7" y="3664667"/>
            <a:ext cx="947549" cy="9475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12F0825-32C5-425F-8BCD-52D9E8FD0795}"/>
              </a:ext>
            </a:extLst>
          </p:cNvPr>
          <p:cNvSpPr txBox="1"/>
          <p:nvPr/>
        </p:nvSpPr>
        <p:spPr>
          <a:xfrm>
            <a:off x="1264264" y="2606980"/>
            <a:ext cx="366777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51626F"/>
                </a:solidFill>
              </a:rPr>
              <a:t>4.5 km </a:t>
            </a:r>
            <a:r>
              <a:rPr lang="en-US" altLang="en-US" sz="2000" dirty="0">
                <a:solidFill>
                  <a:srgbClr val="51626F"/>
                </a:solidFill>
              </a:rPr>
              <a:t>of walking and cycle facilities</a:t>
            </a:r>
          </a:p>
          <a:p>
            <a:pPr eaLnBrk="1" hangingPunct="1"/>
            <a:endParaRPr lang="en-US" altLang="en-US" sz="2000" dirty="0">
              <a:solidFill>
                <a:srgbClr val="51626F"/>
              </a:solidFill>
            </a:endParaRPr>
          </a:p>
          <a:p>
            <a:pPr eaLnBrk="1" hangingPunct="1"/>
            <a:endParaRPr lang="en-US" altLang="en-US" sz="2000" dirty="0">
              <a:solidFill>
                <a:srgbClr val="51626F"/>
              </a:solidFill>
            </a:endParaRPr>
          </a:p>
          <a:p>
            <a:pPr eaLnBrk="1" hangingPunct="1"/>
            <a:r>
              <a:rPr lang="en-US" altLang="en-US" sz="2000" b="1" dirty="0">
                <a:solidFill>
                  <a:srgbClr val="51626F"/>
                </a:solidFill>
              </a:rPr>
              <a:t>3.6 km </a:t>
            </a:r>
            <a:r>
              <a:rPr lang="en-US" altLang="en-US" sz="2000" dirty="0">
                <a:solidFill>
                  <a:srgbClr val="51626F"/>
                </a:solidFill>
              </a:rPr>
              <a:t>additional school &amp; local connects</a:t>
            </a:r>
          </a:p>
          <a:p>
            <a:pPr eaLnBrk="1" hangingPunct="1"/>
            <a:endParaRPr lang="en-US" altLang="en-US" sz="2000" dirty="0">
              <a:solidFill>
                <a:srgbClr val="51626F"/>
              </a:solidFill>
            </a:endParaRPr>
          </a:p>
          <a:p>
            <a:pPr eaLnBrk="1" hangingPunct="1"/>
            <a:endParaRPr lang="en-US" altLang="en-US" sz="2000" dirty="0">
              <a:solidFill>
                <a:srgbClr val="51626F"/>
              </a:solidFill>
            </a:endParaRPr>
          </a:p>
          <a:p>
            <a:pPr eaLnBrk="1" hangingPunct="1"/>
            <a:r>
              <a:rPr lang="en-US" altLang="en-US" sz="2000" u="sng" dirty="0">
                <a:solidFill>
                  <a:srgbClr val="51626F"/>
                </a:solidFill>
              </a:rPr>
              <a:t>Biodiversity</a:t>
            </a:r>
          </a:p>
          <a:p>
            <a:pPr eaLnBrk="1" hangingPunct="1"/>
            <a:r>
              <a:rPr lang="en-US" altLang="en-US" sz="2000" b="1" dirty="0">
                <a:solidFill>
                  <a:srgbClr val="51626F"/>
                </a:solidFill>
              </a:rPr>
              <a:t>100’s </a:t>
            </a:r>
            <a:r>
              <a:rPr lang="en-US" altLang="en-US" sz="2000" dirty="0">
                <a:solidFill>
                  <a:srgbClr val="51626F"/>
                </a:solidFill>
              </a:rPr>
              <a:t>proposed trees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E95D65-A0D1-44A4-A6AF-6AFB2F1127F4}"/>
              </a:ext>
            </a:extLst>
          </p:cNvPr>
          <p:cNvSpPr txBox="1"/>
          <p:nvPr/>
        </p:nvSpPr>
        <p:spPr>
          <a:xfrm>
            <a:off x="233214" y="1914854"/>
            <a:ext cx="3960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GB" altLang="en-US" sz="2400" u="sng" dirty="0">
                <a:solidFill>
                  <a:schemeClr val="accent1">
                    <a:lumMod val="25000"/>
                  </a:schemeClr>
                </a:solidFill>
              </a:rPr>
              <a:t>Proposed</a:t>
            </a:r>
            <a:endParaRPr lang="en-US" altLang="en-US" sz="2000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80D3136-F40C-4301-BFED-7B39BD6DC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0" y="4836437"/>
            <a:ext cx="918862" cy="918862"/>
          </a:xfrm>
          <a:prstGeom prst="rect">
            <a:avLst/>
          </a:prstGeom>
        </p:spPr>
      </p:pic>
      <p:pic>
        <p:nvPicPr>
          <p:cNvPr id="32" name="Picture 31" descr="Map&#10;&#10;Description automatically generated">
            <a:extLst>
              <a:ext uri="{FF2B5EF4-FFF2-40B4-BE49-F238E27FC236}">
                <a16:creationId xmlns:a16="http://schemas.microsoft.com/office/drawing/2014/main" id="{85F0939C-A3B0-4B56-8B2E-8E290FBF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23" y="-299600"/>
            <a:ext cx="3923927" cy="71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7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>
            <a:extLst>
              <a:ext uri="{FF2B5EF4-FFF2-40B4-BE49-F238E27FC236}">
                <a16:creationId xmlns:a16="http://schemas.microsoft.com/office/drawing/2014/main" id="{0AEF8CAF-40F7-4A36-9E23-067820319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981075"/>
            <a:ext cx="8425631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D95E00"/>
                </a:solidFill>
              </a:rPr>
              <a:t>Project Update</a:t>
            </a:r>
          </a:p>
          <a:p>
            <a:pPr eaLnBrk="1" hangingPunct="1">
              <a:buFontTx/>
              <a:buNone/>
            </a:pPr>
            <a:r>
              <a:rPr lang="en-GB" altLang="en-US" sz="2400" u="sng" dirty="0">
                <a:solidFill>
                  <a:srgbClr val="D95E00"/>
                </a:solidFill>
              </a:rPr>
              <a:t>Preferred Route</a:t>
            </a: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F9E775A-93E8-4865-BCF2-F51DD5EA7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0" y="3589452"/>
            <a:ext cx="947549" cy="94754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0093BD0-6905-4820-8475-D8DEC34B0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0" y="2492896"/>
            <a:ext cx="947549" cy="94754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3794EF8-CF2F-4A31-9C0E-D972B4476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0" y="4686008"/>
            <a:ext cx="947549" cy="94754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2D154E4-E370-44CA-9C93-1AD24CEE7F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0" y="5782563"/>
            <a:ext cx="947549" cy="947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6CD36A-8D7C-4791-8FBC-CE30FCC63DE6}"/>
              </a:ext>
            </a:extLst>
          </p:cNvPr>
          <p:cNvSpPr txBox="1"/>
          <p:nvPr/>
        </p:nvSpPr>
        <p:spPr>
          <a:xfrm>
            <a:off x="1159994" y="2821403"/>
            <a:ext cx="347920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800" dirty="0">
                <a:solidFill>
                  <a:srgbClr val="51626F"/>
                </a:solidFill>
              </a:rPr>
              <a:t>10+ School</a:t>
            </a:r>
          </a:p>
          <a:p>
            <a:pPr eaLnBrk="1" hangingPunct="1"/>
            <a:endParaRPr lang="en-US" altLang="en-US" sz="1800" dirty="0">
              <a:solidFill>
                <a:srgbClr val="51626F"/>
              </a:solidFill>
            </a:endParaRPr>
          </a:p>
          <a:p>
            <a:pPr eaLnBrk="1" hangingPunct="1"/>
            <a:endParaRPr lang="en-US" altLang="en-US" sz="1800" dirty="0">
              <a:solidFill>
                <a:srgbClr val="51626F"/>
              </a:solidFill>
            </a:endParaRPr>
          </a:p>
          <a:p>
            <a:pPr eaLnBrk="1" hangingPunct="1"/>
            <a:endParaRPr lang="en-US" altLang="en-US" sz="1800" dirty="0">
              <a:solidFill>
                <a:srgbClr val="51626F"/>
              </a:solidFill>
            </a:endParaRPr>
          </a:p>
          <a:p>
            <a:pPr eaLnBrk="1" hangingPunct="1"/>
            <a:r>
              <a:rPr lang="en-US" altLang="en-US" sz="1800" dirty="0">
                <a:solidFill>
                  <a:srgbClr val="51626F"/>
                </a:solidFill>
              </a:rPr>
              <a:t>2+ Village/District </a:t>
            </a:r>
            <a:r>
              <a:rPr lang="en-GB" altLang="en-US" sz="1800" dirty="0">
                <a:solidFill>
                  <a:srgbClr val="51626F"/>
                </a:solidFill>
              </a:rPr>
              <a:t>Centres</a:t>
            </a:r>
          </a:p>
          <a:p>
            <a:pPr eaLnBrk="1" hangingPunct="1"/>
            <a:endParaRPr lang="en-US" altLang="en-US" sz="1800" dirty="0">
              <a:solidFill>
                <a:srgbClr val="51626F"/>
              </a:solidFill>
            </a:endParaRPr>
          </a:p>
          <a:p>
            <a:pPr eaLnBrk="1" hangingPunct="1"/>
            <a:endParaRPr lang="en-US" altLang="en-US" sz="1800" dirty="0">
              <a:solidFill>
                <a:srgbClr val="51626F"/>
              </a:solidFill>
            </a:endParaRPr>
          </a:p>
          <a:p>
            <a:pPr eaLnBrk="1" hangingPunct="1"/>
            <a:endParaRPr lang="en-US" altLang="en-US" sz="1800" dirty="0">
              <a:solidFill>
                <a:srgbClr val="51626F"/>
              </a:solidFill>
            </a:endParaRPr>
          </a:p>
          <a:p>
            <a:pPr eaLnBrk="1" hangingPunct="1"/>
            <a:r>
              <a:rPr lang="en-US" altLang="en-US" sz="1800" dirty="0">
                <a:solidFill>
                  <a:srgbClr val="51626F"/>
                </a:solidFill>
              </a:rPr>
              <a:t>2 Community/Sport </a:t>
            </a:r>
            <a:r>
              <a:rPr lang="en-GB" altLang="en-US" sz="1800" dirty="0">
                <a:solidFill>
                  <a:srgbClr val="51626F"/>
                </a:solidFill>
              </a:rPr>
              <a:t>Centres</a:t>
            </a:r>
          </a:p>
          <a:p>
            <a:pPr eaLnBrk="1" hangingPunct="1"/>
            <a:endParaRPr lang="en-US" altLang="en-US" sz="1800" dirty="0">
              <a:solidFill>
                <a:srgbClr val="51626F"/>
              </a:solidFill>
            </a:endParaRPr>
          </a:p>
          <a:p>
            <a:pPr eaLnBrk="1" hangingPunct="1"/>
            <a:endParaRPr lang="en-US" altLang="en-US" sz="1800" dirty="0">
              <a:solidFill>
                <a:srgbClr val="51626F"/>
              </a:solidFill>
            </a:endParaRPr>
          </a:p>
          <a:p>
            <a:pPr eaLnBrk="1" hangingPunct="1"/>
            <a:endParaRPr lang="en-US" altLang="en-US" sz="1800" dirty="0">
              <a:solidFill>
                <a:srgbClr val="51626F"/>
              </a:solidFill>
            </a:endParaRPr>
          </a:p>
          <a:p>
            <a:pPr eaLnBrk="1" hangingPunct="1"/>
            <a:r>
              <a:rPr lang="en-US" altLang="en-US" sz="1800" dirty="0">
                <a:solidFill>
                  <a:srgbClr val="51626F"/>
                </a:solidFill>
              </a:rPr>
              <a:t>5+ Community Park</a:t>
            </a:r>
          </a:p>
          <a:p>
            <a:pPr eaLnBrk="1" hangingPunct="1"/>
            <a:endParaRPr lang="en-US" altLang="en-US" sz="1800" dirty="0">
              <a:solidFill>
                <a:srgbClr val="51626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49496-6B11-4BDA-B5AD-8345F6DF773C}"/>
              </a:ext>
            </a:extLst>
          </p:cNvPr>
          <p:cNvSpPr txBox="1"/>
          <p:nvPr/>
        </p:nvSpPr>
        <p:spPr>
          <a:xfrm>
            <a:off x="223890" y="1914854"/>
            <a:ext cx="3960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GB" altLang="en-US" sz="2400" u="sng" dirty="0">
                <a:solidFill>
                  <a:schemeClr val="accent1">
                    <a:lumMod val="25000"/>
                  </a:schemeClr>
                </a:solidFill>
              </a:rPr>
              <a:t>Local Connections</a:t>
            </a:r>
            <a:endParaRPr lang="en-US" altLang="en-US" sz="2000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89B6DC4-D2D8-FF35-4F75-5A3FBBA216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-299600"/>
            <a:ext cx="3923927" cy="71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>
            <a:extLst>
              <a:ext uri="{FF2B5EF4-FFF2-40B4-BE49-F238E27FC236}">
                <a16:creationId xmlns:a16="http://schemas.microsoft.com/office/drawing/2014/main" id="{0AEF8CAF-40F7-4A36-9E23-067820319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981075"/>
            <a:ext cx="8353623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D95E00"/>
                </a:solidFill>
              </a:rPr>
              <a:t>Next Steps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en-GB" altLang="en-US" sz="1600" dirty="0">
                <a:solidFill>
                  <a:srgbClr val="51626F"/>
                </a:solidFill>
              </a:rPr>
              <a:t>Complete Preliminary Design/Pre-planning </a:t>
            </a:r>
          </a:p>
          <a:p>
            <a:pPr lvl="1" eaLnBrk="1" hangingPunct="1">
              <a:lnSpc>
                <a:spcPts val="2400"/>
              </a:lnSpc>
            </a:pPr>
            <a:r>
              <a:rPr lang="en-GB" altLang="en-US" sz="1600" dirty="0">
                <a:solidFill>
                  <a:srgbClr val="51626F"/>
                </a:solidFill>
              </a:rPr>
              <a:t>In consultation with the NTA   </a:t>
            </a:r>
          </a:p>
          <a:p>
            <a:pPr eaLnBrk="1" hangingPunct="1">
              <a:lnSpc>
                <a:spcPts val="2400"/>
              </a:lnSpc>
            </a:pPr>
            <a:endParaRPr lang="en-GB" altLang="en-US" sz="1600" dirty="0">
              <a:solidFill>
                <a:srgbClr val="51626F"/>
              </a:solidFill>
            </a:endParaRPr>
          </a:p>
          <a:p>
            <a:pPr eaLnBrk="1" hangingPunct="1">
              <a:lnSpc>
                <a:spcPts val="2400"/>
              </a:lnSpc>
            </a:pPr>
            <a:endParaRPr lang="en-GB" altLang="en-US" sz="1600" dirty="0">
              <a:solidFill>
                <a:srgbClr val="51626F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en-GB" altLang="en-US" sz="1600" dirty="0">
                <a:solidFill>
                  <a:srgbClr val="51626F"/>
                </a:solidFill>
              </a:rPr>
              <a:t>Part 8:</a:t>
            </a:r>
          </a:p>
          <a:p>
            <a:pPr lvl="1" eaLnBrk="1" hangingPunct="1">
              <a:lnSpc>
                <a:spcPts val="2400"/>
              </a:lnSpc>
            </a:pPr>
            <a:r>
              <a:rPr lang="en-GB" altLang="en-US" sz="1600" dirty="0">
                <a:solidFill>
                  <a:srgbClr val="51626F"/>
                </a:solidFill>
              </a:rPr>
              <a:t>to launch late Summer 2022</a:t>
            </a:r>
          </a:p>
          <a:p>
            <a:pPr lvl="1" eaLnBrk="1" hangingPunct="1">
              <a:lnSpc>
                <a:spcPts val="2400"/>
              </a:lnSpc>
            </a:pPr>
            <a:r>
              <a:rPr lang="en-GB" altLang="en-US" sz="1600" dirty="0">
                <a:solidFill>
                  <a:srgbClr val="51626F"/>
                </a:solidFill>
              </a:rPr>
              <a:t>Part 8 Report: Autumn 2022</a:t>
            </a:r>
          </a:p>
          <a:p>
            <a:pPr eaLnBrk="1" hangingPunct="1">
              <a:lnSpc>
                <a:spcPts val="2400"/>
              </a:lnSpc>
            </a:pPr>
            <a:endParaRPr lang="en-GB" altLang="en-US" sz="1600" dirty="0">
              <a:solidFill>
                <a:srgbClr val="51626F"/>
              </a:solidFill>
            </a:endParaRPr>
          </a:p>
          <a:p>
            <a:pPr eaLnBrk="1" hangingPunct="1">
              <a:lnSpc>
                <a:spcPts val="2400"/>
              </a:lnSpc>
            </a:pPr>
            <a:endParaRPr lang="en-GB" altLang="en-US" sz="1600" dirty="0">
              <a:solidFill>
                <a:srgbClr val="51626F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en-GB" altLang="en-US" sz="1600" dirty="0">
                <a:solidFill>
                  <a:srgbClr val="51626F"/>
                </a:solidFill>
              </a:rPr>
              <a:t>Detailed Design: Q3/Q4 2022</a:t>
            </a:r>
          </a:p>
          <a:p>
            <a:pPr eaLnBrk="1" hangingPunct="1">
              <a:lnSpc>
                <a:spcPts val="2400"/>
              </a:lnSpc>
            </a:pPr>
            <a:r>
              <a:rPr lang="en-GB" altLang="en-US" sz="1600" dirty="0">
                <a:solidFill>
                  <a:srgbClr val="51626F"/>
                </a:solidFill>
              </a:rPr>
              <a:t>Begin Construction: 2023</a:t>
            </a:r>
          </a:p>
          <a:p>
            <a:pPr eaLnBrk="1" hangingPunct="1">
              <a:lnSpc>
                <a:spcPts val="2400"/>
              </a:lnSpc>
            </a:pPr>
            <a:endParaRPr lang="en-US" altLang="en-US" sz="1800" dirty="0">
              <a:solidFill>
                <a:srgbClr val="51626F"/>
              </a:solidFill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6078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4695</TotalTime>
  <Words>190</Words>
  <Application>Microsoft Office PowerPoint</Application>
  <PresentationFormat>On-screen Show (4:3)</PresentationFormat>
  <Paragraphs>60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Michael McAdam</cp:lastModifiedBy>
  <cp:revision>172</cp:revision>
  <dcterms:created xsi:type="dcterms:W3CDTF">2007-03-26T15:59:42Z</dcterms:created>
  <dcterms:modified xsi:type="dcterms:W3CDTF">2022-07-01T10:36:49Z</dcterms:modified>
</cp:coreProperties>
</file>