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1" r:id="rId5"/>
    <p:sldId id="319" r:id="rId6"/>
    <p:sldId id="337" r:id="rId7"/>
    <p:sldId id="328" r:id="rId8"/>
    <p:sldId id="335" r:id="rId9"/>
    <p:sldId id="329" r:id="rId10"/>
    <p:sldId id="332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E00"/>
    <a:srgbClr val="D0D8E8"/>
    <a:srgbClr val="4F81BD"/>
    <a:srgbClr val="E9EDF4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86421" autoAdjust="0"/>
  </p:normalViewPr>
  <p:slideViewPr>
    <p:cSldViewPr>
      <p:cViewPr varScale="1">
        <p:scale>
          <a:sx n="99" d="100"/>
          <a:sy n="99" d="100"/>
        </p:scale>
        <p:origin x="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13/06/2022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13/06/2022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Headed </a:t>
            </a:r>
            <a:r>
              <a:rPr lang="en-IE" sz="3800" b="1">
                <a:solidFill>
                  <a:schemeClr val="bg1"/>
                </a:solidFill>
              </a:rPr>
              <a:t>Item 10</a:t>
            </a:r>
            <a:endParaRPr lang="en-IE" sz="38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800" b="1" dirty="0">
                <a:solidFill>
                  <a:schemeClr val="bg1"/>
                </a:solidFill>
              </a:rPr>
              <a:t>Chief Executive’s Report on Part 8 Public Consultation for Proposed Development of 7 no. Traveller Group Houses at Fonthill Road, Co. Dublin</a:t>
            </a:r>
          </a:p>
          <a:p>
            <a:endParaRPr lang="en-IE" sz="3800" b="1" dirty="0">
              <a:solidFill>
                <a:schemeClr val="bg1"/>
              </a:solidFill>
            </a:endParaRPr>
          </a:p>
          <a:p>
            <a:r>
              <a:rPr lang="en-IE" sz="3300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sz="3300" b="1" dirty="0">
                <a:solidFill>
                  <a:schemeClr val="bg1"/>
                </a:solidFill>
              </a:rPr>
              <a:t>13</a:t>
            </a:r>
            <a:r>
              <a:rPr lang="en-IE" sz="3300" b="1" baseline="30000" dirty="0">
                <a:solidFill>
                  <a:schemeClr val="bg1"/>
                </a:solidFill>
              </a:rPr>
              <a:t>th</a:t>
            </a:r>
            <a:r>
              <a:rPr lang="en-IE" sz="3300" b="1" dirty="0">
                <a:solidFill>
                  <a:schemeClr val="bg1"/>
                </a:solidFill>
              </a:rPr>
              <a:t> June 2022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7"/>
    </mc:Choice>
    <mc:Fallback xmlns="">
      <p:transition spd="slow" advTm="253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1048434"/>
            <a:ext cx="634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Proposed Development of 7 no.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72A8F-9BFE-B9F2-75E2-1399B9AA61CC}"/>
              </a:ext>
            </a:extLst>
          </p:cNvPr>
          <p:cNvSpPr txBox="1"/>
          <p:nvPr/>
        </p:nvSpPr>
        <p:spPr>
          <a:xfrm>
            <a:off x="187335" y="1600200"/>
            <a:ext cx="77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Traveller Group Houses at Fonthill Road</a:t>
            </a:r>
            <a:endParaRPr lang="en-IE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063C7-3506-E841-8CFE-E90BE8207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799"/>
            <a:ext cx="8458199" cy="436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Background &amp; Policy Context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562834"/>
            <a:ext cx="86712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effectLst/>
              </a:rPr>
              <a:t>Traveller Accommodation Programme 2019-2024: </a:t>
            </a:r>
            <a:r>
              <a:rPr lang="en-GB" sz="2400" dirty="0"/>
              <a:t>Fonthill site listed for development - historic Part 8 approval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Seven local Traveller households on adjoining site in temporary accommodation - o</a:t>
            </a:r>
            <a:r>
              <a:rPr lang="en-GB" sz="2400" dirty="0">
                <a:solidFill>
                  <a:prstClr val="black"/>
                </a:solidFill>
              </a:rPr>
              <a:t>ngoing engagement with representatives on their housing needs (w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ider private development proposed on adjoining lands)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South Dublin County Development Plan 2016-2022:</a:t>
            </a:r>
            <a:r>
              <a:rPr lang="en-GB" sz="2400" dirty="0"/>
              <a:t>  </a:t>
            </a:r>
            <a:r>
              <a:rPr lang="en-GB" sz="2400" dirty="0">
                <a:ea typeface="TT15Ct00"/>
              </a:rPr>
              <a:t>Housing Policy 5 </a:t>
            </a:r>
            <a:r>
              <a:rPr lang="en-GB" sz="2400" dirty="0">
                <a:ea typeface="Times New Roman" panose="02020603050405020304" pitchFamily="18" charset="0"/>
              </a:rPr>
              <a:t>Traveller Accommodation</a:t>
            </a:r>
          </a:p>
          <a:p>
            <a:pPr lvl="1" algn="just"/>
            <a:r>
              <a:rPr lang="en-GB" sz="2000" b="1" dirty="0">
                <a:effectLst/>
                <a:ea typeface="Times New Roman" panose="02020603050405020304" pitchFamily="18" charset="0"/>
              </a:rPr>
              <a:t>H5 Objective 2: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ensure TA located close to services, public transport</a:t>
            </a:r>
            <a:endParaRPr lang="en-GB" sz="2000" dirty="0">
              <a:ea typeface="Times New Roman" panose="02020603050405020304" pitchFamily="18" charset="0"/>
            </a:endParaRPr>
          </a:p>
          <a:p>
            <a:pPr lvl="1" algn="just"/>
            <a:r>
              <a:rPr lang="en-GB" sz="2000" b="1" dirty="0">
                <a:effectLst/>
                <a:ea typeface="Times New Roman" panose="02020603050405020304" pitchFamily="18" charset="0"/>
              </a:rPr>
              <a:t>H5 Objective 3: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long term sustainable TA developments</a:t>
            </a:r>
          </a:p>
          <a:p>
            <a:pPr lvl="1" algn="just"/>
            <a:r>
              <a:rPr lang="en-GB" sz="2000" b="1" dirty="0">
                <a:effectLst/>
                <a:ea typeface="Times New Roman" panose="02020603050405020304" pitchFamily="18" charset="0"/>
              </a:rPr>
              <a:t>H5 Objective 4: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TA is provided to highest standards with detailed consultation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/>
              <a:t>Housing for All: </a:t>
            </a:r>
            <a:r>
              <a:rPr lang="en-GB" sz="2400" dirty="0"/>
              <a:t>(Objective</a:t>
            </a:r>
            <a:r>
              <a:rPr lang="en-GB" sz="2400" dirty="0">
                <a:effectLst/>
                <a:latin typeface="Calibri" panose="020F0502020204030204" pitchFamily="34" charset="0"/>
                <a:ea typeface="TT15Ct00"/>
              </a:rPr>
              <a:t> 8) increased &amp; improved Traveller accommodation</a:t>
            </a:r>
            <a:endParaRPr lang="en-I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562834"/>
            <a:ext cx="850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/>
              <a:t>0.36 ha site at Fonthill Road, Co. Dublin (accessed from N4-Fonthill Road North slip road)</a:t>
            </a:r>
          </a:p>
          <a:p>
            <a:pPr marL="0" lvl="1"/>
            <a:endParaRPr lang="en-GB" sz="2400" b="1" dirty="0">
              <a:effectLst/>
            </a:endParaRPr>
          </a:p>
          <a:p>
            <a:pPr marL="0" lvl="1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92D46-0733-3544-91B9-71ABAA8F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22" y="2442304"/>
            <a:ext cx="8643356" cy="41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0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562834"/>
            <a:ext cx="8765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>
                <a:effectLst/>
              </a:rPr>
              <a:t>7 Traveller-specific group houses comprising:</a:t>
            </a:r>
          </a:p>
          <a:p>
            <a:pPr marL="182563" indent="-180975">
              <a:buFont typeface="Arial" panose="020B0604020202020204" pitchFamily="34" charset="0"/>
              <a:buChar char="•"/>
              <a:tabLst>
                <a:tab pos="25114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5 no. 4-bedroom 2-storey detached houses</a:t>
            </a:r>
            <a:endParaRPr lang="en-GB" sz="2400" dirty="0"/>
          </a:p>
          <a:p>
            <a:pPr marL="182563" indent="-180975">
              <a:buFont typeface="Arial" panose="020B0604020202020204" pitchFamily="34" charset="0"/>
              <a:buChar char="•"/>
              <a:tabLst>
                <a:tab pos="25114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1 no. 4-bedroom 2-storey, medically adapted, semi-detached house</a:t>
            </a:r>
            <a:endParaRPr lang="en-GB" sz="2400" dirty="0"/>
          </a:p>
          <a:p>
            <a:pPr marL="182563" indent="-180975">
              <a:buFont typeface="Arial" panose="020B0604020202020204" pitchFamily="34" charset="0"/>
              <a:buChar char="•"/>
              <a:tabLst>
                <a:tab pos="25114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1 no. 3-bedroom 2-storey, semi-detached house</a:t>
            </a:r>
            <a:endParaRPr lang="en-GB" sz="2400" dirty="0"/>
          </a:p>
          <a:p>
            <a:r>
              <a:rPr lang="en-GB" sz="2400" dirty="0">
                <a:solidFill>
                  <a:srgbClr val="000000"/>
                </a:solidFill>
              </a:rPr>
              <a:t>In-curtilage car-parking, landscaping, &amp; 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</a:rPr>
              <a:t>ll associated works</a:t>
            </a:r>
            <a:r>
              <a:rPr lang="en-GB" sz="2400" dirty="0">
                <a:latin typeface="+mn-lt"/>
              </a:rPr>
              <a:t> </a:t>
            </a:r>
          </a:p>
          <a:p>
            <a:pPr marL="0" lvl="1"/>
            <a:endParaRPr lang="en-GB" sz="2400" b="1" dirty="0">
              <a:effectLst/>
            </a:endParaRPr>
          </a:p>
          <a:p>
            <a:pPr marL="0" lvl="1"/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2432-B6CF-1569-FD29-4D59DE9E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6" y="3503890"/>
            <a:ext cx="4183604" cy="3178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B2608-73E6-B4DD-11F1-019C952D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63" y="3429000"/>
            <a:ext cx="4238934" cy="32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Public Consultation Process,</a:t>
            </a:r>
          </a:p>
          <a:p>
            <a:r>
              <a:rPr lang="en-US" altLang="en-US" sz="3600" b="1" dirty="0">
                <a:solidFill>
                  <a:srgbClr val="D95E00"/>
                </a:solidFill>
              </a:rPr>
              <a:t>Submissions &amp; Responses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82522" y="2206234"/>
            <a:ext cx="85058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Briefings for local Area Committee &amp; LTACC in Nov 2021</a:t>
            </a:r>
          </a:p>
          <a:p>
            <a:r>
              <a:rPr lang="en-GB" sz="2400" dirty="0"/>
              <a:t>Extensive &amp; ongoing engagement with local Traveller families</a:t>
            </a:r>
          </a:p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6-week formal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public consultation period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14</a:t>
            </a:r>
            <a:r>
              <a:rPr lang="en-GB" sz="24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April-31</a:t>
            </a:r>
            <a:r>
              <a:rPr lang="en-GB" sz="2400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May 2022</a:t>
            </a:r>
          </a:p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7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submissions received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 relating to </a:t>
            </a:r>
            <a:r>
              <a:rPr lang="en-GB" sz="2400" b="1" dirty="0"/>
              <a:t>Road Safety</a:t>
            </a:r>
            <a:r>
              <a:rPr lang="en-GB" sz="2400" dirty="0"/>
              <a:t>, </a:t>
            </a:r>
            <a:r>
              <a:rPr lang="en-GB" sz="2400" b="1" dirty="0"/>
              <a:t>Density/Design</a:t>
            </a:r>
            <a:r>
              <a:rPr lang="en-GB" sz="2400" dirty="0"/>
              <a:t>, </a:t>
            </a:r>
            <a:r>
              <a:rPr lang="en-GB" sz="2400" b="1" dirty="0"/>
              <a:t>Geology</a:t>
            </a:r>
            <a:r>
              <a:rPr lang="en-GB" sz="2400" dirty="0"/>
              <a:t> and </a:t>
            </a:r>
            <a:r>
              <a:rPr lang="en-GB" sz="2400" b="1" dirty="0"/>
              <a:t>Archaeology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(incl. 3 relating to non-planning matters)</a:t>
            </a:r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Responses: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Submissions fully addressed in CE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Road Safety audit proposed to </a:t>
            </a:r>
            <a:r>
              <a:rPr lang="en-GB" sz="24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examine access with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recommendations to be  incorporated into detailed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Density &amp; density in line with Traveller-specific accommodation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Archaeological measures will be undertaken with any requirements arising to be implemented as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81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916503"/>
            <a:ext cx="6114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Recommendation &amp; 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167965" y="1562834"/>
            <a:ext cx="87654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CE Recommendation to Council to proceed with the proposed development</a:t>
            </a:r>
            <a:r>
              <a:rPr lang="en-US" sz="2400" dirty="0"/>
              <a:t> as the proposal is in accordance with proper planning &amp; sustainable development of the area</a:t>
            </a:r>
          </a:p>
          <a:p>
            <a:r>
              <a:rPr lang="en-IE" sz="2400" b="1" dirty="0">
                <a:solidFill>
                  <a:srgbClr val="D95E00"/>
                </a:solidFill>
              </a:rPr>
              <a:t>Next Steps if Part 8 Approved:</a:t>
            </a:r>
          </a:p>
          <a:p>
            <a:pPr marL="255588" indent="-255588">
              <a:buFont typeface="Arial" panose="020B0604020202020204" pitchFamily="34" charset="0"/>
              <a:buChar char="•"/>
            </a:pPr>
            <a:r>
              <a:rPr lang="en-IE" sz="2400" dirty="0"/>
              <a:t>Proposed delivery through</a:t>
            </a:r>
            <a:r>
              <a:rPr lang="en-GB" sz="2400" dirty="0"/>
              <a:t> Part V agreement with developer of adjoining site</a:t>
            </a:r>
            <a:endParaRPr lang="en-IE" sz="2400" dirty="0"/>
          </a:p>
          <a:p>
            <a:pPr marL="255588" indent="-255588">
              <a:buFont typeface="Arial" panose="020B0604020202020204" pitchFamily="34" charset="0"/>
              <a:buChar char="•"/>
            </a:pPr>
            <a:r>
              <a:rPr lang="en-IE" sz="2400" dirty="0"/>
              <a:t>Develop detailed design in conjunction with developer &amp; commence construction in Q4 2022 with projected delivery by Q4 2023</a:t>
            </a:r>
          </a:p>
          <a:p>
            <a:pPr marL="255588" indent="-255588">
              <a:buFont typeface="Arial" panose="020B0604020202020204" pitchFamily="34" charset="0"/>
              <a:buChar char="•"/>
            </a:pPr>
            <a:r>
              <a:rPr lang="en-IE" sz="2400" dirty="0"/>
              <a:t>Traveller accommodation expenditure provided for this development in Council’s Three-Year Capital Programme 2022-24</a:t>
            </a:r>
          </a:p>
          <a:p>
            <a:pPr marL="255588" indent="-255588">
              <a:buFont typeface="Arial" panose="020B0604020202020204" pitchFamily="34" charset="0"/>
              <a:buChar char="•"/>
            </a:pPr>
            <a:r>
              <a:rPr lang="en-IE" sz="2400" dirty="0"/>
              <a:t>Funding to be sought from DHLGH</a:t>
            </a:r>
            <a:r>
              <a:rPr lang="en-US" sz="2400" dirty="0">
                <a:cs typeface="Arial" panose="020B0604020202020204" pitchFamily="34" charset="0"/>
              </a:rPr>
              <a:t> under national </a:t>
            </a:r>
            <a:r>
              <a:rPr lang="en-US" sz="2400" dirty="0" err="1">
                <a:cs typeface="Arial" panose="020B0604020202020204" pitchFamily="34" charset="0"/>
              </a:rPr>
              <a:t>Traveller</a:t>
            </a:r>
            <a:r>
              <a:rPr lang="en-US" sz="2400" dirty="0">
                <a:cs typeface="Arial" panose="020B0604020202020204" pitchFamily="34" charset="0"/>
              </a:rPr>
              <a:t> accommodation capital funding </a:t>
            </a:r>
            <a:r>
              <a:rPr lang="en-US" sz="2400" dirty="0" err="1">
                <a:cs typeface="Arial" panose="020B0604020202020204" pitchFamily="34" charset="0"/>
              </a:rPr>
              <a:t>programme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24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92C9B76BB294FAFA6E89EEDFF1B97" ma:contentTypeVersion="7" ma:contentTypeDescription="Create a new document." ma:contentTypeScope="" ma:versionID="6b8b5c2ad18cee5059ce9cd4dbfd0a19">
  <xsd:schema xmlns:xsd="http://www.w3.org/2001/XMLSchema" xmlns:xs="http://www.w3.org/2001/XMLSchema" xmlns:p="http://schemas.microsoft.com/office/2006/metadata/properties" xmlns:ns3="f5753776-80ff-45ca-a4c1-002a1d968def" xmlns:ns4="81bc2e9c-c1ab-4318-9571-bd14d9aeccbd" targetNamespace="http://schemas.microsoft.com/office/2006/metadata/properties" ma:root="true" ma:fieldsID="a0a82baa2c376e7831bec9c052bfab77" ns3:_="" ns4:_="">
    <xsd:import namespace="f5753776-80ff-45ca-a4c1-002a1d968def"/>
    <xsd:import namespace="81bc2e9c-c1ab-4318-9571-bd14d9aecc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53776-80ff-45ca-a4c1-002a1d96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2e9c-c1ab-4318-9571-bd14d9aec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4F4FF-BDAA-4353-878F-37F3501776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52AC0-20E9-4483-A9E7-B5B42D3A9B66}">
  <ds:schemaRefs>
    <ds:schemaRef ds:uri="http://schemas.microsoft.com/office/2006/documentManagement/types"/>
    <ds:schemaRef ds:uri="http://schemas.microsoft.com/office/2006/metadata/properties"/>
    <ds:schemaRef ds:uri="f5753776-80ff-45ca-a4c1-002a1d968def"/>
    <ds:schemaRef ds:uri="http://purl.org/dc/terms/"/>
    <ds:schemaRef ds:uri="81bc2e9c-c1ab-4318-9571-bd14d9aeccb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08A23E-7F31-4A87-841B-879AC566B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53776-80ff-45ca-a4c1-002a1d968def"/>
    <ds:schemaRef ds:uri="81bc2e9c-c1ab-4318-9571-bd14d9aecc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16995</TotalTime>
  <Words>415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Colm Ward</cp:lastModifiedBy>
  <cp:revision>434</cp:revision>
  <cp:lastPrinted>2018-09-27T14:42:52Z</cp:lastPrinted>
  <dcterms:created xsi:type="dcterms:W3CDTF">2006-08-16T00:00:00Z</dcterms:created>
  <dcterms:modified xsi:type="dcterms:W3CDTF">2022-06-13T11:58:32Z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0x01010040392C9B76BB294FAFA6E89EEDFF1B97</vt:lpwstr>
  </property>
</Properties>
</file>