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61" r:id="rId5"/>
    <p:sldId id="319" r:id="rId6"/>
    <p:sldId id="337" r:id="rId7"/>
    <p:sldId id="328" r:id="rId8"/>
    <p:sldId id="335" r:id="rId9"/>
    <p:sldId id="329" r:id="rId10"/>
    <p:sldId id="332" r:id="rId11"/>
  </p:sldIdLst>
  <p:sldSz cx="9144000" cy="6858000" type="screen4x3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5E00"/>
    <a:srgbClr val="D0D8E8"/>
    <a:srgbClr val="4F81BD"/>
    <a:srgbClr val="E9EDF4"/>
    <a:srgbClr val="5162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436" autoAdjust="0"/>
    <p:restoredTop sz="86421" autoAdjust="0"/>
  </p:normalViewPr>
  <p:slideViewPr>
    <p:cSldViewPr>
      <p:cViewPr varScale="1">
        <p:scale>
          <a:sx n="99" d="100"/>
          <a:sy n="99" d="100"/>
        </p:scale>
        <p:origin x="96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3133"/>
        <p:guide pos="214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36121A73-F264-4B11-BC65-82F3B60BF728}" type="datetimeFigureOut">
              <a:rPr lang="en-IE" smtClean="0"/>
              <a:t>13/06/2022</a:t>
            </a:fld>
            <a:endParaRPr lang="en-I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F6D2F664-2B28-4E95-B850-8C1285D625CE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067519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940202D5-F79F-48B0-89C1-F9237F675FD1}" type="datetimeFigureOut">
              <a:rPr lang="en-IE" smtClean="0"/>
              <a:t>13/06/2022</a:t>
            </a:fld>
            <a:endParaRPr lang="en-I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6125"/>
            <a:ext cx="4973637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en-I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477B4A99-232C-45C9-97BD-2CC7D5CC8ACE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40219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CAA54-DCE2-45ED-AFCA-EED14EA80985}" type="datetime1">
              <a:rPr lang="en-US" smtClean="0"/>
              <a:t>6/13/2022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C3EF4-BA8C-48CD-8ACE-A1859A29A9D0}" type="datetime1">
              <a:rPr lang="en-US" smtClean="0"/>
              <a:t>6/13/2022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A4E87-87C4-4EDA-AE0F-AC156E6BBAB4}" type="datetime1">
              <a:rPr lang="en-US" smtClean="0"/>
              <a:t>6/13/2022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596DE-7953-42DE-86B7-907C9EEB35F3}" type="datetime1">
              <a:rPr lang="en-US" smtClean="0"/>
              <a:t>6/13/2022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B5A9C-DBC4-4008-8DDD-853DDEAE3ACC}" type="datetime1">
              <a:rPr lang="en-US" smtClean="0"/>
              <a:t>6/13/2022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BD430-FA4C-478C-9978-AD026E29A509}" type="datetime1">
              <a:rPr lang="en-US" smtClean="0"/>
              <a:t>6/13/2022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43CF5-CE1F-4D27-A21B-A8D5D269773B}" type="datetime1">
              <a:rPr lang="en-US" smtClean="0"/>
              <a:t>6/13/2022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E2D98-D8A3-47B1-865E-B9DB341164B3}" type="datetime1">
              <a:rPr lang="en-US" smtClean="0"/>
              <a:t>6/13/2022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16854-5569-4E7B-AD92-107A11125D69}" type="datetime1">
              <a:rPr lang="en-US" smtClean="0"/>
              <a:t>6/13/2022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4EBAD-794E-4A3B-B181-E8A5E04A68AD}" type="datetime1">
              <a:rPr lang="en-US" smtClean="0"/>
              <a:t>6/13/2022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F35C0-94B2-4809-87BD-FCF641210681}" type="datetime1">
              <a:rPr lang="en-US" smtClean="0"/>
              <a:t>6/13/2022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B95FA-CCE5-42FB-B86E-75F7E28D96D3}" type="datetime1">
              <a:rPr lang="en-US" smtClean="0"/>
              <a:t>6/13/2022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431116"/>
            <a:ext cx="381000" cy="349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9" name="Picture 3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80" name="Rectangle 32"/>
          <p:cNvSpPr>
            <a:spLocks noGrp="1" noChangeArrowheads="1"/>
          </p:cNvSpPr>
          <p:nvPr>
            <p:ph type="subTitle" idx="1"/>
          </p:nvPr>
        </p:nvSpPr>
        <p:spPr>
          <a:xfrm>
            <a:off x="76200" y="2209800"/>
            <a:ext cx="8915400" cy="3810000"/>
          </a:xfrm>
          <a:noFill/>
          <a:ln/>
        </p:spPr>
        <p:txBody>
          <a:bodyPr>
            <a:normAutofit fontScale="85000" lnSpcReduction="10000"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IE" sz="3800" b="1" dirty="0">
                <a:solidFill>
                  <a:schemeClr val="bg1"/>
                </a:solidFill>
              </a:rPr>
              <a:t>Headed </a:t>
            </a:r>
            <a:r>
              <a:rPr lang="en-IE" sz="3800" b="1">
                <a:solidFill>
                  <a:schemeClr val="bg1"/>
                </a:solidFill>
              </a:rPr>
              <a:t>Item 10</a:t>
            </a:r>
            <a:endParaRPr lang="en-IE" sz="3800" b="1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IE" sz="3800" b="1" dirty="0">
                <a:solidFill>
                  <a:schemeClr val="bg1"/>
                </a:solidFill>
              </a:rPr>
              <a:t>Chief Executive’s Report on Part 8 Public Consultation for Proposed Development of 7 no. Traveller Group Houses at Fonthill Road, Co. Dublin</a:t>
            </a:r>
          </a:p>
          <a:p>
            <a:endParaRPr lang="en-IE" sz="3800" b="1" dirty="0">
              <a:solidFill>
                <a:schemeClr val="bg1"/>
              </a:solidFill>
            </a:endParaRPr>
          </a:p>
          <a:p>
            <a:r>
              <a:rPr lang="en-IE" sz="3300" b="1" dirty="0">
                <a:solidFill>
                  <a:schemeClr val="bg1"/>
                </a:solidFill>
              </a:rPr>
              <a:t>Meeting of South Dublin County Council</a:t>
            </a:r>
          </a:p>
          <a:p>
            <a:r>
              <a:rPr lang="en-IE" sz="3300" b="1" dirty="0">
                <a:solidFill>
                  <a:schemeClr val="bg1"/>
                </a:solidFill>
              </a:rPr>
              <a:t>13</a:t>
            </a:r>
            <a:r>
              <a:rPr lang="en-IE" sz="3300" b="1" baseline="30000" dirty="0">
                <a:solidFill>
                  <a:schemeClr val="bg1"/>
                </a:solidFill>
              </a:rPr>
              <a:t>th</a:t>
            </a:r>
            <a:r>
              <a:rPr lang="en-IE" sz="3300" b="1" dirty="0">
                <a:solidFill>
                  <a:schemeClr val="bg1"/>
                </a:solidFill>
              </a:rPr>
              <a:t> June 2022</a:t>
            </a:r>
          </a:p>
        </p:txBody>
      </p:sp>
      <p:sp>
        <p:nvSpPr>
          <p:cNvPr id="2081" name="Rectangle 33"/>
          <p:cNvSpPr>
            <a:spLocks noChangeArrowheads="1"/>
          </p:cNvSpPr>
          <p:nvPr/>
        </p:nvSpPr>
        <p:spPr bwMode="auto">
          <a:xfrm>
            <a:off x="381000" y="5029200"/>
            <a:ext cx="8305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/>
            <a:endParaRPr lang="en-IE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222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357"/>
    </mc:Choice>
    <mc:Fallback xmlns="">
      <p:transition spd="slow" advTm="25357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2197" y="18585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523695A-0E1C-403F-B203-6B04A62135ED}"/>
              </a:ext>
            </a:extLst>
          </p:cNvPr>
          <p:cNvSpPr/>
          <p:nvPr/>
        </p:nvSpPr>
        <p:spPr>
          <a:xfrm>
            <a:off x="210596" y="1048434"/>
            <a:ext cx="63426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IE" sz="3600" b="1" dirty="0">
                <a:solidFill>
                  <a:schemeClr val="accent6">
                    <a:lumMod val="75000"/>
                  </a:schemeClr>
                </a:solidFill>
              </a:rPr>
              <a:t>Proposed Development of 7 no.</a:t>
            </a:r>
            <a:endParaRPr lang="en-US" altLang="en-US" sz="3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B72A8F-9BFE-B9F2-75E2-1399B9AA61CC}"/>
              </a:ext>
            </a:extLst>
          </p:cNvPr>
          <p:cNvSpPr txBox="1"/>
          <p:nvPr/>
        </p:nvSpPr>
        <p:spPr>
          <a:xfrm>
            <a:off x="187335" y="1600200"/>
            <a:ext cx="77519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3600" b="1" dirty="0">
                <a:solidFill>
                  <a:schemeClr val="accent6">
                    <a:lumMod val="75000"/>
                  </a:schemeClr>
                </a:solidFill>
              </a:rPr>
              <a:t>Traveller Group Houses at Fonthill Road</a:t>
            </a:r>
            <a:endParaRPr lang="en-IE" sz="36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9063C7-3506-E841-8CFE-E90BE8207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2209799"/>
            <a:ext cx="8458199" cy="4363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626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89"/>
    </mc:Choice>
    <mc:Fallback xmlns="">
      <p:transition spd="slow" advTm="53089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2197" y="18585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523695A-0E1C-403F-B203-6B04A62135ED}"/>
              </a:ext>
            </a:extLst>
          </p:cNvPr>
          <p:cNvSpPr/>
          <p:nvPr/>
        </p:nvSpPr>
        <p:spPr>
          <a:xfrm>
            <a:off x="210596" y="916503"/>
            <a:ext cx="5715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 sz="3600" b="1" dirty="0">
                <a:solidFill>
                  <a:srgbClr val="D95E00"/>
                </a:solidFill>
              </a:rPr>
              <a:t>Background &amp; Policy Context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2B74F9-210B-F525-079F-F11E009B2042}"/>
              </a:ext>
            </a:extLst>
          </p:cNvPr>
          <p:cNvSpPr txBox="1"/>
          <p:nvPr/>
        </p:nvSpPr>
        <p:spPr>
          <a:xfrm>
            <a:off x="167965" y="1562834"/>
            <a:ext cx="867123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2400" b="1" dirty="0">
                <a:effectLst/>
              </a:rPr>
              <a:t>Traveller Accommodation Programme 2019-2024: </a:t>
            </a:r>
            <a:r>
              <a:rPr lang="en-GB" sz="2400" dirty="0"/>
              <a:t>Fonthill site listed for development - historic Part 8 approval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2400" dirty="0"/>
              <a:t>Seven local Traveller households on adjoining site in temporary accommodation - o</a:t>
            </a:r>
            <a:r>
              <a:rPr lang="en-GB" sz="2400" dirty="0">
                <a:solidFill>
                  <a:prstClr val="black"/>
                </a:solidFill>
              </a:rPr>
              <a:t>ngoing engagement with representatives on their housing needs (w</a:t>
            </a:r>
            <a:r>
              <a:rPr lang="en-GB" sz="2400" dirty="0">
                <a:solidFill>
                  <a:prstClr val="black"/>
                </a:solidFill>
                <a:latin typeface="Calibri" panose="020F0502020204030204"/>
              </a:rPr>
              <a:t>ider private development proposed on adjoining lands)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2400" b="1" dirty="0"/>
              <a:t>South Dublin County Development Plan 2016-2022:</a:t>
            </a:r>
            <a:r>
              <a:rPr lang="en-GB" sz="2400" dirty="0"/>
              <a:t>  </a:t>
            </a:r>
            <a:r>
              <a:rPr lang="en-GB" sz="2400" dirty="0">
                <a:ea typeface="TT15Ct00"/>
              </a:rPr>
              <a:t>Housing Policy 5 </a:t>
            </a:r>
            <a:r>
              <a:rPr lang="en-GB" sz="2400" dirty="0">
                <a:ea typeface="Times New Roman" panose="02020603050405020304" pitchFamily="18" charset="0"/>
              </a:rPr>
              <a:t>Traveller Accommodation</a:t>
            </a:r>
          </a:p>
          <a:p>
            <a:pPr lvl="1" algn="just"/>
            <a:r>
              <a:rPr lang="en-GB" sz="2000" b="1" dirty="0">
                <a:effectLst/>
                <a:ea typeface="Times New Roman" panose="02020603050405020304" pitchFamily="18" charset="0"/>
              </a:rPr>
              <a:t>H5 Objective 2: </a:t>
            </a:r>
            <a:r>
              <a:rPr lang="en-GB" sz="2000" dirty="0">
                <a:effectLst/>
                <a:ea typeface="Times New Roman" panose="02020603050405020304" pitchFamily="18" charset="0"/>
              </a:rPr>
              <a:t>ensure TA located close to services, public transport</a:t>
            </a:r>
            <a:endParaRPr lang="en-GB" sz="2000" dirty="0">
              <a:ea typeface="Times New Roman" panose="02020603050405020304" pitchFamily="18" charset="0"/>
            </a:endParaRPr>
          </a:p>
          <a:p>
            <a:pPr lvl="1" algn="just"/>
            <a:r>
              <a:rPr lang="en-GB" sz="2000" b="1" dirty="0">
                <a:effectLst/>
                <a:ea typeface="Times New Roman" panose="02020603050405020304" pitchFamily="18" charset="0"/>
              </a:rPr>
              <a:t>H5 Objective 3: </a:t>
            </a:r>
            <a:r>
              <a:rPr lang="en-GB" sz="2000" dirty="0">
                <a:effectLst/>
                <a:ea typeface="Times New Roman" panose="02020603050405020304" pitchFamily="18" charset="0"/>
              </a:rPr>
              <a:t>long term sustainable TA developments</a:t>
            </a:r>
          </a:p>
          <a:p>
            <a:pPr lvl="1" algn="just"/>
            <a:r>
              <a:rPr lang="en-GB" sz="2000" b="1" dirty="0">
                <a:effectLst/>
                <a:ea typeface="Times New Roman" panose="02020603050405020304" pitchFamily="18" charset="0"/>
              </a:rPr>
              <a:t>H5 Objective 4: </a:t>
            </a:r>
            <a:r>
              <a:rPr lang="en-GB" sz="2000" dirty="0">
                <a:effectLst/>
                <a:ea typeface="Times New Roman" panose="02020603050405020304" pitchFamily="18" charset="0"/>
              </a:rPr>
              <a:t>TA is provided to highest standards with detailed consultation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2400" b="1" dirty="0"/>
              <a:t>Housing for All: </a:t>
            </a:r>
            <a:r>
              <a:rPr lang="en-GB" sz="2400" dirty="0"/>
              <a:t>(Objective</a:t>
            </a:r>
            <a:r>
              <a:rPr lang="en-GB" sz="2400" dirty="0">
                <a:effectLst/>
                <a:latin typeface="Calibri" panose="020F0502020204030204" pitchFamily="34" charset="0"/>
                <a:ea typeface="TT15Ct00"/>
              </a:rPr>
              <a:t> 8) increased &amp; improved Traveller accommodation</a:t>
            </a:r>
            <a:endParaRPr lang="en-IE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949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89"/>
    </mc:Choice>
    <mc:Fallback xmlns="">
      <p:transition spd="slow" advTm="53089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2197" y="18585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523695A-0E1C-403F-B203-6B04A62135ED}"/>
              </a:ext>
            </a:extLst>
          </p:cNvPr>
          <p:cNvSpPr/>
          <p:nvPr/>
        </p:nvSpPr>
        <p:spPr>
          <a:xfrm>
            <a:off x="210596" y="916503"/>
            <a:ext cx="5715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 sz="3600" b="1" dirty="0">
                <a:solidFill>
                  <a:srgbClr val="D95E00"/>
                </a:solidFill>
              </a:rPr>
              <a:t>Proposed Development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2B74F9-210B-F525-079F-F11E009B2042}"/>
              </a:ext>
            </a:extLst>
          </p:cNvPr>
          <p:cNvSpPr txBox="1"/>
          <p:nvPr/>
        </p:nvSpPr>
        <p:spPr>
          <a:xfrm>
            <a:off x="167965" y="1562834"/>
            <a:ext cx="85058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GB" sz="2400" dirty="0"/>
              <a:t>0.36 ha site at Fonthill Road, Co. Dublin (accessed from N4-Fonthill Road North slip road)</a:t>
            </a:r>
          </a:p>
          <a:p>
            <a:pPr marL="0" lvl="1"/>
            <a:endParaRPr lang="en-GB" sz="2400" b="1" dirty="0">
              <a:effectLst/>
            </a:endParaRPr>
          </a:p>
          <a:p>
            <a:pPr marL="0" lvl="1"/>
            <a:endParaRPr lang="en-GB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F92D46-0733-3544-91B9-71ABAA8FAB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322" y="2442304"/>
            <a:ext cx="8643356" cy="4131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608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89"/>
    </mc:Choice>
    <mc:Fallback xmlns="">
      <p:transition spd="slow" advTm="53089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2197" y="18585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523695A-0E1C-403F-B203-6B04A62135ED}"/>
              </a:ext>
            </a:extLst>
          </p:cNvPr>
          <p:cNvSpPr/>
          <p:nvPr/>
        </p:nvSpPr>
        <p:spPr>
          <a:xfrm>
            <a:off x="210596" y="916503"/>
            <a:ext cx="5715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 sz="3600" b="1" dirty="0">
                <a:solidFill>
                  <a:srgbClr val="D95E00"/>
                </a:solidFill>
              </a:rPr>
              <a:t>Proposed Development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2B74F9-210B-F525-079F-F11E009B2042}"/>
              </a:ext>
            </a:extLst>
          </p:cNvPr>
          <p:cNvSpPr txBox="1"/>
          <p:nvPr/>
        </p:nvSpPr>
        <p:spPr>
          <a:xfrm>
            <a:off x="167965" y="1562834"/>
            <a:ext cx="876543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GB" sz="2400" dirty="0">
                <a:effectLst/>
              </a:rPr>
              <a:t>7 Traveller-specific group houses comprising:</a:t>
            </a:r>
          </a:p>
          <a:p>
            <a:pPr marL="182563" indent="-180975">
              <a:buFont typeface="Arial" panose="020B0604020202020204" pitchFamily="34" charset="0"/>
              <a:buChar char="•"/>
              <a:tabLst>
                <a:tab pos="2511425" algn="l"/>
              </a:tabLst>
            </a:pPr>
            <a:r>
              <a:rPr lang="en-GB" sz="2400" dirty="0">
                <a:solidFill>
                  <a:srgbClr val="000000"/>
                </a:solidFill>
              </a:rPr>
              <a:t>5 no. 4-bedroom 2-storey detached houses</a:t>
            </a:r>
            <a:endParaRPr lang="en-GB" sz="2400" dirty="0"/>
          </a:p>
          <a:p>
            <a:pPr marL="182563" indent="-180975">
              <a:buFont typeface="Arial" panose="020B0604020202020204" pitchFamily="34" charset="0"/>
              <a:buChar char="•"/>
              <a:tabLst>
                <a:tab pos="2511425" algn="l"/>
              </a:tabLst>
            </a:pPr>
            <a:r>
              <a:rPr lang="en-GB" sz="2400" dirty="0">
                <a:solidFill>
                  <a:srgbClr val="000000"/>
                </a:solidFill>
              </a:rPr>
              <a:t>1 no. 4-bedroom 2-storey, medically adapted, semi-detached house</a:t>
            </a:r>
            <a:endParaRPr lang="en-GB" sz="2400" dirty="0"/>
          </a:p>
          <a:p>
            <a:pPr marL="182563" indent="-180975">
              <a:buFont typeface="Arial" panose="020B0604020202020204" pitchFamily="34" charset="0"/>
              <a:buChar char="•"/>
              <a:tabLst>
                <a:tab pos="2511425" algn="l"/>
              </a:tabLst>
            </a:pPr>
            <a:r>
              <a:rPr lang="en-GB" sz="2400" dirty="0">
                <a:solidFill>
                  <a:srgbClr val="000000"/>
                </a:solidFill>
              </a:rPr>
              <a:t>1 no. 3-bedroom 2-storey, semi-detached house</a:t>
            </a:r>
            <a:endParaRPr lang="en-GB" sz="2400" dirty="0"/>
          </a:p>
          <a:p>
            <a:r>
              <a:rPr lang="en-GB" sz="2400" dirty="0">
                <a:solidFill>
                  <a:srgbClr val="000000"/>
                </a:solidFill>
              </a:rPr>
              <a:t>In-curtilage car-parking, landscaping, &amp; a</a:t>
            </a:r>
            <a:r>
              <a:rPr lang="en-GB" sz="2400" dirty="0">
                <a:solidFill>
                  <a:srgbClr val="000000"/>
                </a:solidFill>
                <a:effectLst/>
                <a:latin typeface="+mn-lt"/>
              </a:rPr>
              <a:t>ll associated works</a:t>
            </a:r>
            <a:r>
              <a:rPr lang="en-GB" sz="2400" dirty="0">
                <a:latin typeface="+mn-lt"/>
              </a:rPr>
              <a:t> </a:t>
            </a:r>
          </a:p>
          <a:p>
            <a:pPr marL="0" lvl="1"/>
            <a:endParaRPr lang="en-GB" sz="2400" b="1" dirty="0">
              <a:effectLst/>
            </a:endParaRPr>
          </a:p>
          <a:p>
            <a:pPr marL="0" lvl="1"/>
            <a:endParaRPr lang="en-GB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222432-B6CF-1569-FD29-4D59DE9E07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996" y="3503890"/>
            <a:ext cx="4183604" cy="31786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48B2608-73E6-B4DD-11F1-019C952D68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9763" y="3429000"/>
            <a:ext cx="4238934" cy="3253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661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89"/>
    </mc:Choice>
    <mc:Fallback xmlns="">
      <p:transition spd="slow" advTm="53089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2197" y="18585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523695A-0E1C-403F-B203-6B04A62135ED}"/>
              </a:ext>
            </a:extLst>
          </p:cNvPr>
          <p:cNvSpPr/>
          <p:nvPr/>
        </p:nvSpPr>
        <p:spPr>
          <a:xfrm>
            <a:off x="210596" y="916503"/>
            <a:ext cx="5715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600" b="1" dirty="0">
                <a:solidFill>
                  <a:srgbClr val="D95E00"/>
                </a:solidFill>
              </a:rPr>
              <a:t>Public Consultation Process,</a:t>
            </a:r>
          </a:p>
          <a:p>
            <a:r>
              <a:rPr lang="en-US" altLang="en-US" sz="3600" b="1" dirty="0">
                <a:solidFill>
                  <a:srgbClr val="D95E00"/>
                </a:solidFill>
              </a:rPr>
              <a:t>Submissions &amp; Responses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2B74F9-210B-F525-079F-F11E009B2042}"/>
              </a:ext>
            </a:extLst>
          </p:cNvPr>
          <p:cNvSpPr txBox="1"/>
          <p:nvPr/>
        </p:nvSpPr>
        <p:spPr>
          <a:xfrm>
            <a:off x="182522" y="2206234"/>
            <a:ext cx="8505825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Briefings for local Area Committee &amp; LTACC in Nov 2021</a:t>
            </a:r>
          </a:p>
          <a:p>
            <a:r>
              <a:rPr lang="en-GB" sz="2400" dirty="0"/>
              <a:t>Extensive &amp; ongoing engagement with local Traveller families</a:t>
            </a:r>
          </a:p>
          <a:p>
            <a:r>
              <a:rPr lang="en-GB" sz="2400" dirty="0">
                <a:solidFill>
                  <a:schemeClr val="tx1"/>
                </a:solidFill>
                <a:latin typeface="+mn-lt"/>
              </a:rPr>
              <a:t>6-week formal </a:t>
            </a:r>
            <a:r>
              <a:rPr lang="en-GB" sz="24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public consultation period </a:t>
            </a:r>
            <a:r>
              <a:rPr lang="en-GB" sz="2400" dirty="0">
                <a:solidFill>
                  <a:schemeClr val="tx1"/>
                </a:solidFill>
                <a:latin typeface="+mn-lt"/>
              </a:rPr>
              <a:t>14</a:t>
            </a:r>
            <a:r>
              <a:rPr lang="en-GB" sz="2400" baseline="30000" dirty="0">
                <a:solidFill>
                  <a:schemeClr val="tx1"/>
                </a:solidFill>
                <a:latin typeface="+mn-lt"/>
              </a:rPr>
              <a:t>th</a:t>
            </a:r>
            <a:r>
              <a:rPr lang="en-GB" sz="2400" dirty="0">
                <a:solidFill>
                  <a:schemeClr val="tx1"/>
                </a:solidFill>
                <a:latin typeface="+mn-lt"/>
              </a:rPr>
              <a:t> April-31</a:t>
            </a:r>
            <a:r>
              <a:rPr lang="en-GB" sz="2400" baseline="30000" dirty="0">
                <a:solidFill>
                  <a:schemeClr val="tx1"/>
                </a:solidFill>
                <a:latin typeface="+mn-lt"/>
              </a:rPr>
              <a:t>st</a:t>
            </a:r>
            <a:r>
              <a:rPr lang="en-GB" sz="2400" dirty="0">
                <a:solidFill>
                  <a:schemeClr val="tx1"/>
                </a:solidFill>
                <a:latin typeface="+mn-lt"/>
              </a:rPr>
              <a:t> May 2022</a:t>
            </a:r>
          </a:p>
          <a:p>
            <a:r>
              <a:rPr lang="en-GB" sz="2400" dirty="0">
                <a:solidFill>
                  <a:schemeClr val="tx1"/>
                </a:solidFill>
                <a:latin typeface="+mn-lt"/>
              </a:rPr>
              <a:t>7 </a:t>
            </a:r>
            <a:r>
              <a:rPr lang="en-GB" sz="24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submissions received</a:t>
            </a:r>
            <a:r>
              <a:rPr lang="en-GB" sz="2400" dirty="0">
                <a:solidFill>
                  <a:schemeClr val="tx1"/>
                </a:solidFill>
                <a:latin typeface="+mn-lt"/>
              </a:rPr>
              <a:t> relating to </a:t>
            </a:r>
            <a:r>
              <a:rPr lang="en-GB" sz="2400" b="1" dirty="0"/>
              <a:t>Road Safety</a:t>
            </a:r>
            <a:r>
              <a:rPr lang="en-GB" sz="2400" dirty="0"/>
              <a:t>, </a:t>
            </a:r>
            <a:r>
              <a:rPr lang="en-GB" sz="2400" b="1" dirty="0"/>
              <a:t>Density/Design</a:t>
            </a:r>
            <a:r>
              <a:rPr lang="en-GB" sz="2400" dirty="0"/>
              <a:t>, </a:t>
            </a:r>
            <a:r>
              <a:rPr lang="en-GB" sz="2400" b="1" dirty="0"/>
              <a:t>Geology</a:t>
            </a:r>
            <a:r>
              <a:rPr lang="en-GB" sz="2400" dirty="0"/>
              <a:t> and </a:t>
            </a:r>
            <a:r>
              <a:rPr lang="en-GB" sz="2400" b="1" dirty="0"/>
              <a:t>Archaeology</a:t>
            </a:r>
            <a:r>
              <a:rPr lang="en-GB" sz="2400" dirty="0"/>
              <a:t> </a:t>
            </a:r>
            <a:r>
              <a:rPr lang="en-GB" sz="2400" dirty="0">
                <a:solidFill>
                  <a:schemeClr val="tx1"/>
                </a:solidFill>
                <a:latin typeface="+mn-lt"/>
              </a:rPr>
              <a:t>(incl. 3 relating to non-planning matters)</a:t>
            </a:r>
          </a:p>
          <a:p>
            <a:r>
              <a:rPr lang="en-GB" sz="24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Responses: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Submissions fully addressed in CE Report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Road Safety audit proposed to </a:t>
            </a:r>
            <a:r>
              <a:rPr lang="en-GB" sz="24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examine access with </a:t>
            </a:r>
            <a:r>
              <a:rPr lang="en-GB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recommendations to be  incorporated into detailed design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Calibri" panose="020F0502020204030204" pitchFamily="34" charset="0"/>
                <a:ea typeface="Times New Roman" panose="02020603050405020304" pitchFamily="18" charset="0"/>
              </a:rPr>
              <a:t>Density &amp; density in line with Traveller-specific accommodation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Archaeological measures will be undertaken with any requirements arising to be implemented as appropriate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208158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89"/>
    </mc:Choice>
    <mc:Fallback xmlns="">
      <p:transition spd="slow" advTm="53089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2197" y="18585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523695A-0E1C-403F-B203-6B04A62135ED}"/>
              </a:ext>
            </a:extLst>
          </p:cNvPr>
          <p:cNvSpPr/>
          <p:nvPr/>
        </p:nvSpPr>
        <p:spPr>
          <a:xfrm>
            <a:off x="210596" y="916503"/>
            <a:ext cx="61140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 sz="3600" b="1" dirty="0">
                <a:solidFill>
                  <a:srgbClr val="D95E00"/>
                </a:solidFill>
              </a:rPr>
              <a:t>Recommendation &amp; Next Steps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2B74F9-210B-F525-079F-F11E009B2042}"/>
              </a:ext>
            </a:extLst>
          </p:cNvPr>
          <p:cNvSpPr txBox="1"/>
          <p:nvPr/>
        </p:nvSpPr>
        <p:spPr>
          <a:xfrm>
            <a:off x="167965" y="1562834"/>
            <a:ext cx="876543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/>
              <a:t>CE Recommendation to Council to proceed with the proposed development</a:t>
            </a:r>
            <a:r>
              <a:rPr lang="en-US" sz="2400" dirty="0"/>
              <a:t> as the proposal is in accordance with proper planning &amp; sustainable development of the area</a:t>
            </a:r>
          </a:p>
          <a:p>
            <a:r>
              <a:rPr lang="en-IE" sz="2400" b="1" dirty="0">
                <a:solidFill>
                  <a:srgbClr val="D95E00"/>
                </a:solidFill>
              </a:rPr>
              <a:t>Next Steps if Part 8 Approved:</a:t>
            </a:r>
          </a:p>
          <a:p>
            <a:pPr marL="255588" indent="-255588">
              <a:buFont typeface="Arial" panose="020B0604020202020204" pitchFamily="34" charset="0"/>
              <a:buChar char="•"/>
            </a:pPr>
            <a:r>
              <a:rPr lang="en-IE" sz="2400" dirty="0"/>
              <a:t>Proposed delivery through</a:t>
            </a:r>
            <a:r>
              <a:rPr lang="en-GB" sz="2400" dirty="0"/>
              <a:t> Part V agreement with developer of adjoining site</a:t>
            </a:r>
            <a:endParaRPr lang="en-IE" sz="2400" dirty="0"/>
          </a:p>
          <a:p>
            <a:pPr marL="255588" indent="-255588">
              <a:buFont typeface="Arial" panose="020B0604020202020204" pitchFamily="34" charset="0"/>
              <a:buChar char="•"/>
            </a:pPr>
            <a:r>
              <a:rPr lang="en-IE" sz="2400" dirty="0"/>
              <a:t>Develop detailed design in conjunction with developer &amp; commence construction in Q4 2022 with projected delivery by Q4 2023</a:t>
            </a:r>
          </a:p>
          <a:p>
            <a:pPr marL="255588" indent="-255588">
              <a:buFont typeface="Arial" panose="020B0604020202020204" pitchFamily="34" charset="0"/>
              <a:buChar char="•"/>
            </a:pPr>
            <a:r>
              <a:rPr lang="en-IE" sz="2400" dirty="0"/>
              <a:t>Traveller accommodation expenditure provided for this development in Council’s Three-Year Capital Programme 2022-24</a:t>
            </a:r>
          </a:p>
          <a:p>
            <a:pPr marL="255588" indent="-255588">
              <a:buFont typeface="Arial" panose="020B0604020202020204" pitchFamily="34" charset="0"/>
              <a:buChar char="•"/>
            </a:pPr>
            <a:r>
              <a:rPr lang="en-IE" sz="2400" dirty="0"/>
              <a:t>Funding to be sought from DHLGH</a:t>
            </a:r>
            <a:r>
              <a:rPr lang="en-US" sz="2400" dirty="0">
                <a:cs typeface="Arial" panose="020B0604020202020204" pitchFamily="34" charset="0"/>
              </a:rPr>
              <a:t> under national </a:t>
            </a:r>
            <a:r>
              <a:rPr lang="en-US" sz="2400" dirty="0" err="1">
                <a:cs typeface="Arial" panose="020B0604020202020204" pitchFamily="34" charset="0"/>
              </a:rPr>
              <a:t>Traveller</a:t>
            </a:r>
            <a:r>
              <a:rPr lang="en-US" sz="2400" dirty="0">
                <a:cs typeface="Arial" panose="020B0604020202020204" pitchFamily="34" charset="0"/>
              </a:rPr>
              <a:t> accommodation capital funding </a:t>
            </a:r>
            <a:r>
              <a:rPr lang="en-US" sz="2400" dirty="0" err="1">
                <a:cs typeface="Arial" panose="020B0604020202020204" pitchFamily="34" charset="0"/>
              </a:rPr>
              <a:t>programme</a:t>
            </a:r>
            <a:endParaRPr lang="en-IE" sz="2400" dirty="0"/>
          </a:p>
        </p:txBody>
      </p:sp>
    </p:spTree>
    <p:extLst>
      <p:ext uri="{BB962C8B-B14F-4D97-AF65-F5344CB8AC3E}">
        <p14:creationId xmlns:p14="http://schemas.microsoft.com/office/powerpoint/2010/main" val="282417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89"/>
    </mc:Choice>
    <mc:Fallback xmlns="">
      <p:transition spd="slow" advTm="53089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392C9B76BB294FAFA6E89EEDFF1B97" ma:contentTypeVersion="7" ma:contentTypeDescription="Create a new document." ma:contentTypeScope="" ma:versionID="6b8b5c2ad18cee5059ce9cd4dbfd0a19">
  <xsd:schema xmlns:xsd="http://www.w3.org/2001/XMLSchema" xmlns:xs="http://www.w3.org/2001/XMLSchema" xmlns:p="http://schemas.microsoft.com/office/2006/metadata/properties" xmlns:ns3="f5753776-80ff-45ca-a4c1-002a1d968def" xmlns:ns4="81bc2e9c-c1ab-4318-9571-bd14d9aeccbd" targetNamespace="http://schemas.microsoft.com/office/2006/metadata/properties" ma:root="true" ma:fieldsID="a0a82baa2c376e7831bec9c052bfab77" ns3:_="" ns4:_="">
    <xsd:import namespace="f5753776-80ff-45ca-a4c1-002a1d968def"/>
    <xsd:import namespace="81bc2e9c-c1ab-4318-9571-bd14d9aeccb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753776-80ff-45ca-a4c1-002a1d968d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bc2e9c-c1ab-4318-9571-bd14d9aeccb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6A4F4FF-BDAA-4353-878F-37F35017760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F552AC0-20E9-4483-A9E7-B5B42D3A9B66}">
  <ds:schemaRefs>
    <ds:schemaRef ds:uri="http://schemas.microsoft.com/office/2006/documentManagement/types"/>
    <ds:schemaRef ds:uri="http://schemas.microsoft.com/office/2006/metadata/properties"/>
    <ds:schemaRef ds:uri="f5753776-80ff-45ca-a4c1-002a1d968def"/>
    <ds:schemaRef ds:uri="http://purl.org/dc/terms/"/>
    <ds:schemaRef ds:uri="81bc2e9c-c1ab-4318-9571-bd14d9aeccbd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0408A23E-7F31-4A87-841B-879AC566BA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5753776-80ff-45ca-a4c1-002a1d968def"/>
    <ds:schemaRef ds:uri="81bc2e9c-c1ab-4318-9571-bd14d9aeccb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16995</TotalTime>
  <Words>415</Words>
  <Application>Microsoft Office PowerPoint</Application>
  <PresentationFormat>On-screen Show (4:3)</PresentationFormat>
  <Paragraphs>41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Public Adult</dc:creator>
  <cp:lastModifiedBy>Colm Ward</cp:lastModifiedBy>
  <cp:revision>434</cp:revision>
  <cp:lastPrinted>2018-09-27T14:42:52Z</cp:lastPrinted>
  <dcterms:created xsi:type="dcterms:W3CDTF">2006-08-16T00:00:00Z</dcterms:created>
  <dcterms:modified xsi:type="dcterms:W3CDTF">2022-06-13T11:58:32Z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0x01010040392C9B76BB294FAFA6E89EEDFF1B97</vt:lpwstr>
  </property>
</Properties>
</file>