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2" r:id="rId4"/>
    <p:sldId id="293" r:id="rId5"/>
    <p:sldId id="287" r:id="rId6"/>
    <p:sldId id="295" r:id="rId7"/>
    <p:sldId id="290" r:id="rId8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25/05/2022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Update on Energy Efficiency LED Upgrades 2022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   Land Use Planning and Transportation</a:t>
            </a:r>
          </a:p>
          <a:p>
            <a:pPr marL="0" indent="0">
              <a:buNone/>
            </a:pPr>
            <a:r>
              <a:rPr lang="en-US" sz="1800" dirty="0"/>
              <a:t>   June 2022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June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92500" lnSpcReduction="20000"/>
          </a:bodyPr>
          <a:lstStyle/>
          <a:p>
            <a:r>
              <a:rPr lang="en-IE" sz="3200" dirty="0"/>
              <a:t>Total upgrades to LED to date approx. 14,250</a:t>
            </a:r>
          </a:p>
          <a:p>
            <a:r>
              <a:rPr lang="en-IE" sz="3200" dirty="0"/>
              <a:t>8,750 SOX lanterns still to be upgraded</a:t>
            </a:r>
          </a:p>
          <a:p>
            <a:r>
              <a:rPr lang="en-IE" sz="3200" dirty="0"/>
              <a:t>750 Lanterns upgraded to LED in Q1/Q2 2022</a:t>
            </a:r>
          </a:p>
          <a:p>
            <a:r>
              <a:rPr lang="en-IE" sz="3200" dirty="0"/>
              <a:t>Original aim was to upgrade 1700 in 2022. The remaining target of 950 upgrades will only be partially completed due to technical issues – see below.</a:t>
            </a:r>
          </a:p>
          <a:p>
            <a:r>
              <a:rPr lang="en-IE" sz="3200" dirty="0"/>
              <a:t>Electrical surveys are ongoing to identify the sequence of upgrades over the next 12 months in order to maximise resources.  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Update on Q1/Q2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Target of 750 upgrades met</a:t>
            </a:r>
          </a:p>
          <a:p>
            <a:r>
              <a:rPr lang="en-IE" sz="3200" dirty="0"/>
              <a:t>All estates previously presented were surveyed</a:t>
            </a:r>
          </a:p>
          <a:p>
            <a:r>
              <a:rPr lang="en-IE" sz="3200" dirty="0"/>
              <a:t>The majority were suitable for upgrade without ESB intervention.</a:t>
            </a:r>
          </a:p>
          <a:p>
            <a:r>
              <a:rPr lang="en-IE" sz="3200" dirty="0"/>
              <a:t>Where surveyed estates were found to be unsuitable, alternative estates were surveyed and those suitable were upgraded in order to ensure targets were met.</a:t>
            </a:r>
          </a:p>
        </p:txBody>
      </p:sp>
    </p:spTree>
    <p:extLst>
      <p:ext uri="{BB962C8B-B14F-4D97-AF65-F5344CB8AC3E}">
        <p14:creationId xmlns:p14="http://schemas.microsoft.com/office/powerpoint/2010/main" val="4085840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E" dirty="0"/>
              <a:t> Q3/Q4 Programme (under ESBN Supplemental Agreement)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70000" lnSpcReduction="20000"/>
          </a:bodyPr>
          <a:lstStyle/>
          <a:p>
            <a:endParaRPr lang="en-IE" sz="3200" dirty="0"/>
          </a:p>
          <a:p>
            <a:r>
              <a:rPr lang="en-IE" sz="3200" dirty="0"/>
              <a:t>This document is now reaching the final stages of signature by both SDCC SMT and ESBN. </a:t>
            </a:r>
          </a:p>
          <a:p>
            <a:r>
              <a:rPr lang="en-IE" sz="3200" dirty="0"/>
              <a:t>When this is complete, we can then commence the attached proposed programme for Q3/Q4. </a:t>
            </a:r>
          </a:p>
          <a:p>
            <a:r>
              <a:rPr lang="en-IE" sz="3200" dirty="0"/>
              <a:t>The estates from last year’s programme that were unsuitable for upgrade will be prioritised under the ESB Supplementary Agreement programme</a:t>
            </a:r>
          </a:p>
          <a:p>
            <a:r>
              <a:rPr lang="en-IE" sz="3200" dirty="0"/>
              <a:t>Any estates from the Q1/Q2 programme which were unable to upgrades will also be added to the ESBN SA programme</a:t>
            </a:r>
          </a:p>
          <a:p>
            <a:r>
              <a:rPr lang="en-IE" sz="3200" dirty="0"/>
              <a:t>These estates are what constitute our proposed programme for the immediate short and medium term. </a:t>
            </a:r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67839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Upgrade Programme June - Dec 2022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3AC754-3435-4BC4-872B-FAB222228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290127"/>
              </p:ext>
            </p:extLst>
          </p:nvPr>
        </p:nvGraphicFramePr>
        <p:xfrm>
          <a:off x="4642112" y="961812"/>
          <a:ext cx="5981176" cy="493098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60210">
                  <a:extLst>
                    <a:ext uri="{9D8B030D-6E8A-4147-A177-3AD203B41FA5}">
                      <a16:colId xmlns:a16="http://schemas.microsoft.com/office/drawing/2014/main" val="3954490924"/>
                    </a:ext>
                  </a:extLst>
                </a:gridCol>
                <a:gridCol w="3420966">
                  <a:extLst>
                    <a:ext uri="{9D8B030D-6E8A-4147-A177-3AD203B41FA5}">
                      <a16:colId xmlns:a16="http://schemas.microsoft.com/office/drawing/2014/main" val="921315345"/>
                    </a:ext>
                  </a:extLst>
                </a:gridCol>
              </a:tblGrid>
              <a:tr h="3473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ESTATE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98184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Beverly Estate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761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Castlefield Manor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1240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Coolamber Park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36653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Cremorne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88779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Idrone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51793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Knockfield Manor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3315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Knocklyon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25998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Bawn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6134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Westbourne Lodge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9362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Delaford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75348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Coolamber Court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509056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Hermitage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66213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Knocklyon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57830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Priory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2405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Templeville Drive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803170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Templeville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2600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 Wood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21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Upgrade Programme June - Dec 2022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3AC754-3435-4BC4-872B-FAB222228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6372"/>
              </p:ext>
            </p:extLst>
          </p:nvPr>
        </p:nvGraphicFramePr>
        <p:xfrm>
          <a:off x="4471332" y="931179"/>
          <a:ext cx="5343787" cy="435388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84332">
                  <a:extLst>
                    <a:ext uri="{9D8B030D-6E8A-4147-A177-3AD203B41FA5}">
                      <a16:colId xmlns:a16="http://schemas.microsoft.com/office/drawing/2014/main" val="3954490924"/>
                    </a:ext>
                  </a:extLst>
                </a:gridCol>
                <a:gridCol w="2959455">
                  <a:extLst>
                    <a:ext uri="{9D8B030D-6E8A-4147-A177-3AD203B41FA5}">
                      <a16:colId xmlns:a16="http://schemas.microsoft.com/office/drawing/2014/main" val="921315345"/>
                    </a:ext>
                  </a:extLst>
                </a:gridCol>
              </a:tblGrid>
              <a:tr h="3817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ESTATE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</a:t>
                      </a:r>
                      <a:endParaRPr lang="en-IE" sz="1900" b="1" i="0" u="none" strike="noStrike" cap="none" spc="3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981842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Belgard Road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7611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Cois Na hAbFhann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1240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 An Oir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36653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Millbrook Lawns Estate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88779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Bawn Estate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51793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Seskin View Road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33151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Watergate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25998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Watermeadow Drive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6134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Watermeadow Park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93622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Beech Park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75348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Airlie Heights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509056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Brookvale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6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5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Agreements with External Bodies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Status of ESBN Agreement:</a:t>
            </a:r>
          </a:p>
          <a:p>
            <a:r>
              <a:rPr lang="en-IE" dirty="0"/>
              <a:t>the CRU/Safe Electric Circular for the upgrade and certification of pre 1990s PL Stock has now been published</a:t>
            </a:r>
          </a:p>
          <a:p>
            <a:r>
              <a:rPr lang="en-IE" dirty="0"/>
              <a:t>SDCC-ESBN Supplemental Agreement (SA) imminent – see above.  </a:t>
            </a:r>
          </a:p>
          <a:p>
            <a:r>
              <a:rPr lang="en-IE" i="1" dirty="0">
                <a:solidFill>
                  <a:schemeClr val="accent2"/>
                </a:solidFill>
              </a:rPr>
              <a:t>This stage of the programme is entirely reliant on ESBN resources. We are moving forward in good faith but expect operational on site bedding-in issues which may push our schedule significantly. </a:t>
            </a:r>
            <a:endParaRPr lang="en-IE" i="1" dirty="0"/>
          </a:p>
          <a:p>
            <a:r>
              <a:rPr lang="en-IE" dirty="0"/>
              <a:t>We are kicking off this programme with Rathfarnham Woods.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450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Current status June 2022</vt:lpstr>
      <vt:lpstr>Update on Q1/Q2 Programme</vt:lpstr>
      <vt:lpstr> Q3/Q4 Programme (under ESBN Supplemental Agreement)</vt:lpstr>
      <vt:lpstr>Upgrade Programme June - Dec 2022</vt:lpstr>
      <vt:lpstr>Upgrade Programme June - Dec 2022</vt:lpstr>
      <vt:lpstr>Agreements with External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Caitriona Lambert</cp:lastModifiedBy>
  <cp:revision>21</cp:revision>
  <cp:lastPrinted>2022-05-25T09:19:12Z</cp:lastPrinted>
  <dcterms:created xsi:type="dcterms:W3CDTF">2021-06-01T09:11:55Z</dcterms:created>
  <dcterms:modified xsi:type="dcterms:W3CDTF">2022-05-25T11:53:40Z</dcterms:modified>
</cp:coreProperties>
</file>