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92" r:id="rId4"/>
    <p:sldId id="293" r:id="rId5"/>
    <p:sldId id="287" r:id="rId6"/>
    <p:sldId id="295" r:id="rId7"/>
    <p:sldId id="290" r:id="rId8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04D3-ED8D-4437-81BA-DC5CAA915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2463-6068-40B9-8CE3-4406E0ED1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C4-FA4E-4E0C-BA69-586FA6C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6ED01-11A4-48B2-8F59-20A5815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03BBD-9155-4385-BAEE-0C09AF82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1457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87E5-09B1-4FC4-B1B8-25F57DF8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2631A-9EAB-45E0-BF36-AEFF3E913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A4B29-B07F-4E89-BCA8-CD333D6B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54F95-E323-487F-AAB0-C74F88BD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02B44-75CE-4FD8-9F56-D068502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614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14B43-8BCD-4241-A86F-60DAD8EB8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AF73-8422-4CC0-8316-090FC759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C98D-B92F-4736-8396-1B869EBE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F96-3577-4ACA-B6D6-329DABBB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A5E70-BE0D-47B0-B17F-C1F3EEBE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2069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0CCA-D24E-4253-92C2-501DDCB2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38F08-CB68-41C2-805B-2177E76FD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E8A30-ED8B-4CAE-85E4-941E9FB8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26C6-D071-4DBD-A334-6C0DB34B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0514-BA8B-435D-9397-F2BB6A61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532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1505-25C8-4856-8814-A5591B0F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3343-68DF-4A97-9DDC-C4C33186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1C737-7B86-4BB2-9E00-893F029A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AAEE6-33A5-440C-A153-331558AC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A2E9-B916-4A7E-BF26-A096805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9591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32B-FEC8-4683-B810-FC4F61FB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1DE09-78C5-4D68-9CBE-0140AFC8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C764F-2C96-4BB6-9A94-A7F69D0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2541-12ED-4C40-943F-54D47624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C7AEA-C239-4210-8483-16BDBAE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068B6-D1C0-48F5-A1A9-A77934B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864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B977-1097-4478-9DC5-ED33FD83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08077-3FDE-4783-BA03-AD12B2BF4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C8AF6-820C-4DCF-A8E3-95B84E57C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65BA-97E1-4829-9066-1421779F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C4A1C7-A9A2-4CB9-AAE9-B0B589E6F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C2503-BEF3-46F4-9195-7B8502A7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9D982-27EE-4DEE-9346-5A95675D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C450-9E6F-4357-82A3-4A8210A0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21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60-224D-4DD2-8284-BE34AAB6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59AD6-E4F8-429D-BE49-145E0C89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24A8F-D047-498B-8ABC-BDA2C50D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6EADB-C8AC-4D44-B1DB-4218E53E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84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82641-D4F0-4496-B0C8-A2E1EE2B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3F8CB-0773-4478-91CB-B935B238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5DF2F-8722-4E36-9B0E-D61D1FBC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602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FC3DB-1923-461C-BCA3-78E6BF2C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2F60E-56A8-44BC-8CD8-72C58D59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F979-3488-4E2C-80CB-3D72058EC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E1CC9-AD6D-44D2-B7E1-13869E9F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3EF40-141F-48DA-A5E1-A10DD9FB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EDC68-EF1E-46B4-BDE4-E56DFDFD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138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3A1-205F-4598-9A30-95AECA50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2741-D6D9-4CE2-A1AC-BA491DD598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FD59-65EC-4EBF-8F32-D07741C33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AC3EC-87AF-403F-AB1C-7EA2237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CD9DC-6890-49E4-ACF6-8EBA38E9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D4E28-DA8C-405D-BC51-BE06CC29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08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38232-0590-4754-A46D-47F180B9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37F43-79F0-45C4-A722-0254E6F3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3E00-FEB2-405F-A4FF-E58CD14E0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76D7-1AB1-4430-A332-6A482E1E4A51}" type="datetimeFigureOut">
              <a:rPr lang="en-IE" smtClean="0"/>
              <a:t>25/05/2022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2804-6255-493F-93BD-54E802379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2B58-5339-4282-A2ED-C90350461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2385-7409-4E12-A21D-EA4936E2B70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435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6355999" y="1396289"/>
            <a:ext cx="5277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Update on Energy Efficiency LED Upgrades 2022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r="649" b="2"/>
          <a:stretch/>
        </p:blipFill>
        <p:spPr bwMode="auto"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33DB9ACD-480C-4A9F-8927-87DF311A7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 b="-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B03F311-68BC-499D-A220-E844D32FDFC9}"/>
              </a:ext>
            </a:extLst>
          </p:cNvPr>
          <p:cNvSpPr txBox="1">
            <a:spLocks/>
          </p:cNvSpPr>
          <p:nvPr/>
        </p:nvSpPr>
        <p:spPr>
          <a:xfrm>
            <a:off x="6227094" y="3075258"/>
            <a:ext cx="5272888" cy="3039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   Land Use Planning and Transportation</a:t>
            </a:r>
          </a:p>
          <a:p>
            <a:pPr marL="0" indent="0">
              <a:buNone/>
            </a:pPr>
            <a:r>
              <a:rPr lang="en-US" sz="1800" dirty="0"/>
              <a:t>   June 2022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8331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Current status June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fontScale="92500" lnSpcReduction="20000"/>
          </a:bodyPr>
          <a:lstStyle/>
          <a:p>
            <a:r>
              <a:rPr lang="en-IE" sz="3200" dirty="0"/>
              <a:t>Total upgrades to LED to date approx. 14,250</a:t>
            </a:r>
          </a:p>
          <a:p>
            <a:r>
              <a:rPr lang="en-IE" sz="3200" dirty="0"/>
              <a:t>8,750 SOX lanterns still to be upgraded</a:t>
            </a:r>
          </a:p>
          <a:p>
            <a:r>
              <a:rPr lang="en-IE" sz="3200" dirty="0"/>
              <a:t>750 Lanterns upgraded to LED in Q1/Q2 2022</a:t>
            </a:r>
          </a:p>
          <a:p>
            <a:r>
              <a:rPr lang="en-IE" sz="3200" dirty="0"/>
              <a:t>Original aim was to upgrade 1700 in 2022. The remaining target of 950 upgrades will only be partially completed due to technical issues – see below.</a:t>
            </a:r>
          </a:p>
          <a:p>
            <a:r>
              <a:rPr lang="en-IE" sz="3200" dirty="0"/>
              <a:t>Electrical surveys are ongoing to identify the sequence of upgrades over the next 12 months in order to maximise resources.  </a:t>
            </a:r>
          </a:p>
        </p:txBody>
      </p:sp>
    </p:spTree>
    <p:extLst>
      <p:ext uri="{BB962C8B-B14F-4D97-AF65-F5344CB8AC3E}">
        <p14:creationId xmlns:p14="http://schemas.microsoft.com/office/powerpoint/2010/main" val="250617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Update on Q1/Q2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lnSpcReduction="10000"/>
          </a:bodyPr>
          <a:lstStyle/>
          <a:p>
            <a:r>
              <a:rPr lang="en-IE" sz="3200" dirty="0"/>
              <a:t>Target of 750 upgrades met</a:t>
            </a:r>
          </a:p>
          <a:p>
            <a:r>
              <a:rPr lang="en-IE" sz="3200" dirty="0"/>
              <a:t>All estates previously presented were surveyed</a:t>
            </a:r>
          </a:p>
          <a:p>
            <a:r>
              <a:rPr lang="en-IE" sz="3200" dirty="0"/>
              <a:t>The majority were suitable for upgrade without ESB intervention.</a:t>
            </a:r>
          </a:p>
          <a:p>
            <a:r>
              <a:rPr lang="en-IE" sz="3200" dirty="0"/>
              <a:t>Where surveyed estates were found to be unsuitable, alternative estates were surveyed and those suitable were upgraded in order to ensure targets were met.</a:t>
            </a:r>
          </a:p>
        </p:txBody>
      </p:sp>
    </p:spTree>
    <p:extLst>
      <p:ext uri="{BB962C8B-B14F-4D97-AF65-F5344CB8AC3E}">
        <p14:creationId xmlns:p14="http://schemas.microsoft.com/office/powerpoint/2010/main" val="4085840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IE" dirty="0"/>
              <a:t> Q3/Q4 Programme (under ESBN Supplemental Agreement)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fontScale="70000" lnSpcReduction="20000"/>
          </a:bodyPr>
          <a:lstStyle/>
          <a:p>
            <a:endParaRPr lang="en-IE" sz="3200" dirty="0"/>
          </a:p>
          <a:p>
            <a:r>
              <a:rPr lang="en-IE" sz="3200" dirty="0"/>
              <a:t>This document is now reaching the final stages of signature by both SDCC SMT and ESBN. </a:t>
            </a:r>
          </a:p>
          <a:p>
            <a:r>
              <a:rPr lang="en-IE" sz="3200" dirty="0"/>
              <a:t>When this is complete, we can then commence the attached proposed programme for Q3/Q4. </a:t>
            </a:r>
          </a:p>
          <a:p>
            <a:r>
              <a:rPr lang="en-IE" sz="3200" dirty="0"/>
              <a:t>The estates from last year’s programme that were unsuitable for upgrade will be prioritised under the ESB Supplementary Agreement programme</a:t>
            </a:r>
          </a:p>
          <a:p>
            <a:r>
              <a:rPr lang="en-IE" sz="3200" dirty="0"/>
              <a:t>Any estates from the Q1/Q2 programme which were unable to upgrades will also be added to the ESBN SA programme</a:t>
            </a:r>
          </a:p>
          <a:p>
            <a:r>
              <a:rPr lang="en-IE" sz="3200" dirty="0"/>
              <a:t>These estates are what constitute our proposed programme for the immediate short and medium term. </a:t>
            </a:r>
          </a:p>
          <a:p>
            <a:pPr marL="0" indent="0">
              <a:buNone/>
            </a:pP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678390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Upgrade Programme June - Dec 2022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B3AC754-3435-4BC4-872B-FAB2222289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290127"/>
              </p:ext>
            </p:extLst>
          </p:nvPr>
        </p:nvGraphicFramePr>
        <p:xfrm>
          <a:off x="4642112" y="961812"/>
          <a:ext cx="5981176" cy="493098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560210">
                  <a:extLst>
                    <a:ext uri="{9D8B030D-6E8A-4147-A177-3AD203B41FA5}">
                      <a16:colId xmlns:a16="http://schemas.microsoft.com/office/drawing/2014/main" val="3954490924"/>
                    </a:ext>
                  </a:extLst>
                </a:gridCol>
                <a:gridCol w="3420966">
                  <a:extLst>
                    <a:ext uri="{9D8B030D-6E8A-4147-A177-3AD203B41FA5}">
                      <a16:colId xmlns:a16="http://schemas.microsoft.com/office/drawing/2014/main" val="921315345"/>
                    </a:ext>
                  </a:extLst>
                </a:gridCol>
              </a:tblGrid>
              <a:tr h="34739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900" b="1" i="0" u="none" strike="noStrike" cap="none" spc="3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ESTATE</a:t>
                      </a:r>
                      <a:endParaRPr lang="en-IE" sz="1900" b="1" i="0" u="none" strike="noStrike" cap="none" spc="3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77" marT="1452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900" b="1" i="0" u="none" strike="noStrike" cap="none" spc="3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LEA</a:t>
                      </a:r>
                      <a:endParaRPr lang="en-IE" sz="1900" b="1" i="0" u="none" strike="noStrike" cap="none" spc="3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77" marT="1452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981842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Beverly Estate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47611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Castlefield Manor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912405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Coolamber Park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366535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Cremorne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388779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Idrone Estate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351793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Knockfield Manor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533151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Knocklyon Road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825998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Old Bawn Road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361345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Westbourne Lodge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593622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Delaford Estate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Firhouse-Bohernabreena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075348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Coolamber Court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509056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Hermitage Estate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266213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Knocklyon Road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578301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The Priory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724052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Templeville Drive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8803170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Templeville Road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86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626001"/>
                  </a:ext>
                </a:extLst>
              </a:tr>
              <a:tr h="26962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 Wood</a:t>
                      </a:r>
                      <a:endParaRPr lang="en-IE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4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Rathfarnham-Templeogue</a:t>
                      </a:r>
                      <a:endParaRPr lang="en-IE" sz="14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4522" marT="14522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5219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436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Upgrade Programme June - Dec 2022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B3AC754-3435-4BC4-872B-FAB2222289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26372"/>
              </p:ext>
            </p:extLst>
          </p:nvPr>
        </p:nvGraphicFramePr>
        <p:xfrm>
          <a:off x="4471332" y="931179"/>
          <a:ext cx="5343787" cy="435388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84332">
                  <a:extLst>
                    <a:ext uri="{9D8B030D-6E8A-4147-A177-3AD203B41FA5}">
                      <a16:colId xmlns:a16="http://schemas.microsoft.com/office/drawing/2014/main" val="3954490924"/>
                    </a:ext>
                  </a:extLst>
                </a:gridCol>
                <a:gridCol w="2959455">
                  <a:extLst>
                    <a:ext uri="{9D8B030D-6E8A-4147-A177-3AD203B41FA5}">
                      <a16:colId xmlns:a16="http://schemas.microsoft.com/office/drawing/2014/main" val="921315345"/>
                    </a:ext>
                  </a:extLst>
                </a:gridCol>
              </a:tblGrid>
              <a:tr h="3817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900" b="1" i="0" u="none" strike="noStrike" cap="none" spc="3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ESTATE</a:t>
                      </a:r>
                      <a:endParaRPr lang="en-IE" sz="1900" b="1" i="0" u="none" strike="noStrike" cap="none" spc="3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77" marT="1452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E" sz="1900" b="1" i="0" u="none" strike="noStrike" cap="none" spc="3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LEA</a:t>
                      </a:r>
                      <a:endParaRPr lang="en-IE" sz="1900" b="1" i="0" u="none" strike="noStrike" cap="none" spc="3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77" marT="1452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981842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Belgard Road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47611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Cois Na hAbFhann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912405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 An Oir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366535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Millbrook Lawns Estate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388779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Old Bawn Estate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351793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Seskin View Road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533151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Watergate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825998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Watermeadow Drive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361345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Watermeadow Park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593622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Beech Park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075348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Airlie Heights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509056"/>
                  </a:ext>
                </a:extLst>
              </a:tr>
              <a:tr h="331014"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Brookvale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266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958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Agreements with External Bodies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dirty="0"/>
              <a:t>Status of ESBN Agreement:</a:t>
            </a:r>
          </a:p>
          <a:p>
            <a:r>
              <a:rPr lang="en-IE" dirty="0"/>
              <a:t>the CRU/Safe Electric Circular for the upgrade and certification of pre 1990s PL Stock has now been published</a:t>
            </a:r>
          </a:p>
          <a:p>
            <a:r>
              <a:rPr lang="en-IE" dirty="0"/>
              <a:t>SDCC-ESBN Supplemental Agreement (SA) imminent – see above.  </a:t>
            </a:r>
          </a:p>
          <a:p>
            <a:r>
              <a:rPr lang="en-IE" i="1" dirty="0">
                <a:solidFill>
                  <a:schemeClr val="accent2"/>
                </a:solidFill>
              </a:rPr>
              <a:t>This stage of the programme is entirely reliant on ESBN resources. We are moving forward in good faith but expect operational on site bedding-in issues which may push our schedule significantly. </a:t>
            </a:r>
            <a:endParaRPr lang="en-IE" i="1" dirty="0"/>
          </a:p>
          <a:p>
            <a:r>
              <a:rPr lang="en-IE" dirty="0"/>
              <a:t>We are kicking off this programme with Rathfarnham Woods.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88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450</Words>
  <Application>Microsoft Office PowerPoint</Application>
  <PresentationFormat>Widescreen</PresentationFormat>
  <Paragraphs>91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Current status June 2022</vt:lpstr>
      <vt:lpstr>Update on Q1/Q2 Programme</vt:lpstr>
      <vt:lpstr> Q3/Q4 Programme (under ESBN Supplemental Agreement)</vt:lpstr>
      <vt:lpstr>Upgrade Programme June - Dec 2022</vt:lpstr>
      <vt:lpstr>Upgrade Programme June - Dec 2022</vt:lpstr>
      <vt:lpstr>Agreements with External Bodies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Grainne Mowlds</dc:creator>
  <cp:lastModifiedBy>Caitriona Lambert</cp:lastModifiedBy>
  <cp:revision>21</cp:revision>
  <cp:lastPrinted>2022-05-25T09:19:12Z</cp:lastPrinted>
  <dcterms:created xsi:type="dcterms:W3CDTF">2021-06-01T09:11:55Z</dcterms:created>
  <dcterms:modified xsi:type="dcterms:W3CDTF">2022-05-25T11:53:40Z</dcterms:modified>
</cp:coreProperties>
</file>