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86" r:id="rId3"/>
    <p:sldId id="292" r:id="rId4"/>
    <p:sldId id="293" r:id="rId5"/>
    <p:sldId id="287" r:id="rId6"/>
    <p:sldId id="295" r:id="rId7"/>
    <p:sldId id="290" r:id="rId8"/>
  </p:sldIdLst>
  <p:sldSz cx="12192000" cy="6858000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72" y="1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C04D3-ED8D-4437-81BA-DC5CAA915F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882463-6068-40B9-8CE3-4406E0ED19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2A2C4-FA4E-4E0C-BA69-586FA6CE0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25/05/2022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C6ED01-11A4-48B2-8F59-20A58150D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03BBD-9155-4385-BAEE-0C09AF825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14575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187E5-09B1-4FC4-B1B8-25F57DF87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A2631A-9EAB-45E0-BF36-AEFF3E913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8A4B29-B07F-4E89-BCA8-CD333D6BB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25/05/2022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C54F95-E323-487F-AAB0-C74F88BD3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F02B44-75CE-4FD8-9F56-D0685022A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61435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814B43-8BCD-4241-A86F-60DAD8EB8B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E6AF73-8422-4CC0-8316-090FC7596E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81C98D-B92F-4736-8396-1B869EBE3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25/05/2022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D8F96-3577-4ACA-B6D6-329DABBBD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A5E70-BE0D-47B0-B17F-C1F3EEBE9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20697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50CCA-D24E-4253-92C2-501DDCB2B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38F08-CB68-41C2-805B-2177E76FD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E8A30-ED8B-4CAE-85E4-941E9FB81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25/05/2022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3226C6-D071-4DBD-A334-6C0DB34BA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00514-BA8B-435D-9397-F2BB6A615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53249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21505-25C8-4856-8814-A5591B0F6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073343-68DF-4A97-9DDC-C4C3318661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1C737-7B86-4BB2-9E00-893F029A6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25/05/2022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0AAEE6-33A5-440C-A153-331558ACF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62A2E9-B916-4A7E-BF26-A096805A9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95915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6132B-FEC8-4683-B810-FC4F61FB1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1DE09-78C5-4D68-9CBE-0140AFC806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0C764F-2C96-4BB6-9A94-A7F69D05C5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352541-12ED-4C40-943F-54D47624A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25/05/2022</a:t>
            </a:fld>
            <a:endParaRPr lang="en-IE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8C7AEA-C239-4210-8483-16BDBAE67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D068B6-D1C0-48F5-A1A9-A77934BE7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86483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2B977-1097-4478-9DC5-ED33FD838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A08077-3FDE-4783-BA03-AD12B2BF4F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2C8AF6-820C-4DCF-A8E3-95B84E57CB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3B65BA-97E1-4829-9066-1421779FE3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C4A1C7-A9A2-4CB9-AAE9-B0B589E6F0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7C2503-BEF3-46F4-9195-7B8502A7B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25/05/2022</a:t>
            </a:fld>
            <a:endParaRPr lang="en-IE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B9D982-27EE-4DEE-9346-5A95675D3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07C450-9E6F-4357-82A3-4A8210A0A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21879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0AA60-224D-4DD2-8284-BE34AAB6B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A59AD6-E4F8-429D-BE49-145E0C896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25/05/2022</a:t>
            </a:fld>
            <a:endParaRPr lang="en-I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824A8F-D047-498B-8ABC-BDA2C50D3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EADB-C8AC-4D44-B1DB-4218E53EC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6841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282641-D4F0-4496-B0C8-A2E1EE2B7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25/05/2022</a:t>
            </a:fld>
            <a:endParaRPr lang="en-IE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F3F8CB-0773-4478-91CB-B935B2382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35DF2F-8722-4E36-9B0E-D61D1FBCB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60254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FC3DB-1923-461C-BCA3-78E6BF2C4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F2F60E-56A8-44BC-8CD8-72C58D592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CFF979-3488-4E2C-80CB-3D72058EC8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EE1CC9-AD6D-44D2-B7E1-13869E9FE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25/05/2022</a:t>
            </a:fld>
            <a:endParaRPr lang="en-IE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33EF40-141F-48DA-A5E1-A10DD9FBD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AEDC68-EF1E-46B4-BDE4-E56DFDFD3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951385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733A1-205F-4598-9A30-95AECA505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982741-D6D9-4CE2-A1AC-BA491DD598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C2FD59-65EC-4EBF-8F32-D07741C33D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0AC3EC-87AF-403F-AB1C-7EA2237F6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25/05/2022</a:t>
            </a:fld>
            <a:endParaRPr lang="en-IE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9CD9DC-6890-49E4-ACF6-8EBA38E9D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DD4E28-DA8C-405D-BC51-BE06CC29F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0851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238232-0590-4754-A46D-47F180B97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D37F43-79F0-45C4-A722-0254E6F3AB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FE3E00-FEB2-405F-A4FF-E58CD14E03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476D7-1AB1-4430-A332-6A482E1E4A51}" type="datetimeFigureOut">
              <a:rPr lang="en-IE" smtClean="0"/>
              <a:t>25/05/2022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42804-6255-493F-93BD-54E8023798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B22B58-5339-4282-A2ED-C903504618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A2385-7409-4E12-A21D-EA4936E2B70A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43546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>
            <a:extLst>
              <a:ext uri="{FF2B5EF4-FFF2-40B4-BE49-F238E27FC236}">
                <a16:creationId xmlns:a16="http://schemas.microsoft.com/office/drawing/2014/main" id="{B2F96533-B822-4BD5-AA47-AB9F4AB994EC}"/>
              </a:ext>
            </a:extLst>
          </p:cNvPr>
          <p:cNvSpPr txBox="1">
            <a:spLocks/>
          </p:cNvSpPr>
          <p:nvPr/>
        </p:nvSpPr>
        <p:spPr>
          <a:xfrm>
            <a:off x="6355999" y="1396289"/>
            <a:ext cx="527733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4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Update on Energy Efficiency LED Upgrades 2022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432691CC-4AB8-48AF-B822-EBF7F4E9E6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52056" y="1"/>
            <a:ext cx="4480560" cy="2513993"/>
          </a:xfrm>
          <a:custGeom>
            <a:avLst/>
            <a:gdLst>
              <a:gd name="connsiteX0" fmla="*/ 18382 w 4480560"/>
              <a:gd name="connsiteY0" fmla="*/ 0 h 2513993"/>
              <a:gd name="connsiteX1" fmla="*/ 4462178 w 4480560"/>
              <a:gd name="connsiteY1" fmla="*/ 0 h 2513993"/>
              <a:gd name="connsiteX2" fmla="*/ 4468994 w 4480560"/>
              <a:gd name="connsiteY2" fmla="*/ 44657 h 2513993"/>
              <a:gd name="connsiteX3" fmla="*/ 4480560 w 4480560"/>
              <a:gd name="connsiteY3" fmla="*/ 273713 h 2513993"/>
              <a:gd name="connsiteX4" fmla="*/ 2240280 w 4480560"/>
              <a:gd name="connsiteY4" fmla="*/ 2513993 h 2513993"/>
              <a:gd name="connsiteX5" fmla="*/ 0 w 4480560"/>
              <a:gd name="connsiteY5" fmla="*/ 273713 h 2513993"/>
              <a:gd name="connsiteX6" fmla="*/ 11567 w 4480560"/>
              <a:gd name="connsiteY6" fmla="*/ 44657 h 2513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80560" h="2513993">
                <a:moveTo>
                  <a:pt x="18382" y="0"/>
                </a:moveTo>
                <a:lnTo>
                  <a:pt x="4462178" y="0"/>
                </a:lnTo>
                <a:lnTo>
                  <a:pt x="4468994" y="44657"/>
                </a:lnTo>
                <a:cubicBezTo>
                  <a:pt x="4476642" y="119969"/>
                  <a:pt x="4480560" y="196384"/>
                  <a:pt x="4480560" y="273713"/>
                </a:cubicBezTo>
                <a:cubicBezTo>
                  <a:pt x="4480560" y="1510985"/>
                  <a:pt x="3477552" y="2513993"/>
                  <a:pt x="2240280" y="2513993"/>
                </a:cubicBezTo>
                <a:cubicBezTo>
                  <a:pt x="1003008" y="2513993"/>
                  <a:pt x="0" y="1510985"/>
                  <a:pt x="0" y="273713"/>
                </a:cubicBezTo>
                <a:cubicBezTo>
                  <a:pt x="0" y="196384"/>
                  <a:pt x="3918" y="119969"/>
                  <a:pt x="11567" y="4465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Picture 14" descr="Logo_SDCC_RGB">
            <a:extLst>
              <a:ext uri="{FF2B5EF4-FFF2-40B4-BE49-F238E27FC236}">
                <a16:creationId xmlns:a16="http://schemas.microsoft.com/office/drawing/2014/main" id="{2E0E740E-A0A4-40FC-9322-4BD7EA0381F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4" r="649" b="2"/>
          <a:stretch/>
        </p:blipFill>
        <p:spPr bwMode="auto">
          <a:xfrm>
            <a:off x="1516648" y="1"/>
            <a:ext cx="4151376" cy="2349401"/>
          </a:xfrm>
          <a:custGeom>
            <a:avLst/>
            <a:gdLst/>
            <a:ahLst/>
            <a:cxnLst/>
            <a:rect l="l" t="t" r="r" b="b"/>
            <a:pathLst>
              <a:path w="4151376" h="2349401">
                <a:moveTo>
                  <a:pt x="20101" y="0"/>
                </a:moveTo>
                <a:lnTo>
                  <a:pt x="4131276" y="0"/>
                </a:lnTo>
                <a:lnTo>
                  <a:pt x="4140659" y="61486"/>
                </a:lnTo>
                <a:cubicBezTo>
                  <a:pt x="4147746" y="131265"/>
                  <a:pt x="4151376" y="202065"/>
                  <a:pt x="4151376" y="273713"/>
                </a:cubicBezTo>
                <a:cubicBezTo>
                  <a:pt x="4151376" y="1420084"/>
                  <a:pt x="3222059" y="2349401"/>
                  <a:pt x="2075688" y="2349401"/>
                </a:cubicBezTo>
                <a:cubicBezTo>
                  <a:pt x="929317" y="2349401"/>
                  <a:pt x="0" y="1420084"/>
                  <a:pt x="0" y="273713"/>
                </a:cubicBezTo>
                <a:cubicBezTo>
                  <a:pt x="0" y="202065"/>
                  <a:pt x="3630" y="131265"/>
                  <a:pt x="10717" y="61486"/>
                </a:cubicBezTo>
                <a:close/>
              </a:path>
            </a:pathLst>
          </a:custGeom>
          <a:noFill/>
        </p:spPr>
      </p:pic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D6A8E1B4-B839-4C58-B08A-F0B094580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09477"/>
            <a:ext cx="4966870" cy="3948522"/>
          </a:xfrm>
          <a:custGeom>
            <a:avLst/>
            <a:gdLst>
              <a:gd name="connsiteX0" fmla="*/ 2748962 w 4966870"/>
              <a:gd name="connsiteY0" fmla="*/ 0 h 3948522"/>
              <a:gd name="connsiteX1" fmla="*/ 4870195 w 4966870"/>
              <a:gd name="connsiteY1" fmla="*/ 1000367 h 3948522"/>
              <a:gd name="connsiteX2" fmla="*/ 4966870 w 4966870"/>
              <a:gd name="connsiteY2" fmla="*/ 1129649 h 3948522"/>
              <a:gd name="connsiteX3" fmla="*/ 4966870 w 4966870"/>
              <a:gd name="connsiteY3" fmla="*/ 3948522 h 3948522"/>
              <a:gd name="connsiteX4" fmla="*/ 278430 w 4966870"/>
              <a:gd name="connsiteY4" fmla="*/ 3948522 h 3948522"/>
              <a:gd name="connsiteX5" fmla="*/ 216027 w 4966870"/>
              <a:gd name="connsiteY5" fmla="*/ 3818982 h 3948522"/>
              <a:gd name="connsiteX6" fmla="*/ 0 w 4966870"/>
              <a:gd name="connsiteY6" fmla="*/ 2748962 h 3948522"/>
              <a:gd name="connsiteX7" fmla="*/ 2748962 w 4966870"/>
              <a:gd name="connsiteY7" fmla="*/ 0 h 3948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66870" h="3948522">
                <a:moveTo>
                  <a:pt x="2748962" y="0"/>
                </a:moveTo>
                <a:cubicBezTo>
                  <a:pt x="3602955" y="0"/>
                  <a:pt x="4365995" y="389418"/>
                  <a:pt x="4870195" y="1000367"/>
                </a:cubicBezTo>
                <a:lnTo>
                  <a:pt x="4966870" y="1129649"/>
                </a:lnTo>
                <a:lnTo>
                  <a:pt x="4966870" y="3948522"/>
                </a:lnTo>
                <a:lnTo>
                  <a:pt x="278430" y="3948522"/>
                </a:lnTo>
                <a:lnTo>
                  <a:pt x="216027" y="3818982"/>
                </a:lnTo>
                <a:cubicBezTo>
                  <a:pt x="76922" y="3490101"/>
                  <a:pt x="0" y="3128515"/>
                  <a:pt x="0" y="2748962"/>
                </a:cubicBezTo>
                <a:cubicBezTo>
                  <a:pt x="0" y="1230752"/>
                  <a:pt x="1230752" y="0"/>
                  <a:pt x="2748962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 descr="A picture containing grass, outdoor, sky, road&#10;&#10;Description automatically generated">
            <a:extLst>
              <a:ext uri="{FF2B5EF4-FFF2-40B4-BE49-F238E27FC236}">
                <a16:creationId xmlns:a16="http://schemas.microsoft.com/office/drawing/2014/main" id="{33DB9ACD-480C-4A9F-8927-87DF311A79E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18" b="-1"/>
          <a:stretch/>
        </p:blipFill>
        <p:spPr>
          <a:xfrm>
            <a:off x="20" y="3075259"/>
            <a:ext cx="4801068" cy="3782741"/>
          </a:xfrm>
          <a:custGeom>
            <a:avLst/>
            <a:gdLst/>
            <a:ahLst/>
            <a:cxnLst/>
            <a:rect l="l" t="t" r="r" b="b"/>
            <a:pathLst>
              <a:path w="4801088" h="3782741">
                <a:moveTo>
                  <a:pt x="2217908" y="0"/>
                </a:moveTo>
                <a:cubicBezTo>
                  <a:pt x="3644559" y="0"/>
                  <a:pt x="4801088" y="1156529"/>
                  <a:pt x="4801088" y="2583180"/>
                </a:cubicBezTo>
                <a:cubicBezTo>
                  <a:pt x="4801088" y="2939843"/>
                  <a:pt x="4728805" y="3279623"/>
                  <a:pt x="4598089" y="3588671"/>
                </a:cubicBezTo>
                <a:lnTo>
                  <a:pt x="4504600" y="3782741"/>
                </a:lnTo>
                <a:lnTo>
                  <a:pt x="0" y="3782741"/>
                </a:lnTo>
                <a:lnTo>
                  <a:pt x="0" y="1263826"/>
                </a:lnTo>
                <a:lnTo>
                  <a:pt x="75894" y="1138900"/>
                </a:lnTo>
                <a:cubicBezTo>
                  <a:pt x="540111" y="451769"/>
                  <a:pt x="1326251" y="0"/>
                  <a:pt x="2217908" y="0"/>
                </a:cubicBezTo>
                <a:close/>
              </a:path>
            </a:pathLst>
          </a:cu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3B03F311-68BC-499D-A220-E844D32FDFC9}"/>
              </a:ext>
            </a:extLst>
          </p:cNvPr>
          <p:cNvSpPr txBox="1">
            <a:spLocks/>
          </p:cNvSpPr>
          <p:nvPr/>
        </p:nvSpPr>
        <p:spPr>
          <a:xfrm>
            <a:off x="6227094" y="3075258"/>
            <a:ext cx="5272888" cy="303990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   Land Use Planning and Transportation</a:t>
            </a:r>
          </a:p>
          <a:p>
            <a:pPr marL="0" indent="0">
              <a:buNone/>
            </a:pPr>
            <a:r>
              <a:rPr lang="en-US" sz="1800" dirty="0"/>
              <a:t>   June 2022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83313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D7B8A4-4D9F-4E3A-AF7B-08BFCF7C1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en-IE" dirty="0"/>
              <a:t>Current status June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750E2-B973-4CC1-92AB-5B7A79604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 fontScale="92500" lnSpcReduction="20000"/>
          </a:bodyPr>
          <a:lstStyle/>
          <a:p>
            <a:r>
              <a:rPr lang="en-IE" sz="3200" dirty="0"/>
              <a:t>Total upgrades to LED to date approx. 14,250</a:t>
            </a:r>
          </a:p>
          <a:p>
            <a:r>
              <a:rPr lang="en-IE" sz="3200" dirty="0"/>
              <a:t>8,750 SOX lanterns still to be upgraded</a:t>
            </a:r>
          </a:p>
          <a:p>
            <a:r>
              <a:rPr lang="en-IE" sz="3200" dirty="0"/>
              <a:t>750 Lanterns upgraded to LED in Q1/Q2 2022</a:t>
            </a:r>
          </a:p>
          <a:p>
            <a:r>
              <a:rPr lang="en-IE" sz="3200" dirty="0"/>
              <a:t>Original aim was to upgrade 1700 in 2022. The remaining target of 950 upgrades will only be partially completed due to technical issues – see below.</a:t>
            </a:r>
          </a:p>
          <a:p>
            <a:r>
              <a:rPr lang="en-IE" sz="3200" dirty="0"/>
              <a:t>Electrical surveys are ongoing to identify the sequence of upgrades over the next 12 months in order to maximise resources.  </a:t>
            </a:r>
          </a:p>
        </p:txBody>
      </p:sp>
    </p:spTree>
    <p:extLst>
      <p:ext uri="{BB962C8B-B14F-4D97-AF65-F5344CB8AC3E}">
        <p14:creationId xmlns:p14="http://schemas.microsoft.com/office/powerpoint/2010/main" val="25061727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D7B8A4-4D9F-4E3A-AF7B-08BFCF7C1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en-IE" dirty="0"/>
              <a:t>Update on Q1/Q2 Programme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750E2-B973-4CC1-92AB-5B7A79604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 lnSpcReduction="10000"/>
          </a:bodyPr>
          <a:lstStyle/>
          <a:p>
            <a:r>
              <a:rPr lang="en-IE" sz="3200" dirty="0"/>
              <a:t>Target of 750 upgrades met</a:t>
            </a:r>
          </a:p>
          <a:p>
            <a:r>
              <a:rPr lang="en-IE" sz="3200" dirty="0"/>
              <a:t>All estates previously presented were surveyed</a:t>
            </a:r>
          </a:p>
          <a:p>
            <a:r>
              <a:rPr lang="en-IE" sz="3200" dirty="0"/>
              <a:t>The majority were suitable for upgrade without ESB intervention.</a:t>
            </a:r>
          </a:p>
          <a:p>
            <a:r>
              <a:rPr lang="en-IE" sz="3200" dirty="0"/>
              <a:t>Where surveyed estates were found to be unsuitable, alternative estates were surveyed and those suitable were upgraded in order to ensure targets were met.</a:t>
            </a:r>
          </a:p>
        </p:txBody>
      </p:sp>
    </p:spTree>
    <p:extLst>
      <p:ext uri="{BB962C8B-B14F-4D97-AF65-F5344CB8AC3E}">
        <p14:creationId xmlns:p14="http://schemas.microsoft.com/office/powerpoint/2010/main" val="40858402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D7B8A4-4D9F-4E3A-AF7B-08BFCF7C1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IE" dirty="0"/>
              <a:t> Q3/Q4 Programme (under ESBN Supplemental Agreement)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750E2-B973-4CC1-92AB-5B7A79604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 fontScale="70000" lnSpcReduction="20000"/>
          </a:bodyPr>
          <a:lstStyle/>
          <a:p>
            <a:endParaRPr lang="en-IE" sz="3200" dirty="0"/>
          </a:p>
          <a:p>
            <a:r>
              <a:rPr lang="en-IE" sz="3200" dirty="0"/>
              <a:t>This document is now reaching the final stages of signature by both SDCC SMT and ESBN. </a:t>
            </a:r>
          </a:p>
          <a:p>
            <a:r>
              <a:rPr lang="en-IE" sz="3200" dirty="0"/>
              <a:t>When this is complete, we can then commence the attached proposed programme for Q3/Q4. </a:t>
            </a:r>
          </a:p>
          <a:p>
            <a:r>
              <a:rPr lang="en-IE" sz="3200" dirty="0"/>
              <a:t>The estates from last year’s programme that were unsuitable for upgrade will be prioritised under the ESB Supplementary Agreement programme</a:t>
            </a:r>
          </a:p>
          <a:p>
            <a:r>
              <a:rPr lang="en-IE" sz="3200" dirty="0"/>
              <a:t>Any estates from the Q1/Q2 programme which were unable to upgrades will also be added to the ESBN SA programme</a:t>
            </a:r>
          </a:p>
          <a:p>
            <a:r>
              <a:rPr lang="en-IE" sz="3200" dirty="0"/>
              <a:t>These estates are what constitute our proposed programme for the immediate short and medium term. </a:t>
            </a:r>
          </a:p>
          <a:p>
            <a:pPr marL="0" indent="0">
              <a:buNone/>
            </a:pPr>
            <a:endParaRPr lang="en-IE" sz="3200" dirty="0"/>
          </a:p>
        </p:txBody>
      </p:sp>
    </p:spTree>
    <p:extLst>
      <p:ext uri="{BB962C8B-B14F-4D97-AF65-F5344CB8AC3E}">
        <p14:creationId xmlns:p14="http://schemas.microsoft.com/office/powerpoint/2010/main" val="6783905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728166-732A-40E0-8947-89E7A0709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Upgrade Programme June - Dec 2022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B3AC754-3435-4BC4-872B-FAB2222289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9290127"/>
              </p:ext>
            </p:extLst>
          </p:nvPr>
        </p:nvGraphicFramePr>
        <p:xfrm>
          <a:off x="4642112" y="961812"/>
          <a:ext cx="5981176" cy="4930989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560210">
                  <a:extLst>
                    <a:ext uri="{9D8B030D-6E8A-4147-A177-3AD203B41FA5}">
                      <a16:colId xmlns:a16="http://schemas.microsoft.com/office/drawing/2014/main" val="3954490924"/>
                    </a:ext>
                  </a:extLst>
                </a:gridCol>
                <a:gridCol w="3420966">
                  <a:extLst>
                    <a:ext uri="{9D8B030D-6E8A-4147-A177-3AD203B41FA5}">
                      <a16:colId xmlns:a16="http://schemas.microsoft.com/office/drawing/2014/main" val="921315345"/>
                    </a:ext>
                  </a:extLst>
                </a:gridCol>
              </a:tblGrid>
              <a:tr h="34739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900" b="1" i="0" u="none" strike="noStrike" cap="none" spc="3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ESTATE</a:t>
                      </a:r>
                      <a:endParaRPr lang="en-IE" sz="1900" b="1" i="0" u="none" strike="noStrike" cap="none" spc="3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0877" marT="1452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900" b="1" i="0" u="none" strike="noStrike" cap="none" spc="3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LEA</a:t>
                      </a:r>
                      <a:endParaRPr lang="en-IE" sz="1900" b="1" i="0" u="none" strike="noStrike" cap="none" spc="3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0877" marT="1452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6981842"/>
                  </a:ext>
                </a:extLst>
              </a:tr>
              <a:tr h="2696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Beverly Estate</a:t>
                      </a:r>
                      <a:endParaRPr lang="en-IE" sz="14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Firhouse-Bohernabreena</a:t>
                      </a:r>
                      <a:endParaRPr lang="en-IE" sz="14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447611"/>
                  </a:ext>
                </a:extLst>
              </a:tr>
              <a:tr h="2696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Castlefield Manor</a:t>
                      </a:r>
                      <a:endParaRPr lang="en-IE" sz="14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386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Firhouse-Bohernabreena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386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912405"/>
                  </a:ext>
                </a:extLst>
              </a:tr>
              <a:tr h="2696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Coolamber Park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Firhouse-Bohernabreena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9366535"/>
                  </a:ext>
                </a:extLst>
              </a:tr>
              <a:tr h="2696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Cremorne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386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Firhouse-Bohernabreena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386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388779"/>
                  </a:ext>
                </a:extLst>
              </a:tr>
              <a:tr h="2696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Idrone Estate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Firhouse-Bohernabreena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8351793"/>
                  </a:ext>
                </a:extLst>
              </a:tr>
              <a:tr h="2696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Knockfield Manor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386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Firhouse-Bohernabreena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386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533151"/>
                  </a:ext>
                </a:extLst>
              </a:tr>
              <a:tr h="2696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Knocklyon Road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Firhouse-Bohernabreena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7825998"/>
                  </a:ext>
                </a:extLst>
              </a:tr>
              <a:tr h="2696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Old Bawn Road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386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Firhouse-Bohernabreena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386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361345"/>
                  </a:ext>
                </a:extLst>
              </a:tr>
              <a:tr h="2696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Westbourne Lodge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Firhouse-Bohernabreena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593622"/>
                  </a:ext>
                </a:extLst>
              </a:tr>
              <a:tr h="2696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Delaford Estate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386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Firhouse-Bohernabreena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386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075348"/>
                  </a:ext>
                </a:extLst>
              </a:tr>
              <a:tr h="2696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Coolamber Court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Rathfarnham-Templeogue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3509056"/>
                  </a:ext>
                </a:extLst>
              </a:tr>
              <a:tr h="2696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Hermitage Estate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386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Rathfarnham-Templeogue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386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266213"/>
                  </a:ext>
                </a:extLst>
              </a:tr>
              <a:tr h="2696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Knocklyon Road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Rathfarnham-Templeogue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3578301"/>
                  </a:ext>
                </a:extLst>
              </a:tr>
              <a:tr h="2696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The Priory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386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Rathfarnham-Templeogue</a:t>
                      </a:r>
                      <a:endParaRPr lang="en-IE" sz="14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386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724052"/>
                  </a:ext>
                </a:extLst>
              </a:tr>
              <a:tr h="2696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Templeville Drive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Rathfarnham-Templeogue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8803170"/>
                  </a:ext>
                </a:extLst>
              </a:tr>
              <a:tr h="2696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Templeville Road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386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Rathfarnham-Templeogue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386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626001"/>
                  </a:ext>
                </a:extLst>
              </a:tr>
              <a:tr h="2696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Rathfarnham Wood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Rathfarnham-Templeogue</a:t>
                      </a:r>
                      <a:endParaRPr lang="en-IE" sz="14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52192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1436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728166-732A-40E0-8947-89E7A0709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Upgrade Programme June - Dec 2022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B3AC754-3435-4BC4-872B-FAB2222289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526372"/>
              </p:ext>
            </p:extLst>
          </p:nvPr>
        </p:nvGraphicFramePr>
        <p:xfrm>
          <a:off x="4471332" y="931179"/>
          <a:ext cx="5343787" cy="4353884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384332">
                  <a:extLst>
                    <a:ext uri="{9D8B030D-6E8A-4147-A177-3AD203B41FA5}">
                      <a16:colId xmlns:a16="http://schemas.microsoft.com/office/drawing/2014/main" val="3954490924"/>
                    </a:ext>
                  </a:extLst>
                </a:gridCol>
                <a:gridCol w="2959455">
                  <a:extLst>
                    <a:ext uri="{9D8B030D-6E8A-4147-A177-3AD203B41FA5}">
                      <a16:colId xmlns:a16="http://schemas.microsoft.com/office/drawing/2014/main" val="921315345"/>
                    </a:ext>
                  </a:extLst>
                </a:gridCol>
              </a:tblGrid>
              <a:tr h="38171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900" b="1" i="0" u="none" strike="noStrike" cap="none" spc="3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ESTATE</a:t>
                      </a:r>
                      <a:endParaRPr lang="en-IE" sz="1900" b="1" i="0" u="none" strike="noStrike" cap="none" spc="3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0877" marT="1452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900" b="1" i="0" u="none" strike="noStrike" cap="none" spc="3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LEA</a:t>
                      </a:r>
                      <a:endParaRPr lang="en-IE" sz="1900" b="1" i="0" u="none" strike="noStrike" cap="none" spc="3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0877" marT="1452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6981842"/>
                  </a:ext>
                </a:extLst>
              </a:tr>
              <a:tr h="331014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Belgard Road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Tallaght Central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447611"/>
                  </a:ext>
                </a:extLst>
              </a:tr>
              <a:tr h="331014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Cois Na hAbFhann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Tallaght Central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912405"/>
                  </a:ext>
                </a:extLst>
              </a:tr>
              <a:tr h="331014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Dun An Oir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Tallaght Central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9366535"/>
                  </a:ext>
                </a:extLst>
              </a:tr>
              <a:tr h="331014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Millbrook Lawns Estate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Tallaght Central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388779"/>
                  </a:ext>
                </a:extLst>
              </a:tr>
              <a:tr h="331014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Old Bawn Estate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Tallaght Central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8351793"/>
                  </a:ext>
                </a:extLst>
              </a:tr>
              <a:tr h="331014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Seskin View Road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Tallaght Central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533151"/>
                  </a:ext>
                </a:extLst>
              </a:tr>
              <a:tr h="331014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Watergate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Tallaght Central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7825998"/>
                  </a:ext>
                </a:extLst>
              </a:tr>
              <a:tr h="331014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Watermeadow Drive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Tallaght Central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361345"/>
                  </a:ext>
                </a:extLst>
              </a:tr>
              <a:tr h="331014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Watermeadow Park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Tallaght Central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593622"/>
                  </a:ext>
                </a:extLst>
              </a:tr>
              <a:tr h="331014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Beech Park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Lucan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075348"/>
                  </a:ext>
                </a:extLst>
              </a:tr>
              <a:tr h="331014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Airlie Heights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Lucan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3509056"/>
                  </a:ext>
                </a:extLst>
              </a:tr>
              <a:tr h="331014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Brookvale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Lucan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266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7958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2A5316D-ED2F-4F89-B4B4-8D9240B1A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728166-732A-40E0-8947-89E7A0709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7400"/>
            <a:ext cx="2743200" cy="27432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IE" sz="2600" dirty="0">
                <a:solidFill>
                  <a:srgbClr val="FFFFFF"/>
                </a:solidFill>
              </a:rPr>
              <a:t>Agreements with External Bodies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363153-6D0E-4DEB-938E-6E37E3D91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5252" y="1061884"/>
            <a:ext cx="7558548" cy="51150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E" dirty="0"/>
              <a:t>Status of ESBN Agreement:</a:t>
            </a:r>
          </a:p>
          <a:p>
            <a:r>
              <a:rPr lang="en-IE" dirty="0"/>
              <a:t>the CRU/Safe Electric Circular for the upgrade and certification of pre 1990s PL Stock has now been published</a:t>
            </a:r>
          </a:p>
          <a:p>
            <a:r>
              <a:rPr lang="en-IE" dirty="0"/>
              <a:t>SDCC-ESBN Supplemental Agreement (SA) imminent – see above.  </a:t>
            </a:r>
          </a:p>
          <a:p>
            <a:r>
              <a:rPr lang="en-IE" i="1" dirty="0">
                <a:solidFill>
                  <a:schemeClr val="accent2"/>
                </a:solidFill>
              </a:rPr>
              <a:t>This stage of the programme is entirely reliant on ESBN resources. We are moving forward in good faith but expect operational on site bedding-in issues which may push our schedule significantly. </a:t>
            </a:r>
            <a:endParaRPr lang="en-IE" i="1" dirty="0"/>
          </a:p>
          <a:p>
            <a:r>
              <a:rPr lang="en-IE" dirty="0"/>
              <a:t>We are kicking off this programme with Rathfarnham Woods.</a:t>
            </a:r>
          </a:p>
          <a:p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888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1010</TotalTime>
  <Words>450</Words>
  <Application>Microsoft Office PowerPoint</Application>
  <PresentationFormat>Widescreen</PresentationFormat>
  <Paragraphs>91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Current status June 2022</vt:lpstr>
      <vt:lpstr>Update on Q1/Q2 Programme</vt:lpstr>
      <vt:lpstr> Q3/Q4 Programme (under ESBN Supplemental Agreement)</vt:lpstr>
      <vt:lpstr>Upgrade Programme June - Dec 2022</vt:lpstr>
      <vt:lpstr>Upgrade Programme June - Dec 2022</vt:lpstr>
      <vt:lpstr>Agreements with External Bodies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Grainne Mowlds</dc:creator>
  <cp:lastModifiedBy>Caitriona Lambert</cp:lastModifiedBy>
  <cp:revision>21</cp:revision>
  <cp:lastPrinted>2022-05-25T09:19:12Z</cp:lastPrinted>
  <dcterms:created xsi:type="dcterms:W3CDTF">2021-06-01T09:11:55Z</dcterms:created>
  <dcterms:modified xsi:type="dcterms:W3CDTF">2022-05-25T11:53:40Z</dcterms:modified>
</cp:coreProperties>
</file>