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55" r:id="rId5"/>
    <p:sldId id="342" r:id="rId6"/>
    <p:sldId id="356" r:id="rId7"/>
    <p:sldId id="357" r:id="rId8"/>
    <p:sldId id="339" r:id="rId9"/>
    <p:sldId id="343" r:id="rId10"/>
    <p:sldId id="340" r:id="rId11"/>
    <p:sldId id="358" r:id="rId12"/>
    <p:sldId id="359" r:id="rId13"/>
    <p:sldId id="347" r:id="rId14"/>
    <p:sldId id="360" r:id="rId15"/>
    <p:sldId id="349" r:id="rId16"/>
    <p:sldId id="363" r:id="rId17"/>
    <p:sldId id="341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01" autoAdjust="0"/>
  </p:normalViewPr>
  <p:slideViewPr>
    <p:cSldViewPr snapToGrid="0">
      <p:cViewPr varScale="1">
        <p:scale>
          <a:sx n="102" d="100"/>
          <a:sy n="102" d="100"/>
        </p:scale>
        <p:origin x="28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13/06/2022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13/06/2022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FFC-60A3-48F9-AE30-E5229BE85CF8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7E-C809-43DF-9412-48E4C2ED7D33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33B-B059-4D93-BAF1-BDA88AA1148A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7200-BE5C-4768-B75D-20CBF7E3D015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AF50-8477-40ED-8C3D-95941BBB6356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A152-68A7-4735-AD1A-798877CA3C88}" type="datetime1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5AE4-872E-4CBD-B3BD-DDFC60489AC3}" type="datetime1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B31E-4A5E-41EC-B12E-BF1709B8CC7F}" type="datetime1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6FF-CE21-4CD0-B4D6-B7A5D82E0447}" type="datetime1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204-086B-4419-BE78-C97B62A04D1F}" type="datetime1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ABA3-17C4-4AE6-97A9-27B05E53DF0B}" type="datetime1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9BDC-F521-4D7B-A1F2-4B9F6AA788EC}" type="datetime1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Headed Item 11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Chief Executive’s Report on Part 8 Public Consultation for Proposed Development of 118 homes in Social &amp; Affordable Housing Development at Clonburris SDZ (Canal Extension Site)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IE" sz="3800" b="1" dirty="0">
              <a:solidFill>
                <a:schemeClr val="bg1"/>
              </a:solidFill>
            </a:endParaRPr>
          </a:p>
          <a:p>
            <a:r>
              <a:rPr lang="en-IE" sz="3300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sz="3300" b="1" dirty="0">
                <a:solidFill>
                  <a:schemeClr val="bg1"/>
                </a:solidFill>
              </a:rPr>
              <a:t>13</a:t>
            </a:r>
            <a:r>
              <a:rPr lang="en-IE" sz="3300" b="1" baseline="30000" dirty="0">
                <a:solidFill>
                  <a:schemeClr val="bg1"/>
                </a:solidFill>
              </a:rPr>
              <a:t>th</a:t>
            </a:r>
            <a:r>
              <a:rPr lang="en-IE" sz="3300" b="1" dirty="0">
                <a:solidFill>
                  <a:schemeClr val="bg1"/>
                </a:solidFill>
              </a:rPr>
              <a:t> June 2022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7"/>
    </mc:Choice>
    <mc:Fallback xmlns="">
      <p:transition spd="slow" advTm="25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Responses to Submissions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10596" y="1562834"/>
            <a:ext cx="8505825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buClr>
                <a:srgbClr val="000000"/>
              </a:buClr>
            </a:pPr>
            <a:r>
              <a:rPr lang="en-US" sz="2400" b="1" dirty="0"/>
              <a:t>Transportation, Parking, Access &amp; Permeability</a:t>
            </a:r>
            <a:endParaRPr lang="en-IE" sz="2400" b="1" dirty="0"/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Objective of SDZ - </a:t>
            </a:r>
            <a:r>
              <a:rPr lang="en-GB" sz="2400" dirty="0"/>
              <a:t>sustainable modes of transport , such as cycling &amp; walking – key objective for this development area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Additional car parking to mitigate concerns regarding potential overflow car parking into adjacent estates (revised ratio 1:1)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Streets designed with emphasis on pedestrian movement, activity &amp; place making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Fonthill Road – access to distributor road not recommended-due </a:t>
            </a:r>
            <a:r>
              <a:rPr lang="en-US" sz="2400" dirty="0" err="1">
                <a:cs typeface="Arial" panose="020B0604020202020204" pitchFamily="34" charset="0"/>
              </a:rPr>
              <a:t>tosafety</a:t>
            </a:r>
            <a:r>
              <a:rPr lang="en-US" sz="2400" dirty="0">
                <a:cs typeface="Arial" panose="020B0604020202020204" pitchFamily="34" charset="0"/>
              </a:rPr>
              <a:t> concerns - </a:t>
            </a:r>
            <a:r>
              <a:rPr lang="en-IE" sz="2400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minimise</a:t>
            </a:r>
            <a:r>
              <a:rPr lang="en-IE" sz="2400" spc="-65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IE" sz="2400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disruption</a:t>
            </a:r>
            <a:r>
              <a:rPr lang="en-IE" sz="2400" spc="-65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IE" sz="2400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to</a:t>
            </a:r>
            <a:r>
              <a:rPr lang="en-IE" sz="2400" spc="-60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IE" sz="2400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vehicle</a:t>
            </a:r>
            <a:r>
              <a:rPr lang="en-IE" sz="2400" spc="-60" dirty="0"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 movements,</a:t>
            </a:r>
            <a:endParaRPr lang="en-US" sz="2400" spc="-60" dirty="0">
              <a:effectLst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Traffic calming measures incorporated into scheme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Drainage / </a:t>
            </a:r>
            <a:r>
              <a:rPr lang="en-US" sz="2400" b="1" dirty="0" err="1"/>
              <a:t>SuDS</a:t>
            </a:r>
            <a:endParaRPr lang="en-US" sz="2400" b="1" dirty="0"/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Drainage designed to </a:t>
            </a:r>
            <a:r>
              <a:rPr lang="en-US" sz="2400" dirty="0" err="1"/>
              <a:t>minimise</a:t>
            </a:r>
            <a:r>
              <a:rPr lang="en-US" sz="2400" dirty="0"/>
              <a:t> impact on receiving environment 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Surface water run‐off directed to attenuation pond to the north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1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Responses to Submissions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10596" y="1562834"/>
            <a:ext cx="8505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Environmental Impact/Open Space/Public Realm/Play Spaces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Full arborist assessment at detailed design stage – tree retention/minimal tree removal &amp; mitigation through re-planting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Range of connected public realm facilities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Strategic Grand Canal Park to be developed adjacent to site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/>
              <a:t>Contentious play space at entry at Ashwood to be retained – consultation with residents on design/layout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Full construction management plan before any development </a:t>
            </a:r>
          </a:p>
          <a:p>
            <a:r>
              <a:rPr lang="en-US" sz="2400" b="1" dirty="0"/>
              <a:t>Other</a:t>
            </a:r>
            <a:endParaRPr lang="en-US" sz="2400" dirty="0"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Statutory bodies’ requirements agreed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Consultation on boundary treatments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Phased amenities &amp; facilities in wider SDZ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/>
              <a:t>All comments &amp; observations noted, some of which subject to separate &amp; ongoing processes within SDCC.</a:t>
            </a:r>
          </a:p>
        </p:txBody>
      </p:sp>
    </p:spTree>
    <p:extLst>
      <p:ext uri="{BB962C8B-B14F-4D97-AF65-F5344CB8AC3E}">
        <p14:creationId xmlns:p14="http://schemas.microsoft.com/office/powerpoint/2010/main" val="38334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Variations to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10596" y="1562834"/>
            <a:ext cx="85058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sz="2400" b="1" dirty="0">
                <a:solidFill>
                  <a:srgbClr val="D95E00"/>
                </a:solidFill>
              </a:rPr>
              <a:t>Following consideration of the submissions, the following variations are recommended: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800" dirty="0"/>
              <a:t>Changed positioning of one unit in Block D &amp; Block D reconfigured, with three- &amp; four-bed houses replacing duplexes to minimise overlooking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800" dirty="0"/>
              <a:t>Overall reduction of two homes in proposed development with revised </a:t>
            </a:r>
            <a:r>
              <a:rPr lang="en-US" sz="2800" dirty="0"/>
              <a:t>total of 116 homes (60 affordable and 56 social homes)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/>
              <a:t>Additional car parking spaces – new ratio per unit 1:1</a:t>
            </a:r>
          </a:p>
          <a:p>
            <a:pPr algn="just"/>
            <a:r>
              <a:rPr lang="en-US" sz="2800" dirty="0"/>
              <a:t>---------------------------------------------------------------------------</a:t>
            </a:r>
          </a:p>
          <a:p>
            <a:pPr marL="457200" indent="-457200" algn="just">
              <a:buFont typeface="Calibri" panose="020F0502020204030204" pitchFamily="34" charset="0"/>
              <a:buChar char="×"/>
            </a:pPr>
            <a:r>
              <a:rPr lang="en-US" sz="2800" dirty="0">
                <a:solidFill>
                  <a:srgbClr val="FF0000"/>
                </a:solidFill>
              </a:rPr>
              <a:t>Play space removal not recommended </a:t>
            </a:r>
          </a:p>
        </p:txBody>
      </p:sp>
    </p:spTree>
    <p:extLst>
      <p:ext uri="{BB962C8B-B14F-4D97-AF65-F5344CB8AC3E}">
        <p14:creationId xmlns:p14="http://schemas.microsoft.com/office/powerpoint/2010/main" val="380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569262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Variations to Proposal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3B43E-D3B0-AAC0-2518-DD1EA3DC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" y="1215593"/>
            <a:ext cx="6052008" cy="324028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95C037-1ABB-9665-AD37-E4A81C4B5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91736"/>
              </p:ext>
            </p:extLst>
          </p:nvPr>
        </p:nvGraphicFramePr>
        <p:xfrm>
          <a:off x="1725958" y="4514647"/>
          <a:ext cx="7226300" cy="2225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32162">
                  <a:extLst>
                    <a:ext uri="{9D8B030D-6E8A-4147-A177-3AD203B41FA5}">
                      <a16:colId xmlns:a16="http://schemas.microsoft.com/office/drawing/2014/main" val="1654597114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3915248796"/>
                    </a:ext>
                  </a:extLst>
                </a:gridCol>
                <a:gridCol w="1130978">
                  <a:extLst>
                    <a:ext uri="{9D8B030D-6E8A-4147-A177-3AD203B41FA5}">
                      <a16:colId xmlns:a16="http://schemas.microsoft.com/office/drawing/2014/main" val="3229829051"/>
                    </a:ext>
                  </a:extLst>
                </a:gridCol>
                <a:gridCol w="1213090">
                  <a:extLst>
                    <a:ext uri="{9D8B030D-6E8A-4147-A177-3AD203B41FA5}">
                      <a16:colId xmlns:a16="http://schemas.microsoft.com/office/drawing/2014/main" val="2268041158"/>
                    </a:ext>
                  </a:extLst>
                </a:gridCol>
              </a:tblGrid>
              <a:tr h="37092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Block D (Changes)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Published 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Revised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Change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136148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r>
                        <a:rPr lang="en-IE" sz="1600" b="0" dirty="0">
                          <a:effectLst/>
                        </a:rPr>
                        <a:t>2 Bed Duplex (Ground Floor)</a:t>
                      </a:r>
                      <a:endParaRPr lang="en-IE" sz="1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effectLst/>
                        </a:rPr>
                        <a:t>4</a:t>
                      </a:r>
                      <a:endParaRPr lang="en-IE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0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IE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2505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r>
                        <a:rPr lang="en-IE" sz="1600" b="0" dirty="0">
                          <a:effectLst/>
                        </a:rPr>
                        <a:t>2 Bed Duplex (2-storey over Ground floor)</a:t>
                      </a:r>
                      <a:endParaRPr lang="en-IE" sz="1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4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0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IE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548548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r>
                        <a:rPr lang="en-IE" sz="1600" b="0" dirty="0">
                          <a:effectLst/>
                        </a:rPr>
                        <a:t>3 Bed House</a:t>
                      </a:r>
                      <a:endParaRPr lang="en-IE" sz="1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</a:rPr>
                        <a:t>3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B050"/>
                          </a:solidFill>
                          <a:effectLst/>
                        </a:rPr>
                        <a:t>+2</a:t>
                      </a:r>
                      <a:endParaRPr lang="en-IE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5478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r>
                        <a:rPr lang="en-IE" sz="1600" b="0" dirty="0">
                          <a:effectLst/>
                        </a:rPr>
                        <a:t>4 Bed House</a:t>
                      </a:r>
                      <a:endParaRPr lang="en-IE" sz="1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effectLst/>
                        </a:rPr>
                        <a:t>2</a:t>
                      </a:r>
                      <a:endParaRPr lang="en-IE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6</a:t>
                      </a:r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00B050"/>
                          </a:solidFill>
                          <a:effectLst/>
                        </a:rPr>
                        <a:t>+4</a:t>
                      </a:r>
                      <a:endParaRPr lang="en-IE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7098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+mn-lt"/>
                        </a:rPr>
                        <a:t>Net Impact</a:t>
                      </a:r>
                      <a:endParaRPr lang="en-IE" sz="1600" b="1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b="1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endParaRPr lang="en-IE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4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89"/>
    </mc:Choice>
    <mc:Fallback>
      <p:transition spd="slow" advTm="530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6114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Recommendation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67965" y="1562834"/>
            <a:ext cx="8899835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Overall proposal in accordance with proper planning &amp; sustainable development of area &amp; with Clonburris SDZ</a:t>
            </a:r>
          </a:p>
          <a:p>
            <a:r>
              <a:rPr lang="en-US" sz="2800" b="1" u="sng" dirty="0"/>
              <a:t>Recommendation to Council to approve proposed development with amendments as outlined</a:t>
            </a:r>
          </a:p>
          <a:p>
            <a:pPr>
              <a:spcBef>
                <a:spcPct val="20000"/>
              </a:spcBef>
            </a:pPr>
            <a:r>
              <a:rPr lang="en-IE" sz="3600" b="1" dirty="0">
                <a:solidFill>
                  <a:srgbClr val="D95E00"/>
                </a:solidFill>
              </a:rPr>
              <a:t>Next Steps if Part 8 Approved: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Develop detailed design &amp; tender for contractor to achieve projected construction start early in 2023 for 2024 delivery</a:t>
            </a:r>
            <a:endParaRPr lang="en-IE" sz="28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Funding applications to DHLGH</a:t>
            </a:r>
            <a:r>
              <a:rPr lang="en-US" sz="2800" dirty="0">
                <a:cs typeface="Arial" panose="020B0604020202020204" pitchFamily="34" charset="0"/>
              </a:rPr>
              <a:t> under Affordable Housing Fund &amp; Social Housing Investment </a:t>
            </a:r>
            <a:r>
              <a:rPr lang="en-US" sz="2800" dirty="0" err="1">
                <a:cs typeface="Arial" panose="020B0604020202020204" pitchFamily="34" charset="0"/>
              </a:rPr>
              <a:t>Programme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6143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Background &amp; Context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67965" y="1728811"/>
            <a:ext cx="867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Prevailing social &amp; affordable housing need + interim HNDA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SDCC Housing Delivery Action Plan 2022-2026 &amp; Housing for All</a:t>
            </a:r>
            <a:endParaRPr lang="en-I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Clonburris SDZ – Canal Extension Development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727F8-8782-B065-0382-F9BFAE33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65" y="3095117"/>
            <a:ext cx="8808070" cy="36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106826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 - SDZ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C2552-C8DD-EE24-4D02-1E40063A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96" y="6019800"/>
            <a:ext cx="3569203" cy="709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E547F-DCAE-88AF-A873-5969E9611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96" y="1643595"/>
            <a:ext cx="8628604" cy="1340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BBF84-5A0D-F46D-6D51-5B284893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913227"/>
            <a:ext cx="3767350" cy="29901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25BF6-E98C-A3E9-C522-E5823CB8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8" y="2913227"/>
            <a:ext cx="5204082" cy="38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167965" y="66406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89280" y="1310394"/>
            <a:ext cx="87654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4545"/>
                </a:solidFill>
              </a:rPr>
              <a:t>AA (Habitats Directive) &amp; EIA Screening</a:t>
            </a:r>
          </a:p>
          <a:p>
            <a:pPr marL="266700" indent="-2667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54545"/>
                </a:solidFill>
                <a:effectLst/>
              </a:rPr>
              <a:t>11 no. three-bed semi-detached/terraced houses</a:t>
            </a:r>
          </a:p>
          <a:p>
            <a:pPr marL="266700" indent="-2667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54545"/>
                </a:solidFill>
                <a:effectLst/>
              </a:rPr>
              <a:t>11 no. four-bed semi-detached/terraced houses</a:t>
            </a:r>
          </a:p>
          <a:p>
            <a:pPr marL="266700" indent="-2667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54545"/>
                </a:solidFill>
                <a:effectLst/>
              </a:rPr>
              <a:t>25 no. three-story buildings (each comprising a single-storey 2-bed apartment at ground level &amp; 1 no. 3-bed duplex home above, i.e., 50 no. homes in total)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54545"/>
                </a:solidFill>
                <a:effectLst/>
              </a:rPr>
              <a:t>9 no</a:t>
            </a:r>
            <a:r>
              <a:rPr lang="en-GB" sz="2400" dirty="0">
                <a:solidFill>
                  <a:srgbClr val="454545"/>
                </a:solidFill>
              </a:rPr>
              <a:t>. three-storey, stacked </a:t>
            </a:r>
            <a:r>
              <a:rPr lang="en-GB" sz="2400" b="0" i="0" dirty="0">
                <a:solidFill>
                  <a:srgbClr val="454545"/>
                </a:solidFill>
                <a:effectLst/>
              </a:rPr>
              <a:t>simplex (triplex) buildings (each comprising 3 no. 1-bed homes, i.e., 27 no. homes in total)</a:t>
            </a:r>
          </a:p>
          <a:p>
            <a:pPr marL="266700" indent="-2667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54545"/>
                </a:solidFill>
              </a:rPr>
              <a:t>1 no.</a:t>
            </a:r>
            <a:r>
              <a:rPr lang="en-GB" sz="2400" b="0" i="0" dirty="0">
                <a:solidFill>
                  <a:srgbClr val="454545"/>
                </a:solidFill>
                <a:effectLst/>
              </a:rPr>
              <a:t> 4-storey apartment building comprising 19 no. apartments (15 no. one-bed apartments &amp; 4 no. 2-bed apartments)</a:t>
            </a: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54545"/>
                </a:solidFill>
                <a:effectLst/>
              </a:rPr>
              <a:t>112 no. car parking spaces, approx. 140 no. cycle parking spaces, high-quality amenity spaces , landscape works</a:t>
            </a:r>
            <a:r>
              <a:rPr lang="en-GB" sz="2400" dirty="0">
                <a:solidFill>
                  <a:srgbClr val="454545"/>
                </a:solidFill>
              </a:rPr>
              <a:t>, ESB substation, roundabout at Bawnogue Road </a:t>
            </a:r>
            <a:r>
              <a:rPr lang="en-GB" sz="2400" b="0" i="0" dirty="0">
                <a:solidFill>
                  <a:srgbClr val="454545"/>
                </a:solidFill>
                <a:effectLst/>
              </a:rPr>
              <a:t>entrance to development, SUDS measures &amp; all associated ancillary site development works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01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0"/>
            <a:ext cx="9148763" cy="66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167965" y="914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CDB1B-3D3D-52DB-ADC8-5B205AAE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45" y="1715235"/>
            <a:ext cx="3612858" cy="2856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518C4-FB84-004A-AD0E-BC26024C8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65" y="4648200"/>
            <a:ext cx="4220688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811B0-79B4-EAA4-6DE9-C2153678B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99" y="4648200"/>
            <a:ext cx="4480235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D2E7E-D9D5-996E-7BA1-12C0471B0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65" y="1715234"/>
            <a:ext cx="5027108" cy="28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Public Consultation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07388" y="1568449"/>
            <a:ext cx="8631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Briefing for local Area Committee in March 2022</a:t>
            </a:r>
          </a:p>
          <a:p>
            <a:r>
              <a:rPr lang="en-GB" sz="2400" dirty="0">
                <a:latin typeface="+mn-lt"/>
              </a:rPr>
              <a:t>6-week formal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public consultation period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31</a:t>
            </a:r>
            <a:r>
              <a:rPr lang="en-GB" sz="24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March-17</a:t>
            </a:r>
            <a:r>
              <a:rPr lang="en-GB" sz="24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May 2022</a:t>
            </a:r>
          </a:p>
          <a:p>
            <a:r>
              <a:rPr lang="en-GB" sz="2400" dirty="0"/>
              <a:t>Meeting with local residents’ representatives in May 2022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92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submissions received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relating to: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400" dirty="0"/>
              <a:t>Location, Tenure, Design, Density and Height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400" dirty="0"/>
              <a:t>Transportation, Parking, Access and Permeability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400" dirty="0"/>
              <a:t>Environmental Impact/Open Space/Public Realm/Play Spaces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/>
              <a:t>Access to Amenities &amp; Facilities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400" dirty="0"/>
              <a:t>Drainage/SUDS</a:t>
            </a:r>
            <a:endParaRPr lang="en-IE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400" b="0" i="0" u="none" strike="noStrike" kern="1200" dirty="0">
                <a:effectLst/>
              </a:rPr>
              <a:t>Boundary Treatment</a:t>
            </a:r>
            <a:endParaRPr lang="en-IE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</a:rPr>
              <a:t>Submissions from </a:t>
            </a:r>
            <a:r>
              <a:rPr lang="en-GB" sz="2400" dirty="0">
                <a:solidFill>
                  <a:srgbClr val="000000"/>
                </a:solidFill>
              </a:rPr>
              <a:t>Statutory Bodies</a:t>
            </a:r>
            <a:endParaRPr lang="en-IE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Miscellaneous Issues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Overview of Submissions (1)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319087" y="1646671"/>
            <a:ext cx="85058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Location, Tenure, Design, Density and Height</a:t>
            </a:r>
            <a:endParaRPr lang="en-IE" sz="2400" b="1" dirty="0"/>
          </a:p>
          <a:p>
            <a:r>
              <a:rPr lang="en-US" sz="2400" dirty="0"/>
              <a:t>Building height, tenure mix, distance from existing properties, location of development, building materials, height/impact on privacy</a:t>
            </a:r>
          </a:p>
          <a:p>
            <a:r>
              <a:rPr lang="en-US" sz="2400" b="1" dirty="0"/>
              <a:t>Transportation, Parking, Access &amp; Permeability</a:t>
            </a:r>
            <a:endParaRPr lang="en-IE" sz="2400" b="1" dirty="0"/>
          </a:p>
          <a:p>
            <a:r>
              <a:rPr lang="en-US" sz="2400" dirty="0"/>
              <a:t>Access to development, traffic volumes, lack of public transport, traffic calming, car parking provision, lack of cycling routes, overflow parking, </a:t>
            </a:r>
            <a:r>
              <a:rPr lang="en-US" sz="2400" dirty="0">
                <a:cs typeface="Arial" panose="020B0604020202020204" pitchFamily="34" charset="0"/>
              </a:rPr>
              <a:t>concerns around proposed pedestrian &amp; cycle route access through Ashwood Estate</a:t>
            </a:r>
          </a:p>
          <a:p>
            <a:r>
              <a:rPr lang="en-US" sz="2400" b="1" dirty="0"/>
              <a:t>Environmental Impact/Open Space/Public Realm/Play Spaces</a:t>
            </a:r>
          </a:p>
          <a:p>
            <a:r>
              <a:rPr lang="en-US" sz="2400" dirty="0"/>
              <a:t>Location of play space, loss of open/green space, impact on bio-diversity, removal of existing trees, impact to wildlife, impact on canal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31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104985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Overview of Submissions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10596" y="1696184"/>
            <a:ext cx="8505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Drainage / SUDS </a:t>
            </a:r>
            <a:r>
              <a:rPr lang="en-US" sz="2400" dirty="0">
                <a:cs typeface="Arial" panose="020B0604020202020204" pitchFamily="34" charset="0"/>
              </a:rPr>
              <a:t>– impact on existing residents, piping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Boundary treatment</a:t>
            </a:r>
            <a:r>
              <a:rPr lang="en-US" sz="2400" dirty="0">
                <a:cs typeface="Arial" panose="020B0604020202020204" pitchFamily="34" charset="0"/>
              </a:rPr>
              <a:t> – for development, use of existing boundary walls for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Other: 	</a:t>
            </a:r>
            <a:r>
              <a:rPr lang="en-US" sz="2400" dirty="0">
                <a:cs typeface="Arial" panose="020B0604020202020204" pitchFamily="34" charset="0"/>
              </a:rPr>
              <a:t>Statutory body submissions 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	Lack of local amenities/services</a:t>
            </a:r>
          </a:p>
          <a:p>
            <a:pPr lvl="4"/>
            <a:r>
              <a:rPr lang="en-US" sz="2400" dirty="0">
                <a:cs typeface="Arial" panose="020B0604020202020204" pitchFamily="34" charset="0"/>
              </a:rPr>
              <a:t>Lack of public consultation</a:t>
            </a:r>
            <a:endParaRPr lang="en-GB" sz="2400" dirty="0">
              <a:solidFill>
                <a:prstClr val="black"/>
              </a:solidFill>
            </a:endParaRPr>
          </a:p>
          <a:p>
            <a:pPr lvl="4"/>
            <a:r>
              <a:rPr lang="en-US" sz="2400" dirty="0">
                <a:cs typeface="Arial" panose="020B0604020202020204" pitchFamily="34" charset="0"/>
              </a:rPr>
              <a:t>Impact on property values</a:t>
            </a:r>
          </a:p>
          <a:p>
            <a:pPr lvl="4"/>
            <a:r>
              <a:rPr lang="en-US" sz="2400" dirty="0">
                <a:cs typeface="Arial" panose="020B0604020202020204" pitchFamily="34" charset="0"/>
              </a:rPr>
              <a:t>Anti-social </a:t>
            </a:r>
            <a:r>
              <a:rPr lang="en-US" sz="2400" dirty="0" err="1">
                <a:cs typeface="Arial" panose="020B0604020202020204" pitchFamily="34" charset="0"/>
              </a:rPr>
              <a:t>behaviour</a:t>
            </a:r>
            <a:r>
              <a:rPr lang="en-US" sz="2400" dirty="0">
                <a:cs typeface="Arial" panose="020B0604020202020204" pitchFamily="34" charset="0"/>
              </a:rPr>
              <a:t>/estate management</a:t>
            </a:r>
          </a:p>
          <a:p>
            <a:pPr lvl="4"/>
            <a:r>
              <a:rPr lang="en-US" sz="2400" dirty="0">
                <a:cs typeface="Arial" panose="020B0604020202020204" pitchFamily="34" charset="0"/>
              </a:rPr>
              <a:t>Support for development</a:t>
            </a:r>
          </a:p>
          <a:p>
            <a:pPr lvl="4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93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Responses to Submissions (1)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10596" y="1447800"/>
            <a:ext cx="87228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Location, Tenure, Design, Density &amp; Height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Site location as per adopted SDZ –cannot relocate northwards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/>
              <a:t>Scheme meets key SDZ objectives &amp; requirements for the area: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US" sz="2000" dirty="0"/>
              <a:t>develop high-quality </a:t>
            </a:r>
            <a:r>
              <a:rPr lang="en-US" sz="2000" dirty="0" err="1"/>
              <a:t>neighbourhood</a:t>
            </a:r>
            <a:r>
              <a:rPr lang="en-US" sz="2000" dirty="0"/>
              <a:t> extension to Ashwood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US" sz="2000" dirty="0"/>
              <a:t>range of distinctive &amp; diverse housing to Canal frontage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US" sz="2000" dirty="0"/>
              <a:t>proposed permeability &amp; movement connections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US" sz="2000" dirty="0"/>
              <a:t>two to four </a:t>
            </a:r>
            <a:r>
              <a:rPr lang="en-US" sz="2000" dirty="0" err="1"/>
              <a:t>storey</a:t>
            </a:r>
            <a:r>
              <a:rPr lang="en-US" sz="2000" dirty="0"/>
              <a:t> building heights</a:t>
            </a:r>
          </a:p>
          <a:p>
            <a:pPr marL="812800" lvl="1" indent="-355600">
              <a:buFont typeface="Wingdings" panose="05000000000000000000" pitchFamily="2" charset="2"/>
              <a:buChar char="§"/>
            </a:pPr>
            <a:r>
              <a:rPr lang="en-US" sz="2000" dirty="0"/>
              <a:t>compliance with SDZ density requirements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/>
              <a:t>Medium density development 47 units per hectare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/>
              <a:t>Min. 22m back‐to‐back distance between existing/new buildings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/>
              <a:t>Revisions to Block D – reconfigured one unit facing existing homes &amp; reconfigured adjacent block to remove potential overlooking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/>
              <a:t>Designed in accordance with current regs and best practice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55600" indent="-355600"/>
            <a:endParaRPr lang="en-GB" sz="2400" dirty="0">
              <a:solidFill>
                <a:prstClr val="black"/>
              </a:solidFill>
            </a:endParaRPr>
          </a:p>
          <a:p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68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92C9B76BB294FAFA6E89EEDFF1B97" ma:contentTypeVersion="7" ma:contentTypeDescription="Create a new document." ma:contentTypeScope="" ma:versionID="6b8b5c2ad18cee5059ce9cd4dbfd0a19">
  <xsd:schema xmlns:xsd="http://www.w3.org/2001/XMLSchema" xmlns:xs="http://www.w3.org/2001/XMLSchema" xmlns:p="http://schemas.microsoft.com/office/2006/metadata/properties" xmlns:ns3="f5753776-80ff-45ca-a4c1-002a1d968def" xmlns:ns4="81bc2e9c-c1ab-4318-9571-bd14d9aeccbd" targetNamespace="http://schemas.microsoft.com/office/2006/metadata/properties" ma:root="true" ma:fieldsID="a0a82baa2c376e7831bec9c052bfab77" ns3:_="" ns4:_="">
    <xsd:import namespace="f5753776-80ff-45ca-a4c1-002a1d968def"/>
    <xsd:import namespace="81bc2e9c-c1ab-4318-9571-bd14d9ae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3776-80ff-45ca-a4c1-002a1d96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2e9c-c1ab-4318-9571-bd14d9aec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DCC58-D4EA-4F43-9979-BDC4CCF7193E}">
  <ds:schemaRefs>
    <ds:schemaRef ds:uri="f5753776-80ff-45ca-a4c1-002a1d968def"/>
    <ds:schemaRef ds:uri="http://purl.org/dc/terms/"/>
    <ds:schemaRef ds:uri="81bc2e9c-c1ab-4318-9571-bd14d9aec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86117A-EA5F-44BA-AC17-0C798F9D2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53776-80ff-45ca-a4c1-002a1d968def"/>
    <ds:schemaRef ds:uri="81bc2e9c-c1ab-4318-9571-bd14d9ae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8D66CD-6F3A-45ED-AE90-8BA20CCA9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1027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Kavanagh</dc:creator>
  <cp:lastModifiedBy>Colm Ward</cp:lastModifiedBy>
  <cp:revision>88</cp:revision>
  <cp:lastPrinted>2022-06-01T10:53:33Z</cp:lastPrinted>
  <dcterms:created xsi:type="dcterms:W3CDTF">2020-10-02T15:34:48Z</dcterms:created>
  <dcterms:modified xsi:type="dcterms:W3CDTF">2022-06-13T11:44:14Z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0x01010040392C9B76BB294FAFA6E89EEDFF1B97</vt:lpwstr>
  </property>
</Properties>
</file>