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334" r:id="rId5"/>
    <p:sldId id="320" r:id="rId6"/>
    <p:sldId id="356" r:id="rId7"/>
    <p:sldId id="353" r:id="rId8"/>
    <p:sldId id="355" r:id="rId9"/>
    <p:sldId id="354" r:id="rId10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D0D8E8"/>
    <a:srgbClr val="4F81BD"/>
    <a:srgbClr val="E9EDF4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90930-B156-4766-88D5-C707D999817B}" v="79" dt="2022-06-07T13:05:20.0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36" autoAdjust="0"/>
    <p:restoredTop sz="86421" autoAdjust="0"/>
  </p:normalViewPr>
  <p:slideViewPr>
    <p:cSldViewPr>
      <p:cViewPr varScale="1">
        <p:scale>
          <a:sx n="63" d="100"/>
          <a:sy n="63" d="100"/>
        </p:scale>
        <p:origin x="727" y="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07/06/2022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07/06/2022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Headed Item 15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Update on Proposed Community Centre </a:t>
            </a:r>
            <a:r>
              <a:rPr lang="en-IE" sz="3800" b="1" dirty="0" err="1">
                <a:solidFill>
                  <a:schemeClr val="bg1"/>
                </a:solidFill>
              </a:rPr>
              <a:t>Develoments</a:t>
            </a:r>
            <a:r>
              <a:rPr lang="en-IE" sz="3800" b="1" dirty="0">
                <a:solidFill>
                  <a:schemeClr val="bg1"/>
                </a:solidFill>
              </a:rPr>
              <a:t> at: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 err="1">
                <a:solidFill>
                  <a:schemeClr val="bg1"/>
                </a:solidFill>
              </a:rPr>
              <a:t>Fortunetsown</a:t>
            </a:r>
            <a:r>
              <a:rPr lang="en-IE" sz="3800" b="1" dirty="0">
                <a:solidFill>
                  <a:schemeClr val="bg1"/>
                </a:solidFill>
              </a:rPr>
              <a:t> LAP/Citywest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Newcastle LAP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Orchard Lodge, Clondalkin</a:t>
            </a:r>
          </a:p>
          <a:p>
            <a:pPr marL="571500" indent="-5715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E" sz="3800" b="1" dirty="0">
              <a:solidFill>
                <a:schemeClr val="bg1"/>
              </a:solidFill>
            </a:endParaRPr>
          </a:p>
          <a:p>
            <a:r>
              <a:rPr lang="en-IE" sz="3300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sz="3300" b="1" dirty="0">
                <a:solidFill>
                  <a:schemeClr val="bg1"/>
                </a:solidFill>
              </a:rPr>
              <a:t>13</a:t>
            </a:r>
            <a:r>
              <a:rPr lang="en-IE" sz="3300" b="1" baseline="30000" dirty="0">
                <a:solidFill>
                  <a:schemeClr val="bg1"/>
                </a:solidFill>
              </a:rPr>
              <a:t>th</a:t>
            </a:r>
            <a:r>
              <a:rPr lang="en-IE" sz="3300" b="1" dirty="0">
                <a:solidFill>
                  <a:schemeClr val="bg1"/>
                </a:solidFill>
              </a:rPr>
              <a:t> June 2022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91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7"/>
    </mc:Choice>
    <mc:Fallback xmlns="">
      <p:transition spd="slow" advTm="2535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2415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92223" y="748904"/>
            <a:ext cx="5715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Fortunestown LAP/Citywest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408229" y="1371600"/>
            <a:ext cx="83275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LAP requirements condition small community spaces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Potential for community facility of scale limited by lack of suitable sites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Sites assessment &amp; protracted discussions with landowners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Proposed location at </a:t>
            </a:r>
            <a:r>
              <a:rPr lang="en-IE" sz="2400" dirty="0" err="1"/>
              <a:t>Cúil</a:t>
            </a:r>
            <a:r>
              <a:rPr lang="en-IE" sz="2400" dirty="0"/>
              <a:t> </a:t>
            </a:r>
            <a:r>
              <a:rPr lang="en-IE" sz="2400" dirty="0" err="1"/>
              <a:t>Dúin</a:t>
            </a:r>
            <a:r>
              <a:rPr lang="en-IE" sz="2400" dirty="0"/>
              <a:t> Avenue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Site of previously permitted creche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Proposal to combine creche and community facility in a three-storey development of circa 2,000 m</a:t>
            </a:r>
            <a:r>
              <a:rPr lang="en-IE" sz="2400" baseline="30000" dirty="0"/>
              <a:t>2</a:t>
            </a:r>
            <a:r>
              <a:rPr lang="en-IE" sz="2400" dirty="0"/>
              <a:t> (outline plan submitted to Community team)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Subject to: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IE" sz="2400" dirty="0"/>
              <a:t>Planning (application to be lodged imminently)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IE" sz="2400" dirty="0"/>
              <a:t>Formal agreement with developer on costs, terms etc.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IE" sz="2400" dirty="0"/>
              <a:t>Community Dept. consultation on design &amp; internal layouts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Post-planning 18-month construction timeline</a:t>
            </a:r>
          </a:p>
        </p:txBody>
      </p:sp>
    </p:spTree>
    <p:extLst>
      <p:ext uri="{BB962C8B-B14F-4D97-AF65-F5344CB8AC3E}">
        <p14:creationId xmlns:p14="http://schemas.microsoft.com/office/powerpoint/2010/main" val="307054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2415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92223" y="748904"/>
            <a:ext cx="5715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Fortunestown LAP/Citywest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61338" y="1571364"/>
            <a:ext cx="31604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38375" algn="l"/>
              </a:tabLst>
            </a:pPr>
            <a:r>
              <a:rPr lang="en-IE" sz="2400" dirty="0"/>
              <a:t>Site location revised to more central site</a:t>
            </a:r>
          </a:p>
          <a:p>
            <a:pPr>
              <a:spcBef>
                <a:spcPts val="1200"/>
              </a:spcBef>
              <a:tabLst>
                <a:tab pos="2238375" algn="l"/>
              </a:tabLst>
            </a:pPr>
            <a:r>
              <a:rPr lang="en-IE" sz="2400" dirty="0"/>
              <a:t>Synergies of combined community &amp; creche facility</a:t>
            </a:r>
          </a:p>
          <a:p>
            <a:pPr>
              <a:spcBef>
                <a:spcPts val="1200"/>
              </a:spcBef>
              <a:tabLst>
                <a:tab pos="2238375" algn="l"/>
              </a:tabLst>
            </a:pPr>
            <a:r>
              <a:rPr lang="en-IE" sz="2400" dirty="0"/>
              <a:t>Challenges on parking &amp; existing watercourse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2E3FA9-F07F-1D47-199E-760453D4F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765" y="1676490"/>
            <a:ext cx="5448300" cy="3552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2A4410-0F3E-5BB2-4DDA-9472E238F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15" y="5229315"/>
            <a:ext cx="8431356" cy="14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7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2415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04800" y="947221"/>
            <a:ext cx="5715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Newcastle Community Centre Upgrade &amp; Extension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408229" y="1924117"/>
            <a:ext cx="83275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Existing privately owned centre at St. Finian’s Hall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Preferred option to build on established use to meet LAP requirement for additional community space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Extensive engagement with existing Board of Management, adjacent landowner &amp; Planning Dept.</a:t>
            </a:r>
          </a:p>
          <a:p>
            <a:pPr marL="279400" indent="-279400">
              <a:buFont typeface="Wingdings" panose="05000000000000000000" pitchFamily="2" charset="2"/>
              <a:buChar char="ü"/>
              <a:tabLst>
                <a:tab pos="1706563" algn="l"/>
              </a:tabLst>
            </a:pPr>
            <a:r>
              <a:rPr lang="en-IE" sz="2400" dirty="0"/>
              <a:t>Proposals now being finalised for upgrade and 200m</a:t>
            </a:r>
            <a:r>
              <a:rPr lang="en-IE" sz="2400" baseline="30000" dirty="0"/>
              <a:t>2 </a:t>
            </a:r>
            <a:r>
              <a:rPr lang="en-IE" sz="2400" dirty="0"/>
              <a:t>extension </a:t>
            </a:r>
          </a:p>
          <a:p>
            <a:pPr marL="279400" indent="-279400">
              <a:buFont typeface="Wingdings" panose="05000000000000000000" pitchFamily="2" charset="2"/>
              <a:buChar char="ü"/>
              <a:tabLst>
                <a:tab pos="1706563" algn="l"/>
              </a:tabLst>
            </a:pPr>
            <a:r>
              <a:rPr lang="en-IE" sz="2400" dirty="0"/>
              <a:t>Will include café/kitchen area, accessible toilet, office space, additional multi-function space, reception area</a:t>
            </a:r>
          </a:p>
          <a:p>
            <a:pPr marL="279400" indent="-279400">
              <a:buFont typeface="Wingdings" panose="05000000000000000000" pitchFamily="2" charset="2"/>
              <a:buChar char="ü"/>
              <a:tabLst>
                <a:tab pos="1706563" algn="l"/>
              </a:tabLst>
            </a:pPr>
            <a:r>
              <a:rPr lang="en-IE" sz="2400" dirty="0"/>
              <a:t>Subject to:	</a:t>
            </a:r>
            <a:r>
              <a:rPr lang="en-IE" sz="1600" dirty="0">
                <a:sym typeface="Wingdings" panose="05000000000000000000" pitchFamily="2" charset="2"/>
              </a:rPr>
              <a:t></a:t>
            </a:r>
            <a:r>
              <a:rPr lang="en-IE" sz="2400" dirty="0">
                <a:sym typeface="Wingdings" panose="05000000000000000000" pitchFamily="2" charset="2"/>
              </a:rPr>
              <a:t> BoM agreement on final design</a:t>
            </a:r>
          </a:p>
          <a:p>
            <a:pPr marL="1706563"/>
            <a:r>
              <a:rPr lang="en-IE" sz="1600" dirty="0">
                <a:sym typeface="Wingdings" panose="05000000000000000000" pitchFamily="2" charset="2"/>
              </a:rPr>
              <a:t></a:t>
            </a:r>
            <a:r>
              <a:rPr lang="en-IE" sz="2400" dirty="0">
                <a:sym typeface="Wingdings" panose="05000000000000000000" pitchFamily="2" charset="2"/>
              </a:rPr>
              <a:t> Landowner consent to Part 8 application</a:t>
            </a:r>
            <a:r>
              <a:rPr lang="en-IE" sz="2400" dirty="0"/>
              <a:t> 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Funding in place in Three-Year Capital Programme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Part 8 to be advertised – summer 2022</a:t>
            </a:r>
          </a:p>
        </p:txBody>
      </p:sp>
    </p:spTree>
    <p:extLst>
      <p:ext uri="{BB962C8B-B14F-4D97-AF65-F5344CB8AC3E}">
        <p14:creationId xmlns:p14="http://schemas.microsoft.com/office/powerpoint/2010/main" val="333285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2415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04800" y="947221"/>
            <a:ext cx="5715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Newcastle Community Centre Upgrade &amp; Extension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4B79F-C464-2959-B4CE-FC2B14B46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63" y="2133600"/>
            <a:ext cx="3738485" cy="2019275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7F8ADB5-A7C6-68F7-0AC2-39E4D8B11D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130493"/>
              </p:ext>
            </p:extLst>
          </p:nvPr>
        </p:nvGraphicFramePr>
        <p:xfrm>
          <a:off x="4056348" y="1830039"/>
          <a:ext cx="5067506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4533723" imgH="6415694" progId="Acrobat.Document.DC">
                  <p:embed/>
                </p:oleObj>
              </mc:Choice>
              <mc:Fallback>
                <p:oleObj name="Acrobat Document" r:id="rId4" imgW="4533723" imgH="6415694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FA80AAB-AFD0-8C11-846A-9B56367DE4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56348" y="1830039"/>
                        <a:ext cx="5067506" cy="487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85634F9-714A-8930-B7FB-51A2B3BFD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4161584"/>
            <a:ext cx="3738485" cy="239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0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2415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04800" y="990600"/>
            <a:ext cx="601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Orchard Lane Age Friendly Centre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359258" y="1513820"/>
            <a:ext cx="84799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Legal transfer of property completed Jan 2022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Ongoing engagement with local community representatives to: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2238375" algn="l"/>
              </a:tabLst>
            </a:pPr>
            <a:r>
              <a:rPr lang="en-IE" sz="2400" dirty="0"/>
              <a:t>Explore preferred option for centre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2238375" algn="l"/>
              </a:tabLst>
            </a:pPr>
            <a:r>
              <a:rPr lang="en-IE" sz="2400" dirty="0"/>
              <a:t>Establishment of management company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2238375" algn="l"/>
              </a:tabLst>
            </a:pPr>
            <a:r>
              <a:rPr lang="en-IE" sz="2400" dirty="0"/>
              <a:t>Final centre fit-out design depended on management option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Framework now in place for procurement of fit-out works</a:t>
            </a:r>
          </a:p>
          <a:p>
            <a:pPr marL="279400" indent="-279400">
              <a:buFont typeface="Wingdings" panose="05000000000000000000" pitchFamily="2" charset="2"/>
              <a:buChar char="ü"/>
            </a:pPr>
            <a:r>
              <a:rPr lang="en-IE" sz="2400" dirty="0"/>
              <a:t>Contractor appointment July &amp; works commence Aug/Sep</a:t>
            </a:r>
          </a:p>
          <a:p>
            <a:endParaRPr lang="en-IE" sz="2400" dirty="0"/>
          </a:p>
        </p:txBody>
      </p:sp>
      <p:graphicFrame>
        <p:nvGraphicFramePr>
          <p:cNvPr id="5" name="Object 1">
            <a:extLst>
              <a:ext uri="{FF2B5EF4-FFF2-40B4-BE49-F238E27FC236}">
                <a16:creationId xmlns:a16="http://schemas.microsoft.com/office/drawing/2014/main" id="{668D0A33-018A-B3F2-5046-659DD3878C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74753"/>
              </p:ext>
            </p:extLst>
          </p:nvPr>
        </p:nvGraphicFramePr>
        <p:xfrm>
          <a:off x="408229" y="4191000"/>
          <a:ext cx="8278571" cy="2499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344007" imgH="8019860" progId="Acrobat.Document.DC">
                  <p:embed/>
                </p:oleObj>
              </mc:Choice>
              <mc:Fallback>
                <p:oleObj name="Acrobat Document" r:id="rId3" imgW="11344007" imgH="8019860" progId="Acrobat.Document.DC">
                  <p:embed/>
                  <p:pic>
                    <p:nvPicPr>
                      <p:cNvPr id="6" name="Object 1">
                        <a:extLst>
                          <a:ext uri="{FF2B5EF4-FFF2-40B4-BE49-F238E27FC236}">
                            <a16:creationId xmlns:a16="http://schemas.microsoft.com/office/drawing/2014/main" id="{C852F64F-17F4-4A95-4CB5-8F288C06DD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229" y="4191000"/>
                        <a:ext cx="8278571" cy="24992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163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408A23E-7F31-4A87-841B-879AC566BA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A4F4FF-BDAA-4353-878F-37F3501776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52AC0-20E9-4483-A9E7-B5B42D3A9B66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f5753776-80ff-45ca-a4c1-002a1d968def"/>
    <ds:schemaRef ds:uri="http://purl.org/dc/terms/"/>
    <ds:schemaRef ds:uri="81bc2e9c-c1ab-4318-9571-bd14d9aeccbd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16992</TotalTime>
  <Words>317</Words>
  <Application>Microsoft Office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Colm Ward</cp:lastModifiedBy>
  <cp:revision>433</cp:revision>
  <cp:lastPrinted>2018-09-27T14:42:52Z</cp:lastPrinted>
  <dcterms:created xsi:type="dcterms:W3CDTF">2006-08-16T00:00:00Z</dcterms:created>
  <dcterms:modified xsi:type="dcterms:W3CDTF">2022-06-07T13:25:10Z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