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61" r:id="rId4"/>
    <p:sldId id="263" r:id="rId5"/>
    <p:sldId id="264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334B-3D86-47E6-8BE6-447B7357A126}" type="datetimeFigureOut">
              <a:rPr lang="en-IE" smtClean="0"/>
              <a:t>06/06/2022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28D1-EB0C-4885-A66F-50E1081D6BE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934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334B-3D86-47E6-8BE6-447B7357A126}" type="datetimeFigureOut">
              <a:rPr lang="en-IE" smtClean="0"/>
              <a:t>06/06/2022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28D1-EB0C-4885-A66F-50E1081D6BE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054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334B-3D86-47E6-8BE6-447B7357A126}" type="datetimeFigureOut">
              <a:rPr lang="en-IE" smtClean="0"/>
              <a:t>06/06/2022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28D1-EB0C-4885-A66F-50E1081D6BE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693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334B-3D86-47E6-8BE6-447B7357A126}" type="datetimeFigureOut">
              <a:rPr lang="en-IE" smtClean="0"/>
              <a:t>06/06/2022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28D1-EB0C-4885-A66F-50E1081D6BE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994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334B-3D86-47E6-8BE6-447B7357A126}" type="datetimeFigureOut">
              <a:rPr lang="en-IE" smtClean="0"/>
              <a:t>06/06/2022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28D1-EB0C-4885-A66F-50E1081D6BE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872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334B-3D86-47E6-8BE6-447B7357A126}" type="datetimeFigureOut">
              <a:rPr lang="en-IE" smtClean="0"/>
              <a:t>06/06/2022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28D1-EB0C-4885-A66F-50E1081D6BE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000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334B-3D86-47E6-8BE6-447B7357A126}" type="datetimeFigureOut">
              <a:rPr lang="en-IE" smtClean="0"/>
              <a:t>06/06/2022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28D1-EB0C-4885-A66F-50E1081D6BE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302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334B-3D86-47E6-8BE6-447B7357A126}" type="datetimeFigureOut">
              <a:rPr lang="en-IE" smtClean="0"/>
              <a:t>06/06/2022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28D1-EB0C-4885-A66F-50E1081D6BE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159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334B-3D86-47E6-8BE6-447B7357A126}" type="datetimeFigureOut">
              <a:rPr lang="en-IE" smtClean="0"/>
              <a:t>06/06/2022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28D1-EB0C-4885-A66F-50E1081D6BE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289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334B-3D86-47E6-8BE6-447B7357A126}" type="datetimeFigureOut">
              <a:rPr lang="en-IE" smtClean="0"/>
              <a:t>06/06/2022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28D1-EB0C-4885-A66F-50E1081D6BE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138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334B-3D86-47E6-8BE6-447B7357A126}" type="datetimeFigureOut">
              <a:rPr lang="en-IE" smtClean="0"/>
              <a:t>06/06/2022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28D1-EB0C-4885-A66F-50E1081D6BE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83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3334B-3D86-47E6-8BE6-447B7357A126}" type="datetimeFigureOut">
              <a:rPr lang="en-IE" smtClean="0"/>
              <a:t>06/06/2022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428D1-EB0C-4885-A66F-50E1081D6BE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473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Lucan Weir - Ian Hennessy Photography">
            <a:extLst>
              <a:ext uri="{FF2B5EF4-FFF2-40B4-BE49-F238E27FC236}">
                <a16:creationId xmlns:a16="http://schemas.microsoft.com/office/drawing/2014/main" id="{468A4FAD-0E25-DD4F-EAB5-C166DD4FF9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2325" b="-2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F624652-96D0-336C-299B-8C2276265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447" y="5903316"/>
            <a:ext cx="1382651" cy="6498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6C7E2B-561A-C07C-8DD5-BFD91DC3BD23}"/>
              </a:ext>
            </a:extLst>
          </p:cNvPr>
          <p:cNvSpPr txBox="1"/>
          <p:nvPr/>
        </p:nvSpPr>
        <p:spPr>
          <a:xfrm>
            <a:off x="507999" y="330200"/>
            <a:ext cx="558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South Dublin </a:t>
            </a:r>
          </a:p>
          <a:p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Tourism Strategy Consultation Process</a:t>
            </a:r>
            <a:endParaRPr lang="en-IE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75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6" descr="Save the Hellfire Club launches legal challenge against €19 million Dublin  Mountains visitor centre - Dublin Live">
            <a:extLst>
              <a:ext uri="{FF2B5EF4-FFF2-40B4-BE49-F238E27FC236}">
                <a16:creationId xmlns:a16="http://schemas.microsoft.com/office/drawing/2014/main" id="{D39BFB88-B9AF-CA7B-2A07-1F31E4613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t="-1" r="11316" b="-1"/>
          <a:stretch/>
        </p:blipFill>
        <p:spPr bwMode="auto">
          <a:xfrm>
            <a:off x="0" y="1282"/>
            <a:ext cx="9143999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45047CF-0827-7172-5478-D217C6ABF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013" y="5942095"/>
            <a:ext cx="1382651" cy="6498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7B32F2-312B-9A03-0FA0-4BD0BA625463}"/>
              </a:ext>
            </a:extLst>
          </p:cNvPr>
          <p:cNvSpPr txBox="1"/>
          <p:nvPr/>
        </p:nvSpPr>
        <p:spPr>
          <a:xfrm>
            <a:off x="507998" y="240194"/>
            <a:ext cx="472122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South Dublin Tourism Strategy 2015</a:t>
            </a:r>
            <a:endParaRPr lang="en-IE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9AD63E-3C8C-7954-F416-75C7D2073E59}"/>
              </a:ext>
            </a:extLst>
          </p:cNvPr>
          <p:cNvSpPr txBox="1"/>
          <p:nvPr/>
        </p:nvSpPr>
        <p:spPr>
          <a:xfrm>
            <a:off x="507999" y="767003"/>
            <a:ext cx="2139951" cy="461665"/>
          </a:xfrm>
          <a:prstGeom prst="rect">
            <a:avLst/>
          </a:prstGeom>
          <a:solidFill>
            <a:srgbClr val="4A4E29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Key Challenges</a:t>
            </a:r>
            <a:endParaRPr lang="en-IE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6C5072-AFE5-BBDC-0BA5-FEE00980E9B9}"/>
              </a:ext>
            </a:extLst>
          </p:cNvPr>
          <p:cNvSpPr/>
          <p:nvPr/>
        </p:nvSpPr>
        <p:spPr>
          <a:xfrm>
            <a:off x="743586" y="3963780"/>
            <a:ext cx="1679212" cy="1645952"/>
          </a:xfrm>
          <a:prstGeom prst="ellipse">
            <a:avLst/>
          </a:prstGeom>
          <a:solidFill>
            <a:srgbClr val="4A4E29">
              <a:alpha val="60000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E61B3A-0D5C-3842-D497-9685EF39CC3A}"/>
              </a:ext>
            </a:extLst>
          </p:cNvPr>
          <p:cNvSpPr txBox="1"/>
          <p:nvPr/>
        </p:nvSpPr>
        <p:spPr>
          <a:xfrm>
            <a:off x="649121" y="4490589"/>
            <a:ext cx="186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Tourism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Assets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484D98-3342-F683-E02E-F025C1249641}"/>
              </a:ext>
            </a:extLst>
          </p:cNvPr>
          <p:cNvSpPr/>
          <p:nvPr/>
        </p:nvSpPr>
        <p:spPr>
          <a:xfrm>
            <a:off x="2706193" y="4006895"/>
            <a:ext cx="1679212" cy="1645952"/>
          </a:xfrm>
          <a:prstGeom prst="ellipse">
            <a:avLst/>
          </a:prstGeom>
          <a:solidFill>
            <a:srgbClr val="4A4E29">
              <a:alpha val="60000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E24066-56FF-2F1F-F278-752F81A30876}"/>
              </a:ext>
            </a:extLst>
          </p:cNvPr>
          <p:cNvSpPr txBox="1"/>
          <p:nvPr/>
        </p:nvSpPr>
        <p:spPr>
          <a:xfrm>
            <a:off x="2602203" y="4490393"/>
            <a:ext cx="186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Strategic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Approach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4389F8A-E71E-A480-DAA0-812DD86312DE}"/>
              </a:ext>
            </a:extLst>
          </p:cNvPr>
          <p:cNvSpPr/>
          <p:nvPr/>
        </p:nvSpPr>
        <p:spPr>
          <a:xfrm>
            <a:off x="4668800" y="4006895"/>
            <a:ext cx="1679212" cy="1645952"/>
          </a:xfrm>
          <a:prstGeom prst="ellipse">
            <a:avLst/>
          </a:prstGeom>
          <a:solidFill>
            <a:srgbClr val="4A4E29">
              <a:alpha val="60000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8F70B1-3060-80AE-0EE7-5769B6A86C33}"/>
              </a:ext>
            </a:extLst>
          </p:cNvPr>
          <p:cNvSpPr txBox="1"/>
          <p:nvPr/>
        </p:nvSpPr>
        <p:spPr>
          <a:xfrm>
            <a:off x="4583860" y="4490393"/>
            <a:ext cx="186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Marketing &amp; Communications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7140939-80CA-5A19-D0D0-3BAB0ECB7074}"/>
              </a:ext>
            </a:extLst>
          </p:cNvPr>
          <p:cNvSpPr/>
          <p:nvPr/>
        </p:nvSpPr>
        <p:spPr>
          <a:xfrm>
            <a:off x="6631407" y="4006895"/>
            <a:ext cx="1679212" cy="1645952"/>
          </a:xfrm>
          <a:prstGeom prst="ellipse">
            <a:avLst/>
          </a:prstGeom>
          <a:solidFill>
            <a:srgbClr val="4A4E29">
              <a:alpha val="60000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332254-9745-201A-411C-142564241BBB}"/>
              </a:ext>
            </a:extLst>
          </p:cNvPr>
          <p:cNvSpPr txBox="1"/>
          <p:nvPr/>
        </p:nvSpPr>
        <p:spPr>
          <a:xfrm>
            <a:off x="6536942" y="4490393"/>
            <a:ext cx="186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Capital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 Investment</a:t>
            </a:r>
            <a:endParaRPr lang="en-I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4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icklow mum – who hunts ghosts in her free time – reveals terrifying tale  of Dublin Mountains' Hellfire Club">
            <a:extLst>
              <a:ext uri="{FF2B5EF4-FFF2-40B4-BE49-F238E27FC236}">
                <a16:creationId xmlns:a16="http://schemas.microsoft.com/office/drawing/2014/main" id="{BCE6DAB4-CAB7-1F9B-A3BB-C12AB46FE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3813"/>
            <a:ext cx="9144000" cy="426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1AED49C-6981-A2AF-051F-99BDF8B89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995" y="5883438"/>
            <a:ext cx="1382651" cy="6498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1586E6-775A-7064-B337-6E0E49E5DB96}"/>
              </a:ext>
            </a:extLst>
          </p:cNvPr>
          <p:cNvSpPr txBox="1"/>
          <p:nvPr/>
        </p:nvSpPr>
        <p:spPr>
          <a:xfrm>
            <a:off x="507998" y="240194"/>
            <a:ext cx="558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South Dublin Tourism Strategy 2015</a:t>
            </a:r>
            <a:endParaRPr lang="en-IE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2DC34-0881-7FDA-5E74-E2B282FF2C66}"/>
              </a:ext>
            </a:extLst>
          </p:cNvPr>
          <p:cNvSpPr txBox="1"/>
          <p:nvPr/>
        </p:nvSpPr>
        <p:spPr>
          <a:xfrm>
            <a:off x="507998" y="767003"/>
            <a:ext cx="558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Flagship Initiatives</a:t>
            </a:r>
            <a:endParaRPr lang="en-IE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C6D935-758A-C9C7-3A41-40F6FE8D8B99}"/>
              </a:ext>
            </a:extLst>
          </p:cNvPr>
          <p:cNvSpPr txBox="1"/>
          <p:nvPr/>
        </p:nvSpPr>
        <p:spPr>
          <a:xfrm>
            <a:off x="98423" y="1589789"/>
            <a:ext cx="390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Round Tower Visitor Centre</a:t>
            </a:r>
            <a:endParaRPr lang="en-IE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8F48D9-8180-EED5-E062-DF757B0200EC}"/>
              </a:ext>
            </a:extLst>
          </p:cNvPr>
          <p:cNvSpPr txBox="1"/>
          <p:nvPr/>
        </p:nvSpPr>
        <p:spPr>
          <a:xfrm>
            <a:off x="184149" y="2116597"/>
            <a:ext cx="160655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Greenways</a:t>
            </a:r>
            <a:endParaRPr lang="en-IE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CA66C4-4970-5A68-28FF-2F2FC66F8D10}"/>
              </a:ext>
            </a:extLst>
          </p:cNvPr>
          <p:cNvSpPr txBox="1"/>
          <p:nvPr/>
        </p:nvSpPr>
        <p:spPr>
          <a:xfrm>
            <a:off x="107948" y="2643405"/>
            <a:ext cx="3549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Dublin Mountains Project</a:t>
            </a:r>
            <a:endParaRPr lang="en-IE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9D631D-9840-83A4-D3F1-7FE7152DAC24}"/>
              </a:ext>
            </a:extLst>
          </p:cNvPr>
          <p:cNvSpPr txBox="1"/>
          <p:nvPr/>
        </p:nvSpPr>
        <p:spPr>
          <a:xfrm>
            <a:off x="184149" y="3170213"/>
            <a:ext cx="289242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Rathfarnham Stables</a:t>
            </a:r>
            <a:endParaRPr lang="en-IE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2316AD-C036-DCF7-051B-E213DAC40B39}"/>
              </a:ext>
            </a:extLst>
          </p:cNvPr>
          <p:cNvSpPr txBox="1"/>
          <p:nvPr/>
        </p:nvSpPr>
        <p:spPr>
          <a:xfrm>
            <a:off x="107948" y="3674053"/>
            <a:ext cx="390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Heritage Trails</a:t>
            </a:r>
            <a:endParaRPr lang="en-IE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4B0A43-9D50-418C-2BE4-4A5AC8CD9A43}"/>
              </a:ext>
            </a:extLst>
          </p:cNvPr>
          <p:cNvSpPr txBox="1"/>
          <p:nvPr/>
        </p:nvSpPr>
        <p:spPr>
          <a:xfrm>
            <a:off x="184149" y="4194302"/>
            <a:ext cx="245427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Cultural Heritage</a:t>
            </a:r>
            <a:endParaRPr lang="en-IE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D5EFB-DF06-8FC9-727D-35AC269C0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09" t="26667" r="23854" b="26481"/>
          <a:stretch/>
        </p:blipFill>
        <p:spPr>
          <a:xfrm>
            <a:off x="0" y="1204792"/>
            <a:ext cx="9144000" cy="4509614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7A3B939-9FF9-A65D-97DE-7A25A8F30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995" y="5883438"/>
            <a:ext cx="1382651" cy="6498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E79E1C-7F7A-3214-4786-96C69B53BF89}"/>
              </a:ext>
            </a:extLst>
          </p:cNvPr>
          <p:cNvSpPr txBox="1"/>
          <p:nvPr/>
        </p:nvSpPr>
        <p:spPr>
          <a:xfrm>
            <a:off x="450848" y="574095"/>
            <a:ext cx="558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Clusters &amp; Corridors</a:t>
            </a:r>
            <a:endParaRPr lang="en-IE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38E49-899E-C142-C1DE-18A92256BB4A}"/>
              </a:ext>
            </a:extLst>
          </p:cNvPr>
          <p:cNvSpPr txBox="1"/>
          <p:nvPr/>
        </p:nvSpPr>
        <p:spPr>
          <a:xfrm>
            <a:off x="255354" y="5755674"/>
            <a:ext cx="5588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Grand Canal Corridor		Dodder Greenway Corridor</a:t>
            </a:r>
          </a:p>
          <a:p>
            <a:r>
              <a:rPr lang="en-GB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Tallaght Activity Corridor	Slade Valley Corridor</a:t>
            </a:r>
          </a:p>
          <a:p>
            <a:r>
              <a:rPr lang="en-GB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Liffey Valley</a:t>
            </a:r>
          </a:p>
          <a:p>
            <a:r>
              <a:rPr lang="en-GB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Rathfarnham/Marley</a:t>
            </a:r>
            <a:endParaRPr lang="en-IE" sz="1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9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2" name="Picture 4" descr="Reopening Zipit Forest Adventures | Dublin's Outdoors">
            <a:extLst>
              <a:ext uri="{FF2B5EF4-FFF2-40B4-BE49-F238E27FC236}">
                <a16:creationId xmlns:a16="http://schemas.microsoft.com/office/drawing/2014/main" id="{807A2897-3D58-0023-1952-9146955C7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r="4381" b="2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0209C3D-6D16-44C3-030B-C42DFFDD5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52" y="6026313"/>
            <a:ext cx="1382651" cy="6498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E442CA-1ED1-87A6-C2CC-E6365992F108}"/>
              </a:ext>
            </a:extLst>
          </p:cNvPr>
          <p:cNvSpPr/>
          <p:nvPr/>
        </p:nvSpPr>
        <p:spPr>
          <a:xfrm>
            <a:off x="5643562" y="2638425"/>
            <a:ext cx="2066925" cy="150495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7D2F6A-6546-A8AA-A2A2-66B29C1A57EC}"/>
              </a:ext>
            </a:extLst>
          </p:cNvPr>
          <p:cNvSpPr/>
          <p:nvPr/>
        </p:nvSpPr>
        <p:spPr>
          <a:xfrm>
            <a:off x="1400175" y="2638425"/>
            <a:ext cx="2066925" cy="150495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2BE3613-27E6-1827-96C0-07775844E2E9}"/>
              </a:ext>
            </a:extLst>
          </p:cNvPr>
          <p:cNvSpPr/>
          <p:nvPr/>
        </p:nvSpPr>
        <p:spPr>
          <a:xfrm>
            <a:off x="4143375" y="3143250"/>
            <a:ext cx="866775" cy="561975"/>
          </a:xfrm>
          <a:prstGeom prst="rightArrow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69F5A2-7BE9-6FA8-5FED-DB5120210337}"/>
              </a:ext>
            </a:extLst>
          </p:cNvPr>
          <p:cNvSpPr txBox="1"/>
          <p:nvPr/>
        </p:nvSpPr>
        <p:spPr>
          <a:xfrm>
            <a:off x="1609725" y="2929235"/>
            <a:ext cx="1657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Nights: 504,000</a:t>
            </a:r>
          </a:p>
          <a:p>
            <a:r>
              <a:rPr lang="en-GB" dirty="0">
                <a:solidFill>
                  <a:schemeClr val="bg1"/>
                </a:solidFill>
              </a:rPr>
              <a:t>Spend: €26m</a:t>
            </a:r>
          </a:p>
          <a:p>
            <a:r>
              <a:rPr lang="en-GB" dirty="0">
                <a:solidFill>
                  <a:schemeClr val="bg1"/>
                </a:solidFill>
              </a:rPr>
              <a:t>Jobs: 2,500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8B11FE-A07B-211E-E5AF-383B09690AFF}"/>
              </a:ext>
            </a:extLst>
          </p:cNvPr>
          <p:cNvSpPr txBox="1"/>
          <p:nvPr/>
        </p:nvSpPr>
        <p:spPr>
          <a:xfrm>
            <a:off x="5845969" y="2929235"/>
            <a:ext cx="1657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Nights: 1.2m</a:t>
            </a:r>
          </a:p>
          <a:p>
            <a:r>
              <a:rPr lang="en-GB" dirty="0">
                <a:solidFill>
                  <a:schemeClr val="bg1"/>
                </a:solidFill>
              </a:rPr>
              <a:t>Spend: €62m</a:t>
            </a:r>
          </a:p>
          <a:p>
            <a:r>
              <a:rPr lang="en-GB" dirty="0">
                <a:solidFill>
                  <a:schemeClr val="bg1"/>
                </a:solidFill>
              </a:rPr>
              <a:t>Jobs: 4,840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8BD84B-CF1C-82A3-BA14-DF89736F9020}"/>
              </a:ext>
            </a:extLst>
          </p:cNvPr>
          <p:cNvSpPr txBox="1"/>
          <p:nvPr/>
        </p:nvSpPr>
        <p:spPr>
          <a:xfrm>
            <a:off x="-9525" y="374944"/>
            <a:ext cx="4645027" cy="461665"/>
          </a:xfrm>
          <a:prstGeom prst="rect">
            <a:avLst/>
          </a:prstGeom>
          <a:solidFill>
            <a:srgbClr val="4A4E29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Visitor Targets &amp; Economic Impact</a:t>
            </a:r>
            <a:endParaRPr lang="en-IE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907C2-1E78-2744-76BF-F03FC4DAC4A9}"/>
              </a:ext>
            </a:extLst>
          </p:cNvPr>
          <p:cNvSpPr txBox="1"/>
          <p:nvPr/>
        </p:nvSpPr>
        <p:spPr>
          <a:xfrm>
            <a:off x="1982786" y="2120549"/>
            <a:ext cx="901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2015</a:t>
            </a:r>
            <a:endParaRPr lang="en-IE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29764D-F63C-BB61-B59D-0475F109EFFF}"/>
              </a:ext>
            </a:extLst>
          </p:cNvPr>
          <p:cNvSpPr txBox="1"/>
          <p:nvPr/>
        </p:nvSpPr>
        <p:spPr>
          <a:xfrm>
            <a:off x="6223793" y="2120549"/>
            <a:ext cx="901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2025</a:t>
            </a:r>
            <a:endParaRPr lang="en-IE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Dodder Greenway Route - SDCC">
            <a:extLst>
              <a:ext uri="{FF2B5EF4-FFF2-40B4-BE49-F238E27FC236}">
                <a16:creationId xmlns:a16="http://schemas.microsoft.com/office/drawing/2014/main" id="{02614E2A-CD9E-C90B-C459-B9E33080F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F2584BC-A64E-B73C-8FB4-D900FE375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6" y="168438"/>
            <a:ext cx="1382651" cy="6498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29EC0D-BB3C-1637-034D-7388B983DB9D}"/>
              </a:ext>
            </a:extLst>
          </p:cNvPr>
          <p:cNvSpPr txBox="1"/>
          <p:nvPr/>
        </p:nvSpPr>
        <p:spPr>
          <a:xfrm>
            <a:off x="6923533" y="262527"/>
            <a:ext cx="2219324" cy="461665"/>
          </a:xfrm>
          <a:prstGeom prst="rect">
            <a:avLst/>
          </a:prstGeom>
          <a:solidFill>
            <a:srgbClr val="4A4E29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Current Activity</a:t>
            </a:r>
            <a:endParaRPr lang="en-IE" sz="2400" b="1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030537-6E29-AFA2-9FA2-CC1506983157}"/>
              </a:ext>
            </a:extLst>
          </p:cNvPr>
          <p:cNvSpPr/>
          <p:nvPr/>
        </p:nvSpPr>
        <p:spPr>
          <a:xfrm>
            <a:off x="724536" y="1287255"/>
            <a:ext cx="1679212" cy="1645952"/>
          </a:xfrm>
          <a:prstGeom prst="ellipse">
            <a:avLst/>
          </a:prstGeom>
          <a:solidFill>
            <a:srgbClr val="4A4E29">
              <a:alpha val="60000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1AF82-2776-9286-F4F1-D035EB246784}"/>
              </a:ext>
            </a:extLst>
          </p:cNvPr>
          <p:cNvSpPr txBox="1"/>
          <p:nvPr/>
        </p:nvSpPr>
        <p:spPr>
          <a:xfrm>
            <a:off x="630071" y="1814064"/>
            <a:ext cx="186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Dublin Mountains Project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08E99C-46E5-A962-C138-AECC4018F0B5}"/>
              </a:ext>
            </a:extLst>
          </p:cNvPr>
          <p:cNvSpPr/>
          <p:nvPr/>
        </p:nvSpPr>
        <p:spPr>
          <a:xfrm>
            <a:off x="2687143" y="1330370"/>
            <a:ext cx="1679212" cy="1645952"/>
          </a:xfrm>
          <a:prstGeom prst="ellipse">
            <a:avLst/>
          </a:prstGeom>
          <a:solidFill>
            <a:srgbClr val="4A4E29">
              <a:alpha val="60000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B267C-C1F7-9D67-7A99-8C4DAD197EBF}"/>
              </a:ext>
            </a:extLst>
          </p:cNvPr>
          <p:cNvSpPr txBox="1"/>
          <p:nvPr/>
        </p:nvSpPr>
        <p:spPr>
          <a:xfrm>
            <a:off x="2583153" y="1813868"/>
            <a:ext cx="186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bg1"/>
                </a:solidFill>
              </a:rPr>
              <a:t>Corkagh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Park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7FDE97-7BFF-FD75-9371-50C5084E39A2}"/>
              </a:ext>
            </a:extLst>
          </p:cNvPr>
          <p:cNvSpPr/>
          <p:nvPr/>
        </p:nvSpPr>
        <p:spPr>
          <a:xfrm>
            <a:off x="4649750" y="1330370"/>
            <a:ext cx="1679212" cy="1645952"/>
          </a:xfrm>
          <a:prstGeom prst="ellipse">
            <a:avLst/>
          </a:prstGeom>
          <a:solidFill>
            <a:srgbClr val="4A4E29">
              <a:alpha val="60000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785927-9E7F-7D47-7D1C-2FC8AF34C516}"/>
              </a:ext>
            </a:extLst>
          </p:cNvPr>
          <p:cNvSpPr txBox="1"/>
          <p:nvPr/>
        </p:nvSpPr>
        <p:spPr>
          <a:xfrm>
            <a:off x="4564810" y="1813868"/>
            <a:ext cx="186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Outdoor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Markets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21BE7F-B265-25AA-2A68-254DA1EABABC}"/>
              </a:ext>
            </a:extLst>
          </p:cNvPr>
          <p:cNvSpPr/>
          <p:nvPr/>
        </p:nvSpPr>
        <p:spPr>
          <a:xfrm>
            <a:off x="6612357" y="1330370"/>
            <a:ext cx="1679212" cy="1645952"/>
          </a:xfrm>
          <a:prstGeom prst="ellipse">
            <a:avLst/>
          </a:prstGeom>
          <a:solidFill>
            <a:srgbClr val="4A4E29">
              <a:alpha val="60000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1CA643-E94D-F615-211C-3620CCB56AEE}"/>
              </a:ext>
            </a:extLst>
          </p:cNvPr>
          <p:cNvSpPr txBox="1"/>
          <p:nvPr/>
        </p:nvSpPr>
        <p:spPr>
          <a:xfrm>
            <a:off x="6517892" y="1649335"/>
            <a:ext cx="1868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Dodder Valley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Liffey Valley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Grand Canal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Greenways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3935CF-C505-612F-ADEA-18BBE86CC1D0}"/>
              </a:ext>
            </a:extLst>
          </p:cNvPr>
          <p:cNvSpPr/>
          <p:nvPr/>
        </p:nvSpPr>
        <p:spPr>
          <a:xfrm>
            <a:off x="724536" y="3157539"/>
            <a:ext cx="1679212" cy="1645952"/>
          </a:xfrm>
          <a:prstGeom prst="ellipse">
            <a:avLst/>
          </a:prstGeom>
          <a:solidFill>
            <a:srgbClr val="4A4E29">
              <a:alpha val="60000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7C4622-A71A-90A7-CB0A-3EAC8F3DF80F}"/>
              </a:ext>
            </a:extLst>
          </p:cNvPr>
          <p:cNvSpPr txBox="1"/>
          <p:nvPr/>
        </p:nvSpPr>
        <p:spPr>
          <a:xfrm>
            <a:off x="630071" y="3684348"/>
            <a:ext cx="186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Destination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Lucan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D2892AB-B940-34BE-AACA-EA657BDAB57B}"/>
              </a:ext>
            </a:extLst>
          </p:cNvPr>
          <p:cNvSpPr/>
          <p:nvPr/>
        </p:nvSpPr>
        <p:spPr>
          <a:xfrm>
            <a:off x="2687143" y="3200654"/>
            <a:ext cx="1679212" cy="1645952"/>
          </a:xfrm>
          <a:prstGeom prst="ellipse">
            <a:avLst/>
          </a:prstGeom>
          <a:solidFill>
            <a:srgbClr val="4A4E29">
              <a:alpha val="60000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4F971A-496E-D68B-DC6D-6D543A182CAA}"/>
              </a:ext>
            </a:extLst>
          </p:cNvPr>
          <p:cNvSpPr txBox="1"/>
          <p:nvPr/>
        </p:nvSpPr>
        <p:spPr>
          <a:xfrm>
            <a:off x="2583153" y="3684152"/>
            <a:ext cx="186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Rathfarnham Stables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22809EF-3D67-FDDD-64FB-78A0912D1C66}"/>
              </a:ext>
            </a:extLst>
          </p:cNvPr>
          <p:cNvSpPr/>
          <p:nvPr/>
        </p:nvSpPr>
        <p:spPr>
          <a:xfrm>
            <a:off x="4649750" y="3200654"/>
            <a:ext cx="1679212" cy="1645952"/>
          </a:xfrm>
          <a:prstGeom prst="ellipse">
            <a:avLst/>
          </a:prstGeom>
          <a:solidFill>
            <a:srgbClr val="4A4E29">
              <a:alpha val="60000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0F907F-F88F-20EC-3DCC-A2C087A44A0F}"/>
              </a:ext>
            </a:extLst>
          </p:cNvPr>
          <p:cNvSpPr txBox="1"/>
          <p:nvPr/>
        </p:nvSpPr>
        <p:spPr>
          <a:xfrm>
            <a:off x="4564810" y="3684152"/>
            <a:ext cx="186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Tallaght Heritage Centre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85F4318-54C3-DB3D-350F-8547A38D0800}"/>
              </a:ext>
            </a:extLst>
          </p:cNvPr>
          <p:cNvSpPr/>
          <p:nvPr/>
        </p:nvSpPr>
        <p:spPr>
          <a:xfrm>
            <a:off x="6612357" y="3200654"/>
            <a:ext cx="1679212" cy="1645952"/>
          </a:xfrm>
          <a:prstGeom prst="ellipse">
            <a:avLst/>
          </a:prstGeom>
          <a:solidFill>
            <a:srgbClr val="4A4E29">
              <a:alpha val="60000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4FD5E6-8C28-138E-E81A-853D71009427}"/>
              </a:ext>
            </a:extLst>
          </p:cNvPr>
          <p:cNvSpPr txBox="1"/>
          <p:nvPr/>
        </p:nvSpPr>
        <p:spPr>
          <a:xfrm>
            <a:off x="6517892" y="3684152"/>
            <a:ext cx="186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Cycle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South Dublin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FC31370-8882-CEDF-2585-80177B5BB32C}"/>
              </a:ext>
            </a:extLst>
          </p:cNvPr>
          <p:cNvSpPr/>
          <p:nvPr/>
        </p:nvSpPr>
        <p:spPr>
          <a:xfrm>
            <a:off x="738423" y="5036108"/>
            <a:ext cx="1679212" cy="1645952"/>
          </a:xfrm>
          <a:prstGeom prst="ellipse">
            <a:avLst/>
          </a:prstGeom>
          <a:solidFill>
            <a:srgbClr val="4A4E29">
              <a:alpha val="60000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27CB81-9E21-5980-0268-84ABA7E82E19}"/>
              </a:ext>
            </a:extLst>
          </p:cNvPr>
          <p:cNvSpPr txBox="1"/>
          <p:nvPr/>
        </p:nvSpPr>
        <p:spPr>
          <a:xfrm>
            <a:off x="643958" y="5562917"/>
            <a:ext cx="186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Tallaght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Stadium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6B28BA4-4ED0-F173-4A20-00F34AE65275}"/>
              </a:ext>
            </a:extLst>
          </p:cNvPr>
          <p:cNvSpPr/>
          <p:nvPr/>
        </p:nvSpPr>
        <p:spPr>
          <a:xfrm>
            <a:off x="2701030" y="5079223"/>
            <a:ext cx="1679212" cy="1645952"/>
          </a:xfrm>
          <a:prstGeom prst="ellipse">
            <a:avLst/>
          </a:prstGeom>
          <a:solidFill>
            <a:srgbClr val="4A4E29">
              <a:alpha val="60000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CEADA7-D67F-4AFA-C032-0FEFCC4A0CEA}"/>
              </a:ext>
            </a:extLst>
          </p:cNvPr>
          <p:cNvSpPr txBox="1"/>
          <p:nvPr/>
        </p:nvSpPr>
        <p:spPr>
          <a:xfrm>
            <a:off x="2597040" y="5562721"/>
            <a:ext cx="186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Tallaght Public Realm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4363FE-D607-2B60-8793-4C0AD5EE5403}"/>
              </a:ext>
            </a:extLst>
          </p:cNvPr>
          <p:cNvSpPr/>
          <p:nvPr/>
        </p:nvSpPr>
        <p:spPr>
          <a:xfrm>
            <a:off x="4663637" y="5079223"/>
            <a:ext cx="1679212" cy="1645952"/>
          </a:xfrm>
          <a:prstGeom prst="ellipse">
            <a:avLst/>
          </a:prstGeom>
          <a:solidFill>
            <a:srgbClr val="4A4E29">
              <a:alpha val="60000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38C7D5-60B5-97C5-EF21-55A878010D98}"/>
              </a:ext>
            </a:extLst>
          </p:cNvPr>
          <p:cNvSpPr txBox="1"/>
          <p:nvPr/>
        </p:nvSpPr>
        <p:spPr>
          <a:xfrm>
            <a:off x="4569172" y="5527630"/>
            <a:ext cx="1868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Liffey Valley &amp; Tallaght Mobility Hubs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1CD7E1E-4AEF-A8BB-52CC-AE119B0EF885}"/>
              </a:ext>
            </a:extLst>
          </p:cNvPr>
          <p:cNvSpPr/>
          <p:nvPr/>
        </p:nvSpPr>
        <p:spPr>
          <a:xfrm>
            <a:off x="6626244" y="5079223"/>
            <a:ext cx="1679212" cy="1645952"/>
          </a:xfrm>
          <a:prstGeom prst="ellipse">
            <a:avLst/>
          </a:prstGeom>
          <a:solidFill>
            <a:srgbClr val="4A4E29">
              <a:alpha val="60000"/>
            </a:srgb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C041B0-ACE3-CA24-6C59-2EB03443DA15}"/>
              </a:ext>
            </a:extLst>
          </p:cNvPr>
          <p:cNvSpPr txBox="1"/>
          <p:nvPr/>
        </p:nvSpPr>
        <p:spPr>
          <a:xfrm>
            <a:off x="6531779" y="5562721"/>
            <a:ext cx="186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12</a:t>
            </a:r>
            <a:r>
              <a:rPr lang="en-GB" sz="1600" b="1" baseline="30000" dirty="0">
                <a:solidFill>
                  <a:schemeClr val="bg1"/>
                </a:solidFill>
              </a:rPr>
              <a:t>th</a:t>
            </a:r>
            <a:r>
              <a:rPr lang="en-GB" sz="1600" b="1" dirty="0">
                <a:solidFill>
                  <a:schemeClr val="bg1"/>
                </a:solidFill>
              </a:rPr>
              <a:t> Lock Masterplan</a:t>
            </a:r>
            <a:endParaRPr lang="en-I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6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Round Tower Visitor Centre, Clondalkin | Shaffrey Landscaping">
            <a:extLst>
              <a:ext uri="{FF2B5EF4-FFF2-40B4-BE49-F238E27FC236}">
                <a16:creationId xmlns:a16="http://schemas.microsoft.com/office/drawing/2014/main" id="{A1D3E7CB-7AF3-418E-847F-F965A70B4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8" r="4647" b="2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2AA99C5-3C50-98B5-28E0-7DFF391FB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81" y="291693"/>
            <a:ext cx="1382651" cy="649845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DB50BA3-FEEA-72DB-5A77-E0C445FAB424}"/>
              </a:ext>
            </a:extLst>
          </p:cNvPr>
          <p:cNvSpPr/>
          <p:nvPr/>
        </p:nvSpPr>
        <p:spPr>
          <a:xfrm>
            <a:off x="182701" y="3496657"/>
            <a:ext cx="1363386" cy="1312060"/>
          </a:xfrm>
          <a:prstGeom prst="ellipse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D2F5C0-0293-BA33-9669-D978E1DE94B2}"/>
              </a:ext>
            </a:extLst>
          </p:cNvPr>
          <p:cNvSpPr txBox="1"/>
          <p:nvPr/>
        </p:nvSpPr>
        <p:spPr>
          <a:xfrm>
            <a:off x="394048" y="3860299"/>
            <a:ext cx="9406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June 2022</a:t>
            </a:r>
            <a:endParaRPr lang="en-IE" sz="1600" b="1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04337A-A7A4-FA48-217D-04FBFDB7D141}"/>
              </a:ext>
            </a:extLst>
          </p:cNvPr>
          <p:cNvCxnSpPr/>
          <p:nvPr/>
        </p:nvCxnSpPr>
        <p:spPr>
          <a:xfrm flipV="1">
            <a:off x="859632" y="2803208"/>
            <a:ext cx="2381" cy="659612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03E4002-06E5-5661-AC8F-10A1438136D4}"/>
              </a:ext>
            </a:extLst>
          </p:cNvPr>
          <p:cNvSpPr txBox="1"/>
          <p:nvPr/>
        </p:nvSpPr>
        <p:spPr>
          <a:xfrm>
            <a:off x="216415" y="2083881"/>
            <a:ext cx="2236649" cy="738664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chemeClr val="bg1"/>
                </a:solidFill>
              </a:rPr>
              <a:t>Strategy Review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chemeClr val="bg1"/>
                </a:solidFill>
              </a:rPr>
              <a:t>Heritage/Tourism Survey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chemeClr val="bg1"/>
                </a:solidFill>
              </a:rPr>
              <a:t>Tender Preparation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DE024B1-0E88-4D34-29BD-B95780750137}"/>
              </a:ext>
            </a:extLst>
          </p:cNvPr>
          <p:cNvSpPr/>
          <p:nvPr/>
        </p:nvSpPr>
        <p:spPr>
          <a:xfrm>
            <a:off x="1648119" y="3528212"/>
            <a:ext cx="1363386" cy="1312060"/>
          </a:xfrm>
          <a:prstGeom prst="ellipse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D44444-2F3D-B0A2-FC2E-D062EE68AF51}"/>
              </a:ext>
            </a:extLst>
          </p:cNvPr>
          <p:cNvSpPr txBox="1"/>
          <p:nvPr/>
        </p:nvSpPr>
        <p:spPr>
          <a:xfrm>
            <a:off x="1856507" y="3879635"/>
            <a:ext cx="9406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July 2022</a:t>
            </a:r>
            <a:endParaRPr lang="en-IE" sz="1600" b="1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1A4C09B-0832-D0B1-6D9B-1E403B3C4700}"/>
              </a:ext>
            </a:extLst>
          </p:cNvPr>
          <p:cNvCxnSpPr/>
          <p:nvPr/>
        </p:nvCxnSpPr>
        <p:spPr>
          <a:xfrm flipV="1">
            <a:off x="2343957" y="4846507"/>
            <a:ext cx="2381" cy="659612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08997BC-7B0D-5640-6450-EED6AEC0C375}"/>
              </a:ext>
            </a:extLst>
          </p:cNvPr>
          <p:cNvSpPr txBox="1"/>
          <p:nvPr/>
        </p:nvSpPr>
        <p:spPr>
          <a:xfrm>
            <a:off x="1102519" y="5477706"/>
            <a:ext cx="1995683" cy="52322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chemeClr val="bg1"/>
                </a:solidFill>
              </a:rPr>
              <a:t>Tourism Strategy Consultant Tender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CBCE89F-1354-A390-59D3-7A39C3F02589}"/>
              </a:ext>
            </a:extLst>
          </p:cNvPr>
          <p:cNvSpPr/>
          <p:nvPr/>
        </p:nvSpPr>
        <p:spPr>
          <a:xfrm>
            <a:off x="3122916" y="3528212"/>
            <a:ext cx="1363386" cy="1312060"/>
          </a:xfrm>
          <a:prstGeom prst="ellipse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6909AA-593B-22DA-23DA-AAFB691F7DD1}"/>
              </a:ext>
            </a:extLst>
          </p:cNvPr>
          <p:cNvSpPr txBox="1"/>
          <p:nvPr/>
        </p:nvSpPr>
        <p:spPr>
          <a:xfrm>
            <a:off x="3244708" y="3891854"/>
            <a:ext cx="11520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September 2022</a:t>
            </a:r>
            <a:endParaRPr lang="en-IE" sz="1600" b="1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C7C3D1A-4EEA-6982-EEB0-B78CB099EC8C}"/>
              </a:ext>
            </a:extLst>
          </p:cNvPr>
          <p:cNvCxnSpPr/>
          <p:nvPr/>
        </p:nvCxnSpPr>
        <p:spPr>
          <a:xfrm flipV="1">
            <a:off x="3802228" y="2844861"/>
            <a:ext cx="2381" cy="659612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6D5DDE5-99FC-F219-7477-C4BE73C253F9}"/>
              </a:ext>
            </a:extLst>
          </p:cNvPr>
          <p:cNvSpPr txBox="1"/>
          <p:nvPr/>
        </p:nvSpPr>
        <p:spPr>
          <a:xfrm>
            <a:off x="2893745" y="2299325"/>
            <a:ext cx="2039933" cy="52322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chemeClr val="bg1"/>
                </a:solidFill>
              </a:rPr>
              <a:t>Consultant Appointed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chemeClr val="bg1"/>
                </a:solidFill>
              </a:rPr>
              <a:t>Strategy Preparation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05A38A6-D01C-67E8-C25F-8F32C411216E}"/>
              </a:ext>
            </a:extLst>
          </p:cNvPr>
          <p:cNvSpPr/>
          <p:nvPr/>
        </p:nvSpPr>
        <p:spPr>
          <a:xfrm>
            <a:off x="4587223" y="3528212"/>
            <a:ext cx="1363386" cy="1312060"/>
          </a:xfrm>
          <a:prstGeom prst="ellipse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E69154-7F93-CE3B-DB13-F2B7E3AACF65}"/>
              </a:ext>
            </a:extLst>
          </p:cNvPr>
          <p:cNvSpPr txBox="1"/>
          <p:nvPr/>
        </p:nvSpPr>
        <p:spPr>
          <a:xfrm>
            <a:off x="4717165" y="3879635"/>
            <a:ext cx="10589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December 2022</a:t>
            </a:r>
            <a:endParaRPr lang="en-IE" sz="1600" b="1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7E2D606-D3BB-7444-03BB-E68A7964414D}"/>
              </a:ext>
            </a:extLst>
          </p:cNvPr>
          <p:cNvCxnSpPr/>
          <p:nvPr/>
        </p:nvCxnSpPr>
        <p:spPr>
          <a:xfrm flipV="1">
            <a:off x="5308633" y="4815833"/>
            <a:ext cx="2381" cy="659612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855DE4C-B4D3-AF95-62AD-E583670B11FC}"/>
              </a:ext>
            </a:extLst>
          </p:cNvPr>
          <p:cNvSpPr txBox="1"/>
          <p:nvPr/>
        </p:nvSpPr>
        <p:spPr>
          <a:xfrm>
            <a:off x="3604310" y="5477706"/>
            <a:ext cx="2321379" cy="52322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chemeClr val="bg1"/>
                </a:solidFill>
              </a:rPr>
              <a:t>Draft Tourism Strategy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chemeClr val="bg1"/>
                </a:solidFill>
              </a:rPr>
              <a:t>Elected Members Update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B6DA91D-9D7F-25F6-EFA2-CA292ED97EFF}"/>
              </a:ext>
            </a:extLst>
          </p:cNvPr>
          <p:cNvSpPr/>
          <p:nvPr/>
        </p:nvSpPr>
        <p:spPr>
          <a:xfrm>
            <a:off x="6080777" y="3532174"/>
            <a:ext cx="1363386" cy="1312060"/>
          </a:xfrm>
          <a:prstGeom prst="ellipse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3F33FB-FBD1-78FC-F4B8-D7CD06B3E5D0}"/>
              </a:ext>
            </a:extLst>
          </p:cNvPr>
          <p:cNvSpPr txBox="1"/>
          <p:nvPr/>
        </p:nvSpPr>
        <p:spPr>
          <a:xfrm>
            <a:off x="6292124" y="3879635"/>
            <a:ext cx="9406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February 2023</a:t>
            </a:r>
            <a:endParaRPr lang="en-IE" sz="1600" b="1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ACBC87F-89A9-0E2B-69DA-38735A808460}"/>
              </a:ext>
            </a:extLst>
          </p:cNvPr>
          <p:cNvCxnSpPr/>
          <p:nvPr/>
        </p:nvCxnSpPr>
        <p:spPr>
          <a:xfrm flipV="1">
            <a:off x="6744824" y="2837045"/>
            <a:ext cx="2381" cy="659612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319A0B7-0437-665E-4485-BAC0E89C164E}"/>
              </a:ext>
            </a:extLst>
          </p:cNvPr>
          <p:cNvSpPr txBox="1"/>
          <p:nvPr/>
        </p:nvSpPr>
        <p:spPr>
          <a:xfrm>
            <a:off x="5494070" y="2299325"/>
            <a:ext cx="2039933" cy="52322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chemeClr val="bg1"/>
                </a:solidFill>
              </a:rPr>
              <a:t>Tourism Strategy Public Consultation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95650C8-6007-3421-7600-1F6B04E4BCBB}"/>
              </a:ext>
            </a:extLst>
          </p:cNvPr>
          <p:cNvSpPr/>
          <p:nvPr/>
        </p:nvSpPr>
        <p:spPr>
          <a:xfrm>
            <a:off x="7574331" y="3528212"/>
            <a:ext cx="1363386" cy="1312060"/>
          </a:xfrm>
          <a:prstGeom prst="ellipse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33E6FC7-459C-667C-1908-75DADC7B01E9}"/>
              </a:ext>
            </a:extLst>
          </p:cNvPr>
          <p:cNvSpPr txBox="1"/>
          <p:nvPr/>
        </p:nvSpPr>
        <p:spPr>
          <a:xfrm>
            <a:off x="7785678" y="3875673"/>
            <a:ext cx="9406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April 2023</a:t>
            </a:r>
            <a:endParaRPr lang="en-IE" sz="1600" b="1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8112220-4244-8AD2-68DC-72E35B1E306B}"/>
              </a:ext>
            </a:extLst>
          </p:cNvPr>
          <p:cNvCxnSpPr/>
          <p:nvPr/>
        </p:nvCxnSpPr>
        <p:spPr>
          <a:xfrm flipV="1">
            <a:off x="8253643" y="4856602"/>
            <a:ext cx="2381" cy="659612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B6197BB8-7E98-4AA3-7556-29AEFB79B7D1}"/>
              </a:ext>
            </a:extLst>
          </p:cNvPr>
          <p:cNvSpPr txBox="1"/>
          <p:nvPr/>
        </p:nvSpPr>
        <p:spPr>
          <a:xfrm>
            <a:off x="6404991" y="5477706"/>
            <a:ext cx="2321379" cy="52322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chemeClr val="bg1"/>
                </a:solidFill>
              </a:rPr>
              <a:t>Final Tourism Strategy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chemeClr val="bg1"/>
                </a:solidFill>
              </a:rPr>
              <a:t>Council Meeting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B8B489E-C12F-16C3-1C15-31708B82A6AB}"/>
              </a:ext>
            </a:extLst>
          </p:cNvPr>
          <p:cNvSpPr txBox="1"/>
          <p:nvPr/>
        </p:nvSpPr>
        <p:spPr>
          <a:xfrm>
            <a:off x="161025" y="525468"/>
            <a:ext cx="3641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Tourism Strategy Timeline</a:t>
            </a:r>
            <a:endParaRPr lang="en-IE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04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9869</TotalTime>
  <Words>180</Words>
  <Application>Microsoft Office PowerPoint</Application>
  <PresentationFormat>On-screen Show (4:3)</PresentationFormat>
  <Paragraphs>72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Frehill</dc:creator>
  <cp:lastModifiedBy>Jason Frehill</cp:lastModifiedBy>
  <cp:revision>9</cp:revision>
  <dcterms:created xsi:type="dcterms:W3CDTF">2022-05-30T10:37:59Z</dcterms:created>
  <dcterms:modified xsi:type="dcterms:W3CDTF">2022-06-06T07:06:27Z</dcterms:modified>
</cp:coreProperties>
</file>