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63" r:id="rId3"/>
    <p:sldId id="278" r:id="rId4"/>
    <p:sldId id="265" r:id="rId5"/>
    <p:sldId id="279" r:id="rId6"/>
    <p:sldId id="280" r:id="rId7"/>
    <p:sldId id="281" r:id="rId8"/>
    <p:sldId id="282" r:id="rId9"/>
    <p:sldId id="283" r:id="rId10"/>
    <p:sldId id="284" r:id="rId11"/>
    <p:sldId id="285" r:id="rId12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B7B984-061A-49DE-88E2-BFD17A69FC5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C08593B-921E-4FFF-B303-FAFB4EF9348E}">
      <dgm:prSet/>
      <dgm:spPr/>
      <dgm:t>
        <a:bodyPr/>
        <a:lstStyle/>
        <a:p>
          <a:r>
            <a:rPr lang="en-IE"/>
            <a:t>Owner can appeal the determination within one month</a:t>
          </a:r>
          <a:endParaRPr lang="en-US"/>
        </a:p>
      </dgm:t>
    </dgm:pt>
    <dgm:pt modelId="{ED5C6B7F-9CCD-4BFA-8069-896EF7ADE66A}" type="parTrans" cxnId="{73F8AB3F-5CD1-4E80-BCC9-30D76669C3C5}">
      <dgm:prSet/>
      <dgm:spPr/>
      <dgm:t>
        <a:bodyPr/>
        <a:lstStyle/>
        <a:p>
          <a:endParaRPr lang="en-US"/>
        </a:p>
      </dgm:t>
    </dgm:pt>
    <dgm:pt modelId="{00D7A239-DEE2-44F4-9E2D-96452D6647D5}" type="sibTrans" cxnId="{73F8AB3F-5CD1-4E80-BCC9-30D76669C3C5}">
      <dgm:prSet/>
      <dgm:spPr/>
      <dgm:t>
        <a:bodyPr/>
        <a:lstStyle/>
        <a:p>
          <a:endParaRPr lang="en-US"/>
        </a:p>
      </dgm:t>
    </dgm:pt>
    <dgm:pt modelId="{0B0C23FB-A458-4A7C-89EB-8FEA69D80F27}">
      <dgm:prSet/>
      <dgm:spPr/>
      <dgm:t>
        <a:bodyPr/>
        <a:lstStyle/>
        <a:p>
          <a:r>
            <a:rPr lang="en-IE"/>
            <a:t>Owner can </a:t>
          </a:r>
          <a:r>
            <a:rPr lang="en-GB"/>
            <a:t>request a variation of the zoning of their land</a:t>
          </a:r>
          <a:endParaRPr lang="en-US"/>
        </a:p>
      </dgm:t>
    </dgm:pt>
    <dgm:pt modelId="{BE089268-9768-4BD5-9770-F384A3094135}" type="parTrans" cxnId="{C8F5F746-CD51-4226-9164-BA5AA198EF19}">
      <dgm:prSet/>
      <dgm:spPr/>
      <dgm:t>
        <a:bodyPr/>
        <a:lstStyle/>
        <a:p>
          <a:endParaRPr lang="en-US"/>
        </a:p>
      </dgm:t>
    </dgm:pt>
    <dgm:pt modelId="{C59EE27D-2B7F-46A6-ACBC-373213338767}" type="sibTrans" cxnId="{C8F5F746-CD51-4226-9164-BA5AA198EF19}">
      <dgm:prSet/>
      <dgm:spPr/>
      <dgm:t>
        <a:bodyPr/>
        <a:lstStyle/>
        <a:p>
          <a:endParaRPr lang="en-US"/>
        </a:p>
      </dgm:t>
    </dgm:pt>
    <dgm:pt modelId="{54D4897D-06B7-4C5E-86D7-7FA768271C0E}">
      <dgm:prSet/>
      <dgm:spPr/>
      <dgm:t>
        <a:bodyPr/>
        <a:lstStyle/>
        <a:p>
          <a:r>
            <a:rPr lang="en-GB"/>
            <a:t>LA can publish a ‘supplemental map’ by 1</a:t>
          </a:r>
          <a:r>
            <a:rPr lang="en-GB" baseline="30000"/>
            <a:t>st</a:t>
          </a:r>
          <a:r>
            <a:rPr lang="en-GB"/>
            <a:t> May 2023, where additions to the draft map have been identified</a:t>
          </a:r>
          <a:endParaRPr lang="en-US"/>
        </a:p>
      </dgm:t>
    </dgm:pt>
    <dgm:pt modelId="{43BB851F-EC31-44F3-AB90-95A8D08E709A}" type="parTrans" cxnId="{27279704-B68F-4FAE-9936-6B761EBCAABD}">
      <dgm:prSet/>
      <dgm:spPr/>
      <dgm:t>
        <a:bodyPr/>
        <a:lstStyle/>
        <a:p>
          <a:endParaRPr lang="en-US"/>
        </a:p>
      </dgm:t>
    </dgm:pt>
    <dgm:pt modelId="{997BD801-78DD-48B3-8AB1-1AF46DB6C815}" type="sibTrans" cxnId="{27279704-B68F-4FAE-9936-6B761EBCAABD}">
      <dgm:prSet/>
      <dgm:spPr/>
      <dgm:t>
        <a:bodyPr/>
        <a:lstStyle/>
        <a:p>
          <a:endParaRPr lang="en-US"/>
        </a:p>
      </dgm:t>
    </dgm:pt>
    <dgm:pt modelId="{5C185676-5895-4839-9E65-D9C01552F3AD}">
      <dgm:prSet/>
      <dgm:spPr/>
      <dgm:t>
        <a:bodyPr/>
        <a:lstStyle/>
        <a:p>
          <a:r>
            <a:rPr lang="en-GB"/>
            <a:t>Further public consultation up to 1</a:t>
          </a:r>
          <a:r>
            <a:rPr lang="en-GB" baseline="30000"/>
            <a:t>st</a:t>
          </a:r>
          <a:r>
            <a:rPr lang="en-GB"/>
            <a:t> June</a:t>
          </a:r>
          <a:endParaRPr lang="en-US"/>
        </a:p>
      </dgm:t>
    </dgm:pt>
    <dgm:pt modelId="{BDA448F4-2774-455E-AEA1-1242D66FA511}" type="parTrans" cxnId="{CCC66DCD-E5D2-4498-B973-DDA939D7FDBF}">
      <dgm:prSet/>
      <dgm:spPr/>
      <dgm:t>
        <a:bodyPr/>
        <a:lstStyle/>
        <a:p>
          <a:endParaRPr lang="en-US"/>
        </a:p>
      </dgm:t>
    </dgm:pt>
    <dgm:pt modelId="{BA0F65D7-359E-4324-9CEC-32AAA8437DA1}" type="sibTrans" cxnId="{CCC66DCD-E5D2-4498-B973-DDA939D7FDBF}">
      <dgm:prSet/>
      <dgm:spPr/>
      <dgm:t>
        <a:bodyPr/>
        <a:lstStyle/>
        <a:p>
          <a:endParaRPr lang="en-US"/>
        </a:p>
      </dgm:t>
    </dgm:pt>
    <dgm:pt modelId="{3B52CF4D-9FF9-4DA4-AE52-0840A08DDED3}">
      <dgm:prSet/>
      <dgm:spPr/>
      <dgm:t>
        <a:bodyPr/>
        <a:lstStyle/>
        <a:p>
          <a:r>
            <a:rPr lang="en-GB"/>
            <a:t>Owner notified of LA determination by 1</a:t>
          </a:r>
          <a:r>
            <a:rPr lang="en-GB" baseline="30000"/>
            <a:t>st</a:t>
          </a:r>
          <a:r>
            <a:rPr lang="en-GB"/>
            <a:t> August 2023</a:t>
          </a:r>
          <a:endParaRPr lang="en-US"/>
        </a:p>
      </dgm:t>
    </dgm:pt>
    <dgm:pt modelId="{FB16440E-D242-4E18-8EA1-C2D400A582C2}" type="parTrans" cxnId="{77F49643-736C-4E83-862D-B99630332E1C}">
      <dgm:prSet/>
      <dgm:spPr/>
      <dgm:t>
        <a:bodyPr/>
        <a:lstStyle/>
        <a:p>
          <a:endParaRPr lang="en-US"/>
        </a:p>
      </dgm:t>
    </dgm:pt>
    <dgm:pt modelId="{A92A588B-033F-416B-BEB1-323AC3457AC7}" type="sibTrans" cxnId="{77F49643-736C-4E83-862D-B99630332E1C}">
      <dgm:prSet/>
      <dgm:spPr/>
      <dgm:t>
        <a:bodyPr/>
        <a:lstStyle/>
        <a:p>
          <a:endParaRPr lang="en-US"/>
        </a:p>
      </dgm:t>
    </dgm:pt>
    <dgm:pt modelId="{FCF96D96-95A8-4C50-AC85-4963545C5EF3}">
      <dgm:prSet/>
      <dgm:spPr/>
      <dgm:t>
        <a:bodyPr/>
        <a:lstStyle/>
        <a:p>
          <a:r>
            <a:rPr lang="en-GB"/>
            <a:t>Determination may be appealed to An Bord Pleanála</a:t>
          </a:r>
          <a:endParaRPr lang="en-US"/>
        </a:p>
      </dgm:t>
    </dgm:pt>
    <dgm:pt modelId="{435E4233-8E2D-49EE-84BE-F46327BBD38B}" type="parTrans" cxnId="{B0EE27E3-A5C7-4ECE-9948-A088C5DAD5D5}">
      <dgm:prSet/>
      <dgm:spPr/>
      <dgm:t>
        <a:bodyPr/>
        <a:lstStyle/>
        <a:p>
          <a:endParaRPr lang="en-US"/>
        </a:p>
      </dgm:t>
    </dgm:pt>
    <dgm:pt modelId="{1E9DD611-5374-427C-89BA-DB94F5546451}" type="sibTrans" cxnId="{B0EE27E3-A5C7-4ECE-9948-A088C5DAD5D5}">
      <dgm:prSet/>
      <dgm:spPr/>
      <dgm:t>
        <a:bodyPr/>
        <a:lstStyle/>
        <a:p>
          <a:endParaRPr lang="en-US"/>
        </a:p>
      </dgm:t>
    </dgm:pt>
    <dgm:pt modelId="{E43F4612-D2FF-4A10-A232-BFA2228DFA63}" type="pres">
      <dgm:prSet presAssocID="{86B7B984-061A-49DE-88E2-BFD17A69FC53}" presName="diagram" presStyleCnt="0">
        <dgm:presLayoutVars>
          <dgm:dir/>
          <dgm:resizeHandles val="exact"/>
        </dgm:presLayoutVars>
      </dgm:prSet>
      <dgm:spPr/>
    </dgm:pt>
    <dgm:pt modelId="{E5A96F56-F146-4110-B552-C40132BBD90A}" type="pres">
      <dgm:prSet presAssocID="{AC08593B-921E-4FFF-B303-FAFB4EF9348E}" presName="node" presStyleLbl="node1" presStyleIdx="0" presStyleCnt="6">
        <dgm:presLayoutVars>
          <dgm:bulletEnabled val="1"/>
        </dgm:presLayoutVars>
      </dgm:prSet>
      <dgm:spPr/>
    </dgm:pt>
    <dgm:pt modelId="{1256E0FA-B2A4-40DD-ACFB-62F7FC5997E7}" type="pres">
      <dgm:prSet presAssocID="{00D7A239-DEE2-44F4-9E2D-96452D6647D5}" presName="sibTrans" presStyleCnt="0"/>
      <dgm:spPr/>
    </dgm:pt>
    <dgm:pt modelId="{C432CA2E-B1E9-467A-B23E-D9EB2EFC918F}" type="pres">
      <dgm:prSet presAssocID="{0B0C23FB-A458-4A7C-89EB-8FEA69D80F27}" presName="node" presStyleLbl="node1" presStyleIdx="1" presStyleCnt="6">
        <dgm:presLayoutVars>
          <dgm:bulletEnabled val="1"/>
        </dgm:presLayoutVars>
      </dgm:prSet>
      <dgm:spPr/>
    </dgm:pt>
    <dgm:pt modelId="{253DD1A8-82F5-497E-B60D-A538321916B5}" type="pres">
      <dgm:prSet presAssocID="{C59EE27D-2B7F-46A6-ACBC-373213338767}" presName="sibTrans" presStyleCnt="0"/>
      <dgm:spPr/>
    </dgm:pt>
    <dgm:pt modelId="{2A4F7CAB-30EB-41D0-8A60-DC3E0DDDDD35}" type="pres">
      <dgm:prSet presAssocID="{54D4897D-06B7-4C5E-86D7-7FA768271C0E}" presName="node" presStyleLbl="node1" presStyleIdx="2" presStyleCnt="6">
        <dgm:presLayoutVars>
          <dgm:bulletEnabled val="1"/>
        </dgm:presLayoutVars>
      </dgm:prSet>
      <dgm:spPr/>
    </dgm:pt>
    <dgm:pt modelId="{183F3D35-8220-46F0-B131-6C4906F988A0}" type="pres">
      <dgm:prSet presAssocID="{997BD801-78DD-48B3-8AB1-1AF46DB6C815}" presName="sibTrans" presStyleCnt="0"/>
      <dgm:spPr/>
    </dgm:pt>
    <dgm:pt modelId="{AA8662AB-0005-473C-9A8B-A351EA1E9290}" type="pres">
      <dgm:prSet presAssocID="{5C185676-5895-4839-9E65-D9C01552F3AD}" presName="node" presStyleLbl="node1" presStyleIdx="3" presStyleCnt="6">
        <dgm:presLayoutVars>
          <dgm:bulletEnabled val="1"/>
        </dgm:presLayoutVars>
      </dgm:prSet>
      <dgm:spPr/>
    </dgm:pt>
    <dgm:pt modelId="{693DE471-46E3-41E7-BCD5-AE50AC257096}" type="pres">
      <dgm:prSet presAssocID="{BA0F65D7-359E-4324-9CEC-32AAA8437DA1}" presName="sibTrans" presStyleCnt="0"/>
      <dgm:spPr/>
    </dgm:pt>
    <dgm:pt modelId="{9123728C-2CAF-4628-A328-FCE77AEB9D0A}" type="pres">
      <dgm:prSet presAssocID="{3B52CF4D-9FF9-4DA4-AE52-0840A08DDED3}" presName="node" presStyleLbl="node1" presStyleIdx="4" presStyleCnt="6">
        <dgm:presLayoutVars>
          <dgm:bulletEnabled val="1"/>
        </dgm:presLayoutVars>
      </dgm:prSet>
      <dgm:spPr/>
    </dgm:pt>
    <dgm:pt modelId="{1B8F1E34-9BC9-4498-BCDE-69ECB5DA60BB}" type="pres">
      <dgm:prSet presAssocID="{A92A588B-033F-416B-BEB1-323AC3457AC7}" presName="sibTrans" presStyleCnt="0"/>
      <dgm:spPr/>
    </dgm:pt>
    <dgm:pt modelId="{70EEA143-BDC1-40EC-ACAD-43CDD5DB6EF4}" type="pres">
      <dgm:prSet presAssocID="{FCF96D96-95A8-4C50-AC85-4963545C5EF3}" presName="node" presStyleLbl="node1" presStyleIdx="5" presStyleCnt="6">
        <dgm:presLayoutVars>
          <dgm:bulletEnabled val="1"/>
        </dgm:presLayoutVars>
      </dgm:prSet>
      <dgm:spPr/>
    </dgm:pt>
  </dgm:ptLst>
  <dgm:cxnLst>
    <dgm:cxn modelId="{27279704-B68F-4FAE-9936-6B761EBCAABD}" srcId="{86B7B984-061A-49DE-88E2-BFD17A69FC53}" destId="{54D4897D-06B7-4C5E-86D7-7FA768271C0E}" srcOrd="2" destOrd="0" parTransId="{43BB851F-EC31-44F3-AB90-95A8D08E709A}" sibTransId="{997BD801-78DD-48B3-8AB1-1AF46DB6C815}"/>
    <dgm:cxn modelId="{C709F119-A27E-4A34-9257-00954805C578}" type="presOf" srcId="{FCF96D96-95A8-4C50-AC85-4963545C5EF3}" destId="{70EEA143-BDC1-40EC-ACAD-43CDD5DB6EF4}" srcOrd="0" destOrd="0" presId="urn:microsoft.com/office/officeart/2005/8/layout/default"/>
    <dgm:cxn modelId="{12E3702E-81A0-4128-B4C9-BAAB5E8B3765}" type="presOf" srcId="{0B0C23FB-A458-4A7C-89EB-8FEA69D80F27}" destId="{C432CA2E-B1E9-467A-B23E-D9EB2EFC918F}" srcOrd="0" destOrd="0" presId="urn:microsoft.com/office/officeart/2005/8/layout/default"/>
    <dgm:cxn modelId="{73F8AB3F-5CD1-4E80-BCC9-30D76669C3C5}" srcId="{86B7B984-061A-49DE-88E2-BFD17A69FC53}" destId="{AC08593B-921E-4FFF-B303-FAFB4EF9348E}" srcOrd="0" destOrd="0" parTransId="{ED5C6B7F-9CCD-4BFA-8069-896EF7ADE66A}" sibTransId="{00D7A239-DEE2-44F4-9E2D-96452D6647D5}"/>
    <dgm:cxn modelId="{B3989543-40AE-455F-9F52-03BA1773C0E6}" type="presOf" srcId="{54D4897D-06B7-4C5E-86D7-7FA768271C0E}" destId="{2A4F7CAB-30EB-41D0-8A60-DC3E0DDDDD35}" srcOrd="0" destOrd="0" presId="urn:microsoft.com/office/officeart/2005/8/layout/default"/>
    <dgm:cxn modelId="{77F49643-736C-4E83-862D-B99630332E1C}" srcId="{86B7B984-061A-49DE-88E2-BFD17A69FC53}" destId="{3B52CF4D-9FF9-4DA4-AE52-0840A08DDED3}" srcOrd="4" destOrd="0" parTransId="{FB16440E-D242-4E18-8EA1-C2D400A582C2}" sibTransId="{A92A588B-033F-416B-BEB1-323AC3457AC7}"/>
    <dgm:cxn modelId="{C8F5F746-CD51-4226-9164-BA5AA198EF19}" srcId="{86B7B984-061A-49DE-88E2-BFD17A69FC53}" destId="{0B0C23FB-A458-4A7C-89EB-8FEA69D80F27}" srcOrd="1" destOrd="0" parTransId="{BE089268-9768-4BD5-9770-F384A3094135}" sibTransId="{C59EE27D-2B7F-46A6-ACBC-373213338767}"/>
    <dgm:cxn modelId="{FB918E6C-D34E-4A5B-8DB6-E16F8D7DE51D}" type="presOf" srcId="{86B7B984-061A-49DE-88E2-BFD17A69FC53}" destId="{E43F4612-D2FF-4A10-A232-BFA2228DFA63}" srcOrd="0" destOrd="0" presId="urn:microsoft.com/office/officeart/2005/8/layout/default"/>
    <dgm:cxn modelId="{63A2B0C0-C7E8-4DB1-B8A3-72121DB1CEC2}" type="presOf" srcId="{AC08593B-921E-4FFF-B303-FAFB4EF9348E}" destId="{E5A96F56-F146-4110-B552-C40132BBD90A}" srcOrd="0" destOrd="0" presId="urn:microsoft.com/office/officeart/2005/8/layout/default"/>
    <dgm:cxn modelId="{CCC66DCD-E5D2-4498-B973-DDA939D7FDBF}" srcId="{86B7B984-061A-49DE-88E2-BFD17A69FC53}" destId="{5C185676-5895-4839-9E65-D9C01552F3AD}" srcOrd="3" destOrd="0" parTransId="{BDA448F4-2774-455E-AEA1-1242D66FA511}" sibTransId="{BA0F65D7-359E-4324-9CEC-32AAA8437DA1}"/>
    <dgm:cxn modelId="{B0EE27E3-A5C7-4ECE-9948-A088C5DAD5D5}" srcId="{86B7B984-061A-49DE-88E2-BFD17A69FC53}" destId="{FCF96D96-95A8-4C50-AC85-4963545C5EF3}" srcOrd="5" destOrd="0" parTransId="{435E4233-8E2D-49EE-84BE-F46327BBD38B}" sibTransId="{1E9DD611-5374-427C-89BA-DB94F5546451}"/>
    <dgm:cxn modelId="{DF2E77EA-883D-4CCA-A781-690C0CC13141}" type="presOf" srcId="{3B52CF4D-9FF9-4DA4-AE52-0840A08DDED3}" destId="{9123728C-2CAF-4628-A328-FCE77AEB9D0A}" srcOrd="0" destOrd="0" presId="urn:microsoft.com/office/officeart/2005/8/layout/default"/>
    <dgm:cxn modelId="{20FD86F9-3EC2-4B47-BC9F-DB511C6D072E}" type="presOf" srcId="{5C185676-5895-4839-9E65-D9C01552F3AD}" destId="{AA8662AB-0005-473C-9A8B-A351EA1E9290}" srcOrd="0" destOrd="0" presId="urn:microsoft.com/office/officeart/2005/8/layout/default"/>
    <dgm:cxn modelId="{7496248A-E022-484B-B4FE-CE4DB457BAD7}" type="presParOf" srcId="{E43F4612-D2FF-4A10-A232-BFA2228DFA63}" destId="{E5A96F56-F146-4110-B552-C40132BBD90A}" srcOrd="0" destOrd="0" presId="urn:microsoft.com/office/officeart/2005/8/layout/default"/>
    <dgm:cxn modelId="{54C96D0A-0E4A-43DB-A88C-DE6E0245EEE9}" type="presParOf" srcId="{E43F4612-D2FF-4A10-A232-BFA2228DFA63}" destId="{1256E0FA-B2A4-40DD-ACFB-62F7FC5997E7}" srcOrd="1" destOrd="0" presId="urn:microsoft.com/office/officeart/2005/8/layout/default"/>
    <dgm:cxn modelId="{7762F38C-DA24-4231-9D64-FF966CCBB38F}" type="presParOf" srcId="{E43F4612-D2FF-4A10-A232-BFA2228DFA63}" destId="{C432CA2E-B1E9-467A-B23E-D9EB2EFC918F}" srcOrd="2" destOrd="0" presId="urn:microsoft.com/office/officeart/2005/8/layout/default"/>
    <dgm:cxn modelId="{D33CB6AE-90DA-414E-8700-EA45AB36F162}" type="presParOf" srcId="{E43F4612-D2FF-4A10-A232-BFA2228DFA63}" destId="{253DD1A8-82F5-497E-B60D-A538321916B5}" srcOrd="3" destOrd="0" presId="urn:microsoft.com/office/officeart/2005/8/layout/default"/>
    <dgm:cxn modelId="{289F11FF-38E0-4E23-995B-3699ECBCB499}" type="presParOf" srcId="{E43F4612-D2FF-4A10-A232-BFA2228DFA63}" destId="{2A4F7CAB-30EB-41D0-8A60-DC3E0DDDDD35}" srcOrd="4" destOrd="0" presId="urn:microsoft.com/office/officeart/2005/8/layout/default"/>
    <dgm:cxn modelId="{C4765DD6-F64D-4965-8BBD-E55EC5F7563B}" type="presParOf" srcId="{E43F4612-D2FF-4A10-A232-BFA2228DFA63}" destId="{183F3D35-8220-46F0-B131-6C4906F988A0}" srcOrd="5" destOrd="0" presId="urn:microsoft.com/office/officeart/2005/8/layout/default"/>
    <dgm:cxn modelId="{4F27210F-EB10-40CD-8585-64B729577F1F}" type="presParOf" srcId="{E43F4612-D2FF-4A10-A232-BFA2228DFA63}" destId="{AA8662AB-0005-473C-9A8B-A351EA1E9290}" srcOrd="6" destOrd="0" presId="urn:microsoft.com/office/officeart/2005/8/layout/default"/>
    <dgm:cxn modelId="{F49E921C-B741-42FA-B0D9-D5B63F72FDBA}" type="presParOf" srcId="{E43F4612-D2FF-4A10-A232-BFA2228DFA63}" destId="{693DE471-46E3-41E7-BCD5-AE50AC257096}" srcOrd="7" destOrd="0" presId="urn:microsoft.com/office/officeart/2005/8/layout/default"/>
    <dgm:cxn modelId="{ACC853D9-4B52-44CF-BDC4-9EF989C61575}" type="presParOf" srcId="{E43F4612-D2FF-4A10-A232-BFA2228DFA63}" destId="{9123728C-2CAF-4628-A328-FCE77AEB9D0A}" srcOrd="8" destOrd="0" presId="urn:microsoft.com/office/officeart/2005/8/layout/default"/>
    <dgm:cxn modelId="{28249B85-A230-46A5-B8BB-C8EEDDF67C9B}" type="presParOf" srcId="{E43F4612-D2FF-4A10-A232-BFA2228DFA63}" destId="{1B8F1E34-9BC9-4498-BCDE-69ECB5DA60BB}" srcOrd="9" destOrd="0" presId="urn:microsoft.com/office/officeart/2005/8/layout/default"/>
    <dgm:cxn modelId="{9AACDD33-6A26-40F5-A973-ADB118FE7B7D}" type="presParOf" srcId="{E43F4612-D2FF-4A10-A232-BFA2228DFA63}" destId="{70EEA143-BDC1-40EC-ACAD-43CDD5DB6EF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67EB41-6135-414C-9006-1DB05095ACB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1722CA3-E657-43C5-AD32-8E777D5AFA5D}">
      <dgm:prSet/>
      <dgm:spPr/>
      <dgm:t>
        <a:bodyPr/>
        <a:lstStyle/>
        <a:p>
          <a:r>
            <a:rPr lang="en-IE" i="0" baseline="0"/>
            <a:t>An owner of identified lands can request a rezoning as part of their submission to the draft map or supplemental map</a:t>
          </a:r>
          <a:endParaRPr lang="en-US"/>
        </a:p>
      </dgm:t>
    </dgm:pt>
    <dgm:pt modelId="{73388A80-A1A3-4A6E-9F41-5DD3E09EAA1D}" type="parTrans" cxnId="{2FC5AB11-AD33-4987-9522-4E8AB4886A17}">
      <dgm:prSet/>
      <dgm:spPr/>
      <dgm:t>
        <a:bodyPr/>
        <a:lstStyle/>
        <a:p>
          <a:endParaRPr lang="en-US"/>
        </a:p>
      </dgm:t>
    </dgm:pt>
    <dgm:pt modelId="{9CDF6A36-9608-4F35-AA6D-FE0FA8A5D20D}" type="sibTrans" cxnId="{2FC5AB11-AD33-4987-9522-4E8AB4886A17}">
      <dgm:prSet/>
      <dgm:spPr/>
      <dgm:t>
        <a:bodyPr/>
        <a:lstStyle/>
        <a:p>
          <a:endParaRPr lang="en-US"/>
        </a:p>
      </dgm:t>
    </dgm:pt>
    <dgm:pt modelId="{F733FD6B-8519-4F4F-AF1F-44E26DBFA9FC}">
      <dgm:prSet/>
      <dgm:spPr/>
      <dgm:t>
        <a:bodyPr/>
        <a:lstStyle/>
        <a:p>
          <a:r>
            <a:rPr lang="en-GB" dirty="0"/>
            <a:t>The LA will consider whether to propose to make a variation under section 13 of the Planning Acts</a:t>
          </a:r>
          <a:endParaRPr lang="en-US" dirty="0"/>
        </a:p>
      </dgm:t>
    </dgm:pt>
    <dgm:pt modelId="{D52EE51B-A103-45F7-83B5-B0A16E830C50}" type="parTrans" cxnId="{8C1597BE-71AC-47AD-8C11-73824F768142}">
      <dgm:prSet/>
      <dgm:spPr/>
      <dgm:t>
        <a:bodyPr/>
        <a:lstStyle/>
        <a:p>
          <a:endParaRPr lang="en-US"/>
        </a:p>
      </dgm:t>
    </dgm:pt>
    <dgm:pt modelId="{FFBB62B4-C07D-4761-8E37-AE5298E41226}" type="sibTrans" cxnId="{8C1597BE-71AC-47AD-8C11-73824F768142}">
      <dgm:prSet/>
      <dgm:spPr/>
      <dgm:t>
        <a:bodyPr/>
        <a:lstStyle/>
        <a:p>
          <a:endParaRPr lang="en-US"/>
        </a:p>
      </dgm:t>
    </dgm:pt>
    <dgm:pt modelId="{2D2BCB8C-57C0-4ED5-B922-DD8E888F3627}" type="pres">
      <dgm:prSet presAssocID="{5E67EB41-6135-414C-9006-1DB05095ACB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C221351-8A65-4F8E-A172-BD5C6341D1B1}" type="pres">
      <dgm:prSet presAssocID="{A1722CA3-E657-43C5-AD32-8E777D5AFA5D}" presName="hierRoot1" presStyleCnt="0"/>
      <dgm:spPr/>
    </dgm:pt>
    <dgm:pt modelId="{0C2973E1-CD1D-44A6-B64E-A47AE124B777}" type="pres">
      <dgm:prSet presAssocID="{A1722CA3-E657-43C5-AD32-8E777D5AFA5D}" presName="composite" presStyleCnt="0"/>
      <dgm:spPr/>
    </dgm:pt>
    <dgm:pt modelId="{4E2C8319-E013-4CED-9AB1-5751EF8FC0F3}" type="pres">
      <dgm:prSet presAssocID="{A1722CA3-E657-43C5-AD32-8E777D5AFA5D}" presName="background" presStyleLbl="node0" presStyleIdx="0" presStyleCnt="2"/>
      <dgm:spPr/>
    </dgm:pt>
    <dgm:pt modelId="{CC9884CA-20AB-43F3-A665-A924C8529A34}" type="pres">
      <dgm:prSet presAssocID="{A1722CA3-E657-43C5-AD32-8E777D5AFA5D}" presName="text" presStyleLbl="fgAcc0" presStyleIdx="0" presStyleCnt="2">
        <dgm:presLayoutVars>
          <dgm:chPref val="3"/>
        </dgm:presLayoutVars>
      </dgm:prSet>
      <dgm:spPr/>
    </dgm:pt>
    <dgm:pt modelId="{6C9746E0-F65D-415A-89DD-763959F03D86}" type="pres">
      <dgm:prSet presAssocID="{A1722CA3-E657-43C5-AD32-8E777D5AFA5D}" presName="hierChild2" presStyleCnt="0"/>
      <dgm:spPr/>
    </dgm:pt>
    <dgm:pt modelId="{42A925F6-3EE4-4AF4-9629-117F0EA0117D}" type="pres">
      <dgm:prSet presAssocID="{F733FD6B-8519-4F4F-AF1F-44E26DBFA9FC}" presName="hierRoot1" presStyleCnt="0"/>
      <dgm:spPr/>
    </dgm:pt>
    <dgm:pt modelId="{5A7404ED-62BF-4671-BBD4-A8547D83EB7E}" type="pres">
      <dgm:prSet presAssocID="{F733FD6B-8519-4F4F-AF1F-44E26DBFA9FC}" presName="composite" presStyleCnt="0"/>
      <dgm:spPr/>
    </dgm:pt>
    <dgm:pt modelId="{631D10C7-BACD-48D9-A290-8F337EA6403D}" type="pres">
      <dgm:prSet presAssocID="{F733FD6B-8519-4F4F-AF1F-44E26DBFA9FC}" presName="background" presStyleLbl="node0" presStyleIdx="1" presStyleCnt="2"/>
      <dgm:spPr/>
    </dgm:pt>
    <dgm:pt modelId="{5C9E98FC-FE6C-494E-8C17-CD5131D7FEB0}" type="pres">
      <dgm:prSet presAssocID="{F733FD6B-8519-4F4F-AF1F-44E26DBFA9FC}" presName="text" presStyleLbl="fgAcc0" presStyleIdx="1" presStyleCnt="2">
        <dgm:presLayoutVars>
          <dgm:chPref val="3"/>
        </dgm:presLayoutVars>
      </dgm:prSet>
      <dgm:spPr/>
    </dgm:pt>
    <dgm:pt modelId="{9DB17459-71A7-4108-B486-70C144A41650}" type="pres">
      <dgm:prSet presAssocID="{F733FD6B-8519-4F4F-AF1F-44E26DBFA9FC}" presName="hierChild2" presStyleCnt="0"/>
      <dgm:spPr/>
    </dgm:pt>
  </dgm:ptLst>
  <dgm:cxnLst>
    <dgm:cxn modelId="{F5F3310B-254E-47CD-98BC-F99584F756CF}" type="presOf" srcId="{A1722CA3-E657-43C5-AD32-8E777D5AFA5D}" destId="{CC9884CA-20AB-43F3-A665-A924C8529A34}" srcOrd="0" destOrd="0" presId="urn:microsoft.com/office/officeart/2005/8/layout/hierarchy1"/>
    <dgm:cxn modelId="{2FC5AB11-AD33-4987-9522-4E8AB4886A17}" srcId="{5E67EB41-6135-414C-9006-1DB05095ACB2}" destId="{A1722CA3-E657-43C5-AD32-8E777D5AFA5D}" srcOrd="0" destOrd="0" parTransId="{73388A80-A1A3-4A6E-9F41-5DD3E09EAA1D}" sibTransId="{9CDF6A36-9608-4F35-AA6D-FE0FA8A5D20D}"/>
    <dgm:cxn modelId="{8C1597BE-71AC-47AD-8C11-73824F768142}" srcId="{5E67EB41-6135-414C-9006-1DB05095ACB2}" destId="{F733FD6B-8519-4F4F-AF1F-44E26DBFA9FC}" srcOrd="1" destOrd="0" parTransId="{D52EE51B-A103-45F7-83B5-B0A16E830C50}" sibTransId="{FFBB62B4-C07D-4761-8E37-AE5298E41226}"/>
    <dgm:cxn modelId="{C90B9EE1-7F98-4C2F-9A50-8837ABEC0D2E}" type="presOf" srcId="{5E67EB41-6135-414C-9006-1DB05095ACB2}" destId="{2D2BCB8C-57C0-4ED5-B922-DD8E888F3627}" srcOrd="0" destOrd="0" presId="urn:microsoft.com/office/officeart/2005/8/layout/hierarchy1"/>
    <dgm:cxn modelId="{7E716FFD-D73B-4D57-B82D-46E65DF8CCE6}" type="presOf" srcId="{F733FD6B-8519-4F4F-AF1F-44E26DBFA9FC}" destId="{5C9E98FC-FE6C-494E-8C17-CD5131D7FEB0}" srcOrd="0" destOrd="0" presId="urn:microsoft.com/office/officeart/2005/8/layout/hierarchy1"/>
    <dgm:cxn modelId="{2D1B65E5-AD97-4ECC-B796-439461D79BA5}" type="presParOf" srcId="{2D2BCB8C-57C0-4ED5-B922-DD8E888F3627}" destId="{AC221351-8A65-4F8E-A172-BD5C6341D1B1}" srcOrd="0" destOrd="0" presId="urn:microsoft.com/office/officeart/2005/8/layout/hierarchy1"/>
    <dgm:cxn modelId="{2F3C380E-97C9-448E-AB77-73FB8385D4DB}" type="presParOf" srcId="{AC221351-8A65-4F8E-A172-BD5C6341D1B1}" destId="{0C2973E1-CD1D-44A6-B64E-A47AE124B777}" srcOrd="0" destOrd="0" presId="urn:microsoft.com/office/officeart/2005/8/layout/hierarchy1"/>
    <dgm:cxn modelId="{E960BB07-6873-4CD5-A760-DBEAA0631A5D}" type="presParOf" srcId="{0C2973E1-CD1D-44A6-B64E-A47AE124B777}" destId="{4E2C8319-E013-4CED-9AB1-5751EF8FC0F3}" srcOrd="0" destOrd="0" presId="urn:microsoft.com/office/officeart/2005/8/layout/hierarchy1"/>
    <dgm:cxn modelId="{D8AA2DA0-E14E-42E7-BE0D-44010FF398F6}" type="presParOf" srcId="{0C2973E1-CD1D-44A6-B64E-A47AE124B777}" destId="{CC9884CA-20AB-43F3-A665-A924C8529A34}" srcOrd="1" destOrd="0" presId="urn:microsoft.com/office/officeart/2005/8/layout/hierarchy1"/>
    <dgm:cxn modelId="{04D1C1B0-805A-4F9F-9359-D26B05090607}" type="presParOf" srcId="{AC221351-8A65-4F8E-A172-BD5C6341D1B1}" destId="{6C9746E0-F65D-415A-89DD-763959F03D86}" srcOrd="1" destOrd="0" presId="urn:microsoft.com/office/officeart/2005/8/layout/hierarchy1"/>
    <dgm:cxn modelId="{1166F7E0-B351-4D23-9C34-DF7AA1527625}" type="presParOf" srcId="{2D2BCB8C-57C0-4ED5-B922-DD8E888F3627}" destId="{42A925F6-3EE4-4AF4-9629-117F0EA0117D}" srcOrd="1" destOrd="0" presId="urn:microsoft.com/office/officeart/2005/8/layout/hierarchy1"/>
    <dgm:cxn modelId="{B7AFCE02-F458-44BC-8DD5-893104A92F95}" type="presParOf" srcId="{42A925F6-3EE4-4AF4-9629-117F0EA0117D}" destId="{5A7404ED-62BF-4671-BBD4-A8547D83EB7E}" srcOrd="0" destOrd="0" presId="urn:microsoft.com/office/officeart/2005/8/layout/hierarchy1"/>
    <dgm:cxn modelId="{84E11891-32DB-499B-90F8-1DC352EAD6F3}" type="presParOf" srcId="{5A7404ED-62BF-4671-BBD4-A8547D83EB7E}" destId="{631D10C7-BACD-48D9-A290-8F337EA6403D}" srcOrd="0" destOrd="0" presId="urn:microsoft.com/office/officeart/2005/8/layout/hierarchy1"/>
    <dgm:cxn modelId="{FA67CBB8-373F-48F5-9E7B-80A4A7C0EF13}" type="presParOf" srcId="{5A7404ED-62BF-4671-BBD4-A8547D83EB7E}" destId="{5C9E98FC-FE6C-494E-8C17-CD5131D7FEB0}" srcOrd="1" destOrd="0" presId="urn:microsoft.com/office/officeart/2005/8/layout/hierarchy1"/>
    <dgm:cxn modelId="{38494FB6-C8FE-4CF0-9D41-F6C093BB91AA}" type="presParOf" srcId="{42A925F6-3EE4-4AF4-9629-117F0EA0117D}" destId="{9DB17459-71A7-4108-B486-70C144A4165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A2F369-F752-4488-A3EC-F2B9570C2A1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F945FA-C8DE-421E-BCE9-157C76434EA7}">
      <dgm:prSet/>
      <dgm:spPr/>
      <dgm:t>
        <a:bodyPr/>
        <a:lstStyle/>
        <a:p>
          <a:r>
            <a:rPr lang="en-IE"/>
            <a:t>Final Map to be published by 1</a:t>
          </a:r>
          <a:r>
            <a:rPr lang="en-IE" baseline="30000"/>
            <a:t>st</a:t>
          </a:r>
          <a:r>
            <a:rPr lang="en-IE"/>
            <a:t> December 2023</a:t>
          </a:r>
          <a:endParaRPr lang="en-US"/>
        </a:p>
      </dgm:t>
    </dgm:pt>
    <dgm:pt modelId="{6C0B95C4-06FC-49DA-BE42-F2FF2089117B}" type="parTrans" cxnId="{1DCC57F2-C4E6-4447-A248-2EC1DF17C34E}">
      <dgm:prSet/>
      <dgm:spPr/>
      <dgm:t>
        <a:bodyPr/>
        <a:lstStyle/>
        <a:p>
          <a:endParaRPr lang="en-US"/>
        </a:p>
      </dgm:t>
    </dgm:pt>
    <dgm:pt modelId="{1643B9E2-B210-475B-9506-C0297297EF03}" type="sibTrans" cxnId="{1DCC57F2-C4E6-4447-A248-2EC1DF17C34E}">
      <dgm:prSet/>
      <dgm:spPr/>
      <dgm:t>
        <a:bodyPr/>
        <a:lstStyle/>
        <a:p>
          <a:endParaRPr lang="en-US"/>
        </a:p>
      </dgm:t>
    </dgm:pt>
    <dgm:pt modelId="{DD55B330-8184-459D-B463-10AB47E91FA6}">
      <dgm:prSet/>
      <dgm:spPr/>
      <dgm:t>
        <a:bodyPr/>
        <a:lstStyle/>
        <a:p>
          <a:r>
            <a:rPr lang="en-IE" dirty="0"/>
            <a:t>Any lands still on appeal or in JR are included</a:t>
          </a:r>
          <a:endParaRPr lang="en-US" dirty="0"/>
        </a:p>
      </dgm:t>
    </dgm:pt>
    <dgm:pt modelId="{579103AA-B847-4DF9-B216-AF8260D83788}" type="parTrans" cxnId="{33E59E0B-B79F-40F3-AF6A-13A1FD743461}">
      <dgm:prSet/>
      <dgm:spPr/>
      <dgm:t>
        <a:bodyPr/>
        <a:lstStyle/>
        <a:p>
          <a:endParaRPr lang="en-US"/>
        </a:p>
      </dgm:t>
    </dgm:pt>
    <dgm:pt modelId="{BC6C0F77-9EBC-48D1-ABB5-4996EAE0BC5C}" type="sibTrans" cxnId="{33E59E0B-B79F-40F3-AF6A-13A1FD743461}">
      <dgm:prSet/>
      <dgm:spPr/>
      <dgm:t>
        <a:bodyPr/>
        <a:lstStyle/>
        <a:p>
          <a:endParaRPr lang="en-US"/>
        </a:p>
      </dgm:t>
    </dgm:pt>
    <dgm:pt modelId="{2578DF67-AF82-475C-A0C3-0B1FA2F354B3}">
      <dgm:prSet/>
      <dgm:spPr/>
      <dgm:t>
        <a:bodyPr/>
        <a:lstStyle/>
        <a:p>
          <a:r>
            <a:rPr lang="en-IE"/>
            <a:t>By 31</a:t>
          </a:r>
          <a:r>
            <a:rPr lang="en-IE" baseline="30000"/>
            <a:t>st</a:t>
          </a:r>
          <a:r>
            <a:rPr lang="en-IE"/>
            <a:t> January 2024, and each year thereafter, revised maps are published</a:t>
          </a:r>
          <a:endParaRPr lang="en-US"/>
        </a:p>
      </dgm:t>
    </dgm:pt>
    <dgm:pt modelId="{33B842A9-A24F-4B9C-A142-1207F02BEEEB}" type="parTrans" cxnId="{8C8C44D9-2A9E-4362-BFB1-9561969FB683}">
      <dgm:prSet/>
      <dgm:spPr/>
      <dgm:t>
        <a:bodyPr/>
        <a:lstStyle/>
        <a:p>
          <a:endParaRPr lang="en-US"/>
        </a:p>
      </dgm:t>
    </dgm:pt>
    <dgm:pt modelId="{5DBD084F-8B76-4FF1-8A90-07DE8B1EF090}" type="sibTrans" cxnId="{8C8C44D9-2A9E-4362-BFB1-9561969FB683}">
      <dgm:prSet/>
      <dgm:spPr/>
      <dgm:t>
        <a:bodyPr/>
        <a:lstStyle/>
        <a:p>
          <a:endParaRPr lang="en-US"/>
        </a:p>
      </dgm:t>
    </dgm:pt>
    <dgm:pt modelId="{9788DAB0-FC96-4B75-B606-56E5EEF6A46B}" type="pres">
      <dgm:prSet presAssocID="{18A2F369-F752-4488-A3EC-F2B9570C2A1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E032E4D-32B7-49D6-8A81-0B13DA230DD6}" type="pres">
      <dgm:prSet presAssocID="{8BF945FA-C8DE-421E-BCE9-157C76434EA7}" presName="hierRoot1" presStyleCnt="0"/>
      <dgm:spPr/>
    </dgm:pt>
    <dgm:pt modelId="{28CD4734-F6C7-4FB3-9C0B-35CADA837569}" type="pres">
      <dgm:prSet presAssocID="{8BF945FA-C8DE-421E-BCE9-157C76434EA7}" presName="composite" presStyleCnt="0"/>
      <dgm:spPr/>
    </dgm:pt>
    <dgm:pt modelId="{A445E8EC-2EDB-4BFE-B2FF-C89E7DA6DFC5}" type="pres">
      <dgm:prSet presAssocID="{8BF945FA-C8DE-421E-BCE9-157C76434EA7}" presName="background" presStyleLbl="node0" presStyleIdx="0" presStyleCnt="3"/>
      <dgm:spPr/>
    </dgm:pt>
    <dgm:pt modelId="{85C4F80F-372D-44FA-AC2B-46B3E33192EA}" type="pres">
      <dgm:prSet presAssocID="{8BF945FA-C8DE-421E-BCE9-157C76434EA7}" presName="text" presStyleLbl="fgAcc0" presStyleIdx="0" presStyleCnt="3">
        <dgm:presLayoutVars>
          <dgm:chPref val="3"/>
        </dgm:presLayoutVars>
      </dgm:prSet>
      <dgm:spPr/>
    </dgm:pt>
    <dgm:pt modelId="{48626A4A-4360-4282-B291-1DF85F685156}" type="pres">
      <dgm:prSet presAssocID="{8BF945FA-C8DE-421E-BCE9-157C76434EA7}" presName="hierChild2" presStyleCnt="0"/>
      <dgm:spPr/>
    </dgm:pt>
    <dgm:pt modelId="{2A41D656-E356-40A0-94DB-F19A5BBFE6EE}" type="pres">
      <dgm:prSet presAssocID="{DD55B330-8184-459D-B463-10AB47E91FA6}" presName="hierRoot1" presStyleCnt="0"/>
      <dgm:spPr/>
    </dgm:pt>
    <dgm:pt modelId="{ED93AEB8-7E86-495D-B644-8AC9B679846A}" type="pres">
      <dgm:prSet presAssocID="{DD55B330-8184-459D-B463-10AB47E91FA6}" presName="composite" presStyleCnt="0"/>
      <dgm:spPr/>
    </dgm:pt>
    <dgm:pt modelId="{8795B45C-9124-481B-863F-CFCCA5CCBD22}" type="pres">
      <dgm:prSet presAssocID="{DD55B330-8184-459D-B463-10AB47E91FA6}" presName="background" presStyleLbl="node0" presStyleIdx="1" presStyleCnt="3"/>
      <dgm:spPr/>
    </dgm:pt>
    <dgm:pt modelId="{6BB5793A-408B-4E3A-907A-A40859B6619E}" type="pres">
      <dgm:prSet presAssocID="{DD55B330-8184-459D-B463-10AB47E91FA6}" presName="text" presStyleLbl="fgAcc0" presStyleIdx="1" presStyleCnt="3">
        <dgm:presLayoutVars>
          <dgm:chPref val="3"/>
        </dgm:presLayoutVars>
      </dgm:prSet>
      <dgm:spPr/>
    </dgm:pt>
    <dgm:pt modelId="{F37715BB-287B-47FD-9E0D-B884765E82DC}" type="pres">
      <dgm:prSet presAssocID="{DD55B330-8184-459D-B463-10AB47E91FA6}" presName="hierChild2" presStyleCnt="0"/>
      <dgm:spPr/>
    </dgm:pt>
    <dgm:pt modelId="{04F663FC-867C-4CAD-956B-6B567E293CFE}" type="pres">
      <dgm:prSet presAssocID="{2578DF67-AF82-475C-A0C3-0B1FA2F354B3}" presName="hierRoot1" presStyleCnt="0"/>
      <dgm:spPr/>
    </dgm:pt>
    <dgm:pt modelId="{5A8B4CFE-C721-4F8A-8F70-3B35991EA91F}" type="pres">
      <dgm:prSet presAssocID="{2578DF67-AF82-475C-A0C3-0B1FA2F354B3}" presName="composite" presStyleCnt="0"/>
      <dgm:spPr/>
    </dgm:pt>
    <dgm:pt modelId="{4A034393-93D8-4177-BC41-BB9B2AE8D097}" type="pres">
      <dgm:prSet presAssocID="{2578DF67-AF82-475C-A0C3-0B1FA2F354B3}" presName="background" presStyleLbl="node0" presStyleIdx="2" presStyleCnt="3"/>
      <dgm:spPr/>
    </dgm:pt>
    <dgm:pt modelId="{E6D18B4B-FA6B-45E4-999E-45F28B460187}" type="pres">
      <dgm:prSet presAssocID="{2578DF67-AF82-475C-A0C3-0B1FA2F354B3}" presName="text" presStyleLbl="fgAcc0" presStyleIdx="2" presStyleCnt="3">
        <dgm:presLayoutVars>
          <dgm:chPref val="3"/>
        </dgm:presLayoutVars>
      </dgm:prSet>
      <dgm:spPr/>
    </dgm:pt>
    <dgm:pt modelId="{898BE3F7-5BB1-4926-B14A-02E808D922AE}" type="pres">
      <dgm:prSet presAssocID="{2578DF67-AF82-475C-A0C3-0B1FA2F354B3}" presName="hierChild2" presStyleCnt="0"/>
      <dgm:spPr/>
    </dgm:pt>
  </dgm:ptLst>
  <dgm:cxnLst>
    <dgm:cxn modelId="{33E59E0B-B79F-40F3-AF6A-13A1FD743461}" srcId="{18A2F369-F752-4488-A3EC-F2B9570C2A1D}" destId="{DD55B330-8184-459D-B463-10AB47E91FA6}" srcOrd="1" destOrd="0" parTransId="{579103AA-B847-4DF9-B216-AF8260D83788}" sibTransId="{BC6C0F77-9EBC-48D1-ABB5-4996EAE0BC5C}"/>
    <dgm:cxn modelId="{FC33D95C-79DF-4221-9DD4-B72D6623BCE2}" type="presOf" srcId="{DD55B330-8184-459D-B463-10AB47E91FA6}" destId="{6BB5793A-408B-4E3A-907A-A40859B6619E}" srcOrd="0" destOrd="0" presId="urn:microsoft.com/office/officeart/2005/8/layout/hierarchy1"/>
    <dgm:cxn modelId="{71C50A48-A76C-4287-9A97-DF1E0FCE1B4D}" type="presOf" srcId="{8BF945FA-C8DE-421E-BCE9-157C76434EA7}" destId="{85C4F80F-372D-44FA-AC2B-46B3E33192EA}" srcOrd="0" destOrd="0" presId="urn:microsoft.com/office/officeart/2005/8/layout/hierarchy1"/>
    <dgm:cxn modelId="{487F2AA5-A711-410C-AE11-7CA9990C1193}" type="presOf" srcId="{18A2F369-F752-4488-A3EC-F2B9570C2A1D}" destId="{9788DAB0-FC96-4B75-B606-56E5EEF6A46B}" srcOrd="0" destOrd="0" presId="urn:microsoft.com/office/officeart/2005/8/layout/hierarchy1"/>
    <dgm:cxn modelId="{A71F81B7-CC9D-43F6-AF14-15B1FFB4C7C3}" type="presOf" srcId="{2578DF67-AF82-475C-A0C3-0B1FA2F354B3}" destId="{E6D18B4B-FA6B-45E4-999E-45F28B460187}" srcOrd="0" destOrd="0" presId="urn:microsoft.com/office/officeart/2005/8/layout/hierarchy1"/>
    <dgm:cxn modelId="{8C8C44D9-2A9E-4362-BFB1-9561969FB683}" srcId="{18A2F369-F752-4488-A3EC-F2B9570C2A1D}" destId="{2578DF67-AF82-475C-A0C3-0B1FA2F354B3}" srcOrd="2" destOrd="0" parTransId="{33B842A9-A24F-4B9C-A142-1207F02BEEEB}" sibTransId="{5DBD084F-8B76-4FF1-8A90-07DE8B1EF090}"/>
    <dgm:cxn modelId="{1DCC57F2-C4E6-4447-A248-2EC1DF17C34E}" srcId="{18A2F369-F752-4488-A3EC-F2B9570C2A1D}" destId="{8BF945FA-C8DE-421E-BCE9-157C76434EA7}" srcOrd="0" destOrd="0" parTransId="{6C0B95C4-06FC-49DA-BE42-F2FF2089117B}" sibTransId="{1643B9E2-B210-475B-9506-C0297297EF03}"/>
    <dgm:cxn modelId="{7FD0168B-CA2B-4F82-A620-A4F359C61AB1}" type="presParOf" srcId="{9788DAB0-FC96-4B75-B606-56E5EEF6A46B}" destId="{AE032E4D-32B7-49D6-8A81-0B13DA230DD6}" srcOrd="0" destOrd="0" presId="urn:microsoft.com/office/officeart/2005/8/layout/hierarchy1"/>
    <dgm:cxn modelId="{A1B263B0-E3B2-4286-87EA-056BAA03B3B7}" type="presParOf" srcId="{AE032E4D-32B7-49D6-8A81-0B13DA230DD6}" destId="{28CD4734-F6C7-4FB3-9C0B-35CADA837569}" srcOrd="0" destOrd="0" presId="urn:microsoft.com/office/officeart/2005/8/layout/hierarchy1"/>
    <dgm:cxn modelId="{D1EC7171-FD64-442C-89AC-E9AAEBEDFAA9}" type="presParOf" srcId="{28CD4734-F6C7-4FB3-9C0B-35CADA837569}" destId="{A445E8EC-2EDB-4BFE-B2FF-C89E7DA6DFC5}" srcOrd="0" destOrd="0" presId="urn:microsoft.com/office/officeart/2005/8/layout/hierarchy1"/>
    <dgm:cxn modelId="{976E4D08-9DB7-41E6-A090-147FEEECC410}" type="presParOf" srcId="{28CD4734-F6C7-4FB3-9C0B-35CADA837569}" destId="{85C4F80F-372D-44FA-AC2B-46B3E33192EA}" srcOrd="1" destOrd="0" presId="urn:microsoft.com/office/officeart/2005/8/layout/hierarchy1"/>
    <dgm:cxn modelId="{3309D2A9-DB76-43D3-8AEC-87C9F3FBAB52}" type="presParOf" srcId="{AE032E4D-32B7-49D6-8A81-0B13DA230DD6}" destId="{48626A4A-4360-4282-B291-1DF85F685156}" srcOrd="1" destOrd="0" presId="urn:microsoft.com/office/officeart/2005/8/layout/hierarchy1"/>
    <dgm:cxn modelId="{F9CB9506-F716-4992-A2DD-B24A3A47F649}" type="presParOf" srcId="{9788DAB0-FC96-4B75-B606-56E5EEF6A46B}" destId="{2A41D656-E356-40A0-94DB-F19A5BBFE6EE}" srcOrd="1" destOrd="0" presId="urn:microsoft.com/office/officeart/2005/8/layout/hierarchy1"/>
    <dgm:cxn modelId="{C2C028CA-BF30-409E-A6FF-2796B075C0CB}" type="presParOf" srcId="{2A41D656-E356-40A0-94DB-F19A5BBFE6EE}" destId="{ED93AEB8-7E86-495D-B644-8AC9B679846A}" srcOrd="0" destOrd="0" presId="urn:microsoft.com/office/officeart/2005/8/layout/hierarchy1"/>
    <dgm:cxn modelId="{43DDA048-5ACC-436D-B8B5-77A20372C93F}" type="presParOf" srcId="{ED93AEB8-7E86-495D-B644-8AC9B679846A}" destId="{8795B45C-9124-481B-863F-CFCCA5CCBD22}" srcOrd="0" destOrd="0" presId="urn:microsoft.com/office/officeart/2005/8/layout/hierarchy1"/>
    <dgm:cxn modelId="{DB91D0F4-C2EF-4D05-80CD-8731BE4FDB91}" type="presParOf" srcId="{ED93AEB8-7E86-495D-B644-8AC9B679846A}" destId="{6BB5793A-408B-4E3A-907A-A40859B6619E}" srcOrd="1" destOrd="0" presId="urn:microsoft.com/office/officeart/2005/8/layout/hierarchy1"/>
    <dgm:cxn modelId="{B643E287-23C2-478A-AE6F-6BE11BA3920A}" type="presParOf" srcId="{2A41D656-E356-40A0-94DB-F19A5BBFE6EE}" destId="{F37715BB-287B-47FD-9E0D-B884765E82DC}" srcOrd="1" destOrd="0" presId="urn:microsoft.com/office/officeart/2005/8/layout/hierarchy1"/>
    <dgm:cxn modelId="{BCBAB4BD-5DC9-4462-8980-1DF4E089F783}" type="presParOf" srcId="{9788DAB0-FC96-4B75-B606-56E5EEF6A46B}" destId="{04F663FC-867C-4CAD-956B-6B567E293CFE}" srcOrd="2" destOrd="0" presId="urn:microsoft.com/office/officeart/2005/8/layout/hierarchy1"/>
    <dgm:cxn modelId="{E2014298-8E53-494F-BD31-6818157E2637}" type="presParOf" srcId="{04F663FC-867C-4CAD-956B-6B567E293CFE}" destId="{5A8B4CFE-C721-4F8A-8F70-3B35991EA91F}" srcOrd="0" destOrd="0" presId="urn:microsoft.com/office/officeart/2005/8/layout/hierarchy1"/>
    <dgm:cxn modelId="{08889A58-1B20-4DE5-92F5-4BB70C3E4752}" type="presParOf" srcId="{5A8B4CFE-C721-4F8A-8F70-3B35991EA91F}" destId="{4A034393-93D8-4177-BC41-BB9B2AE8D097}" srcOrd="0" destOrd="0" presId="urn:microsoft.com/office/officeart/2005/8/layout/hierarchy1"/>
    <dgm:cxn modelId="{68B39ADE-A7F3-481F-9A6E-0038C8D23F3C}" type="presParOf" srcId="{5A8B4CFE-C721-4F8A-8F70-3B35991EA91F}" destId="{E6D18B4B-FA6B-45E4-999E-45F28B460187}" srcOrd="1" destOrd="0" presId="urn:microsoft.com/office/officeart/2005/8/layout/hierarchy1"/>
    <dgm:cxn modelId="{91966F9E-80EC-47AA-8D76-469422195307}" type="presParOf" srcId="{04F663FC-867C-4CAD-956B-6B567E293CFE}" destId="{898BE3F7-5BB1-4926-B14A-02E808D922A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38C6D6-C56E-4CCD-B829-5CA0D08F2807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C4BAC95-794B-4D3E-A7D1-9DD509626249}">
      <dgm:prSet/>
      <dgm:spPr/>
      <dgm:t>
        <a:bodyPr/>
        <a:lstStyle/>
        <a:p>
          <a:r>
            <a:rPr lang="en-US"/>
            <a:t>Charged and levied annually from January 2024</a:t>
          </a:r>
        </a:p>
      </dgm:t>
    </dgm:pt>
    <dgm:pt modelId="{E9A218B7-5920-4E58-9BC7-FF0EA40537B0}" type="parTrans" cxnId="{438CA603-DB47-42E2-A22A-E1154F549882}">
      <dgm:prSet/>
      <dgm:spPr/>
      <dgm:t>
        <a:bodyPr/>
        <a:lstStyle/>
        <a:p>
          <a:endParaRPr lang="en-US"/>
        </a:p>
      </dgm:t>
    </dgm:pt>
    <dgm:pt modelId="{48172E5B-BD28-4379-9294-4A695C0F2A0E}" type="sibTrans" cxnId="{438CA603-DB47-42E2-A22A-E1154F549882}">
      <dgm:prSet/>
      <dgm:spPr/>
      <dgm:t>
        <a:bodyPr/>
        <a:lstStyle/>
        <a:p>
          <a:endParaRPr lang="en-US"/>
        </a:p>
      </dgm:t>
    </dgm:pt>
    <dgm:pt modelId="{31226DC7-9E8D-4241-BA90-E3ACE792CA3D}">
      <dgm:prSet/>
      <dgm:spPr/>
      <dgm:t>
        <a:bodyPr/>
        <a:lstStyle/>
        <a:p>
          <a:r>
            <a:rPr lang="en-US"/>
            <a:t>Different dates where land meets criteria after 1</a:t>
          </a:r>
          <a:r>
            <a:rPr lang="en-US" baseline="30000"/>
            <a:t>st</a:t>
          </a:r>
          <a:r>
            <a:rPr lang="en-US"/>
            <a:t> January 2022 (commences the third year after meeting the criteria)</a:t>
          </a:r>
        </a:p>
      </dgm:t>
    </dgm:pt>
    <dgm:pt modelId="{D7AB638A-3976-4AE0-8A49-F9B156C588C8}" type="parTrans" cxnId="{130771CD-20C9-40D5-B799-A19F5545B273}">
      <dgm:prSet/>
      <dgm:spPr/>
      <dgm:t>
        <a:bodyPr/>
        <a:lstStyle/>
        <a:p>
          <a:endParaRPr lang="en-US"/>
        </a:p>
      </dgm:t>
    </dgm:pt>
    <dgm:pt modelId="{A3C5E3CE-4822-4E5F-92EA-14E399C0F6E1}" type="sibTrans" cxnId="{130771CD-20C9-40D5-B799-A19F5545B273}">
      <dgm:prSet/>
      <dgm:spPr/>
      <dgm:t>
        <a:bodyPr/>
        <a:lstStyle/>
        <a:p>
          <a:endParaRPr lang="en-US"/>
        </a:p>
      </dgm:t>
    </dgm:pt>
    <dgm:pt modelId="{55C91E62-5634-47D0-BAD7-E499DFBDA4E3}">
      <dgm:prSet/>
      <dgm:spPr/>
      <dgm:t>
        <a:bodyPr/>
        <a:lstStyle/>
        <a:p>
          <a:r>
            <a:rPr lang="en-US"/>
            <a:t>Charged at a rate of 3%</a:t>
          </a:r>
        </a:p>
      </dgm:t>
    </dgm:pt>
    <dgm:pt modelId="{9F12C484-81D3-48EB-A193-330FF9EAF294}" type="parTrans" cxnId="{2694EE51-80F2-4DA5-8EAC-C8C16EB2515D}">
      <dgm:prSet/>
      <dgm:spPr/>
      <dgm:t>
        <a:bodyPr/>
        <a:lstStyle/>
        <a:p>
          <a:endParaRPr lang="en-US"/>
        </a:p>
      </dgm:t>
    </dgm:pt>
    <dgm:pt modelId="{5E2A0544-23D7-4DA9-AFB9-0164EC0BD487}" type="sibTrans" cxnId="{2694EE51-80F2-4DA5-8EAC-C8C16EB2515D}">
      <dgm:prSet/>
      <dgm:spPr/>
      <dgm:t>
        <a:bodyPr/>
        <a:lstStyle/>
        <a:p>
          <a:endParaRPr lang="en-US"/>
        </a:p>
      </dgm:t>
    </dgm:pt>
    <dgm:pt modelId="{13DBED98-FA53-4345-8E16-7F5CFE1AE8F8}">
      <dgm:prSet/>
      <dgm:spPr/>
      <dgm:t>
        <a:bodyPr/>
        <a:lstStyle/>
        <a:p>
          <a:r>
            <a:rPr lang="en-US"/>
            <a:t>It will remain a charge on the land</a:t>
          </a:r>
        </a:p>
      </dgm:t>
    </dgm:pt>
    <dgm:pt modelId="{79FA2559-149A-40AA-A413-AC5C49B7CC50}" type="parTrans" cxnId="{5ED7DB85-BAA6-42DD-8847-E7672FC6F6F6}">
      <dgm:prSet/>
      <dgm:spPr/>
      <dgm:t>
        <a:bodyPr/>
        <a:lstStyle/>
        <a:p>
          <a:endParaRPr lang="en-US"/>
        </a:p>
      </dgm:t>
    </dgm:pt>
    <dgm:pt modelId="{0904E4AA-CCB5-490C-A1C7-536C4D3BC3A9}" type="sibTrans" cxnId="{5ED7DB85-BAA6-42DD-8847-E7672FC6F6F6}">
      <dgm:prSet/>
      <dgm:spPr/>
      <dgm:t>
        <a:bodyPr/>
        <a:lstStyle/>
        <a:p>
          <a:endParaRPr lang="en-US"/>
        </a:p>
      </dgm:t>
    </dgm:pt>
    <dgm:pt modelId="{DB03E090-9DAA-489A-A785-00BBA4AC12C3}">
      <dgm:prSet/>
      <dgm:spPr/>
      <dgm:t>
        <a:bodyPr/>
        <a:lstStyle/>
        <a:p>
          <a:r>
            <a:rPr lang="en-US"/>
            <a:t>Revenue is responsible for collecting the charge</a:t>
          </a:r>
        </a:p>
      </dgm:t>
    </dgm:pt>
    <dgm:pt modelId="{F10CEFA1-2D83-4EB1-9EAF-F7396E3EFC79}" type="parTrans" cxnId="{A79C39E0-9B09-41D0-A52D-D03AEEEEC183}">
      <dgm:prSet/>
      <dgm:spPr/>
      <dgm:t>
        <a:bodyPr/>
        <a:lstStyle/>
        <a:p>
          <a:endParaRPr lang="en-US"/>
        </a:p>
      </dgm:t>
    </dgm:pt>
    <dgm:pt modelId="{3B59407D-57E6-4575-8BFF-405405447A6D}" type="sibTrans" cxnId="{A79C39E0-9B09-41D0-A52D-D03AEEEEC183}">
      <dgm:prSet/>
      <dgm:spPr/>
      <dgm:t>
        <a:bodyPr/>
        <a:lstStyle/>
        <a:p>
          <a:endParaRPr lang="en-US"/>
        </a:p>
      </dgm:t>
    </dgm:pt>
    <dgm:pt modelId="{33356D2D-9C81-4FD4-9FC5-FBE9EF172A36}" type="pres">
      <dgm:prSet presAssocID="{6E38C6D6-C56E-4CCD-B829-5CA0D08F2807}" presName="outerComposite" presStyleCnt="0">
        <dgm:presLayoutVars>
          <dgm:chMax val="5"/>
          <dgm:dir/>
          <dgm:resizeHandles val="exact"/>
        </dgm:presLayoutVars>
      </dgm:prSet>
      <dgm:spPr/>
    </dgm:pt>
    <dgm:pt modelId="{CD1A69DC-E91E-4B29-9E2D-66FBECBB4F08}" type="pres">
      <dgm:prSet presAssocID="{6E38C6D6-C56E-4CCD-B829-5CA0D08F2807}" presName="dummyMaxCanvas" presStyleCnt="0">
        <dgm:presLayoutVars/>
      </dgm:prSet>
      <dgm:spPr/>
    </dgm:pt>
    <dgm:pt modelId="{09385384-9477-48C3-8D9A-C749DA08F63A}" type="pres">
      <dgm:prSet presAssocID="{6E38C6D6-C56E-4CCD-B829-5CA0D08F2807}" presName="FiveNodes_1" presStyleLbl="node1" presStyleIdx="0" presStyleCnt="5">
        <dgm:presLayoutVars>
          <dgm:bulletEnabled val="1"/>
        </dgm:presLayoutVars>
      </dgm:prSet>
      <dgm:spPr/>
    </dgm:pt>
    <dgm:pt modelId="{3BB35EDE-D390-4E91-9BF7-081B9FF6F986}" type="pres">
      <dgm:prSet presAssocID="{6E38C6D6-C56E-4CCD-B829-5CA0D08F2807}" presName="FiveNodes_2" presStyleLbl="node1" presStyleIdx="1" presStyleCnt="5">
        <dgm:presLayoutVars>
          <dgm:bulletEnabled val="1"/>
        </dgm:presLayoutVars>
      </dgm:prSet>
      <dgm:spPr/>
    </dgm:pt>
    <dgm:pt modelId="{7AD61D6E-9F4C-4556-8393-D0D13980DC8B}" type="pres">
      <dgm:prSet presAssocID="{6E38C6D6-C56E-4CCD-B829-5CA0D08F2807}" presName="FiveNodes_3" presStyleLbl="node1" presStyleIdx="2" presStyleCnt="5">
        <dgm:presLayoutVars>
          <dgm:bulletEnabled val="1"/>
        </dgm:presLayoutVars>
      </dgm:prSet>
      <dgm:spPr/>
    </dgm:pt>
    <dgm:pt modelId="{6E41DD41-D348-4D52-96A7-AEB0A7AA3397}" type="pres">
      <dgm:prSet presAssocID="{6E38C6D6-C56E-4CCD-B829-5CA0D08F2807}" presName="FiveNodes_4" presStyleLbl="node1" presStyleIdx="3" presStyleCnt="5">
        <dgm:presLayoutVars>
          <dgm:bulletEnabled val="1"/>
        </dgm:presLayoutVars>
      </dgm:prSet>
      <dgm:spPr/>
    </dgm:pt>
    <dgm:pt modelId="{966713CC-E45E-4736-852D-F46D41020DC3}" type="pres">
      <dgm:prSet presAssocID="{6E38C6D6-C56E-4CCD-B829-5CA0D08F2807}" presName="FiveNodes_5" presStyleLbl="node1" presStyleIdx="4" presStyleCnt="5">
        <dgm:presLayoutVars>
          <dgm:bulletEnabled val="1"/>
        </dgm:presLayoutVars>
      </dgm:prSet>
      <dgm:spPr/>
    </dgm:pt>
    <dgm:pt modelId="{9CF81F5D-E449-45A8-9F14-21C9BDEAD247}" type="pres">
      <dgm:prSet presAssocID="{6E38C6D6-C56E-4CCD-B829-5CA0D08F2807}" presName="FiveConn_1-2" presStyleLbl="fgAccFollowNode1" presStyleIdx="0" presStyleCnt="4">
        <dgm:presLayoutVars>
          <dgm:bulletEnabled val="1"/>
        </dgm:presLayoutVars>
      </dgm:prSet>
      <dgm:spPr/>
    </dgm:pt>
    <dgm:pt modelId="{AC4742F3-A355-48FB-B57C-0FC291A7B038}" type="pres">
      <dgm:prSet presAssocID="{6E38C6D6-C56E-4CCD-B829-5CA0D08F2807}" presName="FiveConn_2-3" presStyleLbl="fgAccFollowNode1" presStyleIdx="1" presStyleCnt="4">
        <dgm:presLayoutVars>
          <dgm:bulletEnabled val="1"/>
        </dgm:presLayoutVars>
      </dgm:prSet>
      <dgm:spPr/>
    </dgm:pt>
    <dgm:pt modelId="{A3774FB6-542A-441D-A9F9-ADF18D3B89BC}" type="pres">
      <dgm:prSet presAssocID="{6E38C6D6-C56E-4CCD-B829-5CA0D08F2807}" presName="FiveConn_3-4" presStyleLbl="fgAccFollowNode1" presStyleIdx="2" presStyleCnt="4">
        <dgm:presLayoutVars>
          <dgm:bulletEnabled val="1"/>
        </dgm:presLayoutVars>
      </dgm:prSet>
      <dgm:spPr/>
    </dgm:pt>
    <dgm:pt modelId="{7AB8F618-5CF3-4072-A065-3A781F925301}" type="pres">
      <dgm:prSet presAssocID="{6E38C6D6-C56E-4CCD-B829-5CA0D08F2807}" presName="FiveConn_4-5" presStyleLbl="fgAccFollowNode1" presStyleIdx="3" presStyleCnt="4">
        <dgm:presLayoutVars>
          <dgm:bulletEnabled val="1"/>
        </dgm:presLayoutVars>
      </dgm:prSet>
      <dgm:spPr/>
    </dgm:pt>
    <dgm:pt modelId="{B51DFD2E-9BB4-4E1C-8FAC-3DA65641BA51}" type="pres">
      <dgm:prSet presAssocID="{6E38C6D6-C56E-4CCD-B829-5CA0D08F2807}" presName="FiveNodes_1_text" presStyleLbl="node1" presStyleIdx="4" presStyleCnt="5">
        <dgm:presLayoutVars>
          <dgm:bulletEnabled val="1"/>
        </dgm:presLayoutVars>
      </dgm:prSet>
      <dgm:spPr/>
    </dgm:pt>
    <dgm:pt modelId="{02DC8B27-AE67-4E0F-9502-E8755D34F8B4}" type="pres">
      <dgm:prSet presAssocID="{6E38C6D6-C56E-4CCD-B829-5CA0D08F2807}" presName="FiveNodes_2_text" presStyleLbl="node1" presStyleIdx="4" presStyleCnt="5">
        <dgm:presLayoutVars>
          <dgm:bulletEnabled val="1"/>
        </dgm:presLayoutVars>
      </dgm:prSet>
      <dgm:spPr/>
    </dgm:pt>
    <dgm:pt modelId="{904D2980-F3DD-4030-A768-3436F809CF37}" type="pres">
      <dgm:prSet presAssocID="{6E38C6D6-C56E-4CCD-B829-5CA0D08F2807}" presName="FiveNodes_3_text" presStyleLbl="node1" presStyleIdx="4" presStyleCnt="5">
        <dgm:presLayoutVars>
          <dgm:bulletEnabled val="1"/>
        </dgm:presLayoutVars>
      </dgm:prSet>
      <dgm:spPr/>
    </dgm:pt>
    <dgm:pt modelId="{36118B28-58CF-4C87-B8E3-05ACABBB876A}" type="pres">
      <dgm:prSet presAssocID="{6E38C6D6-C56E-4CCD-B829-5CA0D08F2807}" presName="FiveNodes_4_text" presStyleLbl="node1" presStyleIdx="4" presStyleCnt="5">
        <dgm:presLayoutVars>
          <dgm:bulletEnabled val="1"/>
        </dgm:presLayoutVars>
      </dgm:prSet>
      <dgm:spPr/>
    </dgm:pt>
    <dgm:pt modelId="{FFE1073A-7FD8-4936-BC3B-EE8E72D01708}" type="pres">
      <dgm:prSet presAssocID="{6E38C6D6-C56E-4CCD-B829-5CA0D08F2807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438CA603-DB47-42E2-A22A-E1154F549882}" srcId="{6E38C6D6-C56E-4CCD-B829-5CA0D08F2807}" destId="{FC4BAC95-794B-4D3E-A7D1-9DD509626249}" srcOrd="0" destOrd="0" parTransId="{E9A218B7-5920-4E58-9BC7-FF0EA40537B0}" sibTransId="{48172E5B-BD28-4379-9294-4A695C0F2A0E}"/>
    <dgm:cxn modelId="{74714A0A-910C-412D-B6C6-5FE0E6988B03}" type="presOf" srcId="{31226DC7-9E8D-4241-BA90-E3ACE792CA3D}" destId="{3BB35EDE-D390-4E91-9BF7-081B9FF6F986}" srcOrd="0" destOrd="0" presId="urn:microsoft.com/office/officeart/2005/8/layout/vProcess5"/>
    <dgm:cxn modelId="{BAEBB60B-0E3B-4F63-82E7-32FD73F87170}" type="presOf" srcId="{FC4BAC95-794B-4D3E-A7D1-9DD509626249}" destId="{09385384-9477-48C3-8D9A-C749DA08F63A}" srcOrd="0" destOrd="0" presId="urn:microsoft.com/office/officeart/2005/8/layout/vProcess5"/>
    <dgm:cxn modelId="{F603DF5C-55A7-47E1-A7B6-14792BEFAA9B}" type="presOf" srcId="{DB03E090-9DAA-489A-A785-00BBA4AC12C3}" destId="{966713CC-E45E-4736-852D-F46D41020DC3}" srcOrd="0" destOrd="0" presId="urn:microsoft.com/office/officeart/2005/8/layout/vProcess5"/>
    <dgm:cxn modelId="{5606C261-30F0-46E7-8772-85214E3667A7}" type="presOf" srcId="{FC4BAC95-794B-4D3E-A7D1-9DD509626249}" destId="{B51DFD2E-9BB4-4E1C-8FAC-3DA65641BA51}" srcOrd="1" destOrd="0" presId="urn:microsoft.com/office/officeart/2005/8/layout/vProcess5"/>
    <dgm:cxn modelId="{3D607A64-B456-4F8A-B3ED-2A2916C3EA8F}" type="presOf" srcId="{6E38C6D6-C56E-4CCD-B829-5CA0D08F2807}" destId="{33356D2D-9C81-4FD4-9FC5-FBE9EF172A36}" srcOrd="0" destOrd="0" presId="urn:microsoft.com/office/officeart/2005/8/layout/vProcess5"/>
    <dgm:cxn modelId="{1E300647-00B1-4E54-A9C8-1848B21AA8AF}" type="presOf" srcId="{0904E4AA-CCB5-490C-A1C7-536C4D3BC3A9}" destId="{7AB8F618-5CF3-4072-A065-3A781F925301}" srcOrd="0" destOrd="0" presId="urn:microsoft.com/office/officeart/2005/8/layout/vProcess5"/>
    <dgm:cxn modelId="{83A47F4D-3A6D-4C87-A1D0-9734F39F44BD}" type="presOf" srcId="{55C91E62-5634-47D0-BAD7-E499DFBDA4E3}" destId="{7AD61D6E-9F4C-4556-8393-D0D13980DC8B}" srcOrd="0" destOrd="0" presId="urn:microsoft.com/office/officeart/2005/8/layout/vProcess5"/>
    <dgm:cxn modelId="{891ED76F-1728-42DB-87FE-5AC6F46BD0DA}" type="presOf" srcId="{55C91E62-5634-47D0-BAD7-E499DFBDA4E3}" destId="{904D2980-F3DD-4030-A768-3436F809CF37}" srcOrd="1" destOrd="0" presId="urn:microsoft.com/office/officeart/2005/8/layout/vProcess5"/>
    <dgm:cxn modelId="{2694EE51-80F2-4DA5-8EAC-C8C16EB2515D}" srcId="{6E38C6D6-C56E-4CCD-B829-5CA0D08F2807}" destId="{55C91E62-5634-47D0-BAD7-E499DFBDA4E3}" srcOrd="2" destOrd="0" parTransId="{9F12C484-81D3-48EB-A193-330FF9EAF294}" sibTransId="{5E2A0544-23D7-4DA9-AFB9-0164EC0BD487}"/>
    <dgm:cxn modelId="{5ED7DB85-BAA6-42DD-8847-E7672FC6F6F6}" srcId="{6E38C6D6-C56E-4CCD-B829-5CA0D08F2807}" destId="{13DBED98-FA53-4345-8E16-7F5CFE1AE8F8}" srcOrd="3" destOrd="0" parTransId="{79FA2559-149A-40AA-A413-AC5C49B7CC50}" sibTransId="{0904E4AA-CCB5-490C-A1C7-536C4D3BC3A9}"/>
    <dgm:cxn modelId="{AFDD438B-F82B-4E4D-BD05-52DC4185ABA7}" type="presOf" srcId="{31226DC7-9E8D-4241-BA90-E3ACE792CA3D}" destId="{02DC8B27-AE67-4E0F-9502-E8755D34F8B4}" srcOrd="1" destOrd="0" presId="urn:microsoft.com/office/officeart/2005/8/layout/vProcess5"/>
    <dgm:cxn modelId="{B3FF2E90-31E3-4E7A-83F5-EDB3727B74A6}" type="presOf" srcId="{48172E5B-BD28-4379-9294-4A695C0F2A0E}" destId="{9CF81F5D-E449-45A8-9F14-21C9BDEAD247}" srcOrd="0" destOrd="0" presId="urn:microsoft.com/office/officeart/2005/8/layout/vProcess5"/>
    <dgm:cxn modelId="{A95A909B-4511-410E-9581-78D1C4369395}" type="presOf" srcId="{DB03E090-9DAA-489A-A785-00BBA4AC12C3}" destId="{FFE1073A-7FD8-4936-BC3B-EE8E72D01708}" srcOrd="1" destOrd="0" presId="urn:microsoft.com/office/officeart/2005/8/layout/vProcess5"/>
    <dgm:cxn modelId="{D8DCC3A6-198C-4BA0-A8FD-34DBA69C373A}" type="presOf" srcId="{13DBED98-FA53-4345-8E16-7F5CFE1AE8F8}" destId="{6E41DD41-D348-4D52-96A7-AEB0A7AA3397}" srcOrd="0" destOrd="0" presId="urn:microsoft.com/office/officeart/2005/8/layout/vProcess5"/>
    <dgm:cxn modelId="{161069A9-207A-4040-826A-190BE60BEBC7}" type="presOf" srcId="{A3C5E3CE-4822-4E5F-92EA-14E399C0F6E1}" destId="{AC4742F3-A355-48FB-B57C-0FC291A7B038}" srcOrd="0" destOrd="0" presId="urn:microsoft.com/office/officeart/2005/8/layout/vProcess5"/>
    <dgm:cxn modelId="{130771CD-20C9-40D5-B799-A19F5545B273}" srcId="{6E38C6D6-C56E-4CCD-B829-5CA0D08F2807}" destId="{31226DC7-9E8D-4241-BA90-E3ACE792CA3D}" srcOrd="1" destOrd="0" parTransId="{D7AB638A-3976-4AE0-8A49-F9B156C588C8}" sibTransId="{A3C5E3CE-4822-4E5F-92EA-14E399C0F6E1}"/>
    <dgm:cxn modelId="{322D9ADE-790C-45F6-BF05-811B18ACBBDA}" type="presOf" srcId="{13DBED98-FA53-4345-8E16-7F5CFE1AE8F8}" destId="{36118B28-58CF-4C87-B8E3-05ACABBB876A}" srcOrd="1" destOrd="0" presId="urn:microsoft.com/office/officeart/2005/8/layout/vProcess5"/>
    <dgm:cxn modelId="{A79C39E0-9B09-41D0-A52D-D03AEEEEC183}" srcId="{6E38C6D6-C56E-4CCD-B829-5CA0D08F2807}" destId="{DB03E090-9DAA-489A-A785-00BBA4AC12C3}" srcOrd="4" destOrd="0" parTransId="{F10CEFA1-2D83-4EB1-9EAF-F7396E3EFC79}" sibTransId="{3B59407D-57E6-4575-8BFF-405405447A6D}"/>
    <dgm:cxn modelId="{7DA6CBE5-8F57-471E-B93B-C4758B64FD92}" type="presOf" srcId="{5E2A0544-23D7-4DA9-AFB9-0164EC0BD487}" destId="{A3774FB6-542A-441D-A9F9-ADF18D3B89BC}" srcOrd="0" destOrd="0" presId="urn:microsoft.com/office/officeart/2005/8/layout/vProcess5"/>
    <dgm:cxn modelId="{A4E2D8C9-893D-4ECB-8E79-4FEFA2076C03}" type="presParOf" srcId="{33356D2D-9C81-4FD4-9FC5-FBE9EF172A36}" destId="{CD1A69DC-E91E-4B29-9E2D-66FBECBB4F08}" srcOrd="0" destOrd="0" presId="urn:microsoft.com/office/officeart/2005/8/layout/vProcess5"/>
    <dgm:cxn modelId="{CD5495A7-7BB6-4EEB-A3BC-89AF5B1D0FBA}" type="presParOf" srcId="{33356D2D-9C81-4FD4-9FC5-FBE9EF172A36}" destId="{09385384-9477-48C3-8D9A-C749DA08F63A}" srcOrd="1" destOrd="0" presId="urn:microsoft.com/office/officeart/2005/8/layout/vProcess5"/>
    <dgm:cxn modelId="{5C4B0A42-4724-457B-997F-ED1120BA8BC2}" type="presParOf" srcId="{33356D2D-9C81-4FD4-9FC5-FBE9EF172A36}" destId="{3BB35EDE-D390-4E91-9BF7-081B9FF6F986}" srcOrd="2" destOrd="0" presId="urn:microsoft.com/office/officeart/2005/8/layout/vProcess5"/>
    <dgm:cxn modelId="{B360D846-26F9-4E41-ACBF-5B5E244E1339}" type="presParOf" srcId="{33356D2D-9C81-4FD4-9FC5-FBE9EF172A36}" destId="{7AD61D6E-9F4C-4556-8393-D0D13980DC8B}" srcOrd="3" destOrd="0" presId="urn:microsoft.com/office/officeart/2005/8/layout/vProcess5"/>
    <dgm:cxn modelId="{C7AB15BB-6EF8-461F-A6CC-A418B498C3B1}" type="presParOf" srcId="{33356D2D-9C81-4FD4-9FC5-FBE9EF172A36}" destId="{6E41DD41-D348-4D52-96A7-AEB0A7AA3397}" srcOrd="4" destOrd="0" presId="urn:microsoft.com/office/officeart/2005/8/layout/vProcess5"/>
    <dgm:cxn modelId="{80E01B29-E67F-44D1-8618-E264C7FBF32D}" type="presParOf" srcId="{33356D2D-9C81-4FD4-9FC5-FBE9EF172A36}" destId="{966713CC-E45E-4736-852D-F46D41020DC3}" srcOrd="5" destOrd="0" presId="urn:microsoft.com/office/officeart/2005/8/layout/vProcess5"/>
    <dgm:cxn modelId="{5DC4284C-FFA5-43F9-89A9-28D0C11E835E}" type="presParOf" srcId="{33356D2D-9C81-4FD4-9FC5-FBE9EF172A36}" destId="{9CF81F5D-E449-45A8-9F14-21C9BDEAD247}" srcOrd="6" destOrd="0" presId="urn:microsoft.com/office/officeart/2005/8/layout/vProcess5"/>
    <dgm:cxn modelId="{3AC21DA0-DB64-4E6C-A5D9-B6AB345037B4}" type="presParOf" srcId="{33356D2D-9C81-4FD4-9FC5-FBE9EF172A36}" destId="{AC4742F3-A355-48FB-B57C-0FC291A7B038}" srcOrd="7" destOrd="0" presId="urn:microsoft.com/office/officeart/2005/8/layout/vProcess5"/>
    <dgm:cxn modelId="{6102531D-1BBC-4F19-8D5F-FF7C8FDCAD3C}" type="presParOf" srcId="{33356D2D-9C81-4FD4-9FC5-FBE9EF172A36}" destId="{A3774FB6-542A-441D-A9F9-ADF18D3B89BC}" srcOrd="8" destOrd="0" presId="urn:microsoft.com/office/officeart/2005/8/layout/vProcess5"/>
    <dgm:cxn modelId="{3374536C-F9E0-48D0-A542-ED47CF7714EB}" type="presParOf" srcId="{33356D2D-9C81-4FD4-9FC5-FBE9EF172A36}" destId="{7AB8F618-5CF3-4072-A065-3A781F925301}" srcOrd="9" destOrd="0" presId="urn:microsoft.com/office/officeart/2005/8/layout/vProcess5"/>
    <dgm:cxn modelId="{83DD1FDD-4F02-40D5-89D2-4A3D91C534F7}" type="presParOf" srcId="{33356D2D-9C81-4FD4-9FC5-FBE9EF172A36}" destId="{B51DFD2E-9BB4-4E1C-8FAC-3DA65641BA51}" srcOrd="10" destOrd="0" presId="urn:microsoft.com/office/officeart/2005/8/layout/vProcess5"/>
    <dgm:cxn modelId="{65C1CA41-10EC-4127-BDA6-7F0693FC7305}" type="presParOf" srcId="{33356D2D-9C81-4FD4-9FC5-FBE9EF172A36}" destId="{02DC8B27-AE67-4E0F-9502-E8755D34F8B4}" srcOrd="11" destOrd="0" presId="urn:microsoft.com/office/officeart/2005/8/layout/vProcess5"/>
    <dgm:cxn modelId="{493C9B35-981F-44E1-A620-E551B3E23EB2}" type="presParOf" srcId="{33356D2D-9C81-4FD4-9FC5-FBE9EF172A36}" destId="{904D2980-F3DD-4030-A768-3436F809CF37}" srcOrd="12" destOrd="0" presId="urn:microsoft.com/office/officeart/2005/8/layout/vProcess5"/>
    <dgm:cxn modelId="{693A6F56-4EA0-416D-A273-4E7495FAF538}" type="presParOf" srcId="{33356D2D-9C81-4FD4-9FC5-FBE9EF172A36}" destId="{36118B28-58CF-4C87-B8E3-05ACABBB876A}" srcOrd="13" destOrd="0" presId="urn:microsoft.com/office/officeart/2005/8/layout/vProcess5"/>
    <dgm:cxn modelId="{B44B5212-B503-4695-98A4-41D505D00926}" type="presParOf" srcId="{33356D2D-9C81-4FD4-9FC5-FBE9EF172A36}" destId="{FFE1073A-7FD8-4936-BC3B-EE8E72D01708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96F56-F146-4110-B552-C40132BBD90A}">
      <dsp:nvSpPr>
        <dsp:cNvPr id="0" name=""/>
        <dsp:cNvSpPr/>
      </dsp:nvSpPr>
      <dsp:spPr>
        <a:xfrm>
          <a:off x="402550" y="1992"/>
          <a:ext cx="3034531" cy="1820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100" kern="1200"/>
            <a:t>Owner can appeal the determination within one month</a:t>
          </a:r>
          <a:endParaRPr lang="en-US" sz="2100" kern="1200"/>
        </a:p>
      </dsp:txBody>
      <dsp:txXfrm>
        <a:off x="402550" y="1992"/>
        <a:ext cx="3034531" cy="1820718"/>
      </dsp:txXfrm>
    </dsp:sp>
    <dsp:sp modelId="{C432CA2E-B1E9-467A-B23E-D9EB2EFC918F}">
      <dsp:nvSpPr>
        <dsp:cNvPr id="0" name=""/>
        <dsp:cNvSpPr/>
      </dsp:nvSpPr>
      <dsp:spPr>
        <a:xfrm>
          <a:off x="3740534" y="1992"/>
          <a:ext cx="3034531" cy="18207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100" kern="1200"/>
            <a:t>Owner can </a:t>
          </a:r>
          <a:r>
            <a:rPr lang="en-GB" sz="2100" kern="1200"/>
            <a:t>request a variation of the zoning of their land</a:t>
          </a:r>
          <a:endParaRPr lang="en-US" sz="2100" kern="1200"/>
        </a:p>
      </dsp:txBody>
      <dsp:txXfrm>
        <a:off x="3740534" y="1992"/>
        <a:ext cx="3034531" cy="1820718"/>
      </dsp:txXfrm>
    </dsp:sp>
    <dsp:sp modelId="{2A4F7CAB-30EB-41D0-8A60-DC3E0DDDDD35}">
      <dsp:nvSpPr>
        <dsp:cNvPr id="0" name=""/>
        <dsp:cNvSpPr/>
      </dsp:nvSpPr>
      <dsp:spPr>
        <a:xfrm>
          <a:off x="7078518" y="1992"/>
          <a:ext cx="3034531" cy="182071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LA can publish a ‘supplemental map’ by 1</a:t>
          </a:r>
          <a:r>
            <a:rPr lang="en-GB" sz="2100" kern="1200" baseline="30000"/>
            <a:t>st</a:t>
          </a:r>
          <a:r>
            <a:rPr lang="en-GB" sz="2100" kern="1200"/>
            <a:t> May 2023, where additions to the draft map have been identified</a:t>
          </a:r>
          <a:endParaRPr lang="en-US" sz="2100" kern="1200"/>
        </a:p>
      </dsp:txBody>
      <dsp:txXfrm>
        <a:off x="7078518" y="1992"/>
        <a:ext cx="3034531" cy="1820718"/>
      </dsp:txXfrm>
    </dsp:sp>
    <dsp:sp modelId="{AA8662AB-0005-473C-9A8B-A351EA1E9290}">
      <dsp:nvSpPr>
        <dsp:cNvPr id="0" name=""/>
        <dsp:cNvSpPr/>
      </dsp:nvSpPr>
      <dsp:spPr>
        <a:xfrm>
          <a:off x="402550" y="2126164"/>
          <a:ext cx="3034531" cy="182071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Further public consultation up to 1</a:t>
          </a:r>
          <a:r>
            <a:rPr lang="en-GB" sz="2100" kern="1200" baseline="30000"/>
            <a:t>st</a:t>
          </a:r>
          <a:r>
            <a:rPr lang="en-GB" sz="2100" kern="1200"/>
            <a:t> June</a:t>
          </a:r>
          <a:endParaRPr lang="en-US" sz="2100" kern="1200"/>
        </a:p>
      </dsp:txBody>
      <dsp:txXfrm>
        <a:off x="402550" y="2126164"/>
        <a:ext cx="3034531" cy="1820718"/>
      </dsp:txXfrm>
    </dsp:sp>
    <dsp:sp modelId="{9123728C-2CAF-4628-A328-FCE77AEB9D0A}">
      <dsp:nvSpPr>
        <dsp:cNvPr id="0" name=""/>
        <dsp:cNvSpPr/>
      </dsp:nvSpPr>
      <dsp:spPr>
        <a:xfrm>
          <a:off x="3740534" y="2126164"/>
          <a:ext cx="3034531" cy="182071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Owner notified of LA determination by 1</a:t>
          </a:r>
          <a:r>
            <a:rPr lang="en-GB" sz="2100" kern="1200" baseline="30000"/>
            <a:t>st</a:t>
          </a:r>
          <a:r>
            <a:rPr lang="en-GB" sz="2100" kern="1200"/>
            <a:t> August 2023</a:t>
          </a:r>
          <a:endParaRPr lang="en-US" sz="2100" kern="1200"/>
        </a:p>
      </dsp:txBody>
      <dsp:txXfrm>
        <a:off x="3740534" y="2126164"/>
        <a:ext cx="3034531" cy="1820718"/>
      </dsp:txXfrm>
    </dsp:sp>
    <dsp:sp modelId="{70EEA143-BDC1-40EC-ACAD-43CDD5DB6EF4}">
      <dsp:nvSpPr>
        <dsp:cNvPr id="0" name=""/>
        <dsp:cNvSpPr/>
      </dsp:nvSpPr>
      <dsp:spPr>
        <a:xfrm>
          <a:off x="7078518" y="2126164"/>
          <a:ext cx="3034531" cy="1820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Determination may be appealed to An Bord Pleanála</a:t>
          </a:r>
          <a:endParaRPr lang="en-US" sz="2100" kern="1200"/>
        </a:p>
      </dsp:txBody>
      <dsp:txXfrm>
        <a:off x="7078518" y="2126164"/>
        <a:ext cx="3034531" cy="1820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2C8319-E013-4CED-9AB1-5751EF8FC0F3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9884CA-20AB-43F3-A665-A924C8529A34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900" i="0" kern="1200" baseline="0"/>
            <a:t>An owner of identified lands can request a rezoning as part of their submission to the draft map or supplemental map</a:t>
          </a:r>
          <a:endParaRPr lang="en-US" sz="2900" kern="1200"/>
        </a:p>
      </dsp:txBody>
      <dsp:txXfrm>
        <a:off x="696297" y="538547"/>
        <a:ext cx="4171627" cy="2590157"/>
      </dsp:txXfrm>
    </dsp:sp>
    <dsp:sp modelId="{631D10C7-BACD-48D9-A290-8F337EA6403D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E98FC-FE6C-494E-8C17-CD5131D7FEB0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The LA will consider whether to propose to make a variation under section 13 of the Planning Acts</a:t>
          </a:r>
          <a:endParaRPr lang="en-US" sz="2900" kern="1200" dirty="0"/>
        </a:p>
      </dsp:txBody>
      <dsp:txXfrm>
        <a:off x="5991936" y="538547"/>
        <a:ext cx="4171627" cy="25901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45E8EC-2EDB-4BFE-B2FF-C89E7DA6DFC5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C4F80F-372D-44FA-AC2B-46B3E33192EA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500" kern="1200"/>
            <a:t>Final Map to be published by 1</a:t>
          </a:r>
          <a:r>
            <a:rPr lang="en-IE" sz="2500" kern="1200" baseline="30000"/>
            <a:t>st</a:t>
          </a:r>
          <a:r>
            <a:rPr lang="en-IE" sz="2500" kern="1200"/>
            <a:t> December 2023</a:t>
          </a:r>
          <a:endParaRPr lang="en-US" sz="2500" kern="1200"/>
        </a:p>
      </dsp:txBody>
      <dsp:txXfrm>
        <a:off x="378614" y="886531"/>
        <a:ext cx="2810360" cy="1744948"/>
      </dsp:txXfrm>
    </dsp:sp>
    <dsp:sp modelId="{8795B45C-9124-481B-863F-CFCCA5CCBD22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B5793A-408B-4E3A-907A-A40859B6619E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500" kern="1200" dirty="0"/>
            <a:t>Any lands still on appeal or in JR are included</a:t>
          </a:r>
          <a:endParaRPr lang="en-US" sz="2500" kern="1200" dirty="0"/>
        </a:p>
      </dsp:txBody>
      <dsp:txXfrm>
        <a:off x="3946203" y="886531"/>
        <a:ext cx="2810360" cy="1744948"/>
      </dsp:txXfrm>
    </dsp:sp>
    <dsp:sp modelId="{4A034393-93D8-4177-BC41-BB9B2AE8D097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D18B4B-FA6B-45E4-999E-45F28B460187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500" kern="1200"/>
            <a:t>By 31</a:t>
          </a:r>
          <a:r>
            <a:rPr lang="en-IE" sz="2500" kern="1200" baseline="30000"/>
            <a:t>st</a:t>
          </a:r>
          <a:r>
            <a:rPr lang="en-IE" sz="2500" kern="1200"/>
            <a:t> January 2024, and each year thereafter, revised maps are published</a:t>
          </a:r>
          <a:endParaRPr lang="en-US" sz="2500" kern="1200"/>
        </a:p>
      </dsp:txBody>
      <dsp:txXfrm>
        <a:off x="7513791" y="886531"/>
        <a:ext cx="2810360" cy="17449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385384-9477-48C3-8D9A-C749DA08F63A}">
      <dsp:nvSpPr>
        <dsp:cNvPr id="0" name=""/>
        <dsp:cNvSpPr/>
      </dsp:nvSpPr>
      <dsp:spPr>
        <a:xfrm>
          <a:off x="0" y="0"/>
          <a:ext cx="8414428" cy="7547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Charged and levied annually from January 2024</a:t>
          </a:r>
        </a:p>
      </dsp:txBody>
      <dsp:txXfrm>
        <a:off x="22105" y="22105"/>
        <a:ext cx="7511741" cy="710494"/>
      </dsp:txXfrm>
    </dsp:sp>
    <dsp:sp modelId="{3BB35EDE-D390-4E91-9BF7-081B9FF6F986}">
      <dsp:nvSpPr>
        <dsp:cNvPr id="0" name=""/>
        <dsp:cNvSpPr/>
      </dsp:nvSpPr>
      <dsp:spPr>
        <a:xfrm>
          <a:off x="628350" y="859525"/>
          <a:ext cx="8414428" cy="754704"/>
        </a:xfrm>
        <a:prstGeom prst="roundRect">
          <a:avLst>
            <a:gd name="adj" fmla="val 10000"/>
          </a:avLst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Different dates where land meets criteria after 1</a:t>
          </a:r>
          <a:r>
            <a:rPr lang="en-US" sz="1900" kern="1200" baseline="30000"/>
            <a:t>st</a:t>
          </a:r>
          <a:r>
            <a:rPr lang="en-US" sz="1900" kern="1200"/>
            <a:t> January 2022 (commences the third year after meeting the criteria)</a:t>
          </a:r>
        </a:p>
      </dsp:txBody>
      <dsp:txXfrm>
        <a:off x="650455" y="881630"/>
        <a:ext cx="7251309" cy="710494"/>
      </dsp:txXfrm>
    </dsp:sp>
    <dsp:sp modelId="{7AD61D6E-9F4C-4556-8393-D0D13980DC8B}">
      <dsp:nvSpPr>
        <dsp:cNvPr id="0" name=""/>
        <dsp:cNvSpPr/>
      </dsp:nvSpPr>
      <dsp:spPr>
        <a:xfrm>
          <a:off x="1256700" y="1719050"/>
          <a:ext cx="8414428" cy="754704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Charged at a rate of 3%</a:t>
          </a:r>
        </a:p>
      </dsp:txBody>
      <dsp:txXfrm>
        <a:off x="1278805" y="1741155"/>
        <a:ext cx="7251309" cy="710494"/>
      </dsp:txXfrm>
    </dsp:sp>
    <dsp:sp modelId="{6E41DD41-D348-4D52-96A7-AEB0A7AA3397}">
      <dsp:nvSpPr>
        <dsp:cNvPr id="0" name=""/>
        <dsp:cNvSpPr/>
      </dsp:nvSpPr>
      <dsp:spPr>
        <a:xfrm>
          <a:off x="1885050" y="2578575"/>
          <a:ext cx="8414428" cy="754704"/>
        </a:xfrm>
        <a:prstGeom prst="roundRect">
          <a:avLst>
            <a:gd name="adj" fmla="val 10000"/>
          </a:avLst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It will remain a charge on the land</a:t>
          </a:r>
        </a:p>
      </dsp:txBody>
      <dsp:txXfrm>
        <a:off x="1907155" y="2600680"/>
        <a:ext cx="7251309" cy="710494"/>
      </dsp:txXfrm>
    </dsp:sp>
    <dsp:sp modelId="{966713CC-E45E-4736-852D-F46D41020DC3}">
      <dsp:nvSpPr>
        <dsp:cNvPr id="0" name=""/>
        <dsp:cNvSpPr/>
      </dsp:nvSpPr>
      <dsp:spPr>
        <a:xfrm>
          <a:off x="2513400" y="3438100"/>
          <a:ext cx="8414428" cy="754704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Revenue is responsible for collecting the charge</a:t>
          </a:r>
        </a:p>
      </dsp:txBody>
      <dsp:txXfrm>
        <a:off x="2535505" y="3460205"/>
        <a:ext cx="7251309" cy="710494"/>
      </dsp:txXfrm>
    </dsp:sp>
    <dsp:sp modelId="{9CF81F5D-E449-45A8-9F14-21C9BDEAD247}">
      <dsp:nvSpPr>
        <dsp:cNvPr id="0" name=""/>
        <dsp:cNvSpPr/>
      </dsp:nvSpPr>
      <dsp:spPr>
        <a:xfrm>
          <a:off x="7923870" y="551353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034246" y="551353"/>
        <a:ext cx="269806" cy="369145"/>
      </dsp:txXfrm>
    </dsp:sp>
    <dsp:sp modelId="{AC4742F3-A355-48FB-B57C-0FC291A7B038}">
      <dsp:nvSpPr>
        <dsp:cNvPr id="0" name=""/>
        <dsp:cNvSpPr/>
      </dsp:nvSpPr>
      <dsp:spPr>
        <a:xfrm>
          <a:off x="8552220" y="1410878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83075"/>
            <a:satOff val="-25115"/>
            <a:lumOff val="-25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83075"/>
              <a:satOff val="-25115"/>
              <a:lumOff val="-2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662596" y="1410878"/>
        <a:ext cx="269806" cy="369145"/>
      </dsp:txXfrm>
    </dsp:sp>
    <dsp:sp modelId="{A3774FB6-542A-441D-A9F9-ADF18D3B89BC}">
      <dsp:nvSpPr>
        <dsp:cNvPr id="0" name=""/>
        <dsp:cNvSpPr/>
      </dsp:nvSpPr>
      <dsp:spPr>
        <a:xfrm>
          <a:off x="9180570" y="2257825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566151"/>
            <a:satOff val="-50231"/>
            <a:lumOff val="-51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66151"/>
              <a:satOff val="-50231"/>
              <a:lumOff val="-5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9290946" y="2257825"/>
        <a:ext cx="269806" cy="369145"/>
      </dsp:txXfrm>
    </dsp:sp>
    <dsp:sp modelId="{7AB8F618-5CF3-4072-A065-3A781F925301}">
      <dsp:nvSpPr>
        <dsp:cNvPr id="0" name=""/>
        <dsp:cNvSpPr/>
      </dsp:nvSpPr>
      <dsp:spPr>
        <a:xfrm>
          <a:off x="9808920" y="3125736"/>
          <a:ext cx="490558" cy="49055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9919296" y="3125736"/>
        <a:ext cx="269806" cy="369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45E63-30C5-4BD8-B8AD-4FB4967624BD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873D5-4DE9-4EB2-AE7D-EFB07D3A01B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87403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 number of exclusions from the zoned land tax, being:  existing habitable dwellings and their curtilage;  land that is used for certain infrastructure or facilities, for example utilities, transport, social or community or recreational purposes;  land where a site is designated as a derelict site and liable for the Derelict Sites Levy; and  land which is zoned for residential use but is used to provide services consistent with a residential area (such as a corner shop).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B873D5-4DE9-4EB2-AE7D-EFB07D3A01B6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0396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0D405-8F52-405C-9DE1-C15F44385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9750E8-9722-4266-9461-E31A6F2F5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C6EC0-6F16-41BF-BCB2-CE226B561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7CB79-C3A9-4FE8-A20A-0118894C2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98AD2-086D-4212-A74D-9D6805D38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9763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13069-E489-44CE-ABE7-1ABD9647C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61FA6-4985-49E9-9647-7765BD46F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F2989-BD87-44A2-B2C7-32DDDA9A4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95BA2-EC32-43F3-A04B-CAD5FDB1A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50EFA-207F-4AF8-85F4-FCC254E76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2731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D71907-B4AD-4AA1-A5FF-9D3648699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8FB562-9ED6-4681-9FA6-4FD8EDBEF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982AB-04F7-47F1-BC66-1EC5DBD6B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980D3-A922-4A33-86FE-352CEA8C4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985B6-B5B7-42B4-BD65-FEBE5838F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58911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80922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430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60313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08869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4098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96082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5050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10250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881EA-90A5-485C-8DB2-FED5521FD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0F198-8DF1-4FDF-BC57-3130D1118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DAF71-7F02-45DA-9638-9325BFECE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FC247-A52F-4943-BC63-89F4959CD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CF7B2-04D7-4D6D-931B-53A1F0790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06310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5021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9983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6962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2FC58-7F52-45B6-84D5-08C8CAE0B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0210E5-A49A-4F88-99D6-091B0E15E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84BAA-D932-473E-A20A-660D66A64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EE0FC-2CF0-47B0-B3E6-FCF7BF91C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3798E-BB59-414E-BAA5-6AB242DF4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33929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A872C-06DB-4814-8641-5C7D4DC46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D73FC-F76D-441B-8CB9-319D29FCA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8D3279-F316-4A5E-9CCB-0261AF4C9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81D83F-2246-4493-A351-9BC21C946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EE9B14-AC82-4745-ACAE-51152CA62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8F763-5628-4620-BEE0-E3F22DA51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38711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8F617-A3C7-4A79-ACF8-18732E937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4F917-0CB2-4091-B4EB-AF76CB11E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AD4C8-3F17-4508-80C8-9E88AE4C3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953D63-C5E1-480C-A474-7D1CC5436B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7950B-1FE4-4DBE-86DA-24CE622486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87B060-4000-459D-B174-1C716A733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D15CDA-60FC-48FD-BFDB-2C2E76272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568D43-227E-40D1-92B2-7FF9316E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7342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AEE14-AAB2-4C99-B3DA-A49406FD1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3A83E-5E20-4221-9ECA-87D90A0AD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C484C9-FF7A-4C4E-B41C-8F5F8F1DC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147FC8-CEEC-4688-A142-DF711DAF2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5333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8CF676-9E2A-4169-A7BF-6AA405738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28E64F-96EE-4DDA-A9A2-5507F57B4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018161-6D92-40C0-B535-9C064CA83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8045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2D500-4FAC-4131-8455-3D68DE30B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74F1A-508F-4F4C-91D6-C0D3512C0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F8646A-2C1C-4A98-8A03-619FE90D1E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E6A8F-9A3A-40DF-9EB3-F78D48AF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743FA-00A9-4C70-99D0-31F6D64FA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6548C1-53BB-4997-B913-8E8549E46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85722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634BA-2985-4C7E-B279-2E5486902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738FAD-311A-4724-85C2-2E02E6CD2D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3416C-E2BE-416D-A6FB-468722F60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C7D99-3B88-4376-8C12-4D4651A07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0BA15-1A53-4B9F-BC2F-FA2C8C9C1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A2726-996A-4CA9-BE3C-79BD4CF02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98457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96DD9-65CD-4C58-9645-85504C2AD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0249B3-6A63-471D-9BBE-5B2F58EFF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BC100-B17A-4234-8087-6D8DFA8364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38D06-E2EE-4FE0-A8A1-FF96E488BBA7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770F0-A14E-4D12-9806-8F2AD51086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1482B-F30A-4531-9B87-44980B243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6AA80-B632-4BA9-88C1-AE7904C3DC8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59223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C3116-68B9-43D7-966C-A59A003224DB}" type="datetimeFigureOut">
              <a:rPr lang="en-IE" smtClean="0"/>
              <a:t>04/05/2022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7C441-BD30-4445-8B83-0C766F74DEB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975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7B79446-DC78-4B42-92A2-3C622C51AAB8}"/>
              </a:ext>
            </a:extLst>
          </p:cNvPr>
          <p:cNvPicPr/>
          <p:nvPr/>
        </p:nvPicPr>
        <p:blipFill>
          <a:blip r:embed="rId2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41" y="5868757"/>
            <a:ext cx="3060596" cy="860616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16200000" scaled="1"/>
            <a:tileRect/>
          </a:gradFill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628"/>
            <a:ext cx="2939143" cy="1265312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/>
        </p:nvSpPr>
        <p:spPr>
          <a:xfrm>
            <a:off x="1357905" y="1925735"/>
            <a:ext cx="8961752" cy="977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rgbClr val="FFFFFF"/>
                </a:solidFill>
                <a:latin typeface="GT Walsheim Light"/>
                <a:ea typeface="+mn-ea"/>
                <a:cs typeface="GT Walsheim Light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GT Walsheim Regular"/>
                <a:ea typeface="+mn-ea"/>
                <a:cs typeface="GT Walsheim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T Walsheim Regular"/>
                <a:ea typeface="+mn-ea"/>
                <a:cs typeface="GT Walsheim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T Walsheim Light"/>
                <a:ea typeface="+mn-ea"/>
                <a:cs typeface="GT Walsheim Light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GT Walsheim Light"/>
                <a:ea typeface="+mn-ea"/>
                <a:cs typeface="GT Walsheim Light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E" sz="36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Residential Zoned Land Tax </a:t>
            </a:r>
          </a:p>
          <a:p>
            <a:pPr algn="ctr"/>
            <a:endParaRPr lang="en-IE" sz="36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/>
        </p:nvSpPr>
        <p:spPr>
          <a:xfrm>
            <a:off x="1357905" y="1480128"/>
            <a:ext cx="3343765" cy="6518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rgbClr val="FFFFFF"/>
                </a:solidFill>
                <a:latin typeface="GT Walsheim Light"/>
                <a:ea typeface="+mn-ea"/>
                <a:cs typeface="GT Walsheim Light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GT Walsheim Regular"/>
                <a:ea typeface="+mn-ea"/>
                <a:cs typeface="GT Walsheim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T Walsheim Regular"/>
                <a:ea typeface="+mn-ea"/>
                <a:cs typeface="GT Walsheim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T Walsheim Light"/>
                <a:ea typeface="+mn-ea"/>
                <a:cs typeface="GT Walsheim Light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GT Walsheim Light"/>
                <a:ea typeface="+mn-ea"/>
                <a:cs typeface="GT Walsheim Light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E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F5F4C2-B4A1-4158-B40E-B6BC954EA93A}"/>
              </a:ext>
            </a:extLst>
          </p:cNvPr>
          <p:cNvSpPr txBox="1"/>
          <p:nvPr/>
        </p:nvSpPr>
        <p:spPr>
          <a:xfrm>
            <a:off x="4103914" y="5004680"/>
            <a:ext cx="3722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b="1" dirty="0"/>
              <a:t>LUPT SPC 26</a:t>
            </a:r>
            <a:r>
              <a:rPr lang="en-IE" sz="2400" b="1" baseline="30000" dirty="0"/>
              <a:t>th</a:t>
            </a:r>
            <a:r>
              <a:rPr lang="en-IE" sz="2400" b="1" dirty="0"/>
              <a:t> May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720316-986A-4037-8C49-D25186B22B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3587" y="2866995"/>
            <a:ext cx="2215220" cy="203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53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C0E624-EB0F-4A3D-A80E-2B6B3A2E53D5}"/>
              </a:ext>
            </a:extLst>
          </p:cNvPr>
          <p:cNvSpPr txBox="1"/>
          <p:nvPr/>
        </p:nvSpPr>
        <p:spPr>
          <a:xfrm>
            <a:off x="1137036" y="548640"/>
            <a:ext cx="9789582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Residential Zoned Land Tax – Revenue Implications</a:t>
            </a:r>
          </a:p>
        </p:txBody>
      </p:sp>
      <p:sp>
        <p:nvSpPr>
          <p:cNvPr id="7" name="TextBox 13"/>
          <p:cNvSpPr txBox="1"/>
          <p:nvPr/>
        </p:nvSpPr>
        <p:spPr>
          <a:xfrm>
            <a:off x="1770725" y="2285996"/>
            <a:ext cx="8416984" cy="33200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-228600" defTabSz="91440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</a:endParaRPr>
          </a:p>
          <a:p>
            <a:pPr marL="0" marR="0" lvl="0" indent="-228600" defTabSz="91440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14300" marR="0" lvl="1" defTabSz="914400" fontAlgn="t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8FA446-0A17-20D7-B452-A08773A4D5B7}"/>
              </a:ext>
            </a:extLst>
          </p:cNvPr>
          <p:cNvSpPr txBox="1"/>
          <p:nvPr/>
        </p:nvSpPr>
        <p:spPr>
          <a:xfrm>
            <a:off x="1137036" y="2342195"/>
            <a:ext cx="7951546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Owners of land that falls under the zoned land tax will be required to file annual returns in the format prescribed with the Irish Revenue Commissioners.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Penalties will apply for failure to do so and will also apply in circumstances where the owner undervalues the land in question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Where land is already zoned for residential development on 1 January 2022, it will become chargeable from 1 January 2024.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If the land falls within the scope of the zoned land tax after 1 January 2022, then it will be chargeable on the third year after it comes within the scope of the tax.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00953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7B79446-DC78-4B42-92A2-3C622C51AAB8}"/>
              </a:ext>
            </a:extLst>
          </p:cNvPr>
          <p:cNvPicPr/>
          <p:nvPr/>
        </p:nvPicPr>
        <p:blipFill>
          <a:blip r:embed="rId2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78" y="5768913"/>
            <a:ext cx="3060596" cy="860616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16200000" scaled="1"/>
            <a:tileRect/>
          </a:gradFill>
          <a:ln>
            <a:noFill/>
          </a:ln>
          <a:effectLst>
            <a:softEdge rad="11250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8620" y="-76200"/>
            <a:ext cx="2494562" cy="11974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960CAE6-0491-40FB-A0D6-9D81DE4A0A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609" y="698300"/>
            <a:ext cx="2362321" cy="38736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F6F497-612A-41F8-89A8-4967BFFBBED3}"/>
              </a:ext>
            </a:extLst>
          </p:cNvPr>
          <p:cNvSpPr txBox="1"/>
          <p:nvPr/>
        </p:nvSpPr>
        <p:spPr>
          <a:xfrm>
            <a:off x="4565702" y="1594108"/>
            <a:ext cx="3060596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IE" sz="2400" b="1" dirty="0"/>
              <a:t>Overview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E" sz="2400" dirty="0"/>
              <a:t>What is the Residential Zoned Land Tax?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E" sz="2400" dirty="0"/>
              <a:t>What is the process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E" sz="2400" dirty="0"/>
              <a:t>What are the timeframes?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E" sz="2400" dirty="0"/>
              <a:t>Who is responsible?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E" sz="2400" dirty="0"/>
              <a:t>What are the implications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32CCF94-0F8A-41A8-8C98-C2CA8B48AB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64865" y="2460018"/>
            <a:ext cx="2827526" cy="2438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492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ED08A1D-4632-47AB-8832-C17BA00869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C0E624-EB0F-4A3D-A80E-2B6B3A2E53D5}"/>
              </a:ext>
            </a:extLst>
          </p:cNvPr>
          <p:cNvSpPr txBox="1"/>
          <p:nvPr/>
        </p:nvSpPr>
        <p:spPr>
          <a:xfrm>
            <a:off x="1251677" y="662399"/>
            <a:ext cx="4357499" cy="149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is the Residential Zoned Land Tax?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075437B-93A1-4A73-812B-C5030CC2F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885825" cy="6858000"/>
            <a:chOff x="0" y="0"/>
            <a:chExt cx="885825" cy="6858000"/>
          </a:xfrm>
        </p:grpSpPr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BB8505BE-2298-4E13-A7FB-2D05006DF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6751C2C2-B295-4CDA-9112-A35D684DCB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7" name="TextBox 13"/>
          <p:cNvSpPr txBox="1"/>
          <p:nvPr/>
        </p:nvSpPr>
        <p:spPr>
          <a:xfrm>
            <a:off x="1248629" y="1763486"/>
            <a:ext cx="4363595" cy="3844800"/>
          </a:xfrm>
          <a:prstGeom prst="rect">
            <a:avLst/>
          </a:prstGeom>
        </p:spPr>
        <p:txBody>
          <a:bodyPr vert="horz" lIns="91440" tIns="45720" rIns="91440" bIns="45720" rtlCol="0" anchorCtr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-228600" defTabSz="91440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cap="none" spc="0" normalizeH="0" baseline="0" noProof="0" dirty="0">
              <a:ln>
                <a:noFill/>
              </a:ln>
              <a:solidFill>
                <a:schemeClr val="tx1">
                  <a:alpha val="60000"/>
                </a:schemeClr>
              </a:solidFill>
              <a:effectLst/>
              <a:uLnTx/>
              <a:uFillTx/>
            </a:endParaRPr>
          </a:p>
          <a:p>
            <a:pPr marL="0" marR="0" lvl="0" indent="-228600" defTabSz="91440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1" dirty="0">
              <a:solidFill>
                <a:schemeClr val="tx1">
                  <a:alpha val="60000"/>
                </a:schemeClr>
              </a:solidFill>
            </a:endParaRP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tx1">
                    <a:alpha val="60000"/>
                  </a:schemeClr>
                </a:solidFill>
              </a:rPr>
              <a:t>Introduced under the </a:t>
            </a:r>
            <a:r>
              <a:rPr lang="en-US" sz="2400" b="1" dirty="0">
                <a:solidFill>
                  <a:schemeClr val="tx1">
                    <a:alpha val="60000"/>
                  </a:schemeClr>
                </a:solidFill>
              </a:rPr>
              <a:t>Finance Act 2021 </a:t>
            </a:r>
            <a:r>
              <a:rPr lang="en-US" sz="2400" dirty="0">
                <a:solidFill>
                  <a:schemeClr val="tx1">
                    <a:alpha val="60000"/>
                  </a:schemeClr>
                </a:solidFill>
              </a:rPr>
              <a:t>in December of that year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tx1">
                    <a:alpha val="60000"/>
                  </a:schemeClr>
                </a:solidFill>
              </a:rPr>
              <a:t>By 2023, it will replace the Vacant Site Levy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tx1">
                    <a:alpha val="60000"/>
                  </a:schemeClr>
                </a:solidFill>
              </a:rPr>
              <a:t>Tax will be collected by Revenue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0B2D99-C00B-4388-8A67-73AC846C2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742" y="2196070"/>
            <a:ext cx="5331849" cy="2465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853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8ED08A1D-4632-47AB-8832-C17BA00869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C0E624-EB0F-4A3D-A80E-2B6B3A2E53D5}"/>
              </a:ext>
            </a:extLst>
          </p:cNvPr>
          <p:cNvSpPr txBox="1"/>
          <p:nvPr/>
        </p:nvSpPr>
        <p:spPr>
          <a:xfrm>
            <a:off x="1251677" y="662399"/>
            <a:ext cx="4357499" cy="149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 will the Residential Zoned Land Tax work?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075437B-93A1-4A73-812B-C5030CC2F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885825" cy="6858000"/>
            <a:chOff x="0" y="0"/>
            <a:chExt cx="885825" cy="6858000"/>
          </a:xfrm>
        </p:grpSpPr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BB8505BE-2298-4E13-A7FB-2D05006DF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6751C2C2-B295-4CDA-9112-A35D684DCB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7" name="TextBox 13"/>
          <p:cNvSpPr txBox="1"/>
          <p:nvPr/>
        </p:nvSpPr>
        <p:spPr>
          <a:xfrm>
            <a:off x="1251678" y="1763487"/>
            <a:ext cx="4363595" cy="4963884"/>
          </a:xfrm>
          <a:prstGeom prst="rect">
            <a:avLst/>
          </a:prstGeom>
        </p:spPr>
        <p:txBody>
          <a:bodyPr vert="horz" lIns="91440" tIns="45720" rIns="91440" bIns="45720" rtlCol="0" anchorCtr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marR="0" lvl="0" indent="-228600" defTabSz="91440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700" b="1" i="0" u="none" strike="noStrike" cap="none" spc="0" normalizeH="0" baseline="0" noProof="0" dirty="0">
              <a:ln>
                <a:noFill/>
              </a:ln>
              <a:solidFill>
                <a:schemeClr val="tx1">
                  <a:alpha val="60000"/>
                </a:schemeClr>
              </a:solidFill>
              <a:effectLst/>
              <a:uLnTx/>
              <a:uFillTx/>
            </a:endParaRPr>
          </a:p>
          <a:p>
            <a:pPr marR="0" lvl="0" defTabSz="91440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dirty="0">
                <a:solidFill>
                  <a:schemeClr val="tx1">
                    <a:lumMod val="95000"/>
                    <a:lumOff val="5000"/>
                    <a:alpha val="95000"/>
                  </a:schemeClr>
                </a:solidFill>
              </a:rPr>
              <a:t>Stage 1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chemeClr val="tx1">
                    <a:alpha val="94000"/>
                  </a:schemeClr>
                </a:solidFill>
              </a:rPr>
              <a:t>LA will draw up draft map using criteria in the Act 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chemeClr val="tx1">
                    <a:alpha val="94000"/>
                  </a:schemeClr>
                </a:solidFill>
              </a:rPr>
              <a:t>Publish a draft map by 1st Nov 2022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chemeClr val="tx1">
                    <a:alpha val="94000"/>
                  </a:schemeClr>
                </a:solidFill>
              </a:rPr>
              <a:t>Submissions to be made by 1</a:t>
            </a:r>
            <a:r>
              <a:rPr lang="en-US" sz="2000" baseline="30000" dirty="0">
                <a:solidFill>
                  <a:schemeClr val="tx1">
                    <a:alpha val="94000"/>
                  </a:schemeClr>
                </a:solidFill>
              </a:rPr>
              <a:t>st</a:t>
            </a:r>
            <a:r>
              <a:rPr lang="en-US" sz="2000" dirty="0">
                <a:solidFill>
                  <a:schemeClr val="tx1">
                    <a:alpha val="94000"/>
                  </a:schemeClr>
                </a:solidFill>
              </a:rPr>
              <a:t> Jan 2023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chemeClr val="tx1">
                    <a:alpha val="94000"/>
                  </a:schemeClr>
                </a:solidFill>
              </a:rPr>
              <a:t>Submissions to indicate whether they wish to be excluded (doesn’t satisfy criteria) or included in the final map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schemeClr val="tx1">
                    <a:alpha val="94000"/>
                  </a:schemeClr>
                </a:solidFill>
              </a:rPr>
              <a:t>LA evaluates and notifies owner by 1</a:t>
            </a:r>
            <a:r>
              <a:rPr lang="en-US" sz="2000" baseline="30000" dirty="0">
                <a:solidFill>
                  <a:schemeClr val="tx1">
                    <a:alpha val="94000"/>
                  </a:schemeClr>
                </a:solidFill>
              </a:rPr>
              <a:t>st</a:t>
            </a:r>
            <a:r>
              <a:rPr lang="en-US" sz="2000" dirty="0">
                <a:solidFill>
                  <a:schemeClr val="tx1">
                    <a:alpha val="94000"/>
                  </a:schemeClr>
                </a:solidFill>
              </a:rPr>
              <a:t> April 2023.</a:t>
            </a:r>
          </a:p>
        </p:txBody>
      </p:sp>
      <p:pic>
        <p:nvPicPr>
          <p:cNvPr id="4" name="Picture 3" descr="Text, letter&#10;&#10;Description automatically generated">
            <a:extLst>
              <a:ext uri="{FF2B5EF4-FFF2-40B4-BE49-F238E27FC236}">
                <a16:creationId xmlns:a16="http://schemas.microsoft.com/office/drawing/2014/main" id="{6407DAE9-16EC-4A3E-AF13-35AD792AC4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5028" y="1401980"/>
            <a:ext cx="5572564" cy="4054039"/>
          </a:xfrm>
          <a:prstGeom prst="rect">
            <a:avLst/>
          </a:prstGeom>
        </p:spPr>
      </p:pic>
      <p:sp>
        <p:nvSpPr>
          <p:cNvPr id="2" name="Arrow: Notched Right 1">
            <a:extLst>
              <a:ext uri="{FF2B5EF4-FFF2-40B4-BE49-F238E27FC236}">
                <a16:creationId xmlns:a16="http://schemas.microsoft.com/office/drawing/2014/main" id="{8601B0E4-C847-6242-13F4-6A5163FE915C}"/>
              </a:ext>
            </a:extLst>
          </p:cNvPr>
          <p:cNvSpPr/>
          <p:nvPr/>
        </p:nvSpPr>
        <p:spPr>
          <a:xfrm>
            <a:off x="4188459" y="2818798"/>
            <a:ext cx="683491" cy="29556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99643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C0E624-EB0F-4A3D-A80E-2B6B3A2E53D5}"/>
              </a:ext>
            </a:extLst>
          </p:cNvPr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Residential Zoned Land Tax Process - Progression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extBox 13">
            <a:extLst>
              <a:ext uri="{FF2B5EF4-FFF2-40B4-BE49-F238E27FC236}">
                <a16:creationId xmlns:a16="http://schemas.microsoft.com/office/drawing/2014/main" id="{4714A9F1-69B1-DB7B-DA01-A57C1C0002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5850178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8914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C0E624-EB0F-4A3D-A80E-2B6B3A2E53D5}"/>
              </a:ext>
            </a:extLst>
          </p:cNvPr>
          <p:cNvSpPr txBox="1"/>
          <p:nvPr/>
        </p:nvSpPr>
        <p:spPr>
          <a:xfrm>
            <a:off x="1043631" y="809898"/>
            <a:ext cx="10173010" cy="1554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Residential Zoned Land Tax Process – Zoning Submissions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extBox 13">
            <a:extLst>
              <a:ext uri="{FF2B5EF4-FFF2-40B4-BE49-F238E27FC236}">
                <a16:creationId xmlns:a16="http://schemas.microsoft.com/office/drawing/2014/main" id="{C12A9710-1540-610E-C700-1C146CA07C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447416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1471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C0E624-EB0F-4A3D-A80E-2B6B3A2E53D5}"/>
              </a:ext>
            </a:extLst>
          </p:cNvPr>
          <p:cNvSpPr txBox="1"/>
          <p:nvPr/>
        </p:nvSpPr>
        <p:spPr>
          <a:xfrm>
            <a:off x="1043631" y="809898"/>
            <a:ext cx="10173010" cy="1554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Residential Zoned Land Tax – Final Map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TextBox 1">
            <a:extLst>
              <a:ext uri="{FF2B5EF4-FFF2-40B4-BE49-F238E27FC236}">
                <a16:creationId xmlns:a16="http://schemas.microsoft.com/office/drawing/2014/main" id="{6404CD63-1C15-3D73-2AF7-7BF073C080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9518992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4411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C0E624-EB0F-4A3D-A80E-2B6B3A2E53D5}"/>
              </a:ext>
            </a:extLst>
          </p:cNvPr>
          <p:cNvSpPr txBox="1"/>
          <p:nvPr/>
        </p:nvSpPr>
        <p:spPr>
          <a:xfrm>
            <a:off x="1371597" y="348865"/>
            <a:ext cx="10044023" cy="877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Charging - Residential Zoned Land Tax</a:t>
            </a:r>
          </a:p>
        </p:txBody>
      </p:sp>
      <p:graphicFrame>
        <p:nvGraphicFramePr>
          <p:cNvPr id="23" name="TextBox 13">
            <a:extLst>
              <a:ext uri="{FF2B5EF4-FFF2-40B4-BE49-F238E27FC236}">
                <a16:creationId xmlns:a16="http://schemas.microsoft.com/office/drawing/2014/main" id="{E8DA649A-5ED9-92BB-43E9-9AC4F1F164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245838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7968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C0E624-EB0F-4A3D-A80E-2B6B3A2E53D5}"/>
              </a:ext>
            </a:extLst>
          </p:cNvPr>
          <p:cNvSpPr txBox="1"/>
          <p:nvPr/>
        </p:nvSpPr>
        <p:spPr>
          <a:xfrm>
            <a:off x="1137036" y="548640"/>
            <a:ext cx="9543405" cy="118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Residential Zoned Land Tax – Implications for Local Authority</a:t>
            </a:r>
          </a:p>
        </p:txBody>
      </p:sp>
      <p:sp>
        <p:nvSpPr>
          <p:cNvPr id="7" name="TextBox 13"/>
          <p:cNvSpPr txBox="1"/>
          <p:nvPr/>
        </p:nvSpPr>
        <p:spPr>
          <a:xfrm>
            <a:off x="1770725" y="2285996"/>
            <a:ext cx="8416984" cy="332003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77500" lnSpcReduction="200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-228600" defTabSz="91440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1" i="0" u="none" strike="noStrike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</a:endParaRPr>
          </a:p>
          <a:p>
            <a:pPr marL="0" marR="0" lvl="0" indent="-228600" defTabSz="914400" fontAlgn="auto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Awaiting Guidelines for further clarity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May have zoning implications – impact on core strategy?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Significant and ongoing resource implications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Takes responsibility for collecting the levy from the LA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New tax appears to strengthen the ability to collect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Not clear how the tax is to be allocated / spent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Tax is at 3%, less than the vacant site levy which was increased to 7%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Size of site no longer has to be greater than 0.05ha (VRT</a:t>
            </a:r>
          </a:p>
          <a:p>
            <a:pPr marL="342900" marR="0" lvl="1" indent="-228600" defTabSz="914400" fontAlgn="t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921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2304</TotalTime>
  <Words>645</Words>
  <Application>Microsoft Office PowerPoint</Application>
  <PresentationFormat>Widescreen</PresentationFormat>
  <Paragraphs>61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FORWARD PLANNING</dc:title>
  <dc:creator>Stephen Willoughby</dc:creator>
  <cp:lastModifiedBy>Hazel Craigie</cp:lastModifiedBy>
  <cp:revision>102</cp:revision>
  <cp:lastPrinted>2020-02-20T09:42:22Z</cp:lastPrinted>
  <dcterms:created xsi:type="dcterms:W3CDTF">2020-02-19T12:49:07Z</dcterms:created>
  <dcterms:modified xsi:type="dcterms:W3CDTF">2022-05-04T15:05:49Z</dcterms:modified>
</cp:coreProperties>
</file>