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99" r:id="rId2"/>
    <p:sldId id="302" r:id="rId3"/>
    <p:sldId id="304" r:id="rId4"/>
    <p:sldId id="305" r:id="rId5"/>
    <p:sldId id="298" r:id="rId6"/>
    <p:sldId id="307" r:id="rId7"/>
    <p:sldId id="306" r:id="rId8"/>
  </p:sldIdLst>
  <p:sldSz cx="12801600" cy="9601200" type="A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E89E91-0526-4DAF-A6D7-095597C07093}" v="50" dt="2022-05-09T16:49:21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48" d="100"/>
          <a:sy n="48" d="100"/>
        </p:scale>
        <p:origin x="11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0FF217-CD0F-4D67-B728-2FDD952386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853AD-46EB-49F1-93AA-AAD97E8FB9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18C10-84E1-4ECA-9650-2A9E2E89863F}" type="datetime1">
              <a:rPr lang="en-IE" smtClean="0"/>
              <a:t>10/05/2022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FA4919-D73E-40C3-8D1C-B4A0EA794D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A7A95-F0D0-4DD8-8BC8-9C250D8587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4F3CD-3F17-455A-8BCC-7DECC01F2A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31696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A4CE6-1F7F-4F41-971F-643A66F23090}" type="datetime1">
              <a:rPr lang="en-IE" smtClean="0"/>
              <a:t>10/05/2022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D5925-3D88-48B1-9855-49D95BB64C3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72062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0EAE-C03F-496B-9A76-0EFE0D41A7F0}" type="datetime1">
              <a:rPr lang="en-IE" smtClean="0"/>
              <a:t>10/05/2022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29.05.2020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9103-6973-4CA6-9FE8-319702F14FE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2712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F1EF-38CC-4D0A-9A73-A5B4E561B6EE}" type="datetime1">
              <a:rPr lang="en-IE" smtClean="0"/>
              <a:t>10/05/2022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29.05.2020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9103-6973-4CA6-9FE8-319702F14FE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6986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7052-C08B-43C6-9B9D-06EDDC27C680}" type="datetime1">
              <a:rPr lang="en-IE" smtClean="0"/>
              <a:t>10/05/2022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29.05.2020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9103-6973-4CA6-9FE8-319702F14FE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4511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331-4DF7-4DE7-9D3E-798DB6C09E3C}" type="datetime1">
              <a:rPr lang="en-IE" smtClean="0"/>
              <a:t>10/05/2022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29.05.2020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9103-6973-4CA6-9FE8-319702F14FE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7850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E4AE-0682-48FA-B5D0-9D9B437A9C4F}" type="datetime1">
              <a:rPr lang="en-IE" smtClean="0"/>
              <a:t>10/05/2022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29.05.2020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9103-6973-4CA6-9FE8-319702F14FE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1647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74EC-F50A-4991-BA5F-0F516BDB78BF}" type="datetime1">
              <a:rPr lang="en-IE" smtClean="0"/>
              <a:t>10/05/2022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29.05.2020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9103-6973-4CA6-9FE8-319702F14FE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943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86B5-F2E3-46BA-812B-823AF4ACDDD1}" type="datetime1">
              <a:rPr lang="en-IE" smtClean="0"/>
              <a:t>10/05/2022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29.05.2020</a:t>
            </a:r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9103-6973-4CA6-9FE8-319702F14FE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7369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7AE8-7077-441C-BD4C-4B2D63D3C41B}" type="datetime1">
              <a:rPr lang="en-IE" smtClean="0"/>
              <a:t>10/05/2022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29.05.2020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9103-6973-4CA6-9FE8-319702F14FE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0024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B67F-1E01-42A3-865C-5B4B8D27336B}" type="datetime1">
              <a:rPr lang="en-IE" smtClean="0"/>
              <a:t>10/05/2022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29.05.2020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9103-6973-4CA6-9FE8-319702F14FE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0044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5242-341A-4687-B1CF-C1BD1F083AC2}" type="datetime1">
              <a:rPr lang="en-IE" smtClean="0"/>
              <a:t>10/05/2022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29.05.2020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9103-6973-4CA6-9FE8-319702F14FE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6951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0DBA-BA1D-4C46-921E-FEBECCAC635A}" type="datetime1">
              <a:rPr lang="en-IE" smtClean="0"/>
              <a:t>10/05/2022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29.05.2020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9103-6973-4CA6-9FE8-319702F14FE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314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C1EE2-40F5-4A1C-8972-AF0F66356FE2}" type="datetime1">
              <a:rPr lang="en-IE" smtClean="0"/>
              <a:t>10/05/2022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29.05.2020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9103-6973-4CA6-9FE8-319702F14FE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6877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7983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9B75-4617-4027-836A-E945441CE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4288536"/>
          </a:xfrm>
        </p:spPr>
        <p:txBody>
          <a:bodyPr>
            <a:normAutofit/>
          </a:bodyPr>
          <a:lstStyle/>
          <a:p>
            <a:r>
              <a:rPr lang="en-IE" sz="8100" dirty="0">
                <a:solidFill>
                  <a:srgbClr val="FFFFFF"/>
                </a:solidFill>
              </a:rPr>
              <a:t>Capital Projects Updates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49241-64C6-499B-B0C4-6833CA018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400" y="6439204"/>
            <a:ext cx="9601200" cy="2150669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FFFFFF"/>
                </a:solidFill>
              </a:rPr>
              <a:t>Economic Enterprise and Tourism Development SPC</a:t>
            </a:r>
          </a:p>
          <a:p>
            <a:r>
              <a:rPr lang="en-IE" dirty="0">
                <a:solidFill>
                  <a:srgbClr val="FFFFFF"/>
                </a:solidFill>
              </a:rPr>
              <a:t>May 11</a:t>
            </a:r>
            <a:r>
              <a:rPr lang="en-IE" baseline="30000" dirty="0">
                <a:solidFill>
                  <a:srgbClr val="FFFFFF"/>
                </a:solidFill>
              </a:rPr>
              <a:t>th</a:t>
            </a:r>
            <a:r>
              <a:rPr lang="en-IE" dirty="0">
                <a:solidFill>
                  <a:srgbClr val="FFFFFF"/>
                </a:solidFill>
              </a:rPr>
              <a:t> 2022</a:t>
            </a: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2916" y="6116072"/>
            <a:ext cx="4455768" cy="25603"/>
          </a:xfrm>
          <a:custGeom>
            <a:avLst/>
            <a:gdLst>
              <a:gd name="connsiteX0" fmla="*/ 0 w 4455768"/>
              <a:gd name="connsiteY0" fmla="*/ 0 h 25603"/>
              <a:gd name="connsiteX1" fmla="*/ 502865 w 4455768"/>
              <a:gd name="connsiteY1" fmla="*/ 0 h 25603"/>
              <a:gd name="connsiteX2" fmla="*/ 1005730 w 4455768"/>
              <a:gd name="connsiteY2" fmla="*/ 0 h 25603"/>
              <a:gd name="connsiteX3" fmla="*/ 1597711 w 4455768"/>
              <a:gd name="connsiteY3" fmla="*/ 0 h 25603"/>
              <a:gd name="connsiteX4" fmla="*/ 2323365 w 4455768"/>
              <a:gd name="connsiteY4" fmla="*/ 0 h 25603"/>
              <a:gd name="connsiteX5" fmla="*/ 2870788 w 4455768"/>
              <a:gd name="connsiteY5" fmla="*/ 0 h 25603"/>
              <a:gd name="connsiteX6" fmla="*/ 3418211 w 4455768"/>
              <a:gd name="connsiteY6" fmla="*/ 0 h 25603"/>
              <a:gd name="connsiteX7" fmla="*/ 4455768 w 4455768"/>
              <a:gd name="connsiteY7" fmla="*/ 0 h 25603"/>
              <a:gd name="connsiteX8" fmla="*/ 4455768 w 4455768"/>
              <a:gd name="connsiteY8" fmla="*/ 25603 h 25603"/>
              <a:gd name="connsiteX9" fmla="*/ 3774672 w 4455768"/>
              <a:gd name="connsiteY9" fmla="*/ 25603 h 25603"/>
              <a:gd name="connsiteX10" fmla="*/ 3227249 w 4455768"/>
              <a:gd name="connsiteY10" fmla="*/ 25603 h 25603"/>
              <a:gd name="connsiteX11" fmla="*/ 2679826 w 4455768"/>
              <a:gd name="connsiteY11" fmla="*/ 25603 h 25603"/>
              <a:gd name="connsiteX12" fmla="*/ 1998730 w 4455768"/>
              <a:gd name="connsiteY12" fmla="*/ 25603 h 25603"/>
              <a:gd name="connsiteX13" fmla="*/ 1273077 w 4455768"/>
              <a:gd name="connsiteY13" fmla="*/ 25603 h 25603"/>
              <a:gd name="connsiteX14" fmla="*/ 770211 w 4455768"/>
              <a:gd name="connsiteY14" fmla="*/ 25603 h 25603"/>
              <a:gd name="connsiteX15" fmla="*/ 0 w 4455768"/>
              <a:gd name="connsiteY15" fmla="*/ 25603 h 25603"/>
              <a:gd name="connsiteX16" fmla="*/ 0 w 4455768"/>
              <a:gd name="connsiteY16" fmla="*/ 0 h 25603"/>
              <a:gd name="connsiteX0" fmla="*/ 0 w 4455768"/>
              <a:gd name="connsiteY0" fmla="*/ 0 h 25603"/>
              <a:gd name="connsiteX1" fmla="*/ 547423 w 4455768"/>
              <a:gd name="connsiteY1" fmla="*/ 0 h 25603"/>
              <a:gd name="connsiteX2" fmla="*/ 1050288 w 4455768"/>
              <a:gd name="connsiteY2" fmla="*/ 0 h 25603"/>
              <a:gd name="connsiteX3" fmla="*/ 1597711 w 4455768"/>
              <a:gd name="connsiteY3" fmla="*/ 0 h 25603"/>
              <a:gd name="connsiteX4" fmla="*/ 2234249 w 4455768"/>
              <a:gd name="connsiteY4" fmla="*/ 0 h 25603"/>
              <a:gd name="connsiteX5" fmla="*/ 2915345 w 4455768"/>
              <a:gd name="connsiteY5" fmla="*/ 0 h 25603"/>
              <a:gd name="connsiteX6" fmla="*/ 3640999 w 4455768"/>
              <a:gd name="connsiteY6" fmla="*/ 0 h 25603"/>
              <a:gd name="connsiteX7" fmla="*/ 4455768 w 4455768"/>
              <a:gd name="connsiteY7" fmla="*/ 0 h 25603"/>
              <a:gd name="connsiteX8" fmla="*/ 4455768 w 4455768"/>
              <a:gd name="connsiteY8" fmla="*/ 25603 h 25603"/>
              <a:gd name="connsiteX9" fmla="*/ 3774672 w 4455768"/>
              <a:gd name="connsiteY9" fmla="*/ 25603 h 25603"/>
              <a:gd name="connsiteX10" fmla="*/ 3049018 w 4455768"/>
              <a:gd name="connsiteY10" fmla="*/ 25603 h 25603"/>
              <a:gd name="connsiteX11" fmla="*/ 2323365 w 4455768"/>
              <a:gd name="connsiteY11" fmla="*/ 25603 h 25603"/>
              <a:gd name="connsiteX12" fmla="*/ 1820499 w 4455768"/>
              <a:gd name="connsiteY12" fmla="*/ 25603 h 25603"/>
              <a:gd name="connsiteX13" fmla="*/ 1139404 w 4455768"/>
              <a:gd name="connsiteY13" fmla="*/ 25603 h 25603"/>
              <a:gd name="connsiteX14" fmla="*/ 547423 w 4455768"/>
              <a:gd name="connsiteY14" fmla="*/ 25603 h 25603"/>
              <a:gd name="connsiteX15" fmla="*/ 0 w 4455768"/>
              <a:gd name="connsiteY15" fmla="*/ 25603 h 25603"/>
              <a:gd name="connsiteX16" fmla="*/ 0 w 4455768"/>
              <a:gd name="connsiteY16" fmla="*/ 0 h 2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55768" h="25603" fill="none" extrusionOk="0">
                <a:moveTo>
                  <a:pt x="0" y="0"/>
                </a:moveTo>
                <a:cubicBezTo>
                  <a:pt x="160170" y="13092"/>
                  <a:pt x="274257" y="2653"/>
                  <a:pt x="502865" y="0"/>
                </a:cubicBezTo>
                <a:cubicBezTo>
                  <a:pt x="725410" y="-9341"/>
                  <a:pt x="768418" y="2742"/>
                  <a:pt x="1005730" y="0"/>
                </a:cubicBezTo>
                <a:cubicBezTo>
                  <a:pt x="1240684" y="-25002"/>
                  <a:pt x="1299803" y="-19524"/>
                  <a:pt x="1597711" y="0"/>
                </a:cubicBezTo>
                <a:cubicBezTo>
                  <a:pt x="1873080" y="-20883"/>
                  <a:pt x="2048745" y="2559"/>
                  <a:pt x="2323365" y="0"/>
                </a:cubicBezTo>
                <a:cubicBezTo>
                  <a:pt x="2587321" y="-38796"/>
                  <a:pt x="2746173" y="-7518"/>
                  <a:pt x="2870788" y="0"/>
                </a:cubicBezTo>
                <a:cubicBezTo>
                  <a:pt x="3008846" y="-17511"/>
                  <a:pt x="3234310" y="30690"/>
                  <a:pt x="3418211" y="0"/>
                </a:cubicBezTo>
                <a:cubicBezTo>
                  <a:pt x="3626210" y="-9168"/>
                  <a:pt x="4146641" y="47253"/>
                  <a:pt x="4455768" y="0"/>
                </a:cubicBezTo>
                <a:cubicBezTo>
                  <a:pt x="4454777" y="6219"/>
                  <a:pt x="4456326" y="20644"/>
                  <a:pt x="4455768" y="25603"/>
                </a:cubicBezTo>
                <a:cubicBezTo>
                  <a:pt x="4097388" y="-4530"/>
                  <a:pt x="4014770" y="18745"/>
                  <a:pt x="3774672" y="25603"/>
                </a:cubicBezTo>
                <a:cubicBezTo>
                  <a:pt x="3533678" y="46550"/>
                  <a:pt x="3459871" y="6510"/>
                  <a:pt x="3227249" y="25603"/>
                </a:cubicBezTo>
                <a:cubicBezTo>
                  <a:pt x="3012626" y="52782"/>
                  <a:pt x="2879961" y="13372"/>
                  <a:pt x="2679826" y="25603"/>
                </a:cubicBezTo>
                <a:cubicBezTo>
                  <a:pt x="2474941" y="74288"/>
                  <a:pt x="2186311" y="27036"/>
                  <a:pt x="1998730" y="25603"/>
                </a:cubicBezTo>
                <a:cubicBezTo>
                  <a:pt x="1826672" y="38607"/>
                  <a:pt x="1594443" y="14802"/>
                  <a:pt x="1273077" y="25603"/>
                </a:cubicBezTo>
                <a:cubicBezTo>
                  <a:pt x="930582" y="-8866"/>
                  <a:pt x="915048" y="43997"/>
                  <a:pt x="770211" y="25603"/>
                </a:cubicBezTo>
                <a:cubicBezTo>
                  <a:pt x="586634" y="-47027"/>
                  <a:pt x="282481" y="76044"/>
                  <a:pt x="0" y="25603"/>
                </a:cubicBezTo>
                <a:cubicBezTo>
                  <a:pt x="194" y="13211"/>
                  <a:pt x="-400" y="11070"/>
                  <a:pt x="0" y="0"/>
                </a:cubicBezTo>
                <a:close/>
              </a:path>
              <a:path w="4455768" h="25603" stroke="0" extrusionOk="0">
                <a:moveTo>
                  <a:pt x="0" y="0"/>
                </a:moveTo>
                <a:cubicBezTo>
                  <a:pt x="143951" y="-19105"/>
                  <a:pt x="384205" y="-29693"/>
                  <a:pt x="547423" y="0"/>
                </a:cubicBezTo>
                <a:cubicBezTo>
                  <a:pt x="743537" y="5439"/>
                  <a:pt x="926478" y="25760"/>
                  <a:pt x="1050288" y="0"/>
                </a:cubicBezTo>
                <a:cubicBezTo>
                  <a:pt x="1188477" y="-22976"/>
                  <a:pt x="1329048" y="8708"/>
                  <a:pt x="1597711" y="0"/>
                </a:cubicBezTo>
                <a:cubicBezTo>
                  <a:pt x="1847116" y="-47451"/>
                  <a:pt x="2099847" y="-14056"/>
                  <a:pt x="2234249" y="0"/>
                </a:cubicBezTo>
                <a:cubicBezTo>
                  <a:pt x="2404829" y="53627"/>
                  <a:pt x="2535842" y="38169"/>
                  <a:pt x="2915345" y="0"/>
                </a:cubicBezTo>
                <a:cubicBezTo>
                  <a:pt x="3247095" y="-13374"/>
                  <a:pt x="3489230" y="-39097"/>
                  <a:pt x="3640999" y="0"/>
                </a:cubicBezTo>
                <a:cubicBezTo>
                  <a:pt x="3808578" y="58292"/>
                  <a:pt x="4276487" y="48698"/>
                  <a:pt x="4455768" y="0"/>
                </a:cubicBezTo>
                <a:cubicBezTo>
                  <a:pt x="4455124" y="11594"/>
                  <a:pt x="4457408" y="18084"/>
                  <a:pt x="4455768" y="25603"/>
                </a:cubicBezTo>
                <a:cubicBezTo>
                  <a:pt x="4225794" y="11492"/>
                  <a:pt x="3945424" y="3915"/>
                  <a:pt x="3774672" y="25603"/>
                </a:cubicBezTo>
                <a:cubicBezTo>
                  <a:pt x="3604159" y="60045"/>
                  <a:pt x="3404807" y="-10646"/>
                  <a:pt x="3049018" y="25603"/>
                </a:cubicBezTo>
                <a:cubicBezTo>
                  <a:pt x="2770860" y="17660"/>
                  <a:pt x="2521031" y="19653"/>
                  <a:pt x="2323365" y="25603"/>
                </a:cubicBezTo>
                <a:cubicBezTo>
                  <a:pt x="2148189" y="30534"/>
                  <a:pt x="2028215" y="33995"/>
                  <a:pt x="1820499" y="25603"/>
                </a:cubicBezTo>
                <a:cubicBezTo>
                  <a:pt x="1625766" y="-6063"/>
                  <a:pt x="1491964" y="-6415"/>
                  <a:pt x="1139404" y="25603"/>
                </a:cubicBezTo>
                <a:cubicBezTo>
                  <a:pt x="833794" y="67244"/>
                  <a:pt x="711116" y="66011"/>
                  <a:pt x="547423" y="25603"/>
                </a:cubicBezTo>
                <a:cubicBezTo>
                  <a:pt x="368137" y="9800"/>
                  <a:pt x="122055" y="19149"/>
                  <a:pt x="0" y="25603"/>
                </a:cubicBezTo>
                <a:cubicBezTo>
                  <a:pt x="-1299" y="14311"/>
                  <a:pt x="1158" y="11894"/>
                  <a:pt x="0" y="0"/>
                </a:cubicBezTo>
                <a:close/>
              </a:path>
              <a:path w="4455768" h="25603" fill="none" stroke="0" extrusionOk="0">
                <a:moveTo>
                  <a:pt x="0" y="0"/>
                </a:moveTo>
                <a:cubicBezTo>
                  <a:pt x="149588" y="5502"/>
                  <a:pt x="272952" y="6966"/>
                  <a:pt x="502865" y="0"/>
                </a:cubicBezTo>
                <a:cubicBezTo>
                  <a:pt x="723353" y="-12075"/>
                  <a:pt x="761600" y="14408"/>
                  <a:pt x="1005730" y="0"/>
                </a:cubicBezTo>
                <a:cubicBezTo>
                  <a:pt x="1247717" y="-13175"/>
                  <a:pt x="1298216" y="-8495"/>
                  <a:pt x="1597711" y="0"/>
                </a:cubicBezTo>
                <a:cubicBezTo>
                  <a:pt x="1926911" y="39384"/>
                  <a:pt x="2112575" y="51149"/>
                  <a:pt x="2323365" y="0"/>
                </a:cubicBezTo>
                <a:cubicBezTo>
                  <a:pt x="2589987" y="-22488"/>
                  <a:pt x="2744255" y="-9046"/>
                  <a:pt x="2870788" y="0"/>
                </a:cubicBezTo>
                <a:cubicBezTo>
                  <a:pt x="2980958" y="-46882"/>
                  <a:pt x="3191046" y="32022"/>
                  <a:pt x="3418211" y="0"/>
                </a:cubicBezTo>
                <a:cubicBezTo>
                  <a:pt x="3684714" y="28234"/>
                  <a:pt x="4156784" y="39139"/>
                  <a:pt x="4455768" y="0"/>
                </a:cubicBezTo>
                <a:cubicBezTo>
                  <a:pt x="4454540" y="5437"/>
                  <a:pt x="4456202" y="18849"/>
                  <a:pt x="4455768" y="25603"/>
                </a:cubicBezTo>
                <a:cubicBezTo>
                  <a:pt x="4125631" y="171"/>
                  <a:pt x="4000884" y="15600"/>
                  <a:pt x="3774672" y="25603"/>
                </a:cubicBezTo>
                <a:cubicBezTo>
                  <a:pt x="3540671" y="25469"/>
                  <a:pt x="3466043" y="-5120"/>
                  <a:pt x="3227249" y="25603"/>
                </a:cubicBezTo>
                <a:cubicBezTo>
                  <a:pt x="3021462" y="60168"/>
                  <a:pt x="2849437" y="-5006"/>
                  <a:pt x="2679826" y="25603"/>
                </a:cubicBezTo>
                <a:cubicBezTo>
                  <a:pt x="2538915" y="52018"/>
                  <a:pt x="2156459" y="46914"/>
                  <a:pt x="1998730" y="25603"/>
                </a:cubicBezTo>
                <a:cubicBezTo>
                  <a:pt x="1774687" y="46416"/>
                  <a:pt x="1617703" y="77394"/>
                  <a:pt x="1273077" y="25603"/>
                </a:cubicBezTo>
                <a:cubicBezTo>
                  <a:pt x="936032" y="-19077"/>
                  <a:pt x="922129" y="33452"/>
                  <a:pt x="770211" y="25603"/>
                </a:cubicBezTo>
                <a:cubicBezTo>
                  <a:pt x="590599" y="-47802"/>
                  <a:pt x="317470" y="2693"/>
                  <a:pt x="0" y="25603"/>
                </a:cubicBezTo>
                <a:cubicBezTo>
                  <a:pt x="-405" y="12712"/>
                  <a:pt x="-358" y="10839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4455768"/>
                      <a:gd name="connsiteY0" fmla="*/ 0 h 25603"/>
                      <a:gd name="connsiteX1" fmla="*/ 502865 w 4455768"/>
                      <a:gd name="connsiteY1" fmla="*/ 0 h 25603"/>
                      <a:gd name="connsiteX2" fmla="*/ 1005730 w 4455768"/>
                      <a:gd name="connsiteY2" fmla="*/ 0 h 25603"/>
                      <a:gd name="connsiteX3" fmla="*/ 1597711 w 4455768"/>
                      <a:gd name="connsiteY3" fmla="*/ 0 h 25603"/>
                      <a:gd name="connsiteX4" fmla="*/ 2323365 w 4455768"/>
                      <a:gd name="connsiteY4" fmla="*/ 0 h 25603"/>
                      <a:gd name="connsiteX5" fmla="*/ 2870788 w 4455768"/>
                      <a:gd name="connsiteY5" fmla="*/ 0 h 25603"/>
                      <a:gd name="connsiteX6" fmla="*/ 3418211 w 4455768"/>
                      <a:gd name="connsiteY6" fmla="*/ 0 h 25603"/>
                      <a:gd name="connsiteX7" fmla="*/ 4455768 w 4455768"/>
                      <a:gd name="connsiteY7" fmla="*/ 0 h 25603"/>
                      <a:gd name="connsiteX8" fmla="*/ 4455768 w 4455768"/>
                      <a:gd name="connsiteY8" fmla="*/ 25603 h 25603"/>
                      <a:gd name="connsiteX9" fmla="*/ 3774672 w 4455768"/>
                      <a:gd name="connsiteY9" fmla="*/ 25603 h 25603"/>
                      <a:gd name="connsiteX10" fmla="*/ 3227249 w 4455768"/>
                      <a:gd name="connsiteY10" fmla="*/ 25603 h 25603"/>
                      <a:gd name="connsiteX11" fmla="*/ 2679826 w 4455768"/>
                      <a:gd name="connsiteY11" fmla="*/ 25603 h 25603"/>
                      <a:gd name="connsiteX12" fmla="*/ 1998730 w 4455768"/>
                      <a:gd name="connsiteY12" fmla="*/ 25603 h 25603"/>
                      <a:gd name="connsiteX13" fmla="*/ 1273077 w 4455768"/>
                      <a:gd name="connsiteY13" fmla="*/ 25603 h 25603"/>
                      <a:gd name="connsiteX14" fmla="*/ 770211 w 4455768"/>
                      <a:gd name="connsiteY14" fmla="*/ 25603 h 25603"/>
                      <a:gd name="connsiteX15" fmla="*/ 0 w 4455768"/>
                      <a:gd name="connsiteY15" fmla="*/ 25603 h 25603"/>
                      <a:gd name="connsiteX16" fmla="*/ 0 w 4455768"/>
                      <a:gd name="connsiteY16" fmla="*/ 0 h 25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55768" h="25603" fill="none" extrusionOk="0">
                        <a:moveTo>
                          <a:pt x="0" y="0"/>
                        </a:moveTo>
                        <a:cubicBezTo>
                          <a:pt x="168332" y="-3118"/>
                          <a:pt x="276993" y="11633"/>
                          <a:pt x="502865" y="0"/>
                        </a:cubicBezTo>
                        <a:cubicBezTo>
                          <a:pt x="728738" y="-11633"/>
                          <a:pt x="765208" y="12412"/>
                          <a:pt x="1005730" y="0"/>
                        </a:cubicBezTo>
                        <a:cubicBezTo>
                          <a:pt x="1246252" y="-12412"/>
                          <a:pt x="1303816" y="-11371"/>
                          <a:pt x="1597711" y="0"/>
                        </a:cubicBezTo>
                        <a:cubicBezTo>
                          <a:pt x="1891606" y="11371"/>
                          <a:pt x="2074524" y="31313"/>
                          <a:pt x="2323365" y="0"/>
                        </a:cubicBezTo>
                        <a:cubicBezTo>
                          <a:pt x="2572206" y="-31313"/>
                          <a:pt x="2745006" y="3212"/>
                          <a:pt x="2870788" y="0"/>
                        </a:cubicBezTo>
                        <a:cubicBezTo>
                          <a:pt x="2996570" y="-3212"/>
                          <a:pt x="3215669" y="-12124"/>
                          <a:pt x="3418211" y="0"/>
                        </a:cubicBezTo>
                        <a:cubicBezTo>
                          <a:pt x="3620753" y="12124"/>
                          <a:pt x="4169123" y="42879"/>
                          <a:pt x="4455768" y="0"/>
                        </a:cubicBezTo>
                        <a:cubicBezTo>
                          <a:pt x="4454937" y="6116"/>
                          <a:pt x="4456082" y="19193"/>
                          <a:pt x="4455768" y="25603"/>
                        </a:cubicBezTo>
                        <a:cubicBezTo>
                          <a:pt x="4117381" y="13556"/>
                          <a:pt x="4008073" y="21238"/>
                          <a:pt x="3774672" y="25603"/>
                        </a:cubicBezTo>
                        <a:cubicBezTo>
                          <a:pt x="3541271" y="29968"/>
                          <a:pt x="3447624" y="-24"/>
                          <a:pt x="3227249" y="25603"/>
                        </a:cubicBezTo>
                        <a:cubicBezTo>
                          <a:pt x="3006874" y="51230"/>
                          <a:pt x="2861325" y="-1748"/>
                          <a:pt x="2679826" y="25603"/>
                        </a:cubicBezTo>
                        <a:cubicBezTo>
                          <a:pt x="2498327" y="52954"/>
                          <a:pt x="2175023" y="18068"/>
                          <a:pt x="1998730" y="25603"/>
                        </a:cubicBezTo>
                        <a:cubicBezTo>
                          <a:pt x="1822437" y="33138"/>
                          <a:pt x="1611644" y="61588"/>
                          <a:pt x="1273077" y="25603"/>
                        </a:cubicBezTo>
                        <a:cubicBezTo>
                          <a:pt x="934510" y="-10382"/>
                          <a:pt x="921937" y="34608"/>
                          <a:pt x="770211" y="25603"/>
                        </a:cubicBezTo>
                        <a:cubicBezTo>
                          <a:pt x="618485" y="16598"/>
                          <a:pt x="309081" y="41259"/>
                          <a:pt x="0" y="25603"/>
                        </a:cubicBezTo>
                        <a:cubicBezTo>
                          <a:pt x="-357" y="13197"/>
                          <a:pt x="-196" y="10798"/>
                          <a:pt x="0" y="0"/>
                        </a:cubicBezTo>
                        <a:close/>
                      </a:path>
                      <a:path w="4455768" h="25603" stroke="0" extrusionOk="0">
                        <a:moveTo>
                          <a:pt x="0" y="0"/>
                        </a:moveTo>
                        <a:cubicBezTo>
                          <a:pt x="117222" y="19738"/>
                          <a:pt x="357493" y="-6206"/>
                          <a:pt x="547423" y="0"/>
                        </a:cubicBezTo>
                        <a:cubicBezTo>
                          <a:pt x="737353" y="6206"/>
                          <a:pt x="933643" y="13054"/>
                          <a:pt x="1050288" y="0"/>
                        </a:cubicBezTo>
                        <a:cubicBezTo>
                          <a:pt x="1166933" y="-13054"/>
                          <a:pt x="1360301" y="25372"/>
                          <a:pt x="1597711" y="0"/>
                        </a:cubicBezTo>
                        <a:cubicBezTo>
                          <a:pt x="1835121" y="-25372"/>
                          <a:pt x="2081066" y="-20672"/>
                          <a:pt x="2234249" y="0"/>
                        </a:cubicBezTo>
                        <a:cubicBezTo>
                          <a:pt x="2387432" y="20672"/>
                          <a:pt x="2578903" y="29654"/>
                          <a:pt x="2915345" y="0"/>
                        </a:cubicBezTo>
                        <a:cubicBezTo>
                          <a:pt x="3251787" y="-29654"/>
                          <a:pt x="3472675" y="-23770"/>
                          <a:pt x="3640999" y="0"/>
                        </a:cubicBezTo>
                        <a:cubicBezTo>
                          <a:pt x="3809323" y="23770"/>
                          <a:pt x="4280521" y="33364"/>
                          <a:pt x="4455768" y="0"/>
                        </a:cubicBezTo>
                        <a:cubicBezTo>
                          <a:pt x="4456712" y="10961"/>
                          <a:pt x="4456031" y="18386"/>
                          <a:pt x="4455768" y="25603"/>
                        </a:cubicBezTo>
                        <a:cubicBezTo>
                          <a:pt x="4223080" y="-4153"/>
                          <a:pt x="3932009" y="-1185"/>
                          <a:pt x="3774672" y="25603"/>
                        </a:cubicBezTo>
                        <a:cubicBezTo>
                          <a:pt x="3617335" y="52391"/>
                          <a:pt x="3345855" y="5099"/>
                          <a:pt x="3049018" y="25603"/>
                        </a:cubicBezTo>
                        <a:cubicBezTo>
                          <a:pt x="2752181" y="46107"/>
                          <a:pt x="2488132" y="28109"/>
                          <a:pt x="2323365" y="25603"/>
                        </a:cubicBezTo>
                        <a:cubicBezTo>
                          <a:pt x="2158598" y="23097"/>
                          <a:pt x="2028351" y="28626"/>
                          <a:pt x="1820499" y="25603"/>
                        </a:cubicBezTo>
                        <a:cubicBezTo>
                          <a:pt x="1612647" y="22580"/>
                          <a:pt x="1455269" y="-802"/>
                          <a:pt x="1139404" y="25603"/>
                        </a:cubicBezTo>
                        <a:cubicBezTo>
                          <a:pt x="823539" y="52008"/>
                          <a:pt x="718801" y="44036"/>
                          <a:pt x="547423" y="25603"/>
                        </a:cubicBezTo>
                        <a:cubicBezTo>
                          <a:pt x="376045" y="7170"/>
                          <a:pt x="118151" y="11931"/>
                          <a:pt x="0" y="25603"/>
                        </a:cubicBezTo>
                        <a:cubicBezTo>
                          <a:pt x="-1160" y="14426"/>
                          <a:pt x="799" y="116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41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6ACDF-9CDD-46C1-9C4B-312F476FC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6537969"/>
            <a:ext cx="4873919" cy="2762148"/>
          </a:xfrm>
        </p:spPr>
        <p:txBody>
          <a:bodyPr anchor="t">
            <a:normAutofit fontScale="90000"/>
          </a:bodyPr>
          <a:lstStyle/>
          <a:p>
            <a:r>
              <a:rPr lang="en-IE" sz="4900" b="1" dirty="0">
                <a:solidFill>
                  <a:schemeClr val="bg1"/>
                </a:solidFill>
              </a:rPr>
              <a:t>12</a:t>
            </a:r>
            <a:r>
              <a:rPr lang="en-IE" sz="4900" b="1" baseline="30000" dirty="0">
                <a:solidFill>
                  <a:schemeClr val="bg1"/>
                </a:solidFill>
              </a:rPr>
              <a:t>th</a:t>
            </a:r>
            <a:r>
              <a:rPr lang="en-IE" sz="4900" b="1" dirty="0">
                <a:solidFill>
                  <a:schemeClr val="bg1"/>
                </a:solidFill>
              </a:rPr>
              <a:t> Lock Masterplan</a:t>
            </a:r>
            <a:br>
              <a:rPr lang="en-IE" sz="4900" b="1" dirty="0">
                <a:solidFill>
                  <a:schemeClr val="bg1"/>
                </a:solidFill>
              </a:rPr>
            </a:br>
            <a:br>
              <a:rPr lang="en-IE" sz="4900" b="1" dirty="0">
                <a:solidFill>
                  <a:schemeClr val="bg1"/>
                </a:solidFill>
              </a:rPr>
            </a:br>
            <a:r>
              <a:rPr lang="en-IE" sz="2700" b="1" dirty="0">
                <a:solidFill>
                  <a:schemeClr val="bg1"/>
                </a:solidFill>
              </a:rPr>
              <a:t>Strategic Location/</a:t>
            </a:r>
            <a:br>
              <a:rPr lang="en-IE" sz="2700" b="1" dirty="0">
                <a:solidFill>
                  <a:schemeClr val="bg1"/>
                </a:solidFill>
              </a:rPr>
            </a:br>
            <a:r>
              <a:rPr lang="en-IE" sz="2700" b="1" dirty="0">
                <a:solidFill>
                  <a:schemeClr val="bg1"/>
                </a:solidFill>
              </a:rPr>
              <a:t>Key Projects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5E7DBB8-331D-62DC-5DF4-042E24E64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87" r="36805" b="1"/>
          <a:stretch/>
        </p:blipFill>
        <p:spPr>
          <a:xfrm>
            <a:off x="-4" y="10"/>
            <a:ext cx="3100387" cy="5516870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</p:spPr>
      </p:pic>
      <p:pic>
        <p:nvPicPr>
          <p:cNvPr id="9" name="Picture 8" descr="A picture containing sky, outdoor, grass, road&#10;&#10;Description automatically generated">
            <a:extLst>
              <a:ext uri="{FF2B5EF4-FFF2-40B4-BE49-F238E27FC236}">
                <a16:creationId xmlns:a16="http://schemas.microsoft.com/office/drawing/2014/main" id="{8BD775A9-1CE6-4D23-9AAA-FA0D53AC1D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90" r="23185"/>
          <a:stretch/>
        </p:blipFill>
        <p:spPr>
          <a:xfrm>
            <a:off x="3300415" y="10"/>
            <a:ext cx="3000374" cy="5378815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7898F4F-BF96-44B6-A109-6E9E6AE80D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37" r="34926" b="1"/>
          <a:stretch/>
        </p:blipFill>
        <p:spPr>
          <a:xfrm>
            <a:off x="6500813" y="10"/>
            <a:ext cx="3000374" cy="5636721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70FD8B-0E70-453C-BC4D-8F36DDFAC9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29" r="16355" b="-1"/>
          <a:stretch/>
        </p:blipFill>
        <p:spPr>
          <a:xfrm>
            <a:off x="9701211" y="10"/>
            <a:ext cx="3100389" cy="5669269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31655B4F-4050-4B1F-82A8-180E74CF9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940588"/>
            <a:ext cx="12801600" cy="1060036"/>
            <a:chOff x="0" y="2959818"/>
            <a:chExt cx="12192000" cy="757168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EA4C97B-84C4-4658-A6D6-600CB62B4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4FE591E-19B9-480D-9B26-EB96D70C2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8C4944E-3DA1-498B-BB7F-7553F4C6A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411" y="6672771"/>
            <a:ext cx="5977412" cy="2112413"/>
          </a:xfrm>
        </p:spPr>
        <p:txBody>
          <a:bodyPr>
            <a:normAutofit fontScale="92500" lnSpcReduction="10000"/>
          </a:bodyPr>
          <a:lstStyle/>
          <a:p>
            <a:r>
              <a:rPr lang="en-US" sz="2500" dirty="0">
                <a:solidFill>
                  <a:schemeClr val="bg1">
                    <a:alpha val="80000"/>
                  </a:schemeClr>
                </a:solidFill>
              </a:rPr>
              <a:t>Adjacent Grange Castle, Clonburris, Adamstown</a:t>
            </a:r>
          </a:p>
          <a:p>
            <a:r>
              <a:rPr lang="en-US" sz="2500" dirty="0">
                <a:solidFill>
                  <a:schemeClr val="bg1">
                    <a:alpha val="80000"/>
                  </a:schemeClr>
                </a:solidFill>
              </a:rPr>
              <a:t>12</a:t>
            </a:r>
            <a:r>
              <a:rPr lang="en-US" sz="2500" baseline="30000" dirty="0">
                <a:solidFill>
                  <a:schemeClr val="bg1">
                    <a:alpha val="80000"/>
                  </a:schemeClr>
                </a:solidFill>
              </a:rPr>
              <a:t>th</a:t>
            </a:r>
            <a:r>
              <a:rPr lang="en-US" sz="2500" dirty="0">
                <a:solidFill>
                  <a:schemeClr val="bg1">
                    <a:alpha val="80000"/>
                  </a:schemeClr>
                </a:solidFill>
              </a:rPr>
              <a:t> Lock to </a:t>
            </a:r>
            <a:r>
              <a:rPr lang="en-US" sz="2500" dirty="0" err="1">
                <a:solidFill>
                  <a:schemeClr val="bg1">
                    <a:alpha val="80000"/>
                  </a:schemeClr>
                </a:solidFill>
              </a:rPr>
              <a:t>Hazelhatch</a:t>
            </a:r>
            <a:r>
              <a:rPr lang="en-US" sz="2500" dirty="0">
                <a:solidFill>
                  <a:schemeClr val="bg1">
                    <a:alpha val="80000"/>
                  </a:schemeClr>
                </a:solidFill>
              </a:rPr>
              <a:t> Greenway Scheme</a:t>
            </a:r>
          </a:p>
          <a:p>
            <a:r>
              <a:rPr lang="en-US" sz="2500" dirty="0">
                <a:solidFill>
                  <a:schemeClr val="bg1">
                    <a:alpha val="80000"/>
                  </a:schemeClr>
                </a:solidFill>
              </a:rPr>
              <a:t>Canal Loops Project</a:t>
            </a:r>
          </a:p>
          <a:p>
            <a:r>
              <a:rPr lang="en-US" sz="2500" dirty="0">
                <a:solidFill>
                  <a:schemeClr val="bg1">
                    <a:alpha val="80000"/>
                  </a:schemeClr>
                </a:solidFill>
              </a:rPr>
              <a:t>Lucan Village Proposal</a:t>
            </a:r>
          </a:p>
          <a:p>
            <a:endParaRPr lang="en-US" sz="25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6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1" y="0"/>
            <a:ext cx="127999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674166" cy="96012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278570" cy="96012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797D2-4387-4064-99F8-3930C345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985723"/>
            <a:ext cx="3706450" cy="4173321"/>
          </a:xfrm>
        </p:spPr>
        <p:txBody>
          <a:bodyPr>
            <a:normAutofit/>
          </a:bodyPr>
          <a:lstStyle/>
          <a:p>
            <a:r>
              <a:rPr lang="en-IE" sz="5700">
                <a:solidFill>
                  <a:schemeClr val="bg1"/>
                </a:solidFill>
              </a:rPr>
              <a:t>Brief for Consultants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30E1-3EB2-4174-AEB5-CA05E50D6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030" y="985723"/>
            <a:ext cx="5392058" cy="734811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E" sz="2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Examine the potential and deliver a plan outlining recommendations /setting out phasing programme for delivery to achieve the following</a:t>
            </a:r>
          </a:p>
          <a:p>
            <a:r>
              <a:rPr lang="en-IE" sz="2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for additional public amenity </a:t>
            </a:r>
          </a:p>
          <a:p>
            <a:r>
              <a:rPr lang="en-IE" sz="2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cultural/enterprise/artisan and craft space, </a:t>
            </a:r>
          </a:p>
          <a:p>
            <a:r>
              <a:rPr lang="en-IE" sz="2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hotel, café and restaurant options  </a:t>
            </a:r>
          </a:p>
          <a:p>
            <a:r>
              <a:rPr lang="en-IE" sz="2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leisure facilities including potentially a marina /water related leisure activities in conjunction with Waterways Ireland.</a:t>
            </a:r>
          </a:p>
          <a:p>
            <a:r>
              <a:rPr lang="en-IE" sz="2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establish a destination amenity and a connection to and from the Clonburris SDZ and to the wider residential areas of Lucan, Adamstown and Clondalkin. </a:t>
            </a:r>
          </a:p>
          <a:p>
            <a:r>
              <a:rPr lang="en-IE" sz="2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complement and be an asset for the locality, the adjacent business park staff and the wider County and region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87428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1" y="0"/>
            <a:ext cx="127999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674166" cy="96012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278570" cy="96012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212F4-A2DA-306E-95E0-33EC1652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985723"/>
            <a:ext cx="3706450" cy="4173321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Update May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3D861-6F4C-21BB-99ED-FB5F72546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030" y="985723"/>
            <a:ext cx="5392058" cy="7348118"/>
          </a:xfrm>
        </p:spPr>
        <p:txBody>
          <a:bodyPr anchor="ctr">
            <a:normAutofit/>
          </a:bodyPr>
          <a:lstStyle/>
          <a:p>
            <a:r>
              <a:rPr lang="en-IE" sz="2900" dirty="0"/>
              <a:t>Tender issued to consultants on Framework for Urban Design –March 2022</a:t>
            </a:r>
          </a:p>
          <a:p>
            <a:r>
              <a:rPr lang="en-IE" sz="2900" dirty="0"/>
              <a:t>2 Tender Submissions received by end April 2022</a:t>
            </a:r>
          </a:p>
          <a:p>
            <a:r>
              <a:rPr lang="en-IE" sz="2900" dirty="0"/>
              <a:t>Tender submissions evaluated and letters issued.</a:t>
            </a:r>
          </a:p>
          <a:p>
            <a:r>
              <a:rPr lang="en-IE" sz="2900" dirty="0"/>
              <a:t>Standstill period to conclude 19</a:t>
            </a:r>
            <a:r>
              <a:rPr lang="en-IE" sz="2900" baseline="30000" dirty="0"/>
              <a:t>th</a:t>
            </a:r>
            <a:r>
              <a:rPr lang="en-IE" sz="2900" dirty="0"/>
              <a:t> May 2022.</a:t>
            </a:r>
          </a:p>
          <a:p>
            <a:r>
              <a:rPr lang="en-IE" sz="2900" dirty="0"/>
              <a:t>Initial meeting to follow directly.</a:t>
            </a:r>
          </a:p>
          <a:p>
            <a:r>
              <a:rPr lang="en-IE" sz="2900" dirty="0"/>
              <a:t>Masterplan preparation timeline - 18 weeks in total. </a:t>
            </a:r>
          </a:p>
          <a:p>
            <a:endParaRPr lang="en-IE" sz="2900" dirty="0"/>
          </a:p>
        </p:txBody>
      </p:sp>
    </p:spTree>
    <p:extLst>
      <p:ext uri="{BB962C8B-B14F-4D97-AF65-F5344CB8AC3E}">
        <p14:creationId xmlns:p14="http://schemas.microsoft.com/office/powerpoint/2010/main" val="30209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4976CC1-8946-427C-B106-30453E05E3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5" t="9091" r="40458"/>
          <a:stretch/>
        </p:blipFill>
        <p:spPr>
          <a:xfrm>
            <a:off x="3699662" y="10"/>
            <a:ext cx="9101938" cy="96011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806166" cy="96012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2F68E-70CE-401A-A614-4B98B7B7E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76" y="875955"/>
            <a:ext cx="5853024" cy="68654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br>
              <a:rPr lang="en-US" sz="1500" b="1" dirty="0"/>
            </a:br>
            <a:r>
              <a:rPr lang="en-US" sz="3200" b="1" dirty="0" err="1">
                <a:solidFill>
                  <a:schemeClr val="accent4"/>
                </a:solidFill>
              </a:rPr>
              <a:t>Tallaght</a:t>
            </a:r>
            <a:r>
              <a:rPr lang="en-US" sz="3200" b="1" dirty="0">
                <a:solidFill>
                  <a:schemeClr val="accent4"/>
                </a:solidFill>
              </a:rPr>
              <a:t> Stadium Project Progress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1. Pre-Cast Concrete Appointed June 2021</a:t>
            </a:r>
            <a:br>
              <a:rPr lang="en-US" sz="2400" b="1" dirty="0"/>
            </a:br>
            <a:r>
              <a:rPr lang="en-US" sz="2400" b="1" dirty="0"/>
              <a:t>2. Final Design Stage</a:t>
            </a:r>
            <a:br>
              <a:rPr lang="en-US" sz="2400" b="1" dirty="0"/>
            </a:br>
            <a:r>
              <a:rPr lang="en-US" sz="2400" b="1" dirty="0"/>
              <a:t>3. Construction Tender Stage 1 Complete </a:t>
            </a:r>
            <a:br>
              <a:rPr lang="en-US" sz="2400" b="1" dirty="0"/>
            </a:br>
            <a:r>
              <a:rPr lang="en-US" sz="2400" b="1" dirty="0"/>
              <a:t>4. Stage 2 Tender issued Nov 2021</a:t>
            </a:r>
            <a:br>
              <a:rPr lang="en-US" sz="2400" dirty="0"/>
            </a:br>
            <a:r>
              <a:rPr lang="en-US" sz="2400" dirty="0">
                <a:solidFill>
                  <a:schemeClr val="accent4"/>
                </a:solidFill>
              </a:rPr>
              <a:t>5. </a:t>
            </a:r>
            <a:r>
              <a:rPr lang="en-US" sz="2400" b="1" dirty="0">
                <a:solidFill>
                  <a:schemeClr val="accent4"/>
                </a:solidFill>
              </a:rPr>
              <a:t>Tender assessment Jan 2022</a:t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en-US" sz="2400" b="1" dirty="0">
                <a:solidFill>
                  <a:schemeClr val="accent4"/>
                </a:solidFill>
              </a:rPr>
              <a:t>6. Contract Negotiations Jan-Apr 2022</a:t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en-US" sz="2400" b="1" dirty="0">
                <a:solidFill>
                  <a:schemeClr val="accent4"/>
                </a:solidFill>
              </a:rPr>
              <a:t>7. Contract signed Tuesday 10</a:t>
            </a:r>
            <a:r>
              <a:rPr lang="en-US" sz="2400" b="1" baseline="30000" dirty="0">
                <a:solidFill>
                  <a:schemeClr val="accent4"/>
                </a:solidFill>
              </a:rPr>
              <a:t>th</a:t>
            </a:r>
            <a:r>
              <a:rPr lang="en-US" sz="2400" b="1" dirty="0">
                <a:solidFill>
                  <a:schemeClr val="accent4"/>
                </a:solidFill>
              </a:rPr>
              <a:t> May 2022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>
                <a:solidFill>
                  <a:schemeClr val="accent4"/>
                </a:solidFill>
              </a:rPr>
              <a:t>Construction  to commence</a:t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en-US" sz="2400" b="1" dirty="0">
                <a:solidFill>
                  <a:schemeClr val="accent4"/>
                </a:solidFill>
              </a:rPr>
              <a:t>May 2022</a:t>
            </a:r>
            <a:br>
              <a:rPr lang="en-US" sz="2400" b="1" dirty="0"/>
            </a:br>
            <a:br>
              <a:rPr lang="en-US" sz="2400" dirty="0"/>
            </a:br>
            <a:r>
              <a:rPr lang="en-US" sz="2000" dirty="0"/>
              <a:t>Construction Programme designed to minimize impact on Fixtures -Ongoing engagement and meetings with SRFC</a:t>
            </a:r>
            <a:br>
              <a:rPr lang="en-US" sz="1500" dirty="0"/>
            </a:br>
            <a:endParaRPr lang="en-US" sz="15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72314" y="608723"/>
            <a:ext cx="204826" cy="7392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080" y="6365688"/>
            <a:ext cx="4176522" cy="25603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679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6ACDF-9CDD-46C1-9C4B-312F476FC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6537969"/>
            <a:ext cx="4610575" cy="1643180"/>
          </a:xfrm>
        </p:spPr>
        <p:txBody>
          <a:bodyPr anchor="t">
            <a:normAutofit/>
          </a:bodyPr>
          <a:lstStyle/>
          <a:p>
            <a:r>
              <a:rPr lang="en-IE" sz="4900" b="1">
                <a:solidFill>
                  <a:schemeClr val="bg1"/>
                </a:solidFill>
              </a:rPr>
              <a:t>Grange Castle West Access Road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ED36C01-C153-F3C3-6EFA-402A925BF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5" r="28397"/>
          <a:stretch/>
        </p:blipFill>
        <p:spPr bwMode="auto">
          <a:xfrm>
            <a:off x="20" y="10"/>
            <a:ext cx="4200505" cy="5466838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26721AF-04EA-A302-E3D3-F97309DB0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2" r="5532"/>
          <a:stretch/>
        </p:blipFill>
        <p:spPr bwMode="auto">
          <a:xfrm>
            <a:off x="4400552" y="10"/>
            <a:ext cx="4000498" cy="5466837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AEEE53E-8212-853B-8B65-AC777786C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0" r="28667" b="1"/>
          <a:stretch/>
        </p:blipFill>
        <p:spPr bwMode="auto">
          <a:xfrm>
            <a:off x="8601075" y="-1"/>
            <a:ext cx="4200525" cy="5611772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940588"/>
            <a:ext cx="12801600" cy="1060036"/>
            <a:chOff x="0" y="2959818"/>
            <a:chExt cx="12192000" cy="757168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8C4944E-3DA1-498B-BB7F-7553F4C6A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411" y="6672773"/>
            <a:ext cx="5977412" cy="1508376"/>
          </a:xfrm>
        </p:spPr>
        <p:txBody>
          <a:bodyPr>
            <a:normAutofit/>
          </a:bodyPr>
          <a:lstStyle/>
          <a:p>
            <a:endParaRPr lang="en-US" sz="16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Project commenced March 2020</a:t>
            </a:r>
          </a:p>
          <a:p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Main Contractor Clonmel Enterprises </a:t>
            </a:r>
          </a:p>
          <a:p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16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16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4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6ACDF-9CDD-46C1-9C4B-312F476FC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628209"/>
            <a:ext cx="4943054" cy="1715910"/>
          </a:xfrm>
        </p:spPr>
        <p:txBody>
          <a:bodyPr anchor="b">
            <a:normAutofit/>
          </a:bodyPr>
          <a:lstStyle/>
          <a:p>
            <a:r>
              <a:rPr lang="en-IE" sz="4600" b="1" dirty="0">
                <a:solidFill>
                  <a:schemeClr val="bg1"/>
                </a:solidFill>
              </a:rPr>
              <a:t>Grange Castle West Access Road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73466" y="2449658"/>
            <a:ext cx="495421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8C4944E-3DA1-498B-BB7F-7553F4C6A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657" y="2672868"/>
            <a:ext cx="4815839" cy="5106794"/>
          </a:xfrm>
        </p:spPr>
        <p:txBody>
          <a:bodyPr anchor="ctr">
            <a:norm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Official Opening 5</a:t>
            </a:r>
            <a:r>
              <a:rPr lang="en-US" sz="2400" baseline="30000" dirty="0">
                <a:solidFill>
                  <a:schemeClr val="bg1"/>
                </a:solidFill>
              </a:rPr>
              <a:t>th</a:t>
            </a:r>
            <a:r>
              <a:rPr lang="en-US" sz="2400" dirty="0">
                <a:solidFill>
                  <a:schemeClr val="bg1"/>
                </a:solidFill>
              </a:rPr>
              <a:t> April 2022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Completion of Landscaping works to continue.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Launch of </a:t>
            </a:r>
            <a:r>
              <a:rPr lang="en-US" sz="2400">
                <a:solidFill>
                  <a:schemeClr val="bg1"/>
                </a:solidFill>
              </a:rPr>
              <a:t>Grange Castle West Lands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Official Opening Grange Castle West Access Road | NewsGroup">
            <a:extLst>
              <a:ext uri="{FF2B5EF4-FFF2-40B4-BE49-F238E27FC236}">
                <a16:creationId xmlns:a16="http://schemas.microsoft.com/office/drawing/2014/main" id="{E4AC68FE-7939-C04E-2A2A-500385CFC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r="10706" b="1"/>
          <a:stretch/>
        </p:blipFill>
        <p:spPr bwMode="auto">
          <a:xfrm>
            <a:off x="6851725" y="1"/>
            <a:ext cx="5949875" cy="475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848390" y="4741744"/>
            <a:ext cx="595321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75728" y="7990740"/>
            <a:ext cx="49496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Official Opening Grange Castle West Access Road | NewsGroup">
            <a:extLst>
              <a:ext uri="{FF2B5EF4-FFF2-40B4-BE49-F238E27FC236}">
                <a16:creationId xmlns:a16="http://schemas.microsoft.com/office/drawing/2014/main" id="{E192D01B-C770-5D93-E6E7-05F72A1CA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r="15792"/>
          <a:stretch/>
        </p:blipFill>
        <p:spPr bwMode="auto">
          <a:xfrm>
            <a:off x="6848390" y="4757233"/>
            <a:ext cx="5953210" cy="485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472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326</Words>
  <Application>Microsoft Office PowerPoint</Application>
  <PresentationFormat>A3 Paper (297x420 mm)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Office Theme</vt:lpstr>
      <vt:lpstr>Capital Projects Updates </vt:lpstr>
      <vt:lpstr>12th Lock Masterplan  Strategic Location/ Key Projects</vt:lpstr>
      <vt:lpstr>Brief for Consultants</vt:lpstr>
      <vt:lpstr>Update May 2022</vt:lpstr>
      <vt:lpstr> Tallaght Stadium Project Progress  1. Pre-Cast Concrete Appointed June 2021 2. Final Design Stage 3. Construction Tender Stage 1 Complete  4. Stage 2 Tender issued Nov 2021 5. Tender assessment Jan 2022 6. Contract Negotiations Jan-Apr 2022 7. Contract signed Tuesday 10th May 2022  Construction  to commence May 2022  Construction Programme designed to minimize impact on Fixtures -Ongoing engagement and meetings with SRFC </vt:lpstr>
      <vt:lpstr>Grange Castle West Access Road</vt:lpstr>
      <vt:lpstr>Grange Castle West Access Road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Leonard</dc:creator>
  <cp:lastModifiedBy>Jason Frehill</cp:lastModifiedBy>
  <cp:revision>10</cp:revision>
  <dcterms:created xsi:type="dcterms:W3CDTF">2020-11-05T16:45:18Z</dcterms:created>
  <dcterms:modified xsi:type="dcterms:W3CDTF">2022-05-10T05:25:37Z</dcterms:modified>
</cp:coreProperties>
</file>