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3" r:id="rId7"/>
    <p:sldId id="264" r:id="rId8"/>
    <p:sldId id="261" r:id="rId9"/>
    <p:sldId id="262" r:id="rId10"/>
    <p:sldId id="260"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40C5-C336-918F-505C-C731834C9F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A4DB642-6AAC-6F7D-D18E-16B4E5E98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369C438D-3F70-0EDD-48E2-FD5DDAE17307}"/>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5" name="Footer Placeholder 4">
            <a:extLst>
              <a:ext uri="{FF2B5EF4-FFF2-40B4-BE49-F238E27FC236}">
                <a16:creationId xmlns:a16="http://schemas.microsoft.com/office/drawing/2014/main" id="{59698506-1F05-61A5-AE99-740C46FCAFE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62F190-1823-3F32-03D2-5346F19EBB3B}"/>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72349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B3FB-EA9B-7D2E-2DE2-0192E18F24F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E2204F2-1B6A-9E51-77EA-7A3BA24F4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61B3121-A920-E4A8-1A76-AC79BDBAED72}"/>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5" name="Footer Placeholder 4">
            <a:extLst>
              <a:ext uri="{FF2B5EF4-FFF2-40B4-BE49-F238E27FC236}">
                <a16:creationId xmlns:a16="http://schemas.microsoft.com/office/drawing/2014/main" id="{EEFAC320-6822-2AD0-ADD0-00A84B6FE50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D169C82-0DF2-BB89-F6F4-7D108361AFE7}"/>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286150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061DF-28B4-E20C-2187-F9576D6C32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9447897-2524-F45C-FEBB-04B5BE503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775ECAF-069F-FAC9-F123-25308D572EA9}"/>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5" name="Footer Placeholder 4">
            <a:extLst>
              <a:ext uri="{FF2B5EF4-FFF2-40B4-BE49-F238E27FC236}">
                <a16:creationId xmlns:a16="http://schemas.microsoft.com/office/drawing/2014/main" id="{297A2BD9-A9B9-4B56-9629-AC39A079E2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D3B9DFB-3EB5-C3C4-EA66-B619E79DF233}"/>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187188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9B84-5277-02BF-03C7-EFAAF94241A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384D429-7068-45FC-4AD5-B3DA96FB8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2CE295D-5E29-B675-5182-6A06B72F7132}"/>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5" name="Footer Placeholder 4">
            <a:extLst>
              <a:ext uri="{FF2B5EF4-FFF2-40B4-BE49-F238E27FC236}">
                <a16:creationId xmlns:a16="http://schemas.microsoft.com/office/drawing/2014/main" id="{CC1EADDB-FF8B-F23E-2836-7A18CC37554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E74B547-AB15-FA77-30A8-141FF668CFFD}"/>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408629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4D68-00F9-E06C-B1D1-091C9CDFB8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3B800B3-1ACB-0CE3-9271-F043C95877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CA3B40-D421-3FD3-BE0E-C8F9123CC4BF}"/>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5" name="Footer Placeholder 4">
            <a:extLst>
              <a:ext uri="{FF2B5EF4-FFF2-40B4-BE49-F238E27FC236}">
                <a16:creationId xmlns:a16="http://schemas.microsoft.com/office/drawing/2014/main" id="{C8677ADC-7764-47B9-264D-46892303BC9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2865C73-593B-D091-164D-7F55F4DD06F1}"/>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25049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EEFE3-B243-76DC-CED4-C2E74EF8EFE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9DA8BC4-7DED-4A7D-B683-3822577F0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771EC78-E1F2-C013-74CC-7FD86E8B16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C39AA31-A7F8-CDCB-AC2A-09E7DA5B6231}"/>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6" name="Footer Placeholder 5">
            <a:extLst>
              <a:ext uri="{FF2B5EF4-FFF2-40B4-BE49-F238E27FC236}">
                <a16:creationId xmlns:a16="http://schemas.microsoft.com/office/drawing/2014/main" id="{051C93C2-3634-50CC-BB65-EA60C297C4C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144FEC0-6BC4-E9B4-5EBD-AF0AFF85469C}"/>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2088574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674A-ACB8-7DCA-9E32-4CA743CB37FB}"/>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09E686C-817F-B95E-D9E4-2582B4BF9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C12A4-B910-BD93-837F-2D6397D24A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BBDD036-65D4-B6B3-2A63-3247E4245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8C5F0-D981-6834-5AB3-040D16B973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7B78DF2-71FE-D4DB-D717-BB0D67E78D8A}"/>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8" name="Footer Placeholder 7">
            <a:extLst>
              <a:ext uri="{FF2B5EF4-FFF2-40B4-BE49-F238E27FC236}">
                <a16:creationId xmlns:a16="http://schemas.microsoft.com/office/drawing/2014/main" id="{8A334F1E-5A8F-0EE8-2A33-5B811AD268D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8910EA7-E1B2-265A-67A8-ACD29E9D952E}"/>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225378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1084-1B99-171C-1F80-341C447A735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965C1296-3882-54E1-2AD6-0C9D5B95A606}"/>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4" name="Footer Placeholder 3">
            <a:extLst>
              <a:ext uri="{FF2B5EF4-FFF2-40B4-BE49-F238E27FC236}">
                <a16:creationId xmlns:a16="http://schemas.microsoft.com/office/drawing/2014/main" id="{C0D455FF-DAA0-0A3B-A035-C37534F4B4E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AE42794-7D34-3D69-19BB-43164F285B46}"/>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29427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1FFC7-35C1-8B37-CD10-3173E8BFD562}"/>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3" name="Footer Placeholder 2">
            <a:extLst>
              <a:ext uri="{FF2B5EF4-FFF2-40B4-BE49-F238E27FC236}">
                <a16:creationId xmlns:a16="http://schemas.microsoft.com/office/drawing/2014/main" id="{F89BDC02-1A7B-9D94-B60B-1AC30D24E4B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C308F46-C602-4B7F-CB04-7E06638100AE}"/>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2536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FF12-1D4E-76FC-6119-AA2689829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1CE8227-B524-3FA0-B4B3-4E348042B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3ED23C7-8FB9-2414-2F55-83E50F52D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90E358-9078-0561-4EA5-13F08BECF006}"/>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6" name="Footer Placeholder 5">
            <a:extLst>
              <a:ext uri="{FF2B5EF4-FFF2-40B4-BE49-F238E27FC236}">
                <a16:creationId xmlns:a16="http://schemas.microsoft.com/office/drawing/2014/main" id="{5F7ABA43-5ED3-704A-5A97-30E763F8F3C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21FDA1C-1CE2-8DB4-CFBF-C467E81F439B}"/>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248345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C842-F013-F237-8460-E928183D1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55F1F5C-3C75-33AB-3D46-CFFD3A351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14F2442-45BB-A6BB-A570-8D866DA3A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97C8-E5FD-240F-3CCA-6C03506CAEA0}"/>
              </a:ext>
            </a:extLst>
          </p:cNvPr>
          <p:cNvSpPr>
            <a:spLocks noGrp="1"/>
          </p:cNvSpPr>
          <p:nvPr>
            <p:ph type="dt" sz="half" idx="10"/>
          </p:nvPr>
        </p:nvSpPr>
        <p:spPr/>
        <p:txBody>
          <a:bodyPr/>
          <a:lstStyle/>
          <a:p>
            <a:fld id="{E596B5DF-CCC4-4511-B109-2596BAA8F719}" type="datetimeFigureOut">
              <a:rPr lang="en-IE" smtClean="0"/>
              <a:t>09/05/2022</a:t>
            </a:fld>
            <a:endParaRPr lang="en-IE"/>
          </a:p>
        </p:txBody>
      </p:sp>
      <p:sp>
        <p:nvSpPr>
          <p:cNvPr id="6" name="Footer Placeholder 5">
            <a:extLst>
              <a:ext uri="{FF2B5EF4-FFF2-40B4-BE49-F238E27FC236}">
                <a16:creationId xmlns:a16="http://schemas.microsoft.com/office/drawing/2014/main" id="{FCC14D22-4768-199B-A9C2-9BC5156EA55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7AD9552-0815-70B7-26AF-1216BBB10ADF}"/>
              </a:ext>
            </a:extLst>
          </p:cNvPr>
          <p:cNvSpPr>
            <a:spLocks noGrp="1"/>
          </p:cNvSpPr>
          <p:nvPr>
            <p:ph type="sldNum" sz="quarter" idx="12"/>
          </p:nvPr>
        </p:nvSpPr>
        <p:spPr/>
        <p:txBody>
          <a:bodyPr/>
          <a:lstStyle/>
          <a:p>
            <a:fld id="{28B5B06C-B620-46BD-B447-8192285EE4B8}" type="slidenum">
              <a:rPr lang="en-IE" smtClean="0"/>
              <a:t>‹#›</a:t>
            </a:fld>
            <a:endParaRPr lang="en-IE"/>
          </a:p>
        </p:txBody>
      </p:sp>
    </p:spTree>
    <p:extLst>
      <p:ext uri="{BB962C8B-B14F-4D97-AF65-F5344CB8AC3E}">
        <p14:creationId xmlns:p14="http://schemas.microsoft.com/office/powerpoint/2010/main" val="297459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67D0-6408-1534-037C-F33D434F18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249537D-0310-49E9-AF3A-B950C34C7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88A24E6-8060-F606-36B7-AE34D74E4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6B5DF-CCC4-4511-B109-2596BAA8F719}" type="datetimeFigureOut">
              <a:rPr lang="en-IE" smtClean="0"/>
              <a:t>09/05/2022</a:t>
            </a:fld>
            <a:endParaRPr lang="en-IE"/>
          </a:p>
        </p:txBody>
      </p:sp>
      <p:sp>
        <p:nvSpPr>
          <p:cNvPr id="5" name="Footer Placeholder 4">
            <a:extLst>
              <a:ext uri="{FF2B5EF4-FFF2-40B4-BE49-F238E27FC236}">
                <a16:creationId xmlns:a16="http://schemas.microsoft.com/office/drawing/2014/main" id="{31F0F403-B018-CE4F-5960-5A671F52E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0D3CFAF-CBE1-8416-672F-B67A0995F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5B06C-B620-46BD-B447-8192285EE4B8}" type="slidenum">
              <a:rPr lang="en-IE" smtClean="0"/>
              <a:t>‹#›</a:t>
            </a:fld>
            <a:endParaRPr lang="en-IE"/>
          </a:p>
        </p:txBody>
      </p:sp>
    </p:spTree>
    <p:extLst>
      <p:ext uri="{BB962C8B-B14F-4D97-AF65-F5344CB8AC3E}">
        <p14:creationId xmlns:p14="http://schemas.microsoft.com/office/powerpoint/2010/main" val="768317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9C0EE-CB31-5630-F6EF-DA6C01E3429B}"/>
              </a:ext>
            </a:extLst>
          </p:cNvPr>
          <p:cNvSpPr txBox="1"/>
          <p:nvPr/>
        </p:nvSpPr>
        <p:spPr>
          <a:xfrm>
            <a:off x="3048000" y="3246511"/>
            <a:ext cx="6096000" cy="1569660"/>
          </a:xfrm>
          <a:prstGeom prst="rect">
            <a:avLst/>
          </a:prstGeom>
          <a:noFill/>
        </p:spPr>
        <p:txBody>
          <a:bodyPr wrap="square">
            <a:spAutoFit/>
          </a:bodyPr>
          <a:lstStyle/>
          <a:p>
            <a:pPr algn="ctr"/>
            <a:r>
              <a:rPr lang="en-IE" sz="3200" dirty="0">
                <a:solidFill>
                  <a:schemeClr val="accent6">
                    <a:lumMod val="50000"/>
                  </a:schemeClr>
                </a:solidFill>
              </a:rPr>
              <a:t>Local Economic and Community Plan (LECP)</a:t>
            </a:r>
          </a:p>
          <a:p>
            <a:pPr algn="ctr"/>
            <a:r>
              <a:rPr lang="en-IE" sz="3200" dirty="0">
                <a:solidFill>
                  <a:schemeClr val="accent6">
                    <a:lumMod val="50000"/>
                  </a:schemeClr>
                </a:solidFill>
              </a:rPr>
              <a:t> 2022 – 2026 </a:t>
            </a:r>
            <a:endParaRPr lang="en-IE" sz="3200" dirty="0"/>
          </a:p>
        </p:txBody>
      </p:sp>
      <p:pic>
        <p:nvPicPr>
          <p:cNvPr id="4" name="Picture 3" descr="Logo, company name&#10;&#10;Description automatically generated">
            <a:extLst>
              <a:ext uri="{FF2B5EF4-FFF2-40B4-BE49-F238E27FC236}">
                <a16:creationId xmlns:a16="http://schemas.microsoft.com/office/drawing/2014/main" id="{D20ED0A4-3C91-4F7D-ABB7-B235B2CB7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4" y="955674"/>
            <a:ext cx="2235200" cy="1244600"/>
          </a:xfrm>
          <a:prstGeom prst="rect">
            <a:avLst/>
          </a:prstGeom>
        </p:spPr>
      </p:pic>
      <p:pic>
        <p:nvPicPr>
          <p:cNvPr id="5" name="Picture 4">
            <a:extLst>
              <a:ext uri="{FF2B5EF4-FFF2-40B4-BE49-F238E27FC236}">
                <a16:creationId xmlns:a16="http://schemas.microsoft.com/office/drawing/2014/main" id="{1037D583-381D-1FB5-B40C-C2256C5089DE}"/>
              </a:ext>
            </a:extLst>
          </p:cNvPr>
          <p:cNvPicPr>
            <a:picLocks noChangeAspect="1"/>
          </p:cNvPicPr>
          <p:nvPr/>
        </p:nvPicPr>
        <p:blipFill>
          <a:blip r:embed="rId3"/>
          <a:stretch>
            <a:fillRect/>
          </a:stretch>
        </p:blipFill>
        <p:spPr>
          <a:xfrm>
            <a:off x="8913488" y="693691"/>
            <a:ext cx="2281646" cy="1506583"/>
          </a:xfrm>
          <a:prstGeom prst="rect">
            <a:avLst/>
          </a:prstGeom>
        </p:spPr>
      </p:pic>
    </p:spTree>
    <p:extLst>
      <p:ext uri="{BB962C8B-B14F-4D97-AF65-F5344CB8AC3E}">
        <p14:creationId xmlns:p14="http://schemas.microsoft.com/office/powerpoint/2010/main" val="181505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0BC3C3-3D1A-F614-A594-34F78493E96C}"/>
              </a:ext>
            </a:extLst>
          </p:cNvPr>
          <p:cNvPicPr>
            <a:picLocks noGrp="1" noChangeAspect="1"/>
          </p:cNvPicPr>
          <p:nvPr>
            <p:ph idx="1"/>
          </p:nvPr>
        </p:nvPicPr>
        <p:blipFill>
          <a:blip r:embed="rId2"/>
          <a:stretch>
            <a:fillRect/>
          </a:stretch>
        </p:blipFill>
        <p:spPr>
          <a:xfrm>
            <a:off x="904724" y="292766"/>
            <a:ext cx="10905066" cy="4798228"/>
          </a:xfrm>
          <a:prstGeom prst="rect">
            <a:avLst/>
          </a:prstGeom>
        </p:spPr>
      </p:pic>
      <p:pic>
        <p:nvPicPr>
          <p:cNvPr id="3" name="Picture 2">
            <a:extLst>
              <a:ext uri="{FF2B5EF4-FFF2-40B4-BE49-F238E27FC236}">
                <a16:creationId xmlns:a16="http://schemas.microsoft.com/office/drawing/2014/main" id="{7447C76A-9A0D-35C0-1D65-5E54ECFBEFE9}"/>
              </a:ext>
            </a:extLst>
          </p:cNvPr>
          <p:cNvPicPr>
            <a:picLocks noChangeAspect="1"/>
          </p:cNvPicPr>
          <p:nvPr/>
        </p:nvPicPr>
        <p:blipFill>
          <a:blip r:embed="rId3"/>
          <a:stretch>
            <a:fillRect/>
          </a:stretch>
        </p:blipFill>
        <p:spPr>
          <a:xfrm>
            <a:off x="9762573" y="376451"/>
            <a:ext cx="2281646" cy="1506583"/>
          </a:xfrm>
          <a:prstGeom prst="rect">
            <a:avLst/>
          </a:prstGeom>
        </p:spPr>
      </p:pic>
      <p:pic>
        <p:nvPicPr>
          <p:cNvPr id="4" name="Picture 3">
            <a:extLst>
              <a:ext uri="{FF2B5EF4-FFF2-40B4-BE49-F238E27FC236}">
                <a16:creationId xmlns:a16="http://schemas.microsoft.com/office/drawing/2014/main" id="{14A600DC-84BA-CFCB-23F9-9B0ED67EED21}"/>
              </a:ext>
            </a:extLst>
          </p:cNvPr>
          <p:cNvPicPr>
            <a:picLocks noChangeAspect="1"/>
          </p:cNvPicPr>
          <p:nvPr/>
        </p:nvPicPr>
        <p:blipFill>
          <a:blip r:embed="rId3"/>
          <a:stretch>
            <a:fillRect/>
          </a:stretch>
        </p:blipFill>
        <p:spPr>
          <a:xfrm>
            <a:off x="9914973" y="528851"/>
            <a:ext cx="2281646" cy="1506583"/>
          </a:xfrm>
          <a:prstGeom prst="rect">
            <a:avLst/>
          </a:prstGeom>
        </p:spPr>
      </p:pic>
      <p:pic>
        <p:nvPicPr>
          <p:cNvPr id="6" name="Picture 5" descr="Logo, company name&#10;&#10;Description automatically generated">
            <a:extLst>
              <a:ext uri="{FF2B5EF4-FFF2-40B4-BE49-F238E27FC236}">
                <a16:creationId xmlns:a16="http://schemas.microsoft.com/office/drawing/2014/main" id="{9293EA2A-65D1-65E3-D113-E34C506CF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94" y="955674"/>
            <a:ext cx="2235200" cy="1244600"/>
          </a:xfrm>
          <a:prstGeom prst="rect">
            <a:avLst/>
          </a:prstGeom>
        </p:spPr>
      </p:pic>
    </p:spTree>
    <p:extLst>
      <p:ext uri="{BB962C8B-B14F-4D97-AF65-F5344CB8AC3E}">
        <p14:creationId xmlns:p14="http://schemas.microsoft.com/office/powerpoint/2010/main" val="1576326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A5D8-D742-21B7-6823-85EBAF01C7B8}"/>
              </a:ext>
            </a:extLst>
          </p:cNvPr>
          <p:cNvSpPr>
            <a:spLocks noGrp="1"/>
          </p:cNvSpPr>
          <p:nvPr>
            <p:ph type="title"/>
          </p:nvPr>
        </p:nvSpPr>
        <p:spPr/>
        <p:txBody>
          <a:bodyPr/>
          <a:lstStyle/>
          <a:p>
            <a:r>
              <a:rPr lang="en-IE" dirty="0">
                <a:solidFill>
                  <a:schemeClr val="accent6">
                    <a:lumMod val="50000"/>
                  </a:schemeClr>
                </a:solidFill>
              </a:rPr>
              <a:t>Structure of Advisory Steering Group</a:t>
            </a:r>
          </a:p>
        </p:txBody>
      </p:sp>
      <p:sp>
        <p:nvSpPr>
          <p:cNvPr id="3" name="Content Placeholder 2">
            <a:extLst>
              <a:ext uri="{FF2B5EF4-FFF2-40B4-BE49-F238E27FC236}">
                <a16:creationId xmlns:a16="http://schemas.microsoft.com/office/drawing/2014/main" id="{23B3E6ED-A6C9-E9FC-1176-EF11B8F61923}"/>
              </a:ext>
            </a:extLst>
          </p:cNvPr>
          <p:cNvSpPr>
            <a:spLocks noGrp="1"/>
          </p:cNvSpPr>
          <p:nvPr>
            <p:ph idx="1"/>
          </p:nvPr>
        </p:nvSpPr>
        <p:spPr/>
        <p:txBody>
          <a:bodyPr/>
          <a:lstStyle/>
          <a:p>
            <a:r>
              <a:rPr lang="en-IE" dirty="0"/>
              <a:t>It should include :-</a:t>
            </a:r>
          </a:p>
          <a:p>
            <a:pPr lvl="1"/>
            <a:r>
              <a:rPr lang="en-IE" dirty="0"/>
              <a:t>At least one member of LCDC</a:t>
            </a:r>
          </a:p>
          <a:p>
            <a:pPr lvl="1"/>
            <a:r>
              <a:rPr lang="en-IE" dirty="0"/>
              <a:t>At least one member of SPC for Economic Development and Enterprise </a:t>
            </a:r>
          </a:p>
          <a:p>
            <a:pPr lvl="1"/>
            <a:r>
              <a:rPr lang="en-IE" dirty="0"/>
              <a:t>The Chief Officer ( or nominee ) of LCDC</a:t>
            </a:r>
          </a:p>
          <a:p>
            <a:pPr lvl="1"/>
            <a:r>
              <a:rPr lang="en-IE" dirty="0"/>
              <a:t>The Director of Service EETD</a:t>
            </a:r>
          </a:p>
          <a:p>
            <a:pPr lvl="1"/>
            <a:r>
              <a:rPr lang="en-IE" dirty="0"/>
              <a:t>Could also include senior personnel from Public and Private sector organisations with entrepreneurial expertise and expertise that can practically consider potential synergies between economic and community elements, third level institutions, REPD Steering Committee member</a:t>
            </a:r>
          </a:p>
        </p:txBody>
      </p:sp>
      <p:pic>
        <p:nvPicPr>
          <p:cNvPr id="4" name="Picture 3">
            <a:extLst>
              <a:ext uri="{FF2B5EF4-FFF2-40B4-BE49-F238E27FC236}">
                <a16:creationId xmlns:a16="http://schemas.microsoft.com/office/drawing/2014/main" id="{3642FD02-33E9-F7C9-5B20-639FB58C891A}"/>
              </a:ext>
            </a:extLst>
          </p:cNvPr>
          <p:cNvPicPr>
            <a:picLocks noChangeAspect="1"/>
          </p:cNvPicPr>
          <p:nvPr/>
        </p:nvPicPr>
        <p:blipFill>
          <a:blip r:embed="rId2"/>
          <a:stretch>
            <a:fillRect/>
          </a:stretch>
        </p:blipFill>
        <p:spPr>
          <a:xfrm>
            <a:off x="9762573" y="376451"/>
            <a:ext cx="2281646" cy="1506583"/>
          </a:xfrm>
          <a:prstGeom prst="rect">
            <a:avLst/>
          </a:prstGeom>
        </p:spPr>
      </p:pic>
      <p:pic>
        <p:nvPicPr>
          <p:cNvPr id="5" name="Picture 4" descr="Logo, company name&#10;&#10;Description automatically generated">
            <a:extLst>
              <a:ext uri="{FF2B5EF4-FFF2-40B4-BE49-F238E27FC236}">
                <a16:creationId xmlns:a16="http://schemas.microsoft.com/office/drawing/2014/main" id="{52455B24-9920-563A-5177-CA9A92EBC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4266" y="5359723"/>
            <a:ext cx="2235200" cy="1244600"/>
          </a:xfrm>
          <a:prstGeom prst="rect">
            <a:avLst/>
          </a:prstGeom>
        </p:spPr>
      </p:pic>
    </p:spTree>
    <p:extLst>
      <p:ext uri="{BB962C8B-B14F-4D97-AF65-F5344CB8AC3E}">
        <p14:creationId xmlns:p14="http://schemas.microsoft.com/office/powerpoint/2010/main" val="160906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A981-6A97-01DE-7A5B-EC16FD42B4CF}"/>
              </a:ext>
            </a:extLst>
          </p:cNvPr>
          <p:cNvSpPr>
            <a:spLocks noGrp="1"/>
          </p:cNvSpPr>
          <p:nvPr>
            <p:ph type="title"/>
          </p:nvPr>
        </p:nvSpPr>
        <p:spPr>
          <a:xfrm>
            <a:off x="3442996" y="365125"/>
            <a:ext cx="7910804" cy="1325563"/>
          </a:xfrm>
        </p:spPr>
        <p:txBody>
          <a:bodyPr/>
          <a:lstStyle/>
          <a:p>
            <a:r>
              <a:rPr lang="en-IE" dirty="0">
                <a:solidFill>
                  <a:schemeClr val="accent6">
                    <a:lumMod val="50000"/>
                  </a:schemeClr>
                </a:solidFill>
              </a:rPr>
              <a:t>Timeline</a:t>
            </a:r>
          </a:p>
        </p:txBody>
      </p:sp>
      <p:sp>
        <p:nvSpPr>
          <p:cNvPr id="3" name="Content Placeholder 2">
            <a:extLst>
              <a:ext uri="{FF2B5EF4-FFF2-40B4-BE49-F238E27FC236}">
                <a16:creationId xmlns:a16="http://schemas.microsoft.com/office/drawing/2014/main" id="{92C26321-8E22-8E02-BBE3-2CAF5BDE812E}"/>
              </a:ext>
            </a:extLst>
          </p:cNvPr>
          <p:cNvSpPr>
            <a:spLocks noGrp="1"/>
          </p:cNvSpPr>
          <p:nvPr>
            <p:ph idx="1"/>
          </p:nvPr>
        </p:nvSpPr>
        <p:spPr/>
        <p:txBody>
          <a:bodyPr>
            <a:normAutofit fontScale="70000" lnSpcReduction="20000"/>
          </a:bodyPr>
          <a:lstStyle/>
          <a:p>
            <a:r>
              <a:rPr lang="en-IE" dirty="0"/>
              <a:t>Commencement May 2022</a:t>
            </a:r>
          </a:p>
          <a:p>
            <a:r>
              <a:rPr lang="en-IE" dirty="0"/>
              <a:t>Key challenge </a:t>
            </a:r>
          </a:p>
          <a:p>
            <a:pPr lvl="1"/>
            <a:r>
              <a:rPr lang="en-IE" dirty="0"/>
              <a:t>Creating a baseline for plan is challenging due to postponement of census</a:t>
            </a:r>
          </a:p>
          <a:p>
            <a:pPr lvl="1"/>
            <a:endParaRPr lang="en-IE" dirty="0"/>
          </a:p>
          <a:p>
            <a:r>
              <a:rPr lang="en-IE" dirty="0"/>
              <a:t>Advice is that the process should consist of two parts</a:t>
            </a:r>
          </a:p>
          <a:p>
            <a:pPr lvl="1"/>
            <a:r>
              <a:rPr lang="en-IE" dirty="0"/>
              <a:t>Development of overall LECP framework with High –Level Goals and Sustainable Community and Economic Objectives + consideration of outcomes and high level indicators for the 6 year LECP period</a:t>
            </a:r>
          </a:p>
          <a:p>
            <a:pPr lvl="1"/>
            <a:endParaRPr lang="en-IE" dirty="0"/>
          </a:p>
          <a:p>
            <a:pPr lvl="1"/>
            <a:r>
              <a:rPr lang="en-IE" dirty="0"/>
              <a:t>Development of Implementation Plans to detail the inputs, actions and resources required for that implementation plan period as well as KPIs to facilitate evaluation   </a:t>
            </a:r>
          </a:p>
          <a:p>
            <a:pPr marL="457200" lvl="1" indent="0">
              <a:buNone/>
            </a:pPr>
            <a:endParaRPr lang="en-IE" dirty="0"/>
          </a:p>
          <a:p>
            <a:pPr lvl="1"/>
            <a:r>
              <a:rPr lang="en-IE" dirty="0"/>
              <a:t>Review in 2023/2024 when undated census data is available)</a:t>
            </a:r>
          </a:p>
          <a:p>
            <a:pPr lvl="1"/>
            <a:endParaRPr lang="en-IE" dirty="0"/>
          </a:p>
          <a:p>
            <a:pPr lvl="1"/>
            <a:endParaRPr lang="en-IE" dirty="0"/>
          </a:p>
          <a:p>
            <a:pPr marL="0" indent="0">
              <a:buNone/>
            </a:pPr>
            <a:r>
              <a:rPr lang="en-IE" dirty="0">
                <a:solidFill>
                  <a:schemeClr val="accent6">
                    <a:lumMod val="50000"/>
                  </a:schemeClr>
                </a:solidFill>
              </a:rPr>
              <a:t>LECP 2022 – 2026  Framework and Initial Implementation Plan before end of 2022</a:t>
            </a:r>
          </a:p>
        </p:txBody>
      </p:sp>
      <p:pic>
        <p:nvPicPr>
          <p:cNvPr id="4" name="Picture 3">
            <a:extLst>
              <a:ext uri="{FF2B5EF4-FFF2-40B4-BE49-F238E27FC236}">
                <a16:creationId xmlns:a16="http://schemas.microsoft.com/office/drawing/2014/main" id="{0C879317-946A-CAF8-2E07-1FF6194E87A1}"/>
              </a:ext>
            </a:extLst>
          </p:cNvPr>
          <p:cNvPicPr>
            <a:picLocks noChangeAspect="1"/>
          </p:cNvPicPr>
          <p:nvPr/>
        </p:nvPicPr>
        <p:blipFill>
          <a:blip r:embed="rId2"/>
          <a:stretch>
            <a:fillRect/>
          </a:stretch>
        </p:blipFill>
        <p:spPr>
          <a:xfrm>
            <a:off x="9762573" y="376451"/>
            <a:ext cx="2281646" cy="1506583"/>
          </a:xfrm>
          <a:prstGeom prst="rect">
            <a:avLst/>
          </a:prstGeom>
        </p:spPr>
      </p:pic>
      <p:pic>
        <p:nvPicPr>
          <p:cNvPr id="5" name="Picture 4" descr="Logo, company name&#10;&#10;Description automatically generated">
            <a:extLst>
              <a:ext uri="{FF2B5EF4-FFF2-40B4-BE49-F238E27FC236}">
                <a16:creationId xmlns:a16="http://schemas.microsoft.com/office/drawing/2014/main" id="{186AA8F6-F76B-0B82-E9AF-32CB8EF99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31" y="405606"/>
            <a:ext cx="2235200" cy="1244600"/>
          </a:xfrm>
          <a:prstGeom prst="rect">
            <a:avLst/>
          </a:prstGeom>
        </p:spPr>
      </p:pic>
    </p:spTree>
    <p:extLst>
      <p:ext uri="{BB962C8B-B14F-4D97-AF65-F5344CB8AC3E}">
        <p14:creationId xmlns:p14="http://schemas.microsoft.com/office/powerpoint/2010/main" val="61559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042A-1438-7DF1-6244-CC614C0470D3}"/>
              </a:ext>
            </a:extLst>
          </p:cNvPr>
          <p:cNvSpPr>
            <a:spLocks noGrp="1"/>
          </p:cNvSpPr>
          <p:nvPr>
            <p:ph type="ctrTitle"/>
          </p:nvPr>
        </p:nvSpPr>
        <p:spPr/>
        <p:txBody>
          <a:bodyPr/>
          <a:lstStyle/>
          <a:p>
            <a:endParaRPr lang="en-IE" dirty="0"/>
          </a:p>
        </p:txBody>
      </p:sp>
      <p:sp>
        <p:nvSpPr>
          <p:cNvPr id="3" name="Subtitle 2">
            <a:extLst>
              <a:ext uri="{FF2B5EF4-FFF2-40B4-BE49-F238E27FC236}">
                <a16:creationId xmlns:a16="http://schemas.microsoft.com/office/drawing/2014/main" id="{8516109D-CFE4-5FB6-3AA2-C6C701F96EFA}"/>
              </a:ext>
            </a:extLst>
          </p:cNvPr>
          <p:cNvSpPr>
            <a:spLocks noGrp="1"/>
          </p:cNvSpPr>
          <p:nvPr>
            <p:ph type="subTitle" idx="1"/>
          </p:nvPr>
        </p:nvSpPr>
        <p:spPr/>
        <p:txBody>
          <a:bodyPr/>
          <a:lstStyle/>
          <a:p>
            <a:endParaRPr lang="en-IE"/>
          </a:p>
        </p:txBody>
      </p:sp>
      <p:pic>
        <p:nvPicPr>
          <p:cNvPr id="5" name="Picture 4">
            <a:extLst>
              <a:ext uri="{FF2B5EF4-FFF2-40B4-BE49-F238E27FC236}">
                <a16:creationId xmlns:a16="http://schemas.microsoft.com/office/drawing/2014/main" id="{E22FF4C0-3756-AE55-20BB-9DAF43DA1F14}"/>
              </a:ext>
            </a:extLst>
          </p:cNvPr>
          <p:cNvPicPr>
            <a:picLocks noChangeAspect="1"/>
          </p:cNvPicPr>
          <p:nvPr/>
        </p:nvPicPr>
        <p:blipFill>
          <a:blip r:embed="rId2"/>
          <a:stretch>
            <a:fillRect/>
          </a:stretch>
        </p:blipFill>
        <p:spPr>
          <a:xfrm>
            <a:off x="303991" y="423443"/>
            <a:ext cx="11584017" cy="6011114"/>
          </a:xfrm>
          <a:prstGeom prst="rect">
            <a:avLst/>
          </a:prstGeom>
        </p:spPr>
      </p:pic>
      <p:pic>
        <p:nvPicPr>
          <p:cNvPr id="6" name="Picture 5">
            <a:extLst>
              <a:ext uri="{FF2B5EF4-FFF2-40B4-BE49-F238E27FC236}">
                <a16:creationId xmlns:a16="http://schemas.microsoft.com/office/drawing/2014/main" id="{FCDF79FE-0458-9107-DB6D-C12AE5BB7423}"/>
              </a:ext>
            </a:extLst>
          </p:cNvPr>
          <p:cNvPicPr>
            <a:picLocks noChangeAspect="1"/>
          </p:cNvPicPr>
          <p:nvPr/>
        </p:nvPicPr>
        <p:blipFill>
          <a:blip r:embed="rId3"/>
          <a:stretch>
            <a:fillRect/>
          </a:stretch>
        </p:blipFill>
        <p:spPr>
          <a:xfrm>
            <a:off x="9762573" y="376451"/>
            <a:ext cx="2281646" cy="1506583"/>
          </a:xfrm>
          <a:prstGeom prst="rect">
            <a:avLst/>
          </a:prstGeom>
        </p:spPr>
      </p:pic>
      <p:pic>
        <p:nvPicPr>
          <p:cNvPr id="7" name="Picture 6" descr="Logo, company name&#10;&#10;Description automatically generated">
            <a:extLst>
              <a:ext uri="{FF2B5EF4-FFF2-40B4-BE49-F238E27FC236}">
                <a16:creationId xmlns:a16="http://schemas.microsoft.com/office/drawing/2014/main" id="{7DEE29C8-3110-0CBB-9CE0-518441027B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94" y="955674"/>
            <a:ext cx="2235200" cy="1244600"/>
          </a:xfrm>
          <a:prstGeom prst="rect">
            <a:avLst/>
          </a:prstGeom>
        </p:spPr>
      </p:pic>
      <p:sp>
        <p:nvSpPr>
          <p:cNvPr id="4" name="TextBox 3">
            <a:extLst>
              <a:ext uri="{FF2B5EF4-FFF2-40B4-BE49-F238E27FC236}">
                <a16:creationId xmlns:a16="http://schemas.microsoft.com/office/drawing/2014/main" id="{5CA3979D-3D57-DF6B-C6B2-9EF337A8D39E}"/>
              </a:ext>
            </a:extLst>
          </p:cNvPr>
          <p:cNvSpPr txBox="1"/>
          <p:nvPr/>
        </p:nvSpPr>
        <p:spPr>
          <a:xfrm>
            <a:off x="8787123" y="1600200"/>
            <a:ext cx="1103325" cy="461665"/>
          </a:xfrm>
          <a:prstGeom prst="rect">
            <a:avLst/>
          </a:prstGeom>
          <a:noFill/>
        </p:spPr>
        <p:txBody>
          <a:bodyPr wrap="square" rtlCol="0">
            <a:spAutoFit/>
          </a:bodyPr>
          <a:lstStyle/>
          <a:p>
            <a:r>
              <a:rPr lang="en-IE" sz="2400" dirty="0"/>
              <a:t>(2021)</a:t>
            </a:r>
          </a:p>
        </p:txBody>
      </p:sp>
    </p:spTree>
    <p:extLst>
      <p:ext uri="{BB962C8B-B14F-4D97-AF65-F5344CB8AC3E}">
        <p14:creationId xmlns:p14="http://schemas.microsoft.com/office/powerpoint/2010/main" val="418282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DCBE8AA-3916-C65A-B1A2-FC6632958391}"/>
              </a:ext>
            </a:extLst>
          </p:cNvPr>
          <p:cNvPicPr>
            <a:picLocks noGrp="1" noChangeAspect="1"/>
          </p:cNvPicPr>
          <p:nvPr>
            <p:ph idx="1"/>
          </p:nvPr>
        </p:nvPicPr>
        <p:blipFill>
          <a:blip r:embed="rId2"/>
          <a:stretch>
            <a:fillRect/>
          </a:stretch>
        </p:blipFill>
        <p:spPr>
          <a:xfrm>
            <a:off x="764835" y="643466"/>
            <a:ext cx="10662329" cy="5571067"/>
          </a:xfrm>
          <a:prstGeom prst="rect">
            <a:avLst/>
          </a:prstGeom>
        </p:spPr>
      </p:pic>
      <p:pic>
        <p:nvPicPr>
          <p:cNvPr id="3" name="Picture 2">
            <a:extLst>
              <a:ext uri="{FF2B5EF4-FFF2-40B4-BE49-F238E27FC236}">
                <a16:creationId xmlns:a16="http://schemas.microsoft.com/office/drawing/2014/main" id="{C08FA330-D91F-7C46-D093-F743D81E4520}"/>
              </a:ext>
            </a:extLst>
          </p:cNvPr>
          <p:cNvPicPr>
            <a:picLocks noChangeAspect="1"/>
          </p:cNvPicPr>
          <p:nvPr/>
        </p:nvPicPr>
        <p:blipFill>
          <a:blip r:embed="rId3"/>
          <a:stretch>
            <a:fillRect/>
          </a:stretch>
        </p:blipFill>
        <p:spPr>
          <a:xfrm>
            <a:off x="0" y="111968"/>
            <a:ext cx="1893521" cy="1250302"/>
          </a:xfrm>
          <a:prstGeom prst="rect">
            <a:avLst/>
          </a:prstGeom>
        </p:spPr>
      </p:pic>
      <p:pic>
        <p:nvPicPr>
          <p:cNvPr id="4" name="Picture 3" descr="Logo, company name&#10;&#10;Description automatically generated">
            <a:extLst>
              <a:ext uri="{FF2B5EF4-FFF2-40B4-BE49-F238E27FC236}">
                <a16:creationId xmlns:a16="http://schemas.microsoft.com/office/drawing/2014/main" id="{B95CF142-CD58-8D5F-03C0-BA33387E9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317" y="5627781"/>
            <a:ext cx="1853681" cy="1032163"/>
          </a:xfrm>
          <a:prstGeom prst="rect">
            <a:avLst/>
          </a:prstGeom>
        </p:spPr>
      </p:pic>
    </p:spTree>
    <p:extLst>
      <p:ext uri="{BB962C8B-B14F-4D97-AF65-F5344CB8AC3E}">
        <p14:creationId xmlns:p14="http://schemas.microsoft.com/office/powerpoint/2010/main" val="235817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D46374-F8DA-9FF0-227E-388BEBBA4DC1}"/>
              </a:ext>
            </a:extLst>
          </p:cNvPr>
          <p:cNvPicPr>
            <a:picLocks noGrp="1" noChangeAspect="1"/>
          </p:cNvPicPr>
          <p:nvPr>
            <p:ph idx="1"/>
          </p:nvPr>
        </p:nvPicPr>
        <p:blipFill>
          <a:blip r:embed="rId2"/>
          <a:stretch>
            <a:fillRect/>
          </a:stretch>
        </p:blipFill>
        <p:spPr>
          <a:xfrm>
            <a:off x="815369" y="643466"/>
            <a:ext cx="10561262" cy="5571067"/>
          </a:xfrm>
          <a:prstGeom prst="rect">
            <a:avLst/>
          </a:prstGeom>
        </p:spPr>
      </p:pic>
      <p:pic>
        <p:nvPicPr>
          <p:cNvPr id="3" name="Picture 2">
            <a:extLst>
              <a:ext uri="{FF2B5EF4-FFF2-40B4-BE49-F238E27FC236}">
                <a16:creationId xmlns:a16="http://schemas.microsoft.com/office/drawing/2014/main" id="{ABBE3A38-B6E9-45ED-C27F-41A3A7CF0FF7}"/>
              </a:ext>
            </a:extLst>
          </p:cNvPr>
          <p:cNvPicPr>
            <a:picLocks noChangeAspect="1"/>
          </p:cNvPicPr>
          <p:nvPr/>
        </p:nvPicPr>
        <p:blipFill>
          <a:blip r:embed="rId3"/>
          <a:stretch>
            <a:fillRect/>
          </a:stretch>
        </p:blipFill>
        <p:spPr>
          <a:xfrm>
            <a:off x="9762573" y="376451"/>
            <a:ext cx="2281646" cy="1506583"/>
          </a:xfrm>
          <a:prstGeom prst="rect">
            <a:avLst/>
          </a:prstGeom>
        </p:spPr>
      </p:pic>
      <p:pic>
        <p:nvPicPr>
          <p:cNvPr id="4" name="Picture 3" descr="Logo, company name&#10;&#10;Description automatically generated">
            <a:extLst>
              <a:ext uri="{FF2B5EF4-FFF2-40B4-BE49-F238E27FC236}">
                <a16:creationId xmlns:a16="http://schemas.microsoft.com/office/drawing/2014/main" id="{62C7F88D-0B45-1D25-78D7-F503E5F1A7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81" y="376451"/>
            <a:ext cx="2235200" cy="1244600"/>
          </a:xfrm>
          <a:prstGeom prst="rect">
            <a:avLst/>
          </a:prstGeom>
        </p:spPr>
      </p:pic>
    </p:spTree>
    <p:extLst>
      <p:ext uri="{BB962C8B-B14F-4D97-AF65-F5344CB8AC3E}">
        <p14:creationId xmlns:p14="http://schemas.microsoft.com/office/powerpoint/2010/main" val="157150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ABC07E-E414-2CA1-8237-35DD78F9776B}"/>
              </a:ext>
            </a:extLst>
          </p:cNvPr>
          <p:cNvPicPr>
            <a:picLocks noGrp="1" noChangeAspect="1"/>
          </p:cNvPicPr>
          <p:nvPr>
            <p:ph idx="1"/>
          </p:nvPr>
        </p:nvPicPr>
        <p:blipFill>
          <a:blip r:embed="rId2"/>
          <a:stretch>
            <a:fillRect/>
          </a:stretch>
        </p:blipFill>
        <p:spPr>
          <a:xfrm>
            <a:off x="643467" y="811784"/>
            <a:ext cx="10905066" cy="5234430"/>
          </a:xfrm>
          <a:prstGeom prst="rect">
            <a:avLst/>
          </a:prstGeom>
        </p:spPr>
      </p:pic>
      <p:pic>
        <p:nvPicPr>
          <p:cNvPr id="3" name="Picture 2">
            <a:extLst>
              <a:ext uri="{FF2B5EF4-FFF2-40B4-BE49-F238E27FC236}">
                <a16:creationId xmlns:a16="http://schemas.microsoft.com/office/drawing/2014/main" id="{CC0F96AB-B1EF-A3D2-802A-5944A5CB1D81}"/>
              </a:ext>
            </a:extLst>
          </p:cNvPr>
          <p:cNvPicPr>
            <a:picLocks noChangeAspect="1"/>
          </p:cNvPicPr>
          <p:nvPr/>
        </p:nvPicPr>
        <p:blipFill>
          <a:blip r:embed="rId3"/>
          <a:stretch>
            <a:fillRect/>
          </a:stretch>
        </p:blipFill>
        <p:spPr>
          <a:xfrm>
            <a:off x="9762573" y="376451"/>
            <a:ext cx="2281646" cy="1506583"/>
          </a:xfrm>
          <a:prstGeom prst="rect">
            <a:avLst/>
          </a:prstGeom>
        </p:spPr>
      </p:pic>
      <p:pic>
        <p:nvPicPr>
          <p:cNvPr id="4" name="Picture 3" descr="Logo, company name&#10;&#10;Description automatically generated">
            <a:extLst>
              <a:ext uri="{FF2B5EF4-FFF2-40B4-BE49-F238E27FC236}">
                <a16:creationId xmlns:a16="http://schemas.microsoft.com/office/drawing/2014/main" id="{3322430D-AA3A-B5AC-580E-0D3318810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573" y="5613400"/>
            <a:ext cx="2235200" cy="1244600"/>
          </a:xfrm>
          <a:prstGeom prst="rect">
            <a:avLst/>
          </a:prstGeom>
        </p:spPr>
      </p:pic>
    </p:spTree>
    <p:extLst>
      <p:ext uri="{BB962C8B-B14F-4D97-AF65-F5344CB8AC3E}">
        <p14:creationId xmlns:p14="http://schemas.microsoft.com/office/powerpoint/2010/main" val="2441816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2442F6-D811-DE4F-9513-F338BC05C49D}"/>
              </a:ext>
            </a:extLst>
          </p:cNvPr>
          <p:cNvPicPr>
            <a:picLocks noGrp="1" noChangeAspect="1"/>
          </p:cNvPicPr>
          <p:nvPr>
            <p:ph idx="1"/>
          </p:nvPr>
        </p:nvPicPr>
        <p:blipFill>
          <a:blip r:embed="rId2"/>
          <a:stretch>
            <a:fillRect/>
          </a:stretch>
        </p:blipFill>
        <p:spPr>
          <a:xfrm>
            <a:off x="886063" y="285698"/>
            <a:ext cx="10905066" cy="5316218"/>
          </a:xfrm>
          <a:prstGeom prst="rect">
            <a:avLst/>
          </a:prstGeom>
        </p:spPr>
      </p:pic>
      <p:pic>
        <p:nvPicPr>
          <p:cNvPr id="3" name="Picture 2">
            <a:extLst>
              <a:ext uri="{FF2B5EF4-FFF2-40B4-BE49-F238E27FC236}">
                <a16:creationId xmlns:a16="http://schemas.microsoft.com/office/drawing/2014/main" id="{FCD99B65-B420-19C2-262F-8172F1439B6B}"/>
              </a:ext>
            </a:extLst>
          </p:cNvPr>
          <p:cNvPicPr>
            <a:picLocks noChangeAspect="1"/>
          </p:cNvPicPr>
          <p:nvPr/>
        </p:nvPicPr>
        <p:blipFill>
          <a:blip r:embed="rId3"/>
          <a:stretch>
            <a:fillRect/>
          </a:stretch>
        </p:blipFill>
        <p:spPr>
          <a:xfrm>
            <a:off x="9762573" y="376451"/>
            <a:ext cx="2281646" cy="1506583"/>
          </a:xfrm>
          <a:prstGeom prst="rect">
            <a:avLst/>
          </a:prstGeom>
        </p:spPr>
      </p:pic>
      <p:pic>
        <p:nvPicPr>
          <p:cNvPr id="4" name="Picture 3" descr="Logo, company name&#10;&#10;Description automatically generated">
            <a:extLst>
              <a:ext uri="{FF2B5EF4-FFF2-40B4-BE49-F238E27FC236}">
                <a16:creationId xmlns:a16="http://schemas.microsoft.com/office/drawing/2014/main" id="{80FE13D8-2F70-8397-18D0-3CC6E567A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45" y="633784"/>
            <a:ext cx="2235200" cy="1244600"/>
          </a:xfrm>
          <a:prstGeom prst="rect">
            <a:avLst/>
          </a:prstGeom>
        </p:spPr>
      </p:pic>
    </p:spTree>
    <p:extLst>
      <p:ext uri="{BB962C8B-B14F-4D97-AF65-F5344CB8AC3E}">
        <p14:creationId xmlns:p14="http://schemas.microsoft.com/office/powerpoint/2010/main" val="53908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DAC69E-EB1E-DC07-EED0-6C2DDEF7D3E2}"/>
              </a:ext>
            </a:extLst>
          </p:cNvPr>
          <p:cNvPicPr>
            <a:picLocks noGrp="1" noChangeAspect="1"/>
          </p:cNvPicPr>
          <p:nvPr>
            <p:ph idx="1"/>
          </p:nvPr>
        </p:nvPicPr>
        <p:blipFill>
          <a:blip r:embed="rId2"/>
          <a:stretch>
            <a:fillRect/>
          </a:stretch>
        </p:blipFill>
        <p:spPr>
          <a:xfrm>
            <a:off x="961375" y="643466"/>
            <a:ext cx="10269250" cy="5571067"/>
          </a:xfrm>
          <a:prstGeom prst="rect">
            <a:avLst/>
          </a:prstGeom>
        </p:spPr>
      </p:pic>
      <p:pic>
        <p:nvPicPr>
          <p:cNvPr id="3" name="Picture 2">
            <a:extLst>
              <a:ext uri="{FF2B5EF4-FFF2-40B4-BE49-F238E27FC236}">
                <a16:creationId xmlns:a16="http://schemas.microsoft.com/office/drawing/2014/main" id="{E5963AA3-D8F0-45F7-D6F4-46AC40F53ED2}"/>
              </a:ext>
            </a:extLst>
          </p:cNvPr>
          <p:cNvPicPr>
            <a:picLocks noChangeAspect="1"/>
          </p:cNvPicPr>
          <p:nvPr/>
        </p:nvPicPr>
        <p:blipFill>
          <a:blip r:embed="rId3"/>
          <a:stretch>
            <a:fillRect/>
          </a:stretch>
        </p:blipFill>
        <p:spPr>
          <a:xfrm>
            <a:off x="9762573" y="376451"/>
            <a:ext cx="2281646" cy="1506583"/>
          </a:xfrm>
          <a:prstGeom prst="rect">
            <a:avLst/>
          </a:prstGeom>
        </p:spPr>
      </p:pic>
      <p:pic>
        <p:nvPicPr>
          <p:cNvPr id="4" name="Picture 3" descr="Logo, company name&#10;&#10;Description automatically generated">
            <a:extLst>
              <a:ext uri="{FF2B5EF4-FFF2-40B4-BE49-F238E27FC236}">
                <a16:creationId xmlns:a16="http://schemas.microsoft.com/office/drawing/2014/main" id="{6F706EFD-6C24-DC45-8A69-EF973BE39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45" y="507442"/>
            <a:ext cx="2235200" cy="1244600"/>
          </a:xfrm>
          <a:prstGeom prst="rect">
            <a:avLst/>
          </a:prstGeom>
        </p:spPr>
      </p:pic>
    </p:spTree>
    <p:extLst>
      <p:ext uri="{BB962C8B-B14F-4D97-AF65-F5344CB8AC3E}">
        <p14:creationId xmlns:p14="http://schemas.microsoft.com/office/powerpoint/2010/main" val="154259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FB2437-5FF0-6DC7-2F2C-58D06B11454F}"/>
              </a:ext>
            </a:extLst>
          </p:cNvPr>
          <p:cNvPicPr>
            <a:picLocks noGrp="1" noChangeAspect="1"/>
          </p:cNvPicPr>
          <p:nvPr>
            <p:ph idx="1"/>
          </p:nvPr>
        </p:nvPicPr>
        <p:blipFill>
          <a:blip r:embed="rId2"/>
          <a:stretch>
            <a:fillRect/>
          </a:stretch>
        </p:blipFill>
        <p:spPr>
          <a:xfrm>
            <a:off x="660814" y="643466"/>
            <a:ext cx="10870372" cy="5571067"/>
          </a:xfrm>
          <a:prstGeom prst="rect">
            <a:avLst/>
          </a:prstGeom>
        </p:spPr>
      </p:pic>
      <p:pic>
        <p:nvPicPr>
          <p:cNvPr id="3" name="Picture 2" descr="Logo, company name&#10;&#10;Description automatically generated">
            <a:extLst>
              <a:ext uri="{FF2B5EF4-FFF2-40B4-BE49-F238E27FC236}">
                <a16:creationId xmlns:a16="http://schemas.microsoft.com/office/drawing/2014/main" id="{B89D97F7-1034-91A5-09F7-3281DCD76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885" y="5303739"/>
            <a:ext cx="2235200" cy="1244600"/>
          </a:xfrm>
          <a:prstGeom prst="rect">
            <a:avLst/>
          </a:prstGeom>
        </p:spPr>
      </p:pic>
      <p:pic>
        <p:nvPicPr>
          <p:cNvPr id="4" name="Picture 3">
            <a:extLst>
              <a:ext uri="{FF2B5EF4-FFF2-40B4-BE49-F238E27FC236}">
                <a16:creationId xmlns:a16="http://schemas.microsoft.com/office/drawing/2014/main" id="{7AA90971-29C9-919A-6082-8F158DB37C14}"/>
              </a:ext>
            </a:extLst>
          </p:cNvPr>
          <p:cNvPicPr>
            <a:picLocks noChangeAspect="1"/>
          </p:cNvPicPr>
          <p:nvPr/>
        </p:nvPicPr>
        <p:blipFill>
          <a:blip r:embed="rId4"/>
          <a:stretch>
            <a:fillRect/>
          </a:stretch>
        </p:blipFill>
        <p:spPr>
          <a:xfrm>
            <a:off x="6748785" y="5041756"/>
            <a:ext cx="2281646" cy="1506583"/>
          </a:xfrm>
          <a:prstGeom prst="rect">
            <a:avLst/>
          </a:prstGeom>
        </p:spPr>
      </p:pic>
    </p:spTree>
    <p:extLst>
      <p:ext uri="{BB962C8B-B14F-4D97-AF65-F5344CB8AC3E}">
        <p14:creationId xmlns:p14="http://schemas.microsoft.com/office/powerpoint/2010/main" val="1357499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44C3D6-50F7-D970-50D2-15F97D3E5A49}"/>
              </a:ext>
            </a:extLst>
          </p:cNvPr>
          <p:cNvPicPr>
            <a:picLocks noGrp="1" noChangeAspect="1"/>
          </p:cNvPicPr>
          <p:nvPr>
            <p:ph idx="1"/>
          </p:nvPr>
        </p:nvPicPr>
        <p:blipFill>
          <a:blip r:embed="rId2"/>
          <a:stretch>
            <a:fillRect/>
          </a:stretch>
        </p:blipFill>
        <p:spPr>
          <a:xfrm>
            <a:off x="961375" y="643466"/>
            <a:ext cx="10269250" cy="5571067"/>
          </a:xfrm>
          <a:prstGeom prst="rect">
            <a:avLst/>
          </a:prstGeom>
        </p:spPr>
      </p:pic>
      <p:pic>
        <p:nvPicPr>
          <p:cNvPr id="3" name="Picture 2" descr="Logo, company name&#10;&#10;Description automatically generated">
            <a:extLst>
              <a:ext uri="{FF2B5EF4-FFF2-40B4-BE49-F238E27FC236}">
                <a16:creationId xmlns:a16="http://schemas.microsoft.com/office/drawing/2014/main" id="{50048BA4-7133-EFE6-4FC4-4E97A124F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94" y="190564"/>
            <a:ext cx="2235200" cy="1244600"/>
          </a:xfrm>
          <a:prstGeom prst="rect">
            <a:avLst/>
          </a:prstGeom>
        </p:spPr>
      </p:pic>
    </p:spTree>
    <p:extLst>
      <p:ext uri="{BB962C8B-B14F-4D97-AF65-F5344CB8AC3E}">
        <p14:creationId xmlns:p14="http://schemas.microsoft.com/office/powerpoint/2010/main" val="72543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197</Words>
  <Application>Microsoft Office PowerPoint</Application>
  <PresentationFormat>Widescreen</PresentationFormat>
  <Paragraphs>24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Advisory Steering Group</vt:lpstr>
      <vt:lpstr>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Connolly</dc:creator>
  <cp:lastModifiedBy>Thomas Rooney</cp:lastModifiedBy>
  <cp:revision>5</cp:revision>
  <dcterms:created xsi:type="dcterms:W3CDTF">2022-05-09T11:10:40Z</dcterms:created>
  <dcterms:modified xsi:type="dcterms:W3CDTF">2022-05-09T16:14:50Z</dcterms:modified>
</cp:coreProperties>
</file>