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6" r:id="rId2"/>
    <p:sldId id="605" r:id="rId3"/>
    <p:sldId id="607" r:id="rId4"/>
    <p:sldId id="609" r:id="rId5"/>
    <p:sldId id="610" r:id="rId6"/>
    <p:sldId id="486" r:id="rId7"/>
    <p:sldId id="608" r:id="rId8"/>
    <p:sldId id="306" r:id="rId9"/>
    <p:sldId id="474" r:id="rId10"/>
    <p:sldId id="529" r:id="rId11"/>
    <p:sldId id="603" r:id="rId12"/>
    <p:sldId id="604" r:id="rId13"/>
    <p:sldId id="601" r:id="rId14"/>
    <p:sldId id="602" r:id="rId15"/>
    <p:sldId id="611" r:id="rId16"/>
    <p:sldId id="427" r:id="rId17"/>
    <p:sldId id="565" r:id="rId18"/>
    <p:sldId id="628" r:id="rId19"/>
    <p:sldId id="629" r:id="rId20"/>
    <p:sldId id="630" r:id="rId21"/>
    <p:sldId id="631" r:id="rId22"/>
    <p:sldId id="632" r:id="rId23"/>
    <p:sldId id="633" r:id="rId24"/>
    <p:sldId id="627" r:id="rId25"/>
    <p:sldId id="612" r:id="rId26"/>
    <p:sldId id="618" r:id="rId27"/>
    <p:sldId id="566" r:id="rId28"/>
    <p:sldId id="615" r:id="rId29"/>
    <p:sldId id="616" r:id="rId30"/>
    <p:sldId id="613" r:id="rId31"/>
    <p:sldId id="614" r:id="rId32"/>
    <p:sldId id="567" r:id="rId33"/>
    <p:sldId id="619" r:id="rId34"/>
    <p:sldId id="620" r:id="rId35"/>
    <p:sldId id="621" r:id="rId36"/>
    <p:sldId id="623" r:id="rId37"/>
    <p:sldId id="624" r:id="rId38"/>
    <p:sldId id="625" r:id="rId39"/>
    <p:sldId id="626" r:id="rId40"/>
    <p:sldId id="304" r:id="rId41"/>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8C2763-9567-42C7-A9CC-0B169799FB11}">
          <p14:sldIdLst>
            <p14:sldId id="266"/>
            <p14:sldId id="605"/>
            <p14:sldId id="607"/>
            <p14:sldId id="609"/>
            <p14:sldId id="610"/>
            <p14:sldId id="486"/>
            <p14:sldId id="608"/>
            <p14:sldId id="306"/>
            <p14:sldId id="474"/>
            <p14:sldId id="529"/>
            <p14:sldId id="603"/>
            <p14:sldId id="604"/>
            <p14:sldId id="601"/>
            <p14:sldId id="602"/>
            <p14:sldId id="611"/>
            <p14:sldId id="427"/>
            <p14:sldId id="565"/>
            <p14:sldId id="628"/>
            <p14:sldId id="629"/>
            <p14:sldId id="630"/>
            <p14:sldId id="631"/>
            <p14:sldId id="632"/>
            <p14:sldId id="633"/>
            <p14:sldId id="627"/>
            <p14:sldId id="612"/>
            <p14:sldId id="618"/>
            <p14:sldId id="566"/>
            <p14:sldId id="615"/>
            <p14:sldId id="616"/>
            <p14:sldId id="613"/>
            <p14:sldId id="614"/>
            <p14:sldId id="567"/>
            <p14:sldId id="619"/>
            <p14:sldId id="620"/>
            <p14:sldId id="621"/>
            <p14:sldId id="623"/>
            <p14:sldId id="624"/>
            <p14:sldId id="625"/>
            <p14:sldId id="626"/>
            <p14:sldId id="304"/>
          </p14:sldIdLst>
        </p14:section>
        <p14:section name="Untitled Section" id="{1B65A58C-B411-42E8-B048-5D0FC0815521}">
          <p14:sldIdLst/>
        </p14:section>
      </p14:sectionLst>
    </p:ex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39" autoAdjust="0"/>
    <p:restoredTop sz="94660"/>
  </p:normalViewPr>
  <p:slideViewPr>
    <p:cSldViewPr snapToGrid="0">
      <p:cViewPr varScale="1">
        <p:scale>
          <a:sx n="67" d="100"/>
          <a:sy n="67" d="100"/>
        </p:scale>
        <p:origin x="1088" y="52"/>
      </p:cViewPr>
      <p:guideLst>
        <p:guide orient="horz"/>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10/05/2022</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10/05/2022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10/05/2022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10/05/2022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10/05/2022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10/05/2022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10/05/2022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10/05/2022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10/05/2022</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23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97693" y="2255987"/>
            <a:ext cx="8975968" cy="2554545"/>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2">
                    <a:lumMod val="75000"/>
                  </a:schemeClr>
                </a:solidFill>
                <a:latin typeface="Times New Roman" panose="02020603050405020304" pitchFamily="18" charset="0"/>
                <a:cs typeface="Times New Roman" panose="02020603050405020304" pitchFamily="18" charset="0"/>
              </a:rPr>
              <a:t> Ref: SHD3ABP-313129-22</a:t>
            </a:r>
          </a:p>
          <a:p>
            <a:r>
              <a:rPr lang="en-IE" sz="3200" dirty="0">
                <a:solidFill>
                  <a:schemeClr val="bg1"/>
                </a:solidFill>
                <a:latin typeface="Times New Roman" panose="02020603050405020304" pitchFamily="18" charset="0"/>
                <a:cs typeface="Times New Roman" panose="02020603050405020304" pitchFamily="18" charset="0"/>
              </a:rPr>
              <a:t>Applicant: </a:t>
            </a:r>
            <a:r>
              <a:rPr lang="en-IE" sz="3200" dirty="0">
                <a:solidFill>
                  <a:schemeClr val="bg2">
                    <a:lumMod val="75000"/>
                  </a:schemeClr>
                </a:solidFill>
                <a:latin typeface="Times New Roman" panose="02020603050405020304" pitchFamily="18" charset="0"/>
                <a:cs typeface="Times New Roman" panose="02020603050405020304" pitchFamily="18" charset="0"/>
              </a:rPr>
              <a:t>Steeplefield Limited</a:t>
            </a:r>
          </a:p>
          <a:p>
            <a:r>
              <a:rPr lang="en-IE" sz="3200" dirty="0">
                <a:solidFill>
                  <a:schemeClr val="bg1"/>
                </a:solidFill>
                <a:latin typeface="Times New Roman" panose="02020603050405020304" pitchFamily="18" charset="0"/>
                <a:cs typeface="Times New Roman" panose="02020603050405020304" pitchFamily="18" charset="0"/>
              </a:rPr>
              <a:t>Location: </a:t>
            </a:r>
            <a:r>
              <a:rPr lang="en-GB" sz="3200" dirty="0">
                <a:solidFill>
                  <a:schemeClr val="bg2">
                    <a:lumMod val="75000"/>
                  </a:schemeClr>
                </a:solidFill>
                <a:latin typeface="Times New Roman" panose="02020603050405020304" pitchFamily="18" charset="0"/>
                <a:cs typeface="Times New Roman" panose="02020603050405020304" pitchFamily="18" charset="0"/>
              </a:rPr>
              <a:t>Former Chadwicks Builders Merchant, Greenhills Industrial Estate, Walkinstown, Dublin 12</a:t>
            </a:r>
          </a:p>
          <a:p>
            <a:r>
              <a:rPr lang="en-IE" sz="3200" dirty="0">
                <a:solidFill>
                  <a:schemeClr val="bg1"/>
                </a:solidFill>
                <a:latin typeface="Times New Roman" panose="02020603050405020304" pitchFamily="18" charset="0"/>
                <a:cs typeface="Times New Roman" panose="02020603050405020304" pitchFamily="18" charset="0"/>
              </a:rPr>
              <a:t>Presentation to: </a:t>
            </a:r>
            <a:r>
              <a:rPr lang="en-IE" sz="3200" dirty="0">
                <a:solidFill>
                  <a:schemeClr val="bg2">
                    <a:lumMod val="75000"/>
                  </a:schemeClr>
                </a:solidFill>
                <a:latin typeface="Times New Roman" panose="02020603050405020304" pitchFamily="18" charset="0"/>
                <a:cs typeface="Times New Roman" panose="02020603050405020304" pitchFamily="18" charset="0"/>
              </a:rPr>
              <a:t>R.T.F.B.  ACM 10</a:t>
            </a:r>
            <a:r>
              <a:rPr lang="en-IE" sz="32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3200" dirty="0">
                <a:solidFill>
                  <a:schemeClr val="bg2">
                    <a:lumMod val="75000"/>
                  </a:schemeClr>
                </a:solidFill>
                <a:latin typeface="Times New Roman" panose="02020603050405020304" pitchFamily="18" charset="0"/>
                <a:cs typeface="Times New Roman" panose="02020603050405020304" pitchFamily="18" charset="0"/>
              </a:rPr>
              <a:t> May 2022</a:t>
            </a:r>
          </a:p>
        </p:txBody>
      </p:sp>
      <p:cxnSp>
        <p:nvCxnSpPr>
          <p:cNvPr id="5" name="Straight Connector 4"/>
          <p:cNvCxnSpPr/>
          <p:nvPr/>
        </p:nvCxnSpPr>
        <p:spPr>
          <a:xfrm>
            <a:off x="199051" y="20906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559826" y="5393635"/>
            <a:ext cx="2513835" cy="523220"/>
          </a:xfrm>
          <a:prstGeom prst="rect">
            <a:avLst/>
          </a:prstGeom>
          <a:noFill/>
        </p:spPr>
        <p:txBody>
          <a:bodyPr wrap="square" rtlCol="0">
            <a:spAutoFit/>
          </a:bodyPr>
          <a:lstStyle/>
          <a:p>
            <a:r>
              <a:rPr lang="en-IE" sz="1400" b="1" dirty="0">
                <a:solidFill>
                  <a:schemeClr val="accent5">
                    <a:lumMod val="60000"/>
                    <a:lumOff val="40000"/>
                  </a:schemeClr>
                </a:solidFill>
              </a:rPr>
              <a:t>           Colm Harte</a:t>
            </a:r>
          </a:p>
          <a:p>
            <a:r>
              <a:rPr lang="en-IE" sz="1400" b="1" dirty="0">
                <a:solidFill>
                  <a:schemeClr val="accent5">
                    <a:lumMod val="60000"/>
                    <a:lumOff val="40000"/>
                  </a:schemeClr>
                </a:solidFill>
              </a:rPr>
              <a:t>           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9DD27-4106-45F6-8F0C-AC54CFA0B983}"/>
              </a:ext>
            </a:extLst>
          </p:cNvPr>
          <p:cNvSpPr txBox="1"/>
          <p:nvPr/>
        </p:nvSpPr>
        <p:spPr>
          <a:xfrm>
            <a:off x="631609" y="669270"/>
            <a:ext cx="8303343" cy="5519460"/>
          </a:xfrm>
          <a:prstGeom prst="rect">
            <a:avLst/>
          </a:prstGeom>
          <a:noFill/>
        </p:spPr>
        <p:txBody>
          <a:bodyPr wrap="square">
            <a:spAutoFit/>
          </a:bodyPr>
          <a:lstStyle/>
          <a:p>
            <a:pPr marL="342900" indent="-342900">
              <a:spcAft>
                <a:spcPts val="790"/>
              </a:spcAft>
              <a:buFont typeface="+mj-lt"/>
              <a:buAutoNum type="arabicPeriod"/>
            </a:pPr>
            <a:r>
              <a:rPr lang="en-GB" dirty="0"/>
              <a:t>Consideration is required of potential impacts upon future residential populations of the site, resulting from the existing uses.</a:t>
            </a:r>
            <a:endParaRPr lang="en-IE" dirty="0"/>
          </a:p>
          <a:p>
            <a:pPr marL="342900" indent="-342900">
              <a:spcAft>
                <a:spcPts val="790"/>
              </a:spcAft>
              <a:buFont typeface="+mj-lt"/>
              <a:buAutoNum type="arabicPeriod"/>
            </a:pPr>
            <a:r>
              <a:rPr lang="en-GB" dirty="0"/>
              <a:t>Consideration is required of any matters that have the potential to be material contraventions of the Development Plan, with submission of a statement regarding the same if required.</a:t>
            </a:r>
          </a:p>
          <a:p>
            <a:pPr marL="342900" indent="-342900">
              <a:spcAft>
                <a:spcPts val="790"/>
              </a:spcAft>
              <a:buFont typeface="+mj-lt"/>
              <a:buAutoNum type="arabicPeriod"/>
            </a:pPr>
            <a:r>
              <a:rPr lang="en-GB" dirty="0"/>
              <a:t>Landscape drawings clarifying the quantum of public open space proposed and the quality, functionality/usability of the public open space. </a:t>
            </a:r>
          </a:p>
          <a:p>
            <a:pPr marL="342900" indent="-342900">
              <a:spcAft>
                <a:spcPts val="790"/>
              </a:spcAft>
              <a:buFont typeface="+mj-lt"/>
              <a:buAutoNum type="arabicPeriod"/>
            </a:pPr>
            <a:r>
              <a:rPr lang="en-GB" dirty="0"/>
              <a:t>Cross sections of the development should be submitted, clearly detailing the change in levels from the site to surrounding areas and how this will be addressed in both the existing and future conditions.</a:t>
            </a:r>
          </a:p>
          <a:p>
            <a:pPr marL="342900" indent="-342900">
              <a:spcAft>
                <a:spcPts val="790"/>
              </a:spcAft>
              <a:buFont typeface="+mj-lt"/>
              <a:buAutoNum type="arabicPeriod"/>
            </a:pPr>
            <a:r>
              <a:rPr lang="en-IE" dirty="0"/>
              <a:t>A report which </a:t>
            </a:r>
            <a:r>
              <a:rPr lang="en-IE" dirty="0" err="1"/>
              <a:t>addres</a:t>
            </a:r>
            <a:r>
              <a:rPr lang="en-IE" dirty="0"/>
              <a:t> daylight/sunlight analysis, micro-climate/wind impacts and noise impacts and a Daylight/Sunlight analysis.</a:t>
            </a:r>
          </a:p>
          <a:p>
            <a:pPr marL="342900" indent="-342900">
              <a:spcAft>
                <a:spcPts val="790"/>
              </a:spcAft>
              <a:buFont typeface="+mj-lt"/>
              <a:buAutoNum type="arabicPeriod"/>
            </a:pPr>
            <a:r>
              <a:rPr lang="en-IE" dirty="0"/>
              <a:t>A Housing Quality Assessment</a:t>
            </a:r>
          </a:p>
          <a:p>
            <a:pPr marL="342900" indent="-342900">
              <a:spcAft>
                <a:spcPts val="790"/>
              </a:spcAft>
              <a:buFont typeface="+mj-lt"/>
              <a:buAutoNum type="arabicPeriod"/>
            </a:pPr>
            <a:r>
              <a:rPr lang="en-IE" dirty="0"/>
              <a:t>Waste management details </a:t>
            </a:r>
          </a:p>
          <a:p>
            <a:pPr marL="342900" indent="-342900">
              <a:spcAft>
                <a:spcPts val="790"/>
              </a:spcAft>
              <a:buFont typeface="+mj-lt"/>
              <a:buAutoNum type="arabicPeriod"/>
            </a:pPr>
            <a:r>
              <a:rPr lang="en-IE" dirty="0"/>
              <a:t>Additional details, re Roads Department Planning Report, Parks report and Surface Water Drainage and Flood Risk report as indicated in Appendix 1 of the Planning Authority’s Opinion </a:t>
            </a:r>
          </a:p>
        </p:txBody>
      </p:sp>
      <p:sp>
        <p:nvSpPr>
          <p:cNvPr id="6" name="TextBox 5">
            <a:extLst>
              <a:ext uri="{FF2B5EF4-FFF2-40B4-BE49-F238E27FC236}">
                <a16:creationId xmlns:a16="http://schemas.microsoft.com/office/drawing/2014/main" id="{61A09EC3-1068-4811-865B-3DF62AACAD62}"/>
              </a:ext>
            </a:extLst>
          </p:cNvPr>
          <p:cNvSpPr txBox="1"/>
          <p:nvPr/>
        </p:nvSpPr>
        <p:spPr>
          <a:xfrm>
            <a:off x="530942" y="412955"/>
            <a:ext cx="6327058" cy="369332"/>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continued: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965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0CFF4-3921-BBEC-7D1E-999399CC1DDA}"/>
              </a:ext>
            </a:extLst>
          </p:cNvPr>
          <p:cNvPicPr>
            <a:picLocks noChangeAspect="1"/>
          </p:cNvPicPr>
          <p:nvPr/>
        </p:nvPicPr>
        <p:blipFill>
          <a:blip r:embed="rId2"/>
          <a:stretch>
            <a:fillRect/>
          </a:stretch>
        </p:blipFill>
        <p:spPr>
          <a:xfrm>
            <a:off x="172940" y="98570"/>
            <a:ext cx="8798120" cy="6660859"/>
          </a:xfrm>
          <a:prstGeom prst="rect">
            <a:avLst/>
          </a:prstGeom>
        </p:spPr>
      </p:pic>
    </p:spTree>
    <p:extLst>
      <p:ext uri="{BB962C8B-B14F-4D97-AF65-F5344CB8AC3E}">
        <p14:creationId xmlns:p14="http://schemas.microsoft.com/office/powerpoint/2010/main" val="410610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AAABA-195D-1AA0-26F9-29A2CA3AA186}"/>
              </a:ext>
            </a:extLst>
          </p:cNvPr>
          <p:cNvPicPr>
            <a:picLocks noChangeAspect="1"/>
          </p:cNvPicPr>
          <p:nvPr/>
        </p:nvPicPr>
        <p:blipFill>
          <a:blip r:embed="rId2"/>
          <a:stretch>
            <a:fillRect/>
          </a:stretch>
        </p:blipFill>
        <p:spPr>
          <a:xfrm>
            <a:off x="158100" y="134224"/>
            <a:ext cx="8440615" cy="6723776"/>
          </a:xfrm>
          <a:prstGeom prst="rect">
            <a:avLst/>
          </a:prstGeom>
        </p:spPr>
      </p:pic>
      <p:pic>
        <p:nvPicPr>
          <p:cNvPr id="6" name="Picture 5">
            <a:extLst>
              <a:ext uri="{FF2B5EF4-FFF2-40B4-BE49-F238E27FC236}">
                <a16:creationId xmlns:a16="http://schemas.microsoft.com/office/drawing/2014/main" id="{D55D7678-50B6-4681-FA0C-71E3B91B47B9}"/>
              </a:ext>
            </a:extLst>
          </p:cNvPr>
          <p:cNvPicPr>
            <a:picLocks noChangeAspect="1"/>
          </p:cNvPicPr>
          <p:nvPr/>
        </p:nvPicPr>
        <p:blipFill>
          <a:blip r:embed="rId3"/>
          <a:stretch>
            <a:fillRect/>
          </a:stretch>
        </p:blipFill>
        <p:spPr>
          <a:xfrm>
            <a:off x="5831785" y="3834537"/>
            <a:ext cx="1943371" cy="2762636"/>
          </a:xfrm>
          <a:prstGeom prst="rect">
            <a:avLst/>
          </a:prstGeom>
        </p:spPr>
      </p:pic>
    </p:spTree>
    <p:extLst>
      <p:ext uri="{BB962C8B-B14F-4D97-AF65-F5344CB8AC3E}">
        <p14:creationId xmlns:p14="http://schemas.microsoft.com/office/powerpoint/2010/main" val="1423359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94A40-62AE-6DFC-67DD-D88C31FD9D79}"/>
              </a:ext>
            </a:extLst>
          </p:cNvPr>
          <p:cNvPicPr>
            <a:picLocks noChangeAspect="1"/>
          </p:cNvPicPr>
          <p:nvPr/>
        </p:nvPicPr>
        <p:blipFill>
          <a:blip r:embed="rId2"/>
          <a:stretch>
            <a:fillRect/>
          </a:stretch>
        </p:blipFill>
        <p:spPr>
          <a:xfrm>
            <a:off x="1208015" y="325071"/>
            <a:ext cx="6577975" cy="6207858"/>
          </a:xfrm>
          <a:prstGeom prst="rect">
            <a:avLst/>
          </a:prstGeom>
        </p:spPr>
      </p:pic>
    </p:spTree>
    <p:extLst>
      <p:ext uri="{BB962C8B-B14F-4D97-AF65-F5344CB8AC3E}">
        <p14:creationId xmlns:p14="http://schemas.microsoft.com/office/powerpoint/2010/main" val="2826773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D39975-B5BF-28A4-AD54-869A05FCD829}"/>
              </a:ext>
            </a:extLst>
          </p:cNvPr>
          <p:cNvPicPr>
            <a:picLocks noChangeAspect="1"/>
          </p:cNvPicPr>
          <p:nvPr/>
        </p:nvPicPr>
        <p:blipFill>
          <a:blip r:embed="rId2"/>
          <a:stretch>
            <a:fillRect/>
          </a:stretch>
        </p:blipFill>
        <p:spPr>
          <a:xfrm>
            <a:off x="872664" y="123737"/>
            <a:ext cx="7868456" cy="6610525"/>
          </a:xfrm>
          <a:prstGeom prst="rect">
            <a:avLst/>
          </a:prstGeom>
        </p:spPr>
      </p:pic>
    </p:spTree>
    <p:extLst>
      <p:ext uri="{BB962C8B-B14F-4D97-AF65-F5344CB8AC3E}">
        <p14:creationId xmlns:p14="http://schemas.microsoft.com/office/powerpoint/2010/main" val="69500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65B273-6401-A710-38B8-C3D041526402}"/>
              </a:ext>
            </a:extLst>
          </p:cNvPr>
          <p:cNvPicPr>
            <a:picLocks noChangeAspect="1"/>
          </p:cNvPicPr>
          <p:nvPr/>
        </p:nvPicPr>
        <p:blipFill>
          <a:blip r:embed="rId2"/>
          <a:stretch>
            <a:fillRect/>
          </a:stretch>
        </p:blipFill>
        <p:spPr>
          <a:xfrm>
            <a:off x="106889" y="565836"/>
            <a:ext cx="8930221" cy="5516181"/>
          </a:xfrm>
          <a:prstGeom prst="rect">
            <a:avLst/>
          </a:prstGeom>
        </p:spPr>
      </p:pic>
    </p:spTree>
    <p:extLst>
      <p:ext uri="{BB962C8B-B14F-4D97-AF65-F5344CB8AC3E}">
        <p14:creationId xmlns:p14="http://schemas.microsoft.com/office/powerpoint/2010/main" val="1371435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DC6BA-1BB3-4B12-93CB-DE7313AB5166}"/>
              </a:ext>
            </a:extLst>
          </p:cNvPr>
          <p:cNvSpPr txBox="1"/>
          <p:nvPr/>
        </p:nvSpPr>
        <p:spPr>
          <a:xfrm>
            <a:off x="132735" y="1"/>
            <a:ext cx="8878530" cy="6717223"/>
          </a:xfrm>
          <a:prstGeom prst="rect">
            <a:avLst/>
          </a:prstGeom>
          <a:noFill/>
        </p:spPr>
        <p:txBody>
          <a:bodyPr wrap="square">
            <a:spAutoFit/>
          </a:bodyPr>
          <a:lstStyle/>
          <a:p>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r>
              <a:rPr lang="en-GB"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Proposal </a:t>
            </a:r>
          </a:p>
          <a:p>
            <a:pPr algn="just">
              <a:spcAft>
                <a:spcPts val="0"/>
              </a:spcAft>
            </a:pPr>
            <a:r>
              <a:rPr lang="en-GB" sz="1600" dirty="0"/>
              <a:t>The proposed development comprises the demolition of existing industrial units on site and the construction of a mixed-use residential development comprising 4 no. 5-12 storey blocks accommodating 633 no. Build-to-Rent apartments; </a:t>
            </a:r>
          </a:p>
          <a:p>
            <a:pPr>
              <a:spcAft>
                <a:spcPts val="0"/>
              </a:spcAft>
            </a:pPr>
            <a:endParaRPr lang="en-IE" sz="1600" dirty="0"/>
          </a:p>
          <a:p>
            <a:pPr marL="285750" indent="-285750">
              <a:spcAft>
                <a:spcPts val="0"/>
              </a:spcAft>
              <a:buFont typeface="Arial" panose="020B0604020202020204" pitchFamily="34" charset="0"/>
              <a:buChar char="•"/>
            </a:pPr>
            <a:r>
              <a:rPr lang="en-GB" sz="1600" dirty="0"/>
              <a:t>292 no. 1- bed apartments (46%);</a:t>
            </a:r>
          </a:p>
          <a:p>
            <a:pPr marL="285750" indent="-285750">
              <a:spcAft>
                <a:spcPts val="0"/>
              </a:spcAft>
              <a:buFont typeface="Arial" panose="020B0604020202020204" pitchFamily="34" charset="0"/>
              <a:buChar char="•"/>
            </a:pPr>
            <a:r>
              <a:rPr lang="en-GB" sz="1600" dirty="0"/>
              <a:t>25 no. 2-bed (3 Person) apartments (3.4%),</a:t>
            </a:r>
          </a:p>
          <a:p>
            <a:pPr marL="285750" indent="-285750">
              <a:spcAft>
                <a:spcPts val="0"/>
              </a:spcAft>
              <a:buFont typeface="Arial" panose="020B0604020202020204" pitchFamily="34" charset="0"/>
              <a:buChar char="•"/>
            </a:pPr>
            <a:r>
              <a:rPr lang="en-GB" sz="1600" dirty="0"/>
              <a:t>255 no. 2-bed (4 Person) apartments (41%), </a:t>
            </a:r>
          </a:p>
          <a:p>
            <a:pPr marL="285750" indent="-285750">
              <a:spcAft>
                <a:spcPts val="0"/>
              </a:spcAft>
              <a:buFont typeface="Arial" panose="020B0604020202020204" pitchFamily="34" charset="0"/>
              <a:buChar char="•"/>
            </a:pPr>
            <a:r>
              <a:rPr lang="en-GB" sz="1600" dirty="0"/>
              <a:t>61 no. 3-bed apartments (9.6%). </a:t>
            </a:r>
          </a:p>
          <a:p>
            <a:pPr>
              <a:spcAft>
                <a:spcPts val="0"/>
              </a:spcAft>
            </a:pPr>
            <a:endParaRPr lang="en-GB" sz="1600" dirty="0"/>
          </a:p>
          <a:p>
            <a:r>
              <a:rPr lang="en-GB" sz="1600" b="1" dirty="0"/>
              <a:t>Site area </a:t>
            </a:r>
            <a:r>
              <a:rPr lang="en-GB" sz="1600" dirty="0"/>
              <a:t>– 11.12.ha. </a:t>
            </a:r>
            <a:r>
              <a:rPr lang="en-IE" sz="1600" dirty="0"/>
              <a:t> 	</a:t>
            </a:r>
          </a:p>
          <a:p>
            <a:pPr>
              <a:spcAft>
                <a:spcPts val="0"/>
              </a:spcAft>
            </a:pPr>
            <a:r>
              <a:rPr lang="en-GB" sz="1600" b="1" dirty="0"/>
              <a:t>Density</a:t>
            </a:r>
            <a:r>
              <a:rPr lang="en-GB" sz="1600" dirty="0"/>
              <a:t> –  </a:t>
            </a:r>
            <a:r>
              <a:rPr lang="en-IE" sz="1600" dirty="0"/>
              <a:t>226.9 dwellings per hectare </a:t>
            </a:r>
            <a:r>
              <a:rPr lang="en-GB" sz="1600" dirty="0"/>
              <a:t>. </a:t>
            </a:r>
            <a:r>
              <a:rPr lang="en-IE" sz="1600" dirty="0"/>
              <a:t> </a:t>
            </a:r>
          </a:p>
          <a:p>
            <a:pPr>
              <a:spcAft>
                <a:spcPts val="265"/>
              </a:spcAft>
            </a:pPr>
            <a:r>
              <a:rPr lang="en-IE" sz="1600" b="1" dirty="0"/>
              <a:t>Creche</a:t>
            </a:r>
            <a:r>
              <a:rPr lang="en-IE" sz="1600" dirty="0"/>
              <a:t> – creche (360m²) – Ground floor of Block A</a:t>
            </a:r>
          </a:p>
          <a:p>
            <a:pPr>
              <a:spcAft>
                <a:spcPts val="265"/>
              </a:spcAft>
            </a:pPr>
            <a:r>
              <a:rPr lang="en-IE" sz="1600" b="1" dirty="0"/>
              <a:t>Commercial</a:t>
            </a:r>
            <a:r>
              <a:rPr lang="en-IE" sz="1600" dirty="0"/>
              <a:t> – 10 retail/non-retail service/cafe units (1330 </a:t>
            </a:r>
            <a:r>
              <a:rPr lang="en-IE" sz="1600" dirty="0" err="1"/>
              <a:t>sq.m</a:t>
            </a:r>
            <a:r>
              <a:rPr lang="en-IE" sz="1600" dirty="0"/>
              <a:t>) at ground level </a:t>
            </a:r>
          </a:p>
          <a:p>
            <a:pPr>
              <a:spcAft>
                <a:spcPts val="265"/>
              </a:spcAft>
            </a:pPr>
            <a:endParaRPr lang="en-IE" sz="1600" dirty="0"/>
          </a:p>
          <a:p>
            <a:pPr>
              <a:spcAft>
                <a:spcPts val="265"/>
              </a:spcAft>
            </a:pPr>
            <a:r>
              <a:rPr lang="en-IE" sz="1600" b="1" dirty="0"/>
              <a:t>Car parking spaces </a:t>
            </a:r>
            <a:r>
              <a:rPr lang="en-IE" sz="1600" dirty="0"/>
              <a:t>– total 439 spaces  </a:t>
            </a:r>
          </a:p>
          <a:p>
            <a:pPr>
              <a:spcAft>
                <a:spcPts val="265"/>
              </a:spcAft>
            </a:pPr>
            <a:r>
              <a:rPr lang="en-IE" sz="1600" b="1" dirty="0"/>
              <a:t>Bicycle parking </a:t>
            </a:r>
            <a:r>
              <a:rPr lang="en-IE" sz="1600" dirty="0"/>
              <a:t>– 1,035 bicycle spaces  </a:t>
            </a:r>
          </a:p>
          <a:p>
            <a:pPr>
              <a:spcAft>
                <a:spcPts val="0"/>
              </a:spcAft>
            </a:pPr>
            <a:r>
              <a:rPr lang="en-GB" sz="1600" b="1" dirty="0"/>
              <a:t>Plot Ratio </a:t>
            </a:r>
            <a:r>
              <a:rPr lang="en-GB" sz="1600" dirty="0"/>
              <a:t>– </a:t>
            </a:r>
            <a:r>
              <a:rPr lang="en-IE" sz="1600" dirty="0"/>
              <a:t>2.61</a:t>
            </a:r>
          </a:p>
          <a:p>
            <a:pPr>
              <a:spcAft>
                <a:spcPts val="0"/>
              </a:spcAft>
            </a:pPr>
            <a:r>
              <a:rPr lang="en-GB" sz="1600" b="1" dirty="0"/>
              <a:t>Site Coverage </a:t>
            </a:r>
            <a:r>
              <a:rPr lang="en-GB" sz="1600" dirty="0"/>
              <a:t>– </a:t>
            </a:r>
            <a:r>
              <a:rPr lang="en-IE" sz="1600" dirty="0"/>
              <a:t>52%	</a:t>
            </a:r>
          </a:p>
          <a:p>
            <a:r>
              <a:rPr lang="en-IE" sz="1600" b="1" dirty="0"/>
              <a:t>Height</a:t>
            </a:r>
            <a:r>
              <a:rPr lang="en-IE" sz="1600" dirty="0"/>
              <a:t> –  5- 12 storeys</a:t>
            </a:r>
          </a:p>
          <a:p>
            <a:r>
              <a:rPr lang="en-IE" sz="1600" b="1" dirty="0"/>
              <a:t>Dual Aspect apartments </a:t>
            </a:r>
            <a:r>
              <a:rPr lang="en-IE" sz="1600" dirty="0"/>
              <a:t>– 47% </a:t>
            </a:r>
          </a:p>
          <a:p>
            <a:r>
              <a:rPr lang="en-IE" sz="1600" b="1" dirty="0"/>
              <a:t>Public Open Space </a:t>
            </a:r>
            <a:r>
              <a:rPr lang="en-IE" sz="1600" dirty="0"/>
              <a:t>– 3,380 </a:t>
            </a:r>
            <a:r>
              <a:rPr lang="en-IE" sz="1600" dirty="0" err="1"/>
              <a:t>sq.m</a:t>
            </a:r>
            <a:r>
              <a:rPr lang="en-IE" sz="1600" dirty="0"/>
              <a:t> (12% of site area)</a:t>
            </a:r>
          </a:p>
          <a:p>
            <a:r>
              <a:rPr lang="en-IE" sz="1600" b="1" dirty="0"/>
              <a:t>Communal Open Space </a:t>
            </a:r>
            <a:r>
              <a:rPr lang="en-IE" sz="1600" dirty="0"/>
              <a:t>– 5520sq.m.</a:t>
            </a:r>
          </a:p>
          <a:p>
            <a:r>
              <a:rPr lang="en-IE" sz="1600" b="1" dirty="0"/>
              <a:t>Applicants website </a:t>
            </a:r>
            <a:r>
              <a:rPr lang="en-IE" sz="1600" dirty="0"/>
              <a:t>- www.greenvaleshd.com</a:t>
            </a:r>
          </a:p>
          <a:p>
            <a:endPar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0449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88900" y="6248400"/>
            <a:ext cx="6832600" cy="369332"/>
          </a:xfrm>
          <a:prstGeom prst="rect">
            <a:avLst/>
          </a:prstGeom>
          <a:noFill/>
        </p:spPr>
        <p:txBody>
          <a:bodyPr wrap="square" rtlCol="0">
            <a:spAutoFit/>
          </a:bodyPr>
          <a:lstStyle/>
          <a:p>
            <a:r>
              <a:rPr lang="en-IE" dirty="0"/>
              <a:t>CGI view showing Greenhills Road Elevation </a:t>
            </a:r>
          </a:p>
        </p:txBody>
      </p:sp>
      <p:pic>
        <p:nvPicPr>
          <p:cNvPr id="9" name="Picture 8">
            <a:extLst>
              <a:ext uri="{FF2B5EF4-FFF2-40B4-BE49-F238E27FC236}">
                <a16:creationId xmlns:a16="http://schemas.microsoft.com/office/drawing/2014/main" id="{D5F28038-71AF-2E32-6B93-7BC057641120}"/>
              </a:ext>
            </a:extLst>
          </p:cNvPr>
          <p:cNvPicPr>
            <a:picLocks noChangeAspect="1"/>
          </p:cNvPicPr>
          <p:nvPr/>
        </p:nvPicPr>
        <p:blipFill>
          <a:blip r:embed="rId2"/>
          <a:stretch>
            <a:fillRect/>
          </a:stretch>
        </p:blipFill>
        <p:spPr>
          <a:xfrm>
            <a:off x="88900" y="240268"/>
            <a:ext cx="8940800" cy="6008132"/>
          </a:xfrm>
          <a:prstGeom prst="rect">
            <a:avLst/>
          </a:prstGeom>
        </p:spPr>
      </p:pic>
      <p:pic>
        <p:nvPicPr>
          <p:cNvPr id="11" name="Picture 10">
            <a:extLst>
              <a:ext uri="{FF2B5EF4-FFF2-40B4-BE49-F238E27FC236}">
                <a16:creationId xmlns:a16="http://schemas.microsoft.com/office/drawing/2014/main" id="{A14E2CFA-D7F4-8CDE-CC42-899CC74B1818}"/>
              </a:ext>
            </a:extLst>
          </p:cNvPr>
          <p:cNvPicPr>
            <a:picLocks noChangeAspect="1"/>
          </p:cNvPicPr>
          <p:nvPr/>
        </p:nvPicPr>
        <p:blipFill>
          <a:blip r:embed="rId3"/>
          <a:stretch>
            <a:fillRect/>
          </a:stretch>
        </p:blipFill>
        <p:spPr>
          <a:xfrm>
            <a:off x="88900" y="240268"/>
            <a:ext cx="2003634" cy="1486129"/>
          </a:xfrm>
          <a:prstGeom prst="rect">
            <a:avLst/>
          </a:prstGeom>
        </p:spPr>
      </p:pic>
      <p:cxnSp>
        <p:nvCxnSpPr>
          <p:cNvPr id="13" name="Straight Arrow Connector 12">
            <a:extLst>
              <a:ext uri="{FF2B5EF4-FFF2-40B4-BE49-F238E27FC236}">
                <a16:creationId xmlns:a16="http://schemas.microsoft.com/office/drawing/2014/main" id="{2DC186C4-618F-A2D2-8D72-95C2E9B54C3D}"/>
              </a:ext>
            </a:extLst>
          </p:cNvPr>
          <p:cNvCxnSpPr>
            <a:cxnSpLocks/>
          </p:cNvCxnSpPr>
          <p:nvPr/>
        </p:nvCxnSpPr>
        <p:spPr>
          <a:xfrm>
            <a:off x="215900" y="240268"/>
            <a:ext cx="279400" cy="3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921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88900" y="6248400"/>
            <a:ext cx="6832600" cy="369332"/>
          </a:xfrm>
          <a:prstGeom prst="rect">
            <a:avLst/>
          </a:prstGeom>
          <a:noFill/>
        </p:spPr>
        <p:txBody>
          <a:bodyPr wrap="square" rtlCol="0">
            <a:spAutoFit/>
          </a:bodyPr>
          <a:lstStyle/>
          <a:p>
            <a:r>
              <a:rPr lang="en-IE" dirty="0"/>
              <a:t>CGI view showing Greenhills Road Elevation </a:t>
            </a:r>
          </a:p>
        </p:txBody>
      </p:sp>
      <p:pic>
        <p:nvPicPr>
          <p:cNvPr id="3" name="Picture 2">
            <a:extLst>
              <a:ext uri="{FF2B5EF4-FFF2-40B4-BE49-F238E27FC236}">
                <a16:creationId xmlns:a16="http://schemas.microsoft.com/office/drawing/2014/main" id="{1F100322-B8E0-B1CB-257B-5B3EADDB4CE8}"/>
              </a:ext>
            </a:extLst>
          </p:cNvPr>
          <p:cNvPicPr>
            <a:picLocks noChangeAspect="1"/>
          </p:cNvPicPr>
          <p:nvPr/>
        </p:nvPicPr>
        <p:blipFill>
          <a:blip r:embed="rId2"/>
          <a:stretch>
            <a:fillRect/>
          </a:stretch>
        </p:blipFill>
        <p:spPr>
          <a:xfrm>
            <a:off x="203200" y="107836"/>
            <a:ext cx="8636000" cy="6140564"/>
          </a:xfrm>
          <a:prstGeom prst="rect">
            <a:avLst/>
          </a:prstGeom>
        </p:spPr>
      </p:pic>
      <p:pic>
        <p:nvPicPr>
          <p:cNvPr id="6" name="Picture 5">
            <a:extLst>
              <a:ext uri="{FF2B5EF4-FFF2-40B4-BE49-F238E27FC236}">
                <a16:creationId xmlns:a16="http://schemas.microsoft.com/office/drawing/2014/main" id="{BC98413B-D911-84F0-9607-121FAE0CF929}"/>
              </a:ext>
            </a:extLst>
          </p:cNvPr>
          <p:cNvPicPr>
            <a:picLocks noChangeAspect="1"/>
          </p:cNvPicPr>
          <p:nvPr/>
        </p:nvPicPr>
        <p:blipFill>
          <a:blip r:embed="rId3"/>
          <a:stretch>
            <a:fillRect/>
          </a:stretch>
        </p:blipFill>
        <p:spPr>
          <a:xfrm>
            <a:off x="88900" y="107835"/>
            <a:ext cx="2003634" cy="1486129"/>
          </a:xfrm>
          <a:prstGeom prst="rect">
            <a:avLst/>
          </a:prstGeom>
        </p:spPr>
      </p:pic>
      <p:cxnSp>
        <p:nvCxnSpPr>
          <p:cNvPr id="7" name="Straight Arrow Connector 6">
            <a:extLst>
              <a:ext uri="{FF2B5EF4-FFF2-40B4-BE49-F238E27FC236}">
                <a16:creationId xmlns:a16="http://schemas.microsoft.com/office/drawing/2014/main" id="{DB94876A-3879-614C-7D04-3D1C9F3C5599}"/>
              </a:ext>
            </a:extLst>
          </p:cNvPr>
          <p:cNvCxnSpPr>
            <a:cxnSpLocks/>
          </p:cNvCxnSpPr>
          <p:nvPr/>
        </p:nvCxnSpPr>
        <p:spPr>
          <a:xfrm flipH="1">
            <a:off x="1622634" y="115468"/>
            <a:ext cx="469900" cy="24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977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0" y="6311384"/>
            <a:ext cx="6832600" cy="369332"/>
          </a:xfrm>
          <a:prstGeom prst="rect">
            <a:avLst/>
          </a:prstGeom>
          <a:noFill/>
        </p:spPr>
        <p:txBody>
          <a:bodyPr wrap="square" rtlCol="0">
            <a:spAutoFit/>
          </a:bodyPr>
          <a:lstStyle/>
          <a:p>
            <a:r>
              <a:rPr lang="en-IE" dirty="0"/>
              <a:t>CGI view showing Public Open Space </a:t>
            </a:r>
          </a:p>
        </p:txBody>
      </p:sp>
      <p:pic>
        <p:nvPicPr>
          <p:cNvPr id="4" name="Picture 3">
            <a:extLst>
              <a:ext uri="{FF2B5EF4-FFF2-40B4-BE49-F238E27FC236}">
                <a16:creationId xmlns:a16="http://schemas.microsoft.com/office/drawing/2014/main" id="{6A2D1E00-B681-A904-204E-4613E305A754}"/>
              </a:ext>
            </a:extLst>
          </p:cNvPr>
          <p:cNvPicPr>
            <a:picLocks noChangeAspect="1"/>
          </p:cNvPicPr>
          <p:nvPr/>
        </p:nvPicPr>
        <p:blipFill>
          <a:blip r:embed="rId2"/>
          <a:stretch>
            <a:fillRect/>
          </a:stretch>
        </p:blipFill>
        <p:spPr>
          <a:xfrm>
            <a:off x="88900" y="114300"/>
            <a:ext cx="8966200" cy="6134100"/>
          </a:xfrm>
          <a:prstGeom prst="rect">
            <a:avLst/>
          </a:prstGeom>
        </p:spPr>
      </p:pic>
      <p:pic>
        <p:nvPicPr>
          <p:cNvPr id="6" name="Picture 5">
            <a:extLst>
              <a:ext uri="{FF2B5EF4-FFF2-40B4-BE49-F238E27FC236}">
                <a16:creationId xmlns:a16="http://schemas.microsoft.com/office/drawing/2014/main" id="{E2119E37-6D37-0725-1A44-741412E76497}"/>
              </a:ext>
            </a:extLst>
          </p:cNvPr>
          <p:cNvPicPr>
            <a:picLocks noChangeAspect="1"/>
          </p:cNvPicPr>
          <p:nvPr/>
        </p:nvPicPr>
        <p:blipFill>
          <a:blip r:embed="rId3"/>
          <a:stretch>
            <a:fillRect/>
          </a:stretch>
        </p:blipFill>
        <p:spPr>
          <a:xfrm>
            <a:off x="6832600" y="5257571"/>
            <a:ext cx="2003634" cy="1486129"/>
          </a:xfrm>
          <a:prstGeom prst="rect">
            <a:avLst/>
          </a:prstGeom>
        </p:spPr>
      </p:pic>
      <p:cxnSp>
        <p:nvCxnSpPr>
          <p:cNvPr id="7" name="Straight Arrow Connector 6">
            <a:extLst>
              <a:ext uri="{FF2B5EF4-FFF2-40B4-BE49-F238E27FC236}">
                <a16:creationId xmlns:a16="http://schemas.microsoft.com/office/drawing/2014/main" id="{B916AF2E-B1E4-153A-8F7D-A31672E296D0}"/>
              </a:ext>
            </a:extLst>
          </p:cNvPr>
          <p:cNvCxnSpPr>
            <a:cxnSpLocks/>
          </p:cNvCxnSpPr>
          <p:nvPr/>
        </p:nvCxnSpPr>
        <p:spPr>
          <a:xfrm>
            <a:off x="7454900" y="5257571"/>
            <a:ext cx="258867" cy="3396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03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58801BE-E1BD-4B0A-A2A0-5A1279ECD529}"/>
              </a:ext>
            </a:extLst>
          </p:cNvPr>
          <p:cNvPicPr>
            <a:picLocks noChangeAspect="1"/>
          </p:cNvPicPr>
          <p:nvPr/>
        </p:nvPicPr>
        <p:blipFill>
          <a:blip r:embed="rId2"/>
          <a:stretch>
            <a:fillRect/>
          </a:stretch>
        </p:blipFill>
        <p:spPr>
          <a:xfrm>
            <a:off x="482600" y="518849"/>
            <a:ext cx="8178799" cy="5152643"/>
          </a:xfrm>
          <a:prstGeom prst="rect">
            <a:avLst/>
          </a:prstGeom>
          <a:solidFill>
            <a:schemeClr val="tx1"/>
          </a:solidFill>
          <a:ln w="3175">
            <a:solidFill>
              <a:schemeClr val="tx1"/>
            </a:solidFill>
          </a:ln>
        </p:spPr>
      </p:pic>
      <p:cxnSp>
        <p:nvCxnSpPr>
          <p:cNvPr id="6" name="Straight Arrow Connector 5">
            <a:extLst>
              <a:ext uri="{FF2B5EF4-FFF2-40B4-BE49-F238E27FC236}">
                <a16:creationId xmlns:a16="http://schemas.microsoft.com/office/drawing/2014/main" id="{ED7B97F0-9C73-44C2-90C5-770A7833DF41}"/>
              </a:ext>
            </a:extLst>
          </p:cNvPr>
          <p:cNvCxnSpPr>
            <a:cxnSpLocks/>
          </p:cNvCxnSpPr>
          <p:nvPr/>
        </p:nvCxnSpPr>
        <p:spPr>
          <a:xfrm flipV="1">
            <a:off x="2656114" y="3715657"/>
            <a:ext cx="1045030" cy="6851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86C790-869B-43BD-AED9-7F5700E91044}"/>
              </a:ext>
            </a:extLst>
          </p:cNvPr>
          <p:cNvSpPr txBox="1"/>
          <p:nvPr/>
        </p:nvSpPr>
        <p:spPr>
          <a:xfrm>
            <a:off x="1582057" y="4400833"/>
            <a:ext cx="1770743" cy="369332"/>
          </a:xfrm>
          <a:prstGeom prst="rect">
            <a:avLst/>
          </a:prstGeom>
          <a:solidFill>
            <a:schemeClr val="bg1"/>
          </a:solidFill>
        </p:spPr>
        <p:txBody>
          <a:bodyPr wrap="square" rtlCol="0">
            <a:spAutoFit/>
          </a:bodyPr>
          <a:lstStyle/>
          <a:p>
            <a:r>
              <a:rPr lang="en-IE" dirty="0"/>
              <a:t>Application Site</a:t>
            </a:r>
          </a:p>
        </p:txBody>
      </p:sp>
    </p:spTree>
    <p:extLst>
      <p:ext uri="{BB962C8B-B14F-4D97-AF65-F5344CB8AC3E}">
        <p14:creationId xmlns:p14="http://schemas.microsoft.com/office/powerpoint/2010/main" val="654604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88900" y="6248400"/>
            <a:ext cx="6832600" cy="369332"/>
          </a:xfrm>
          <a:prstGeom prst="rect">
            <a:avLst/>
          </a:prstGeom>
          <a:noFill/>
        </p:spPr>
        <p:txBody>
          <a:bodyPr wrap="square" rtlCol="0">
            <a:spAutoFit/>
          </a:bodyPr>
          <a:lstStyle/>
          <a:p>
            <a:r>
              <a:rPr lang="en-IE" dirty="0"/>
              <a:t>CGI view showing southern site boundary  </a:t>
            </a:r>
          </a:p>
        </p:txBody>
      </p:sp>
      <p:pic>
        <p:nvPicPr>
          <p:cNvPr id="9" name="Picture 8">
            <a:extLst>
              <a:ext uri="{FF2B5EF4-FFF2-40B4-BE49-F238E27FC236}">
                <a16:creationId xmlns:a16="http://schemas.microsoft.com/office/drawing/2014/main" id="{86F2D534-E6DB-AF0F-90B0-A7BF6147BE48}"/>
              </a:ext>
            </a:extLst>
          </p:cNvPr>
          <p:cNvPicPr>
            <a:picLocks noChangeAspect="1"/>
          </p:cNvPicPr>
          <p:nvPr/>
        </p:nvPicPr>
        <p:blipFill>
          <a:blip r:embed="rId2"/>
          <a:stretch>
            <a:fillRect/>
          </a:stretch>
        </p:blipFill>
        <p:spPr>
          <a:xfrm>
            <a:off x="88899" y="114300"/>
            <a:ext cx="8878521" cy="6134100"/>
          </a:xfrm>
          <a:prstGeom prst="rect">
            <a:avLst/>
          </a:prstGeom>
        </p:spPr>
      </p:pic>
      <p:pic>
        <p:nvPicPr>
          <p:cNvPr id="10" name="Picture 9">
            <a:extLst>
              <a:ext uri="{FF2B5EF4-FFF2-40B4-BE49-F238E27FC236}">
                <a16:creationId xmlns:a16="http://schemas.microsoft.com/office/drawing/2014/main" id="{1BF22ACB-3A0E-7A7C-96EB-F33B195E96F6}"/>
              </a:ext>
            </a:extLst>
          </p:cNvPr>
          <p:cNvPicPr>
            <a:picLocks noChangeAspect="1"/>
          </p:cNvPicPr>
          <p:nvPr/>
        </p:nvPicPr>
        <p:blipFill>
          <a:blip r:embed="rId3"/>
          <a:stretch>
            <a:fillRect/>
          </a:stretch>
        </p:blipFill>
        <p:spPr>
          <a:xfrm>
            <a:off x="6832600" y="5257571"/>
            <a:ext cx="2003634" cy="1486129"/>
          </a:xfrm>
          <a:prstGeom prst="rect">
            <a:avLst/>
          </a:prstGeom>
        </p:spPr>
      </p:pic>
      <p:cxnSp>
        <p:nvCxnSpPr>
          <p:cNvPr id="11" name="Straight Arrow Connector 10">
            <a:extLst>
              <a:ext uri="{FF2B5EF4-FFF2-40B4-BE49-F238E27FC236}">
                <a16:creationId xmlns:a16="http://schemas.microsoft.com/office/drawing/2014/main" id="{901DF70E-C31F-8E11-DED8-CAC1B0ACE085}"/>
              </a:ext>
            </a:extLst>
          </p:cNvPr>
          <p:cNvCxnSpPr>
            <a:cxnSpLocks/>
          </p:cNvCxnSpPr>
          <p:nvPr/>
        </p:nvCxnSpPr>
        <p:spPr>
          <a:xfrm flipH="1">
            <a:off x="8493674" y="5676900"/>
            <a:ext cx="408153" cy="979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26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88900" y="6248400"/>
            <a:ext cx="6832600" cy="369332"/>
          </a:xfrm>
          <a:prstGeom prst="rect">
            <a:avLst/>
          </a:prstGeom>
          <a:noFill/>
        </p:spPr>
        <p:txBody>
          <a:bodyPr wrap="square" rtlCol="0">
            <a:spAutoFit/>
          </a:bodyPr>
          <a:lstStyle/>
          <a:p>
            <a:r>
              <a:rPr lang="en-IE" dirty="0"/>
              <a:t>CGI view showing southern site boundary  </a:t>
            </a:r>
          </a:p>
        </p:txBody>
      </p:sp>
      <p:pic>
        <p:nvPicPr>
          <p:cNvPr id="7" name="Picture 6">
            <a:extLst>
              <a:ext uri="{FF2B5EF4-FFF2-40B4-BE49-F238E27FC236}">
                <a16:creationId xmlns:a16="http://schemas.microsoft.com/office/drawing/2014/main" id="{1A711F31-8037-0B5E-AB29-E670DC0780C1}"/>
              </a:ext>
            </a:extLst>
          </p:cNvPr>
          <p:cNvPicPr>
            <a:picLocks noChangeAspect="1"/>
          </p:cNvPicPr>
          <p:nvPr/>
        </p:nvPicPr>
        <p:blipFill>
          <a:blip r:embed="rId2"/>
          <a:stretch>
            <a:fillRect/>
          </a:stretch>
        </p:blipFill>
        <p:spPr>
          <a:xfrm>
            <a:off x="155560" y="533400"/>
            <a:ext cx="8899540" cy="5715000"/>
          </a:xfrm>
          <a:prstGeom prst="rect">
            <a:avLst/>
          </a:prstGeom>
        </p:spPr>
      </p:pic>
      <p:pic>
        <p:nvPicPr>
          <p:cNvPr id="4" name="Picture 3">
            <a:extLst>
              <a:ext uri="{FF2B5EF4-FFF2-40B4-BE49-F238E27FC236}">
                <a16:creationId xmlns:a16="http://schemas.microsoft.com/office/drawing/2014/main" id="{BD00BA52-5070-20C4-0F8E-19B82C28F786}"/>
              </a:ext>
            </a:extLst>
          </p:cNvPr>
          <p:cNvPicPr>
            <a:picLocks noChangeAspect="1"/>
          </p:cNvPicPr>
          <p:nvPr/>
        </p:nvPicPr>
        <p:blipFill>
          <a:blip r:embed="rId3"/>
          <a:stretch>
            <a:fillRect/>
          </a:stretch>
        </p:blipFill>
        <p:spPr>
          <a:xfrm>
            <a:off x="7051466" y="5108564"/>
            <a:ext cx="2003634" cy="1486129"/>
          </a:xfrm>
          <a:prstGeom prst="rect">
            <a:avLst/>
          </a:prstGeom>
        </p:spPr>
      </p:pic>
      <p:cxnSp>
        <p:nvCxnSpPr>
          <p:cNvPr id="6" name="Straight Arrow Connector 5">
            <a:extLst>
              <a:ext uri="{FF2B5EF4-FFF2-40B4-BE49-F238E27FC236}">
                <a16:creationId xmlns:a16="http://schemas.microsoft.com/office/drawing/2014/main" id="{B5A26B8B-8167-4CCE-3D45-528A6066A794}"/>
              </a:ext>
            </a:extLst>
          </p:cNvPr>
          <p:cNvCxnSpPr>
            <a:cxnSpLocks/>
          </p:cNvCxnSpPr>
          <p:nvPr/>
        </p:nvCxnSpPr>
        <p:spPr>
          <a:xfrm flipH="1">
            <a:off x="8366480" y="5524500"/>
            <a:ext cx="485420" cy="3271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74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88900" y="6248400"/>
            <a:ext cx="6832600" cy="369332"/>
          </a:xfrm>
          <a:prstGeom prst="rect">
            <a:avLst/>
          </a:prstGeom>
          <a:noFill/>
        </p:spPr>
        <p:txBody>
          <a:bodyPr wrap="square" rtlCol="0">
            <a:spAutoFit/>
          </a:bodyPr>
          <a:lstStyle/>
          <a:p>
            <a:r>
              <a:rPr lang="en-IE" dirty="0"/>
              <a:t>CGI view showing internal open space</a:t>
            </a:r>
          </a:p>
        </p:txBody>
      </p:sp>
      <p:pic>
        <p:nvPicPr>
          <p:cNvPr id="3" name="Picture 2">
            <a:extLst>
              <a:ext uri="{FF2B5EF4-FFF2-40B4-BE49-F238E27FC236}">
                <a16:creationId xmlns:a16="http://schemas.microsoft.com/office/drawing/2014/main" id="{EF828B3A-3C28-62F1-E752-D00CD03323E9}"/>
              </a:ext>
            </a:extLst>
          </p:cNvPr>
          <p:cNvPicPr>
            <a:picLocks noChangeAspect="1"/>
          </p:cNvPicPr>
          <p:nvPr/>
        </p:nvPicPr>
        <p:blipFill>
          <a:blip r:embed="rId2"/>
          <a:stretch>
            <a:fillRect/>
          </a:stretch>
        </p:blipFill>
        <p:spPr>
          <a:xfrm>
            <a:off x="80335" y="671127"/>
            <a:ext cx="8983329" cy="5515745"/>
          </a:xfrm>
          <a:prstGeom prst="rect">
            <a:avLst/>
          </a:prstGeom>
        </p:spPr>
      </p:pic>
      <p:pic>
        <p:nvPicPr>
          <p:cNvPr id="6" name="Picture 5">
            <a:extLst>
              <a:ext uri="{FF2B5EF4-FFF2-40B4-BE49-F238E27FC236}">
                <a16:creationId xmlns:a16="http://schemas.microsoft.com/office/drawing/2014/main" id="{C479ECC9-7322-FD69-5D6A-BC90B369EC6E}"/>
              </a:ext>
            </a:extLst>
          </p:cNvPr>
          <p:cNvPicPr>
            <a:picLocks noChangeAspect="1"/>
          </p:cNvPicPr>
          <p:nvPr/>
        </p:nvPicPr>
        <p:blipFill>
          <a:blip r:embed="rId3"/>
          <a:stretch>
            <a:fillRect/>
          </a:stretch>
        </p:blipFill>
        <p:spPr>
          <a:xfrm>
            <a:off x="7060030" y="4700743"/>
            <a:ext cx="2003634" cy="1486129"/>
          </a:xfrm>
          <a:prstGeom prst="rect">
            <a:avLst/>
          </a:prstGeom>
        </p:spPr>
      </p:pic>
      <p:cxnSp>
        <p:nvCxnSpPr>
          <p:cNvPr id="8" name="Straight Arrow Connector 7">
            <a:extLst>
              <a:ext uri="{FF2B5EF4-FFF2-40B4-BE49-F238E27FC236}">
                <a16:creationId xmlns:a16="http://schemas.microsoft.com/office/drawing/2014/main" id="{2634479F-AF37-4685-A2CB-69400C4C3CCE}"/>
              </a:ext>
            </a:extLst>
          </p:cNvPr>
          <p:cNvCxnSpPr>
            <a:cxnSpLocks/>
          </p:cNvCxnSpPr>
          <p:nvPr/>
        </p:nvCxnSpPr>
        <p:spPr>
          <a:xfrm flipV="1">
            <a:off x="7060030" y="5558978"/>
            <a:ext cx="435570" cy="2449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98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D236F-E3C2-C448-FF5A-D77CEB718295}"/>
              </a:ext>
            </a:extLst>
          </p:cNvPr>
          <p:cNvSpPr txBox="1"/>
          <p:nvPr/>
        </p:nvSpPr>
        <p:spPr>
          <a:xfrm>
            <a:off x="0" y="6364853"/>
            <a:ext cx="6832600" cy="369332"/>
          </a:xfrm>
          <a:prstGeom prst="rect">
            <a:avLst/>
          </a:prstGeom>
          <a:noFill/>
        </p:spPr>
        <p:txBody>
          <a:bodyPr wrap="square" rtlCol="0">
            <a:spAutoFit/>
          </a:bodyPr>
          <a:lstStyle/>
          <a:p>
            <a:r>
              <a:rPr lang="en-IE" dirty="0"/>
              <a:t>CGI view showing internal open space</a:t>
            </a:r>
          </a:p>
        </p:txBody>
      </p:sp>
      <p:pic>
        <p:nvPicPr>
          <p:cNvPr id="7" name="Picture 6">
            <a:extLst>
              <a:ext uri="{FF2B5EF4-FFF2-40B4-BE49-F238E27FC236}">
                <a16:creationId xmlns:a16="http://schemas.microsoft.com/office/drawing/2014/main" id="{F72A5072-4B90-2821-5A37-1DE198FDE45B}"/>
              </a:ext>
            </a:extLst>
          </p:cNvPr>
          <p:cNvPicPr>
            <a:picLocks noChangeAspect="1"/>
          </p:cNvPicPr>
          <p:nvPr/>
        </p:nvPicPr>
        <p:blipFill>
          <a:blip r:embed="rId2"/>
          <a:stretch>
            <a:fillRect/>
          </a:stretch>
        </p:blipFill>
        <p:spPr>
          <a:xfrm>
            <a:off x="80336" y="123815"/>
            <a:ext cx="8983328" cy="6063057"/>
          </a:xfrm>
          <a:prstGeom prst="rect">
            <a:avLst/>
          </a:prstGeom>
        </p:spPr>
      </p:pic>
      <p:pic>
        <p:nvPicPr>
          <p:cNvPr id="8" name="Picture 7">
            <a:extLst>
              <a:ext uri="{FF2B5EF4-FFF2-40B4-BE49-F238E27FC236}">
                <a16:creationId xmlns:a16="http://schemas.microsoft.com/office/drawing/2014/main" id="{58682F90-DA9A-3942-C008-54E3757D4162}"/>
              </a:ext>
            </a:extLst>
          </p:cNvPr>
          <p:cNvPicPr>
            <a:picLocks noChangeAspect="1"/>
          </p:cNvPicPr>
          <p:nvPr/>
        </p:nvPicPr>
        <p:blipFill>
          <a:blip r:embed="rId3"/>
          <a:stretch>
            <a:fillRect/>
          </a:stretch>
        </p:blipFill>
        <p:spPr>
          <a:xfrm>
            <a:off x="7060030" y="4700743"/>
            <a:ext cx="2003634" cy="1486129"/>
          </a:xfrm>
          <a:prstGeom prst="rect">
            <a:avLst/>
          </a:prstGeom>
        </p:spPr>
      </p:pic>
      <p:cxnSp>
        <p:nvCxnSpPr>
          <p:cNvPr id="9" name="Straight Arrow Connector 8">
            <a:extLst>
              <a:ext uri="{FF2B5EF4-FFF2-40B4-BE49-F238E27FC236}">
                <a16:creationId xmlns:a16="http://schemas.microsoft.com/office/drawing/2014/main" id="{45D0C5B0-7EEE-BDB4-75CE-C9894D97BCFA}"/>
              </a:ext>
            </a:extLst>
          </p:cNvPr>
          <p:cNvCxnSpPr>
            <a:cxnSpLocks/>
          </p:cNvCxnSpPr>
          <p:nvPr/>
        </p:nvCxnSpPr>
        <p:spPr>
          <a:xfrm flipV="1">
            <a:off x="7060030" y="5443807"/>
            <a:ext cx="538340" cy="3219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860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3C521C-BE53-3870-FA58-144896940842}"/>
              </a:ext>
            </a:extLst>
          </p:cNvPr>
          <p:cNvPicPr>
            <a:picLocks noChangeAspect="1"/>
          </p:cNvPicPr>
          <p:nvPr/>
        </p:nvPicPr>
        <p:blipFill>
          <a:blip r:embed="rId2"/>
          <a:stretch>
            <a:fillRect/>
          </a:stretch>
        </p:blipFill>
        <p:spPr>
          <a:xfrm>
            <a:off x="348976" y="548861"/>
            <a:ext cx="8539808" cy="5379666"/>
          </a:xfrm>
          <a:prstGeom prst="rect">
            <a:avLst/>
          </a:prstGeom>
        </p:spPr>
      </p:pic>
      <p:sp>
        <p:nvSpPr>
          <p:cNvPr id="5" name="TextBox 4">
            <a:extLst>
              <a:ext uri="{FF2B5EF4-FFF2-40B4-BE49-F238E27FC236}">
                <a16:creationId xmlns:a16="http://schemas.microsoft.com/office/drawing/2014/main" id="{5F3D236F-E3C2-C448-FF5A-D77CEB718295}"/>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Crescent (Existing)</a:t>
            </a:r>
          </a:p>
        </p:txBody>
      </p:sp>
    </p:spTree>
    <p:extLst>
      <p:ext uri="{BB962C8B-B14F-4D97-AF65-F5344CB8AC3E}">
        <p14:creationId xmlns:p14="http://schemas.microsoft.com/office/powerpoint/2010/main" val="424966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2C7E2-93AC-ED74-ED5F-EDB25B043623}"/>
              </a:ext>
            </a:extLst>
          </p:cNvPr>
          <p:cNvPicPr>
            <a:picLocks noChangeAspect="1"/>
          </p:cNvPicPr>
          <p:nvPr/>
        </p:nvPicPr>
        <p:blipFill>
          <a:blip r:embed="rId2"/>
          <a:stretch>
            <a:fillRect/>
          </a:stretch>
        </p:blipFill>
        <p:spPr>
          <a:xfrm>
            <a:off x="157464" y="837018"/>
            <a:ext cx="8829072" cy="5183964"/>
          </a:xfrm>
          <a:prstGeom prst="rect">
            <a:avLst/>
          </a:prstGeom>
        </p:spPr>
      </p:pic>
      <p:sp>
        <p:nvSpPr>
          <p:cNvPr id="5" name="TextBox 4">
            <a:extLst>
              <a:ext uri="{FF2B5EF4-FFF2-40B4-BE49-F238E27FC236}">
                <a16:creationId xmlns:a16="http://schemas.microsoft.com/office/drawing/2014/main" id="{7DF9BFC1-B178-47CA-88D4-78D029CCBE45}"/>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Crescent (Proposed)</a:t>
            </a:r>
          </a:p>
        </p:txBody>
      </p:sp>
    </p:spTree>
    <p:extLst>
      <p:ext uri="{BB962C8B-B14F-4D97-AF65-F5344CB8AC3E}">
        <p14:creationId xmlns:p14="http://schemas.microsoft.com/office/powerpoint/2010/main" val="2295239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FD60B-91F7-86C1-2442-7599E569D263}"/>
              </a:ext>
            </a:extLst>
          </p:cNvPr>
          <p:cNvPicPr>
            <a:picLocks noChangeAspect="1"/>
          </p:cNvPicPr>
          <p:nvPr/>
        </p:nvPicPr>
        <p:blipFill>
          <a:blip r:embed="rId2"/>
          <a:stretch>
            <a:fillRect/>
          </a:stretch>
        </p:blipFill>
        <p:spPr>
          <a:xfrm>
            <a:off x="296426" y="796890"/>
            <a:ext cx="8551147" cy="5264220"/>
          </a:xfrm>
          <a:prstGeom prst="rect">
            <a:avLst/>
          </a:prstGeom>
        </p:spPr>
      </p:pic>
      <p:sp>
        <p:nvSpPr>
          <p:cNvPr id="5" name="TextBox 4">
            <a:extLst>
              <a:ext uri="{FF2B5EF4-FFF2-40B4-BE49-F238E27FC236}">
                <a16:creationId xmlns:a16="http://schemas.microsoft.com/office/drawing/2014/main" id="{C3EA8988-0887-89E4-83C9-26E771489BAA}"/>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Roundabout (Existing)</a:t>
            </a:r>
          </a:p>
        </p:txBody>
      </p:sp>
    </p:spTree>
    <p:extLst>
      <p:ext uri="{BB962C8B-B14F-4D97-AF65-F5344CB8AC3E}">
        <p14:creationId xmlns:p14="http://schemas.microsoft.com/office/powerpoint/2010/main" val="3374340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12F6F-CBE4-7E3F-F2D5-9566AE649EED}"/>
              </a:ext>
            </a:extLst>
          </p:cNvPr>
          <p:cNvPicPr>
            <a:picLocks noChangeAspect="1"/>
          </p:cNvPicPr>
          <p:nvPr/>
        </p:nvPicPr>
        <p:blipFill>
          <a:blip r:embed="rId2"/>
          <a:stretch>
            <a:fillRect/>
          </a:stretch>
        </p:blipFill>
        <p:spPr>
          <a:xfrm>
            <a:off x="200530" y="568933"/>
            <a:ext cx="8742940" cy="5450030"/>
          </a:xfrm>
          <a:prstGeom prst="rect">
            <a:avLst/>
          </a:prstGeom>
        </p:spPr>
      </p:pic>
      <p:sp>
        <p:nvSpPr>
          <p:cNvPr id="5" name="TextBox 4">
            <a:extLst>
              <a:ext uri="{FF2B5EF4-FFF2-40B4-BE49-F238E27FC236}">
                <a16:creationId xmlns:a16="http://schemas.microsoft.com/office/drawing/2014/main" id="{0166FA12-029D-A795-5F8C-8176062A6955}"/>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Roundabout (Proposed)</a:t>
            </a:r>
          </a:p>
        </p:txBody>
      </p:sp>
    </p:spTree>
    <p:extLst>
      <p:ext uri="{BB962C8B-B14F-4D97-AF65-F5344CB8AC3E}">
        <p14:creationId xmlns:p14="http://schemas.microsoft.com/office/powerpoint/2010/main" val="3014826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F64DA-DC88-178C-121D-076023FF24C2}"/>
              </a:ext>
            </a:extLst>
          </p:cNvPr>
          <p:cNvPicPr>
            <a:picLocks noChangeAspect="1"/>
          </p:cNvPicPr>
          <p:nvPr/>
        </p:nvPicPr>
        <p:blipFill>
          <a:blip r:embed="rId2"/>
          <a:stretch>
            <a:fillRect/>
          </a:stretch>
        </p:blipFill>
        <p:spPr>
          <a:xfrm>
            <a:off x="219288" y="522250"/>
            <a:ext cx="8623120" cy="5577100"/>
          </a:xfrm>
          <a:prstGeom prst="rect">
            <a:avLst/>
          </a:prstGeom>
        </p:spPr>
      </p:pic>
      <p:sp>
        <p:nvSpPr>
          <p:cNvPr id="5" name="TextBox 4">
            <a:extLst>
              <a:ext uri="{FF2B5EF4-FFF2-40B4-BE49-F238E27FC236}">
                <a16:creationId xmlns:a16="http://schemas.microsoft.com/office/drawing/2014/main" id="{0957FE4F-6818-4B69-0E8E-194A03CCACE9}"/>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Roundabout (Existing)</a:t>
            </a:r>
          </a:p>
        </p:txBody>
      </p:sp>
    </p:spTree>
    <p:extLst>
      <p:ext uri="{BB962C8B-B14F-4D97-AF65-F5344CB8AC3E}">
        <p14:creationId xmlns:p14="http://schemas.microsoft.com/office/powerpoint/2010/main" val="46253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8A8BC5-46A2-0A1B-EBCC-F36A775E5538}"/>
              </a:ext>
            </a:extLst>
          </p:cNvPr>
          <p:cNvPicPr>
            <a:picLocks noChangeAspect="1"/>
          </p:cNvPicPr>
          <p:nvPr/>
        </p:nvPicPr>
        <p:blipFill>
          <a:blip r:embed="rId2"/>
          <a:stretch>
            <a:fillRect/>
          </a:stretch>
        </p:blipFill>
        <p:spPr>
          <a:xfrm>
            <a:off x="271441" y="636157"/>
            <a:ext cx="8601117" cy="5443095"/>
          </a:xfrm>
          <a:prstGeom prst="rect">
            <a:avLst/>
          </a:prstGeom>
        </p:spPr>
      </p:pic>
      <p:sp>
        <p:nvSpPr>
          <p:cNvPr id="5" name="TextBox 4">
            <a:extLst>
              <a:ext uri="{FF2B5EF4-FFF2-40B4-BE49-F238E27FC236}">
                <a16:creationId xmlns:a16="http://schemas.microsoft.com/office/drawing/2014/main" id="{0FEEC0DE-331B-6A7D-CBA5-D579BAC854E2}"/>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Roundabout (Proposed)</a:t>
            </a:r>
          </a:p>
        </p:txBody>
      </p:sp>
    </p:spTree>
    <p:extLst>
      <p:ext uri="{BB962C8B-B14F-4D97-AF65-F5344CB8AC3E}">
        <p14:creationId xmlns:p14="http://schemas.microsoft.com/office/powerpoint/2010/main" val="93714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E1337-F082-4A2A-B9A7-83A34B4FDF03}"/>
              </a:ext>
            </a:extLst>
          </p:cNvPr>
          <p:cNvPicPr>
            <a:picLocks noChangeAspect="1"/>
          </p:cNvPicPr>
          <p:nvPr/>
        </p:nvPicPr>
        <p:blipFill>
          <a:blip r:embed="rId2"/>
          <a:stretch>
            <a:fillRect/>
          </a:stretch>
        </p:blipFill>
        <p:spPr>
          <a:xfrm>
            <a:off x="482600" y="883348"/>
            <a:ext cx="8178799" cy="5091302"/>
          </a:xfrm>
          <a:prstGeom prst="rect">
            <a:avLst/>
          </a:prstGeom>
        </p:spPr>
      </p:pic>
      <p:sp>
        <p:nvSpPr>
          <p:cNvPr id="5" name="TextBox 4">
            <a:extLst>
              <a:ext uri="{FF2B5EF4-FFF2-40B4-BE49-F238E27FC236}">
                <a16:creationId xmlns:a16="http://schemas.microsoft.com/office/drawing/2014/main" id="{6323C033-9BED-4B80-A769-1976A09F700D}"/>
              </a:ext>
            </a:extLst>
          </p:cNvPr>
          <p:cNvSpPr txBox="1"/>
          <p:nvPr/>
        </p:nvSpPr>
        <p:spPr>
          <a:xfrm>
            <a:off x="3280229" y="5442857"/>
            <a:ext cx="1770743" cy="369332"/>
          </a:xfrm>
          <a:prstGeom prst="rect">
            <a:avLst/>
          </a:prstGeom>
          <a:solidFill>
            <a:schemeClr val="bg1"/>
          </a:solidFill>
        </p:spPr>
        <p:txBody>
          <a:bodyPr wrap="square" rtlCol="0">
            <a:spAutoFit/>
          </a:bodyPr>
          <a:lstStyle/>
          <a:p>
            <a:r>
              <a:rPr lang="en-IE" dirty="0"/>
              <a:t>Application Site</a:t>
            </a:r>
          </a:p>
        </p:txBody>
      </p:sp>
      <p:cxnSp>
        <p:nvCxnSpPr>
          <p:cNvPr id="7" name="Straight Arrow Connector 6">
            <a:extLst>
              <a:ext uri="{FF2B5EF4-FFF2-40B4-BE49-F238E27FC236}">
                <a16:creationId xmlns:a16="http://schemas.microsoft.com/office/drawing/2014/main" id="{2B15147D-1F4B-4C79-9210-DAE89D663FFD}"/>
              </a:ext>
            </a:extLst>
          </p:cNvPr>
          <p:cNvCxnSpPr/>
          <p:nvPr/>
        </p:nvCxnSpPr>
        <p:spPr>
          <a:xfrm flipH="1" flipV="1">
            <a:off x="3280229" y="4963886"/>
            <a:ext cx="391885" cy="4789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FA1B22-2035-4ED7-A697-21BC17F03B43}"/>
              </a:ext>
            </a:extLst>
          </p:cNvPr>
          <p:cNvSpPr txBox="1"/>
          <p:nvPr/>
        </p:nvSpPr>
        <p:spPr>
          <a:xfrm>
            <a:off x="6023428" y="1799771"/>
            <a:ext cx="1524000" cy="646331"/>
          </a:xfrm>
          <a:prstGeom prst="rect">
            <a:avLst/>
          </a:prstGeom>
          <a:solidFill>
            <a:schemeClr val="bg1"/>
          </a:solidFill>
        </p:spPr>
        <p:txBody>
          <a:bodyPr wrap="square" rtlCol="0">
            <a:spAutoFit/>
          </a:bodyPr>
          <a:lstStyle/>
          <a:p>
            <a:r>
              <a:rPr lang="en-IE" dirty="0"/>
              <a:t>Walkinstown Roundabout</a:t>
            </a:r>
          </a:p>
        </p:txBody>
      </p:sp>
      <p:cxnSp>
        <p:nvCxnSpPr>
          <p:cNvPr id="11" name="Straight Arrow Connector 10">
            <a:extLst>
              <a:ext uri="{FF2B5EF4-FFF2-40B4-BE49-F238E27FC236}">
                <a16:creationId xmlns:a16="http://schemas.microsoft.com/office/drawing/2014/main" id="{B7A2CD4E-4EBD-4533-ACC0-23F0CB781795}"/>
              </a:ext>
            </a:extLst>
          </p:cNvPr>
          <p:cNvCxnSpPr>
            <a:cxnSpLocks/>
          </p:cNvCxnSpPr>
          <p:nvPr/>
        </p:nvCxnSpPr>
        <p:spPr>
          <a:xfrm flipH="1">
            <a:off x="5827486" y="2446102"/>
            <a:ext cx="1328057" cy="2608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42CA80-A1F6-44C8-80DB-90A903C36DF6}"/>
              </a:ext>
            </a:extLst>
          </p:cNvPr>
          <p:cNvSpPr txBox="1"/>
          <p:nvPr/>
        </p:nvSpPr>
        <p:spPr>
          <a:xfrm>
            <a:off x="1088570" y="3425372"/>
            <a:ext cx="1930401" cy="369332"/>
          </a:xfrm>
          <a:prstGeom prst="rect">
            <a:avLst/>
          </a:prstGeom>
          <a:solidFill>
            <a:schemeClr val="bg1"/>
          </a:solidFill>
        </p:spPr>
        <p:txBody>
          <a:bodyPr wrap="square" rtlCol="0">
            <a:spAutoFit/>
          </a:bodyPr>
          <a:lstStyle/>
          <a:p>
            <a:r>
              <a:rPr lang="en-IE" dirty="0"/>
              <a:t>Greenhills Road</a:t>
            </a:r>
          </a:p>
        </p:txBody>
      </p:sp>
      <p:cxnSp>
        <p:nvCxnSpPr>
          <p:cNvPr id="14" name="Straight Arrow Connector 13">
            <a:extLst>
              <a:ext uri="{FF2B5EF4-FFF2-40B4-BE49-F238E27FC236}">
                <a16:creationId xmlns:a16="http://schemas.microsoft.com/office/drawing/2014/main" id="{D12CB017-B460-428C-A877-6D89EC17D393}"/>
              </a:ext>
            </a:extLst>
          </p:cNvPr>
          <p:cNvCxnSpPr>
            <a:cxnSpLocks/>
          </p:cNvCxnSpPr>
          <p:nvPr/>
        </p:nvCxnSpPr>
        <p:spPr>
          <a:xfrm>
            <a:off x="1262743" y="3794704"/>
            <a:ext cx="422730" cy="690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516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E407E-B95C-3D6D-8FCF-05714CBB076C}"/>
              </a:ext>
            </a:extLst>
          </p:cNvPr>
          <p:cNvPicPr>
            <a:picLocks noChangeAspect="1"/>
          </p:cNvPicPr>
          <p:nvPr/>
        </p:nvPicPr>
        <p:blipFill>
          <a:blip r:embed="rId2"/>
          <a:stretch>
            <a:fillRect/>
          </a:stretch>
        </p:blipFill>
        <p:spPr>
          <a:xfrm>
            <a:off x="200967" y="560703"/>
            <a:ext cx="8742066" cy="5542075"/>
          </a:xfrm>
          <a:prstGeom prst="rect">
            <a:avLst/>
          </a:prstGeom>
        </p:spPr>
      </p:pic>
      <p:sp>
        <p:nvSpPr>
          <p:cNvPr id="5" name="TextBox 4">
            <a:extLst>
              <a:ext uri="{FF2B5EF4-FFF2-40B4-BE49-F238E27FC236}">
                <a16:creationId xmlns:a16="http://schemas.microsoft.com/office/drawing/2014/main" id="{78207B91-9358-B82D-CE9A-04E9D1F0AA30}"/>
              </a:ext>
            </a:extLst>
          </p:cNvPr>
          <p:cNvSpPr txBox="1"/>
          <p:nvPr/>
        </p:nvSpPr>
        <p:spPr>
          <a:xfrm>
            <a:off x="444500" y="6248400"/>
            <a:ext cx="6832600" cy="381000"/>
          </a:xfrm>
          <a:prstGeom prst="rect">
            <a:avLst/>
          </a:prstGeom>
          <a:noFill/>
        </p:spPr>
        <p:txBody>
          <a:bodyPr wrap="square" rtlCol="0">
            <a:spAutoFit/>
          </a:bodyPr>
          <a:lstStyle/>
          <a:p>
            <a:r>
              <a:rPr lang="en-IE" dirty="0"/>
              <a:t>View from Greenhills Road (Existing)</a:t>
            </a:r>
          </a:p>
        </p:txBody>
      </p:sp>
    </p:spTree>
    <p:extLst>
      <p:ext uri="{BB962C8B-B14F-4D97-AF65-F5344CB8AC3E}">
        <p14:creationId xmlns:p14="http://schemas.microsoft.com/office/powerpoint/2010/main" val="1077618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A62AFF-CAC5-DCF8-CE2F-0742832E1534}"/>
              </a:ext>
            </a:extLst>
          </p:cNvPr>
          <p:cNvPicPr>
            <a:picLocks noChangeAspect="1"/>
          </p:cNvPicPr>
          <p:nvPr/>
        </p:nvPicPr>
        <p:blipFill>
          <a:blip r:embed="rId2"/>
          <a:stretch>
            <a:fillRect/>
          </a:stretch>
        </p:blipFill>
        <p:spPr>
          <a:xfrm>
            <a:off x="306475" y="781025"/>
            <a:ext cx="8531050" cy="5446085"/>
          </a:xfrm>
          <a:prstGeom prst="rect">
            <a:avLst/>
          </a:prstGeom>
        </p:spPr>
      </p:pic>
      <p:sp>
        <p:nvSpPr>
          <p:cNvPr id="7" name="TextBox 6">
            <a:extLst>
              <a:ext uri="{FF2B5EF4-FFF2-40B4-BE49-F238E27FC236}">
                <a16:creationId xmlns:a16="http://schemas.microsoft.com/office/drawing/2014/main" id="{26166F32-AECA-2D33-EAF9-78D8A5C371BA}"/>
              </a:ext>
            </a:extLst>
          </p:cNvPr>
          <p:cNvSpPr txBox="1"/>
          <p:nvPr/>
        </p:nvSpPr>
        <p:spPr>
          <a:xfrm>
            <a:off x="444500" y="6248400"/>
            <a:ext cx="6832600" cy="381000"/>
          </a:xfrm>
          <a:prstGeom prst="rect">
            <a:avLst/>
          </a:prstGeom>
          <a:noFill/>
        </p:spPr>
        <p:txBody>
          <a:bodyPr wrap="square" rtlCol="0">
            <a:spAutoFit/>
          </a:bodyPr>
          <a:lstStyle/>
          <a:p>
            <a:r>
              <a:rPr lang="en-IE" dirty="0"/>
              <a:t>View from Greenhills Road (Proposed)</a:t>
            </a:r>
          </a:p>
        </p:txBody>
      </p:sp>
    </p:spTree>
    <p:extLst>
      <p:ext uri="{BB962C8B-B14F-4D97-AF65-F5344CB8AC3E}">
        <p14:creationId xmlns:p14="http://schemas.microsoft.com/office/powerpoint/2010/main" val="1137035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879E7-6760-E99B-D39B-5E60BA3B4F74}"/>
              </a:ext>
            </a:extLst>
          </p:cNvPr>
          <p:cNvPicPr>
            <a:picLocks noChangeAspect="1"/>
          </p:cNvPicPr>
          <p:nvPr/>
        </p:nvPicPr>
        <p:blipFill>
          <a:blip r:embed="rId2"/>
          <a:stretch>
            <a:fillRect/>
          </a:stretch>
        </p:blipFill>
        <p:spPr>
          <a:xfrm>
            <a:off x="346668" y="781402"/>
            <a:ext cx="8450664" cy="5295195"/>
          </a:xfrm>
          <a:prstGeom prst="rect">
            <a:avLst/>
          </a:prstGeom>
        </p:spPr>
      </p:pic>
      <p:sp>
        <p:nvSpPr>
          <p:cNvPr id="5" name="TextBox 4">
            <a:extLst>
              <a:ext uri="{FF2B5EF4-FFF2-40B4-BE49-F238E27FC236}">
                <a16:creationId xmlns:a16="http://schemas.microsoft.com/office/drawing/2014/main" id="{3B125353-1F32-8793-469F-14896BDF865F}"/>
              </a:ext>
            </a:extLst>
          </p:cNvPr>
          <p:cNvSpPr txBox="1"/>
          <p:nvPr/>
        </p:nvSpPr>
        <p:spPr>
          <a:xfrm>
            <a:off x="444500" y="6248400"/>
            <a:ext cx="6832600" cy="381000"/>
          </a:xfrm>
          <a:prstGeom prst="rect">
            <a:avLst/>
          </a:prstGeom>
          <a:noFill/>
        </p:spPr>
        <p:txBody>
          <a:bodyPr wrap="square" rtlCol="0">
            <a:spAutoFit/>
          </a:bodyPr>
          <a:lstStyle/>
          <a:p>
            <a:r>
              <a:rPr lang="en-IE" dirty="0"/>
              <a:t>View from St James Road (Existing)</a:t>
            </a:r>
          </a:p>
        </p:txBody>
      </p:sp>
    </p:spTree>
    <p:extLst>
      <p:ext uri="{BB962C8B-B14F-4D97-AF65-F5344CB8AC3E}">
        <p14:creationId xmlns:p14="http://schemas.microsoft.com/office/powerpoint/2010/main" val="3676562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879E7-6760-E99B-D39B-5E60BA3B4F74}"/>
              </a:ext>
            </a:extLst>
          </p:cNvPr>
          <p:cNvPicPr>
            <a:picLocks noChangeAspect="1"/>
          </p:cNvPicPr>
          <p:nvPr/>
        </p:nvPicPr>
        <p:blipFill>
          <a:blip r:embed="rId2"/>
          <a:stretch>
            <a:fillRect/>
          </a:stretch>
        </p:blipFill>
        <p:spPr>
          <a:xfrm>
            <a:off x="346668" y="781402"/>
            <a:ext cx="8450664" cy="5295195"/>
          </a:xfrm>
          <a:prstGeom prst="rect">
            <a:avLst/>
          </a:prstGeom>
        </p:spPr>
      </p:pic>
      <p:pic>
        <p:nvPicPr>
          <p:cNvPr id="3" name="Picture 2">
            <a:extLst>
              <a:ext uri="{FF2B5EF4-FFF2-40B4-BE49-F238E27FC236}">
                <a16:creationId xmlns:a16="http://schemas.microsoft.com/office/drawing/2014/main" id="{BDC868D4-F2CF-485A-AF08-45E4EAC87350}"/>
              </a:ext>
            </a:extLst>
          </p:cNvPr>
          <p:cNvPicPr>
            <a:picLocks noChangeAspect="1"/>
          </p:cNvPicPr>
          <p:nvPr/>
        </p:nvPicPr>
        <p:blipFill>
          <a:blip r:embed="rId3"/>
          <a:stretch>
            <a:fillRect/>
          </a:stretch>
        </p:blipFill>
        <p:spPr>
          <a:xfrm>
            <a:off x="346668" y="816452"/>
            <a:ext cx="8450664" cy="5225094"/>
          </a:xfrm>
          <a:prstGeom prst="rect">
            <a:avLst/>
          </a:prstGeom>
        </p:spPr>
      </p:pic>
      <p:sp>
        <p:nvSpPr>
          <p:cNvPr id="5" name="TextBox 4">
            <a:extLst>
              <a:ext uri="{FF2B5EF4-FFF2-40B4-BE49-F238E27FC236}">
                <a16:creationId xmlns:a16="http://schemas.microsoft.com/office/drawing/2014/main" id="{902C1E70-BAA2-AA0C-CB4E-60B5433830CA}"/>
              </a:ext>
            </a:extLst>
          </p:cNvPr>
          <p:cNvSpPr txBox="1"/>
          <p:nvPr/>
        </p:nvSpPr>
        <p:spPr>
          <a:xfrm>
            <a:off x="444500" y="6248400"/>
            <a:ext cx="6832600" cy="381000"/>
          </a:xfrm>
          <a:prstGeom prst="rect">
            <a:avLst/>
          </a:prstGeom>
          <a:noFill/>
        </p:spPr>
        <p:txBody>
          <a:bodyPr wrap="square" rtlCol="0">
            <a:spAutoFit/>
          </a:bodyPr>
          <a:lstStyle/>
          <a:p>
            <a:r>
              <a:rPr lang="en-IE" dirty="0"/>
              <a:t>View from St James Road (Proposed)</a:t>
            </a:r>
          </a:p>
        </p:txBody>
      </p:sp>
    </p:spTree>
    <p:extLst>
      <p:ext uri="{BB962C8B-B14F-4D97-AF65-F5344CB8AC3E}">
        <p14:creationId xmlns:p14="http://schemas.microsoft.com/office/powerpoint/2010/main" val="2434586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879E7-6760-E99B-D39B-5E60BA3B4F74}"/>
              </a:ext>
            </a:extLst>
          </p:cNvPr>
          <p:cNvPicPr>
            <a:picLocks noChangeAspect="1"/>
          </p:cNvPicPr>
          <p:nvPr/>
        </p:nvPicPr>
        <p:blipFill>
          <a:blip r:embed="rId2"/>
          <a:stretch>
            <a:fillRect/>
          </a:stretch>
        </p:blipFill>
        <p:spPr>
          <a:xfrm>
            <a:off x="346668" y="781402"/>
            <a:ext cx="8450664" cy="5295195"/>
          </a:xfrm>
          <a:prstGeom prst="rect">
            <a:avLst/>
          </a:prstGeom>
        </p:spPr>
      </p:pic>
      <p:pic>
        <p:nvPicPr>
          <p:cNvPr id="5" name="Picture 4">
            <a:extLst>
              <a:ext uri="{FF2B5EF4-FFF2-40B4-BE49-F238E27FC236}">
                <a16:creationId xmlns:a16="http://schemas.microsoft.com/office/drawing/2014/main" id="{6143C04A-219D-2D26-0A38-AD6B0394AC89}"/>
              </a:ext>
            </a:extLst>
          </p:cNvPr>
          <p:cNvPicPr>
            <a:picLocks noChangeAspect="1"/>
          </p:cNvPicPr>
          <p:nvPr/>
        </p:nvPicPr>
        <p:blipFill>
          <a:blip r:embed="rId3"/>
          <a:stretch>
            <a:fillRect/>
          </a:stretch>
        </p:blipFill>
        <p:spPr>
          <a:xfrm>
            <a:off x="253721" y="500237"/>
            <a:ext cx="8636558" cy="5576360"/>
          </a:xfrm>
          <a:prstGeom prst="rect">
            <a:avLst/>
          </a:prstGeom>
        </p:spPr>
      </p:pic>
      <p:sp>
        <p:nvSpPr>
          <p:cNvPr id="6" name="TextBox 5">
            <a:extLst>
              <a:ext uri="{FF2B5EF4-FFF2-40B4-BE49-F238E27FC236}">
                <a16:creationId xmlns:a16="http://schemas.microsoft.com/office/drawing/2014/main" id="{5AFCAD40-456C-122A-B489-D417CE043591}"/>
              </a:ext>
            </a:extLst>
          </p:cNvPr>
          <p:cNvSpPr txBox="1"/>
          <p:nvPr/>
        </p:nvSpPr>
        <p:spPr>
          <a:xfrm>
            <a:off x="444500" y="6248400"/>
            <a:ext cx="6832600" cy="381000"/>
          </a:xfrm>
          <a:prstGeom prst="rect">
            <a:avLst/>
          </a:prstGeom>
          <a:noFill/>
        </p:spPr>
        <p:txBody>
          <a:bodyPr wrap="square" rtlCol="0">
            <a:spAutoFit/>
          </a:bodyPr>
          <a:lstStyle/>
          <a:p>
            <a:r>
              <a:rPr lang="en-IE" dirty="0"/>
              <a:t>View from internal industrial estate road  (Existing)</a:t>
            </a:r>
          </a:p>
        </p:txBody>
      </p:sp>
    </p:spTree>
    <p:extLst>
      <p:ext uri="{BB962C8B-B14F-4D97-AF65-F5344CB8AC3E}">
        <p14:creationId xmlns:p14="http://schemas.microsoft.com/office/powerpoint/2010/main" val="2823061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5DA72-37B1-4B42-81EA-93E59CD5D19C}"/>
              </a:ext>
            </a:extLst>
          </p:cNvPr>
          <p:cNvPicPr>
            <a:picLocks noChangeAspect="1"/>
          </p:cNvPicPr>
          <p:nvPr/>
        </p:nvPicPr>
        <p:blipFill>
          <a:blip r:embed="rId2"/>
          <a:stretch>
            <a:fillRect/>
          </a:stretch>
        </p:blipFill>
        <p:spPr>
          <a:xfrm>
            <a:off x="295748" y="575266"/>
            <a:ext cx="8552503" cy="5391796"/>
          </a:xfrm>
          <a:prstGeom prst="rect">
            <a:avLst/>
          </a:prstGeom>
        </p:spPr>
      </p:pic>
      <p:sp>
        <p:nvSpPr>
          <p:cNvPr id="6" name="TextBox 5">
            <a:extLst>
              <a:ext uri="{FF2B5EF4-FFF2-40B4-BE49-F238E27FC236}">
                <a16:creationId xmlns:a16="http://schemas.microsoft.com/office/drawing/2014/main" id="{DFE68E7C-EE10-9BB6-8A4E-359BA9160D35}"/>
              </a:ext>
            </a:extLst>
          </p:cNvPr>
          <p:cNvSpPr txBox="1"/>
          <p:nvPr/>
        </p:nvSpPr>
        <p:spPr>
          <a:xfrm>
            <a:off x="444500" y="6248400"/>
            <a:ext cx="6832600" cy="381000"/>
          </a:xfrm>
          <a:prstGeom prst="rect">
            <a:avLst/>
          </a:prstGeom>
          <a:noFill/>
        </p:spPr>
        <p:txBody>
          <a:bodyPr wrap="square" rtlCol="0">
            <a:spAutoFit/>
          </a:bodyPr>
          <a:lstStyle/>
          <a:p>
            <a:r>
              <a:rPr lang="en-IE" dirty="0"/>
              <a:t>View from internal industrial estate road  (Proposed)</a:t>
            </a:r>
          </a:p>
        </p:txBody>
      </p:sp>
    </p:spTree>
    <p:extLst>
      <p:ext uri="{BB962C8B-B14F-4D97-AF65-F5344CB8AC3E}">
        <p14:creationId xmlns:p14="http://schemas.microsoft.com/office/powerpoint/2010/main" val="3256907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E68E7C-EE10-9BB6-8A4E-359BA9160D35}"/>
              </a:ext>
            </a:extLst>
          </p:cNvPr>
          <p:cNvSpPr txBox="1"/>
          <p:nvPr/>
        </p:nvSpPr>
        <p:spPr>
          <a:xfrm>
            <a:off x="444500" y="6248400"/>
            <a:ext cx="6832600" cy="381000"/>
          </a:xfrm>
          <a:prstGeom prst="rect">
            <a:avLst/>
          </a:prstGeom>
          <a:noFill/>
        </p:spPr>
        <p:txBody>
          <a:bodyPr wrap="square" rtlCol="0">
            <a:spAutoFit/>
          </a:bodyPr>
          <a:lstStyle/>
          <a:p>
            <a:r>
              <a:rPr lang="en-IE" dirty="0"/>
              <a:t>View from Tymon Park (Existing)</a:t>
            </a:r>
          </a:p>
        </p:txBody>
      </p:sp>
      <p:pic>
        <p:nvPicPr>
          <p:cNvPr id="7" name="Picture 6">
            <a:extLst>
              <a:ext uri="{FF2B5EF4-FFF2-40B4-BE49-F238E27FC236}">
                <a16:creationId xmlns:a16="http://schemas.microsoft.com/office/drawing/2014/main" id="{39F1C9E7-A5AA-A173-2BB1-A83DF2339EF6}"/>
              </a:ext>
            </a:extLst>
          </p:cNvPr>
          <p:cNvPicPr>
            <a:picLocks noChangeAspect="1"/>
          </p:cNvPicPr>
          <p:nvPr/>
        </p:nvPicPr>
        <p:blipFill>
          <a:blip r:embed="rId2"/>
          <a:stretch>
            <a:fillRect/>
          </a:stretch>
        </p:blipFill>
        <p:spPr>
          <a:xfrm>
            <a:off x="190500" y="228600"/>
            <a:ext cx="8763000" cy="5816600"/>
          </a:xfrm>
          <a:prstGeom prst="rect">
            <a:avLst/>
          </a:prstGeom>
        </p:spPr>
      </p:pic>
    </p:spTree>
    <p:extLst>
      <p:ext uri="{BB962C8B-B14F-4D97-AF65-F5344CB8AC3E}">
        <p14:creationId xmlns:p14="http://schemas.microsoft.com/office/powerpoint/2010/main" val="208796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E68E7C-EE10-9BB6-8A4E-359BA9160D35}"/>
              </a:ext>
            </a:extLst>
          </p:cNvPr>
          <p:cNvSpPr txBox="1"/>
          <p:nvPr/>
        </p:nvSpPr>
        <p:spPr>
          <a:xfrm>
            <a:off x="444500" y="6248400"/>
            <a:ext cx="6832600" cy="381000"/>
          </a:xfrm>
          <a:prstGeom prst="rect">
            <a:avLst/>
          </a:prstGeom>
          <a:noFill/>
        </p:spPr>
        <p:txBody>
          <a:bodyPr wrap="square" rtlCol="0">
            <a:spAutoFit/>
          </a:bodyPr>
          <a:lstStyle/>
          <a:p>
            <a:r>
              <a:rPr lang="en-IE" dirty="0"/>
              <a:t>View from Tymon Park (Proposed)</a:t>
            </a:r>
          </a:p>
        </p:txBody>
      </p:sp>
      <p:pic>
        <p:nvPicPr>
          <p:cNvPr id="3" name="Picture 2">
            <a:extLst>
              <a:ext uri="{FF2B5EF4-FFF2-40B4-BE49-F238E27FC236}">
                <a16:creationId xmlns:a16="http://schemas.microsoft.com/office/drawing/2014/main" id="{E17EF591-A041-CE99-C012-8190BC9E41E8}"/>
              </a:ext>
            </a:extLst>
          </p:cNvPr>
          <p:cNvPicPr>
            <a:picLocks noChangeAspect="1"/>
          </p:cNvPicPr>
          <p:nvPr/>
        </p:nvPicPr>
        <p:blipFill>
          <a:blip r:embed="rId3"/>
          <a:stretch>
            <a:fillRect/>
          </a:stretch>
        </p:blipFill>
        <p:spPr>
          <a:xfrm>
            <a:off x="184150" y="555892"/>
            <a:ext cx="8775700" cy="5692508"/>
          </a:xfrm>
          <a:prstGeom prst="rect">
            <a:avLst/>
          </a:prstGeom>
        </p:spPr>
      </p:pic>
    </p:spTree>
    <p:extLst>
      <p:ext uri="{BB962C8B-B14F-4D97-AF65-F5344CB8AC3E}">
        <p14:creationId xmlns:p14="http://schemas.microsoft.com/office/powerpoint/2010/main" val="77213749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E68E7C-EE10-9BB6-8A4E-359BA9160D35}"/>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Avenue Park (Existing)</a:t>
            </a:r>
          </a:p>
        </p:txBody>
      </p:sp>
      <p:pic>
        <p:nvPicPr>
          <p:cNvPr id="7" name="Picture 6">
            <a:extLst>
              <a:ext uri="{FF2B5EF4-FFF2-40B4-BE49-F238E27FC236}">
                <a16:creationId xmlns:a16="http://schemas.microsoft.com/office/drawing/2014/main" id="{9C56CE21-A43C-6246-9A14-38CF02AE2E11}"/>
              </a:ext>
            </a:extLst>
          </p:cNvPr>
          <p:cNvPicPr>
            <a:picLocks noChangeAspect="1"/>
          </p:cNvPicPr>
          <p:nvPr/>
        </p:nvPicPr>
        <p:blipFill>
          <a:blip r:embed="rId3"/>
          <a:stretch>
            <a:fillRect/>
          </a:stretch>
        </p:blipFill>
        <p:spPr>
          <a:xfrm>
            <a:off x="263910" y="495300"/>
            <a:ext cx="8648235" cy="5473700"/>
          </a:xfrm>
          <a:prstGeom prst="rect">
            <a:avLst/>
          </a:prstGeom>
        </p:spPr>
      </p:pic>
    </p:spTree>
    <p:extLst>
      <p:ext uri="{BB962C8B-B14F-4D97-AF65-F5344CB8AC3E}">
        <p14:creationId xmlns:p14="http://schemas.microsoft.com/office/powerpoint/2010/main" val="1994140509"/>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E68E7C-EE10-9BB6-8A4E-359BA9160D35}"/>
              </a:ext>
            </a:extLst>
          </p:cNvPr>
          <p:cNvSpPr txBox="1"/>
          <p:nvPr/>
        </p:nvSpPr>
        <p:spPr>
          <a:xfrm>
            <a:off x="444500" y="6248400"/>
            <a:ext cx="6832600" cy="381000"/>
          </a:xfrm>
          <a:prstGeom prst="rect">
            <a:avLst/>
          </a:prstGeom>
          <a:noFill/>
        </p:spPr>
        <p:txBody>
          <a:bodyPr wrap="square" rtlCol="0">
            <a:spAutoFit/>
          </a:bodyPr>
          <a:lstStyle/>
          <a:p>
            <a:r>
              <a:rPr lang="en-IE" dirty="0"/>
              <a:t>View from Walkinstown Avenue Park (Proposed)</a:t>
            </a:r>
          </a:p>
        </p:txBody>
      </p:sp>
      <p:pic>
        <p:nvPicPr>
          <p:cNvPr id="4" name="Picture 3">
            <a:extLst>
              <a:ext uri="{FF2B5EF4-FFF2-40B4-BE49-F238E27FC236}">
                <a16:creationId xmlns:a16="http://schemas.microsoft.com/office/drawing/2014/main" id="{15B377A8-69B5-EE80-8384-A26CC024C40D}"/>
              </a:ext>
            </a:extLst>
          </p:cNvPr>
          <p:cNvPicPr>
            <a:picLocks noChangeAspect="1"/>
          </p:cNvPicPr>
          <p:nvPr/>
        </p:nvPicPr>
        <p:blipFill>
          <a:blip r:embed="rId3"/>
          <a:stretch>
            <a:fillRect/>
          </a:stretch>
        </p:blipFill>
        <p:spPr>
          <a:xfrm>
            <a:off x="208953" y="508000"/>
            <a:ext cx="8726094" cy="5613400"/>
          </a:xfrm>
          <a:prstGeom prst="rect">
            <a:avLst/>
          </a:prstGeom>
        </p:spPr>
      </p:pic>
    </p:spTree>
    <p:extLst>
      <p:ext uri="{BB962C8B-B14F-4D97-AF65-F5344CB8AC3E}">
        <p14:creationId xmlns:p14="http://schemas.microsoft.com/office/powerpoint/2010/main" val="82958144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D080C-AF9F-4C1D-9523-3FBE3E241983}"/>
              </a:ext>
            </a:extLst>
          </p:cNvPr>
          <p:cNvPicPr>
            <a:picLocks noChangeAspect="1"/>
          </p:cNvPicPr>
          <p:nvPr/>
        </p:nvPicPr>
        <p:blipFill>
          <a:blip r:embed="rId2"/>
          <a:stretch>
            <a:fillRect/>
          </a:stretch>
        </p:blipFill>
        <p:spPr>
          <a:xfrm>
            <a:off x="0" y="290286"/>
            <a:ext cx="9144000" cy="6197600"/>
          </a:xfrm>
          <a:prstGeom prst="rect">
            <a:avLst/>
          </a:prstGeom>
        </p:spPr>
      </p:pic>
      <p:sp>
        <p:nvSpPr>
          <p:cNvPr id="5" name="TextBox 4">
            <a:extLst>
              <a:ext uri="{FF2B5EF4-FFF2-40B4-BE49-F238E27FC236}">
                <a16:creationId xmlns:a16="http://schemas.microsoft.com/office/drawing/2014/main" id="{6323C033-9BED-4B80-A769-1976A09F700D}"/>
              </a:ext>
            </a:extLst>
          </p:cNvPr>
          <p:cNvSpPr txBox="1"/>
          <p:nvPr/>
        </p:nvSpPr>
        <p:spPr>
          <a:xfrm>
            <a:off x="2659742" y="2442420"/>
            <a:ext cx="1770743" cy="369332"/>
          </a:xfrm>
          <a:prstGeom prst="rect">
            <a:avLst/>
          </a:prstGeom>
          <a:solidFill>
            <a:schemeClr val="bg1"/>
          </a:solidFill>
        </p:spPr>
        <p:txBody>
          <a:bodyPr wrap="square" rtlCol="0">
            <a:spAutoFit/>
          </a:bodyPr>
          <a:lstStyle/>
          <a:p>
            <a:r>
              <a:rPr lang="en-IE" dirty="0"/>
              <a:t>Application Site</a:t>
            </a:r>
          </a:p>
        </p:txBody>
      </p:sp>
      <p:cxnSp>
        <p:nvCxnSpPr>
          <p:cNvPr id="7" name="Straight Arrow Connector 6">
            <a:extLst>
              <a:ext uri="{FF2B5EF4-FFF2-40B4-BE49-F238E27FC236}">
                <a16:creationId xmlns:a16="http://schemas.microsoft.com/office/drawing/2014/main" id="{2B15147D-1F4B-4C79-9210-DAE89D663FFD}"/>
              </a:ext>
            </a:extLst>
          </p:cNvPr>
          <p:cNvCxnSpPr/>
          <p:nvPr/>
        </p:nvCxnSpPr>
        <p:spPr>
          <a:xfrm flipH="1" flipV="1">
            <a:off x="2463799" y="1999734"/>
            <a:ext cx="391885" cy="4789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FA1B22-2035-4ED7-A697-21BC17F03B43}"/>
              </a:ext>
            </a:extLst>
          </p:cNvPr>
          <p:cNvSpPr txBox="1"/>
          <p:nvPr/>
        </p:nvSpPr>
        <p:spPr>
          <a:xfrm>
            <a:off x="268513" y="460330"/>
            <a:ext cx="1524000" cy="646331"/>
          </a:xfrm>
          <a:prstGeom prst="rect">
            <a:avLst/>
          </a:prstGeom>
          <a:solidFill>
            <a:schemeClr val="bg1"/>
          </a:solidFill>
        </p:spPr>
        <p:txBody>
          <a:bodyPr wrap="square" rtlCol="0">
            <a:spAutoFit/>
          </a:bodyPr>
          <a:lstStyle/>
          <a:p>
            <a:r>
              <a:rPr lang="en-IE" dirty="0"/>
              <a:t>Walkinstown Roundabout</a:t>
            </a:r>
          </a:p>
        </p:txBody>
      </p:sp>
      <p:cxnSp>
        <p:nvCxnSpPr>
          <p:cNvPr id="11" name="Straight Arrow Connector 10">
            <a:extLst>
              <a:ext uri="{FF2B5EF4-FFF2-40B4-BE49-F238E27FC236}">
                <a16:creationId xmlns:a16="http://schemas.microsoft.com/office/drawing/2014/main" id="{B7A2CD4E-4EBD-4533-ACC0-23F0CB781795}"/>
              </a:ext>
            </a:extLst>
          </p:cNvPr>
          <p:cNvCxnSpPr>
            <a:cxnSpLocks/>
          </p:cNvCxnSpPr>
          <p:nvPr/>
        </p:nvCxnSpPr>
        <p:spPr>
          <a:xfrm flipV="1">
            <a:off x="1843314" y="370114"/>
            <a:ext cx="1632857" cy="7146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612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FD3275-C97E-46B2-B1EA-A4D0CC1FBECA}"/>
              </a:ext>
            </a:extLst>
          </p:cNvPr>
          <p:cNvPicPr>
            <a:picLocks noChangeAspect="1"/>
          </p:cNvPicPr>
          <p:nvPr/>
        </p:nvPicPr>
        <p:blipFill>
          <a:blip r:embed="rId2"/>
          <a:stretch>
            <a:fillRect/>
          </a:stretch>
        </p:blipFill>
        <p:spPr>
          <a:xfrm>
            <a:off x="0" y="225536"/>
            <a:ext cx="9144000" cy="6632464"/>
          </a:xfrm>
          <a:prstGeom prst="rect">
            <a:avLst/>
          </a:prstGeom>
        </p:spPr>
      </p:pic>
      <p:sp>
        <p:nvSpPr>
          <p:cNvPr id="5" name="TextBox 4">
            <a:extLst>
              <a:ext uri="{FF2B5EF4-FFF2-40B4-BE49-F238E27FC236}">
                <a16:creationId xmlns:a16="http://schemas.microsoft.com/office/drawing/2014/main" id="{6323C033-9BED-4B80-A769-1976A09F700D}"/>
              </a:ext>
            </a:extLst>
          </p:cNvPr>
          <p:cNvSpPr txBox="1"/>
          <p:nvPr/>
        </p:nvSpPr>
        <p:spPr>
          <a:xfrm>
            <a:off x="2659742" y="2442420"/>
            <a:ext cx="1770743" cy="369332"/>
          </a:xfrm>
          <a:prstGeom prst="rect">
            <a:avLst/>
          </a:prstGeom>
          <a:solidFill>
            <a:schemeClr val="bg1"/>
          </a:solidFill>
        </p:spPr>
        <p:txBody>
          <a:bodyPr wrap="square" rtlCol="0">
            <a:spAutoFit/>
          </a:bodyPr>
          <a:lstStyle/>
          <a:p>
            <a:r>
              <a:rPr lang="en-IE" dirty="0"/>
              <a:t>Application Site</a:t>
            </a:r>
          </a:p>
        </p:txBody>
      </p:sp>
      <p:cxnSp>
        <p:nvCxnSpPr>
          <p:cNvPr id="7" name="Straight Arrow Connector 6">
            <a:extLst>
              <a:ext uri="{FF2B5EF4-FFF2-40B4-BE49-F238E27FC236}">
                <a16:creationId xmlns:a16="http://schemas.microsoft.com/office/drawing/2014/main" id="{2B15147D-1F4B-4C79-9210-DAE89D663FFD}"/>
              </a:ext>
            </a:extLst>
          </p:cNvPr>
          <p:cNvCxnSpPr/>
          <p:nvPr/>
        </p:nvCxnSpPr>
        <p:spPr>
          <a:xfrm flipH="1" flipV="1">
            <a:off x="2463799" y="1999734"/>
            <a:ext cx="391885" cy="4789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FA1B22-2035-4ED7-A697-21BC17F03B43}"/>
              </a:ext>
            </a:extLst>
          </p:cNvPr>
          <p:cNvSpPr txBox="1"/>
          <p:nvPr/>
        </p:nvSpPr>
        <p:spPr>
          <a:xfrm>
            <a:off x="268513" y="460330"/>
            <a:ext cx="1524000" cy="646331"/>
          </a:xfrm>
          <a:prstGeom prst="rect">
            <a:avLst/>
          </a:prstGeom>
          <a:solidFill>
            <a:schemeClr val="bg1"/>
          </a:solidFill>
        </p:spPr>
        <p:txBody>
          <a:bodyPr wrap="square" rtlCol="0">
            <a:spAutoFit/>
          </a:bodyPr>
          <a:lstStyle/>
          <a:p>
            <a:r>
              <a:rPr lang="en-IE" dirty="0"/>
              <a:t>Walkinstown Roundabout</a:t>
            </a:r>
          </a:p>
        </p:txBody>
      </p:sp>
      <p:cxnSp>
        <p:nvCxnSpPr>
          <p:cNvPr id="11" name="Straight Arrow Connector 10">
            <a:extLst>
              <a:ext uri="{FF2B5EF4-FFF2-40B4-BE49-F238E27FC236}">
                <a16:creationId xmlns:a16="http://schemas.microsoft.com/office/drawing/2014/main" id="{B7A2CD4E-4EBD-4533-ACC0-23F0CB781795}"/>
              </a:ext>
            </a:extLst>
          </p:cNvPr>
          <p:cNvCxnSpPr>
            <a:cxnSpLocks/>
          </p:cNvCxnSpPr>
          <p:nvPr/>
        </p:nvCxnSpPr>
        <p:spPr>
          <a:xfrm flipV="1">
            <a:off x="1843314" y="370114"/>
            <a:ext cx="1632857" cy="7146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637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DE006-2000-44CE-95DA-C85EE1053ADA}"/>
              </a:ext>
            </a:extLst>
          </p:cNvPr>
          <p:cNvSpPr txBox="1"/>
          <p:nvPr/>
        </p:nvSpPr>
        <p:spPr>
          <a:xfrm>
            <a:off x="1" y="0"/>
            <a:ext cx="9144000" cy="11172289"/>
          </a:xfrm>
          <a:prstGeom prst="rect">
            <a:avLst/>
          </a:prstGeom>
          <a:noFill/>
        </p:spPr>
        <p:txBody>
          <a:bodyPr wrap="square">
            <a:spAutoFit/>
          </a:bodyPr>
          <a:lstStyle/>
          <a:p>
            <a:pPr lvl="0">
              <a:spcAft>
                <a:spcPts val="0"/>
              </a:spcAft>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a:spcAft>
                <a:spcPts val="0"/>
              </a:spcAft>
            </a:pPr>
            <a:r>
              <a:rPr lang="en-IE" sz="1800" dirty="0">
                <a:solidFill>
                  <a:srgbClr val="000000"/>
                </a:solidFill>
                <a:effectLst/>
                <a:latin typeface="Arial" panose="020B0604020202020204" pitchFamily="34" charset="0"/>
                <a:ea typeface="Calibri" panose="020F0502020204030204" pitchFamily="34" charset="0"/>
              </a:rPr>
              <a:t> </a:t>
            </a:r>
          </a:p>
          <a:p>
            <a:pPr>
              <a:spcAft>
                <a:spcPts val="0"/>
              </a:spcAft>
            </a:pPr>
            <a:r>
              <a:rPr lang="en-IE" b="0" i="0" dirty="0">
                <a:solidFill>
                  <a:srgbClr val="212529"/>
                </a:solidFill>
                <a:effectLst/>
                <a:latin typeface="Open Sans"/>
              </a:rPr>
              <a:t>The development will consist of: </a:t>
            </a:r>
          </a:p>
          <a:p>
            <a:pPr marL="285750" indent="-285750">
              <a:spcAft>
                <a:spcPts val="0"/>
              </a:spcAft>
              <a:buFont typeface="Wingdings" panose="05000000000000000000" pitchFamily="2" charset="2"/>
              <a:buChar char="Ø"/>
            </a:pPr>
            <a:r>
              <a:rPr lang="en-IE" b="0" i="0" dirty="0">
                <a:solidFill>
                  <a:srgbClr val="212529"/>
                </a:solidFill>
                <a:effectLst/>
                <a:latin typeface="Open Sans"/>
              </a:rPr>
              <a:t>The demolition of the former Chadwicks Builders Merchant </a:t>
            </a:r>
            <a:r>
              <a:rPr lang="en-IE" dirty="0">
                <a:solidFill>
                  <a:srgbClr val="212529"/>
                </a:solidFill>
                <a:latin typeface="Open Sans"/>
              </a:rPr>
              <a:t> and t</a:t>
            </a:r>
            <a:r>
              <a:rPr lang="en-IE" b="0" i="0" dirty="0">
                <a:solidFill>
                  <a:srgbClr val="212529"/>
                </a:solidFill>
                <a:effectLst/>
                <a:latin typeface="Open Sans"/>
              </a:rPr>
              <a:t>he construction of a mixed-use Build-to-Rent residential and commercial development comprising 633 no. build-to-rent apartment units incorporating</a:t>
            </a:r>
          </a:p>
          <a:p>
            <a:pPr marL="342900" indent="-342900">
              <a:spcAft>
                <a:spcPts val="0"/>
              </a:spcAft>
              <a:buFont typeface="+mj-lt"/>
              <a:buAutoNum type="arabicPeriod"/>
            </a:pPr>
            <a:endParaRPr lang="en-IE" dirty="0">
              <a:solidFill>
                <a:srgbClr val="212529"/>
              </a:solidFill>
              <a:latin typeface="Open Sans"/>
            </a:endParaRPr>
          </a:p>
          <a:p>
            <a:pPr marL="1360488" indent="-285750">
              <a:spcAft>
                <a:spcPts val="0"/>
              </a:spcAft>
              <a:buFont typeface="Arial" panose="020B0604020202020204" pitchFamily="34" charset="0"/>
              <a:buChar char="•"/>
            </a:pPr>
            <a:r>
              <a:rPr lang="en-IE" b="0" i="0" dirty="0">
                <a:solidFill>
                  <a:srgbClr val="212529"/>
                </a:solidFill>
                <a:effectLst/>
                <a:latin typeface="Open Sans"/>
              </a:rPr>
              <a:t>292 no. one-beds, </a:t>
            </a:r>
          </a:p>
          <a:p>
            <a:pPr marL="1360488" indent="-285750">
              <a:spcAft>
                <a:spcPts val="0"/>
              </a:spcAft>
              <a:buFont typeface="Arial" panose="020B0604020202020204" pitchFamily="34" charset="0"/>
              <a:buChar char="•"/>
            </a:pPr>
            <a:r>
              <a:rPr lang="en-IE" b="0" i="0" dirty="0">
                <a:solidFill>
                  <a:srgbClr val="212529"/>
                </a:solidFill>
                <a:effectLst/>
                <a:latin typeface="Open Sans"/>
              </a:rPr>
              <a:t>280 no. two-beds and</a:t>
            </a:r>
          </a:p>
          <a:p>
            <a:pPr marL="1360488" indent="-285750">
              <a:spcAft>
                <a:spcPts val="0"/>
              </a:spcAft>
              <a:buFont typeface="Arial" panose="020B0604020202020204" pitchFamily="34" charset="0"/>
              <a:buChar char="•"/>
            </a:pPr>
            <a:r>
              <a:rPr lang="en-IE" b="0" i="0" dirty="0">
                <a:solidFill>
                  <a:srgbClr val="212529"/>
                </a:solidFill>
                <a:effectLst/>
                <a:latin typeface="Open Sans"/>
              </a:rPr>
              <a:t>61 no. three-beds, </a:t>
            </a:r>
          </a:p>
          <a:p>
            <a:pPr>
              <a:spcAft>
                <a:spcPts val="0"/>
              </a:spcAft>
            </a:pPr>
            <a:endParaRPr lang="en-IE" b="0" i="0" dirty="0">
              <a:solidFill>
                <a:srgbClr val="212529"/>
              </a:solidFill>
              <a:effectLst/>
              <a:latin typeface="Open Sans"/>
            </a:endParaRPr>
          </a:p>
          <a:p>
            <a:pPr marL="342900" indent="-342900">
              <a:spcAft>
                <a:spcPts val="0"/>
              </a:spcAft>
              <a:buFont typeface="Wingdings" panose="05000000000000000000" pitchFamily="2" charset="2"/>
              <a:buChar char="Ø"/>
            </a:pPr>
            <a:r>
              <a:rPr lang="en-IE" dirty="0">
                <a:solidFill>
                  <a:srgbClr val="212529"/>
                </a:solidFill>
                <a:latin typeface="Open Sans"/>
              </a:rPr>
              <a:t>The development would involve 4 no. blocks (A-D) ranging in height from 5 to 12 storeys</a:t>
            </a:r>
          </a:p>
          <a:p>
            <a:pPr marL="342900" indent="-342900">
              <a:spcAft>
                <a:spcPts val="0"/>
              </a:spcAft>
              <a:buFont typeface="Wingdings" panose="05000000000000000000" pitchFamily="2" charset="2"/>
              <a:buChar char="Ø"/>
            </a:pPr>
            <a:endParaRPr lang="en-IE" dirty="0">
              <a:solidFill>
                <a:srgbClr val="212529"/>
              </a:solidFill>
              <a:latin typeface="Open Sans"/>
            </a:endParaRPr>
          </a:p>
          <a:p>
            <a:pPr marL="342900" indent="-342900">
              <a:spcAft>
                <a:spcPts val="0"/>
              </a:spcAft>
              <a:buFont typeface="Wingdings" panose="05000000000000000000" pitchFamily="2" charset="2"/>
              <a:buChar char="Ø"/>
            </a:pPr>
            <a:r>
              <a:rPr lang="en-IE" dirty="0">
                <a:solidFill>
                  <a:srgbClr val="212529"/>
                </a:solidFill>
                <a:latin typeface="Open Sans"/>
              </a:rPr>
              <a:t>The proposed development would also involve the provision of </a:t>
            </a:r>
            <a:r>
              <a:rPr lang="en-IE" b="0" i="0" dirty="0">
                <a:solidFill>
                  <a:srgbClr val="212529"/>
                </a:solidFill>
                <a:effectLst/>
                <a:latin typeface="Open Sans"/>
              </a:rPr>
              <a:t>1 no. childcare facility and 10 no. commercial units as well as indoor communal residential amenity/management facilities including a co-working space, communal meeting room/ work space,</a:t>
            </a:r>
          </a:p>
          <a:p>
            <a:pPr marL="342900" indent="-342900">
              <a:spcAft>
                <a:spcPts val="0"/>
              </a:spcAft>
              <a:buFont typeface="Wingdings" panose="05000000000000000000" pitchFamily="2" charset="2"/>
              <a:buChar char="Ø"/>
            </a:pPr>
            <a:endParaRPr lang="en-IE" b="0" i="0" dirty="0">
              <a:solidFill>
                <a:srgbClr val="212529"/>
              </a:solidFill>
              <a:effectLst/>
              <a:latin typeface="Open Sans"/>
            </a:endParaRPr>
          </a:p>
          <a:p>
            <a:pPr marL="342900" indent="-342900">
              <a:spcAft>
                <a:spcPts val="0"/>
              </a:spcAft>
              <a:buFont typeface="Wingdings" panose="05000000000000000000" pitchFamily="2" charset="2"/>
              <a:buChar char="Ø"/>
            </a:pPr>
            <a:r>
              <a:rPr lang="en-IE" dirty="0">
                <a:solidFill>
                  <a:srgbClr val="212529"/>
                </a:solidFill>
                <a:latin typeface="Open Sans"/>
              </a:rPr>
              <a:t>The </a:t>
            </a:r>
            <a:r>
              <a:rPr lang="en-IE" b="0" i="0" dirty="0">
                <a:solidFill>
                  <a:srgbClr val="212529"/>
                </a:solidFill>
                <a:effectLst/>
                <a:latin typeface="Open Sans"/>
              </a:rPr>
              <a:t>construction of 3 no. vehicular entrances; a primary entrance via vehicular ramp from the north (access from Greenhills Road) and 2 no. secondary entrances from the south for emergency access and services (access from existing road to the south of the site) with additional pedestrian accesses proposed along Greenhills Road;</a:t>
            </a: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29095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DE006-2000-44CE-95DA-C85EE1053ADA}"/>
              </a:ext>
            </a:extLst>
          </p:cNvPr>
          <p:cNvSpPr txBox="1"/>
          <p:nvPr/>
        </p:nvSpPr>
        <p:spPr>
          <a:xfrm>
            <a:off x="1" y="0"/>
            <a:ext cx="9144000" cy="10064294"/>
          </a:xfrm>
          <a:prstGeom prst="rect">
            <a:avLst/>
          </a:prstGeom>
          <a:noFill/>
        </p:spPr>
        <p:txBody>
          <a:bodyPr wrap="square">
            <a:spAutoFit/>
          </a:bodyPr>
          <a:lstStyle/>
          <a:p>
            <a:pPr lvl="0">
              <a:spcAft>
                <a:spcPts val="0"/>
              </a:spcAft>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a:spcAft>
                <a:spcPts val="0"/>
              </a:spcAft>
            </a:pPr>
            <a:r>
              <a:rPr lang="en-IE" sz="1800" dirty="0">
                <a:solidFill>
                  <a:srgbClr val="000000"/>
                </a:solidFill>
                <a:effectLst/>
                <a:latin typeface="Arial" panose="020B0604020202020204" pitchFamily="34" charset="0"/>
                <a:ea typeface="Calibri" panose="020F0502020204030204" pitchFamily="34" charset="0"/>
              </a:rPr>
              <a:t> </a:t>
            </a:r>
          </a:p>
          <a:p>
            <a:pPr marL="400050" indent="-400050">
              <a:spcAft>
                <a:spcPts val="0"/>
              </a:spcAft>
              <a:buFont typeface="Wingdings" panose="05000000000000000000" pitchFamily="2" charset="2"/>
              <a:buChar char="Ø"/>
            </a:pPr>
            <a:r>
              <a:rPr lang="en-IE" dirty="0">
                <a:solidFill>
                  <a:srgbClr val="212529"/>
                </a:solidFill>
                <a:latin typeface="Open Sans"/>
              </a:rPr>
              <a:t>P</a:t>
            </a:r>
            <a:r>
              <a:rPr lang="en-IE" b="0" i="0" dirty="0">
                <a:solidFill>
                  <a:srgbClr val="212529"/>
                </a:solidFill>
                <a:effectLst/>
                <a:latin typeface="Open Sans"/>
              </a:rPr>
              <a:t>rovision of 424 no. car parking spaces comprising 398 no. standard spaces, 21 no. mobility spaces and 5 no. car club spaces located at ground floor level car park located within Block A and accessed via the proposed entrance at Greenhills Road, a two-storey car park located within Blocks C and D also accessed from the proposed entrance at Greenhills Road and on-street parking at ground floor level adjacent to Blocks A and C. Provision of an additional 15 no. commercial/ unloading/ drop-off on-street parking spaces at ground floor level (providing for an overall total of 439 car parking spaces).</a:t>
            </a:r>
          </a:p>
          <a:p>
            <a:pPr marL="400050" indent="-400050">
              <a:spcAft>
                <a:spcPts val="0"/>
              </a:spcAft>
              <a:buFont typeface="Wingdings" panose="05000000000000000000" pitchFamily="2" charset="2"/>
              <a:buChar char="Ø"/>
            </a:pPr>
            <a:endParaRPr lang="en-IE" b="0" i="0" dirty="0">
              <a:solidFill>
                <a:srgbClr val="212529"/>
              </a:solidFill>
              <a:effectLst/>
              <a:latin typeface="Open Sans"/>
            </a:endParaRPr>
          </a:p>
          <a:p>
            <a:pPr marL="400050" indent="-400050">
              <a:spcAft>
                <a:spcPts val="0"/>
              </a:spcAft>
              <a:buFont typeface="Wingdings" panose="05000000000000000000" pitchFamily="2" charset="2"/>
              <a:buChar char="Ø"/>
            </a:pPr>
            <a:r>
              <a:rPr lang="en-IE" dirty="0">
                <a:solidFill>
                  <a:srgbClr val="212529"/>
                </a:solidFill>
                <a:latin typeface="Open Sans"/>
              </a:rPr>
              <a:t>P</a:t>
            </a:r>
            <a:r>
              <a:rPr lang="en-IE" b="0" i="0" dirty="0">
                <a:solidFill>
                  <a:srgbClr val="212529"/>
                </a:solidFill>
                <a:effectLst/>
                <a:latin typeface="Open Sans"/>
              </a:rPr>
              <a:t>rovision of outdoor communal amenity space (5,020 </a:t>
            </a:r>
            <a:r>
              <a:rPr lang="en-IE" b="0" i="0" dirty="0" err="1">
                <a:solidFill>
                  <a:srgbClr val="212529"/>
                </a:solidFill>
                <a:effectLst/>
                <a:latin typeface="Open Sans"/>
              </a:rPr>
              <a:t>sq.m</a:t>
            </a:r>
            <a:r>
              <a:rPr lang="en-IE" b="0" i="0" dirty="0">
                <a:solidFill>
                  <a:srgbClr val="212529"/>
                </a:solidFill>
                <a:effectLst/>
                <a:latin typeface="Open Sans"/>
              </a:rPr>
              <a:t>.) comprising landscaped courtyards that include play areas, seating areas, grass areas, planting, and scented gardens located on podiums at first and second floor levels; provision of a communal amenity roof garden in Block C with seating area and planting (176 </a:t>
            </a:r>
            <a:r>
              <a:rPr lang="en-IE" b="0" i="0" dirty="0" err="1">
                <a:solidFill>
                  <a:srgbClr val="212529"/>
                </a:solidFill>
                <a:effectLst/>
                <a:latin typeface="Open Sans"/>
              </a:rPr>
              <a:t>sq.m</a:t>
            </a:r>
            <a:r>
              <a:rPr lang="en-IE" b="0" i="0" dirty="0">
                <a:solidFill>
                  <a:srgbClr val="212529"/>
                </a:solidFill>
                <a:effectLst/>
                <a:latin typeface="Open Sans"/>
              </a:rPr>
              <a:t>.); and inclusion of centrally located public open space (3,380 </a:t>
            </a:r>
            <a:r>
              <a:rPr lang="en-IE" b="0" i="0" dirty="0" err="1">
                <a:solidFill>
                  <a:srgbClr val="212529"/>
                </a:solidFill>
                <a:effectLst/>
                <a:latin typeface="Open Sans"/>
              </a:rPr>
              <a:t>sq.m</a:t>
            </a:r>
            <a:r>
              <a:rPr lang="en-IE" b="0" i="0" dirty="0">
                <a:solidFill>
                  <a:srgbClr val="212529"/>
                </a:solidFill>
                <a:effectLst/>
                <a:latin typeface="Open Sans"/>
              </a:rPr>
              <a:t>.) adjacent to Blocks B and C comprising grassed areas, planting, seating areas, play areas, water feature, flexible use space; and incidental open space/public realm; </a:t>
            </a:r>
          </a:p>
          <a:p>
            <a:pPr marL="400050" indent="-400050">
              <a:spcAft>
                <a:spcPts val="0"/>
              </a:spcAft>
              <a:buFont typeface="Wingdings" panose="05000000000000000000" pitchFamily="2" charset="2"/>
              <a:buChar char="Ø"/>
            </a:pPr>
            <a:endParaRPr lang="en-IE" dirty="0">
              <a:solidFill>
                <a:srgbClr val="212529"/>
              </a:solidFill>
              <a:latin typeface="Open Sans"/>
            </a:endParaRPr>
          </a:p>
          <a:p>
            <a:pPr marL="400050" indent="-400050">
              <a:spcAft>
                <a:spcPts val="0"/>
              </a:spcAft>
              <a:buFont typeface="Wingdings" panose="05000000000000000000" pitchFamily="2" charset="2"/>
              <a:buChar char="Ø"/>
            </a:pPr>
            <a:r>
              <a:rPr lang="en-IE" b="0" i="0" dirty="0">
                <a:solidFill>
                  <a:srgbClr val="212529"/>
                </a:solidFill>
                <a:effectLst/>
                <a:latin typeface="Open Sans"/>
              </a:rPr>
              <a:t>This application is accompanied by an Environmental Impact Assessment Report (EIAR).</a:t>
            </a: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8798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7693" y="1147976"/>
            <a:ext cx="8025890" cy="5078313"/>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SHD Lodged with ABP on</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25/03/22</a:t>
            </a: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Third party Observation due by 5.30pm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28/04/22</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 report due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19/05/22</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Decision due from ABP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14/07/22</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endPar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S.247 pre-planning meeting with SDCC as follows: </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0" indent="-87313"/>
            <a:r>
              <a:rPr lang="en-IE" dirty="0">
                <a:solidFill>
                  <a:srgbClr val="000000"/>
                </a:solidFill>
                <a:latin typeface="Times New Roman" panose="02020603050405020304" pitchFamily="18" charset="0"/>
                <a:cs typeface="Times New Roman" panose="02020603050405020304" pitchFamily="18" charset="0"/>
              </a:rPr>
              <a:t>SHD1SPP002/21 on </a:t>
            </a:r>
            <a:r>
              <a:rPr lang="en-IE" b="1" dirty="0">
                <a:solidFill>
                  <a:srgbClr val="000000"/>
                </a:solidFill>
                <a:latin typeface="Times New Roman" panose="02020603050405020304" pitchFamily="18" charset="0"/>
                <a:cs typeface="Times New Roman" panose="02020603050405020304" pitchFamily="18" charset="0"/>
              </a:rPr>
              <a:t>09/03/2021 </a:t>
            </a:r>
          </a:p>
          <a:p>
            <a:endParaRPr lang="en-IE"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dirty="0">
                <a:solidFill>
                  <a:srgbClr val="000000"/>
                </a:solidFill>
                <a:latin typeface="Times New Roman" panose="02020603050405020304" pitchFamily="18" charset="0"/>
                <a:cs typeface="Times New Roman" panose="02020603050405020304" pitchFamily="18" charset="0"/>
              </a:rPr>
              <a:t>Tripartite meeting ref SHD2ABP-313129-20 held on </a:t>
            </a:r>
            <a:r>
              <a:rPr lang="en-IE" b="1" dirty="0">
                <a:solidFill>
                  <a:srgbClr val="000000"/>
                </a:solidFill>
                <a:latin typeface="Times New Roman" panose="02020603050405020304" pitchFamily="18" charset="0"/>
                <a:cs typeface="Times New Roman" panose="02020603050405020304" pitchFamily="18" charset="0"/>
              </a:rPr>
              <a:t>29/04/21</a:t>
            </a:r>
            <a:r>
              <a:rPr lang="en-IE" dirty="0">
                <a:solidFill>
                  <a:srgbClr val="000000"/>
                </a:solidFill>
                <a:latin typeface="Times New Roman" panose="02020603050405020304" pitchFamily="18" charset="0"/>
                <a:cs typeface="Times New Roman" panose="02020603050405020304" pitchFamily="18" charset="0"/>
              </a:rPr>
              <a:t> with An Bord Pleanála, the applicant and SDCC.</a:t>
            </a:r>
            <a:endParaRPr lang="en-IE" b="1" dirty="0">
              <a:solidFill>
                <a:srgbClr val="0070C0"/>
              </a:solidFill>
            </a:endParaRPr>
          </a:p>
          <a:p>
            <a:endParaRPr lang="en-IE"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371061" y="3790123"/>
            <a:ext cx="8504766" cy="646331"/>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endParaRPr lang="en-IE"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14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38CAB-2128-4FCA-AFE5-C4542A6C97B5}"/>
              </a:ext>
            </a:extLst>
          </p:cNvPr>
          <p:cNvSpPr txBox="1"/>
          <p:nvPr/>
        </p:nvSpPr>
        <p:spPr>
          <a:xfrm>
            <a:off x="225287" y="339212"/>
            <a:ext cx="8425604" cy="553998"/>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 the Bord requested that the following issues be addressed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a:p>
            <a:pPr>
              <a:spcAft>
                <a:spcPts val="0"/>
              </a:spcAft>
            </a:pPr>
            <a:r>
              <a:rPr lang="en-IE" sz="12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944CC7DB-5561-4E07-A9E1-CA35BDE341A8}"/>
              </a:ext>
            </a:extLst>
          </p:cNvPr>
          <p:cNvSpPr txBox="1"/>
          <p:nvPr/>
        </p:nvSpPr>
        <p:spPr>
          <a:xfrm>
            <a:off x="103239" y="339213"/>
            <a:ext cx="8547652" cy="923330"/>
          </a:xfrm>
          <a:prstGeom prst="rect">
            <a:avLst/>
          </a:prstGeom>
          <a:noFill/>
        </p:spPr>
        <p:txBody>
          <a:bodyPr wrap="square">
            <a:spAutoFit/>
          </a:bodyPr>
          <a:lstStyle/>
          <a:p>
            <a:pPr>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endParaRPr lang="en-IE" dirty="0">
              <a:solidFill>
                <a:srgbClr val="000000"/>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0BC63F3-274E-44D3-BC95-FB39EF78BA38}"/>
              </a:ext>
            </a:extLst>
          </p:cNvPr>
          <p:cNvSpPr txBox="1"/>
          <p:nvPr/>
        </p:nvSpPr>
        <p:spPr>
          <a:xfrm>
            <a:off x="371061" y="-1017641"/>
            <a:ext cx="8547652" cy="369332"/>
          </a:xfrm>
          <a:prstGeom prst="rect">
            <a:avLst/>
          </a:prstGeom>
          <a:noFill/>
        </p:spPr>
        <p:txBody>
          <a:bodyPr wrap="square">
            <a:spAutoFit/>
          </a:bodyPr>
          <a:lstStyle/>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Arial" panose="020B06040202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79269F39-97DB-4AE6-B701-7CBD3AD9D171}"/>
              </a:ext>
            </a:extLst>
          </p:cNvPr>
          <p:cNvSpPr txBox="1"/>
          <p:nvPr/>
        </p:nvSpPr>
        <p:spPr>
          <a:xfrm>
            <a:off x="103239" y="752168"/>
            <a:ext cx="8815474" cy="5742598"/>
          </a:xfrm>
          <a:prstGeom prst="rect">
            <a:avLst/>
          </a:prstGeom>
          <a:noFill/>
        </p:spPr>
        <p:txBody>
          <a:bodyPr wrap="square">
            <a:spAutoFit/>
          </a:bodyPr>
          <a:lstStyle/>
          <a:p>
            <a:pPr marL="342900" indent="-342900">
              <a:spcAft>
                <a:spcPts val="0"/>
              </a:spcAft>
              <a:buFont typeface="+mj-lt"/>
              <a:buAutoNum type="arabicPeriod"/>
            </a:pPr>
            <a:r>
              <a:rPr lang="en-GB" u="sng" dirty="0"/>
              <a:t>City Edge Masterplan </a:t>
            </a:r>
          </a:p>
          <a:p>
            <a:pPr>
              <a:spcAft>
                <a:spcPts val="0"/>
              </a:spcAft>
            </a:pPr>
            <a:r>
              <a:rPr lang="en-GB" dirty="0"/>
              <a:t>Further consideration/clarification is required of how the proposed development responds to the preferred scenarios identified for the City Edge Project. Further consideration of this matter may require an amendment to the documents and/or design proposals submitted. </a:t>
            </a:r>
            <a:r>
              <a:rPr lang="en-IE" sz="1800" dirty="0">
                <a:effectLst/>
                <a:latin typeface="Times New Roman" panose="02020603050405020304" pitchFamily="18" charset="0"/>
                <a:ea typeface="Calibri" panose="020F0502020204030204" pitchFamily="34" charset="0"/>
              </a:rPr>
              <a:t> </a:t>
            </a:r>
          </a:p>
          <a:p>
            <a:pPr>
              <a:spcAft>
                <a:spcPts val="0"/>
              </a:spcAft>
            </a:pPr>
            <a:endParaRPr lang="en-IE" sz="1600" dirty="0">
              <a:effectLst/>
              <a:latin typeface="Calibri" panose="020F0502020204030204" pitchFamily="34" charset="0"/>
              <a:ea typeface="Calibri" panose="020F0502020204030204" pitchFamily="34" charset="0"/>
            </a:endParaRPr>
          </a:p>
          <a:p>
            <a:r>
              <a:rPr lang="en-GB" dirty="0"/>
              <a:t>2. </a:t>
            </a:r>
            <a:r>
              <a:rPr lang="en-GB" u="sng" dirty="0"/>
              <a:t>Density and Building Height </a:t>
            </a:r>
          </a:p>
          <a:p>
            <a:pPr>
              <a:spcAft>
                <a:spcPts val="1100"/>
              </a:spcAft>
            </a:pPr>
            <a:r>
              <a:rPr lang="en-GB" dirty="0"/>
              <a:t>Further consideration is required of how the proposed development density and building heights up to 19 storeys align with National Planning Policy principles. Clarification is specifically required in relation to how the character of the site location and its public transport accessibility </a:t>
            </a:r>
          </a:p>
          <a:p>
            <a:r>
              <a:rPr lang="en-GB" dirty="0"/>
              <a:t>3. </a:t>
            </a:r>
            <a:r>
              <a:rPr lang="en-GB" u="sng" dirty="0"/>
              <a:t>Design Strategy </a:t>
            </a:r>
          </a:p>
          <a:p>
            <a:r>
              <a:rPr lang="en-GB" dirty="0"/>
              <a:t>The prospective applicant should provide further justification and/or detail in relation to the design strategy. In particular, the prospective applicant should provide further justification in relation to the following: </a:t>
            </a:r>
          </a:p>
          <a:p>
            <a:pPr marL="400050" indent="-400050">
              <a:buAutoNum type="romanLcParenBoth"/>
            </a:pPr>
            <a:r>
              <a:rPr lang="en-GB" dirty="0"/>
              <a:t>The visual impact of the development</a:t>
            </a:r>
          </a:p>
          <a:p>
            <a:pPr marL="400050" indent="-400050">
              <a:buAutoNum type="romanLcParenBoth"/>
            </a:pPr>
            <a:r>
              <a:rPr lang="en-GB" dirty="0"/>
              <a:t>The elevational treatment of blocks; </a:t>
            </a:r>
          </a:p>
          <a:p>
            <a:pPr marL="400050" indent="-400050">
              <a:buAutoNum type="romanLcParenBoth"/>
            </a:pPr>
            <a:r>
              <a:rPr lang="en-GB" dirty="0"/>
              <a:t>The mass of development form; </a:t>
            </a:r>
          </a:p>
          <a:p>
            <a:pPr marL="400050" indent="-400050">
              <a:buAutoNum type="romanLcParenBoth"/>
            </a:pPr>
            <a:r>
              <a:rPr lang="en-GB" dirty="0"/>
              <a:t>The treatment of the frontage to Greenhills Road in both its current and anticipated future form; and </a:t>
            </a:r>
          </a:p>
          <a:p>
            <a:pPr marL="400050" indent="-400050">
              <a:buAutoNum type="romanLcParenBoth"/>
            </a:pPr>
            <a:r>
              <a:rPr lang="en-GB" dirty="0"/>
              <a:t>Connectivity through the site. </a:t>
            </a: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104771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527</TotalTime>
  <Words>1243</Words>
  <Application>Microsoft Office PowerPoint</Application>
  <PresentationFormat>On-screen Show (4:3)</PresentationFormat>
  <Paragraphs>148</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Open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Colm Harte - Planning</dc:creator>
  <cp:lastModifiedBy>Vikki Cryan</cp:lastModifiedBy>
  <cp:revision>7</cp:revision>
  <dcterms:created xsi:type="dcterms:W3CDTF">2022-05-04T10:38:59Z</dcterms:created>
  <dcterms:modified xsi:type="dcterms:W3CDTF">2022-05-10T09:02:48Z</dcterms:modified>
</cp:coreProperties>
</file>