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0" r:id="rId2"/>
  </p:sldMasterIdLst>
  <p:notesMasterIdLst>
    <p:notesMasterId r:id="rId13"/>
  </p:notesMasterIdLst>
  <p:sldIdLst>
    <p:sldId id="256" r:id="rId3"/>
    <p:sldId id="258" r:id="rId4"/>
    <p:sldId id="259" r:id="rId5"/>
    <p:sldId id="260" r:id="rId6"/>
    <p:sldId id="265" r:id="rId7"/>
    <p:sldId id="261" r:id="rId8"/>
    <p:sldId id="262" r:id="rId9"/>
    <p:sldId id="263" r:id="rId10"/>
    <p:sldId id="264" r:id="rId11"/>
    <p:sldId id="25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764927-26AA-48C1-8528-93DFF413840A}" v="37" dt="2022-04-29T11:27:32.3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1B8F41-4D79-47F7-8CAB-3EAEE8F48CEC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4E88733-ABB8-42AB-B849-F7177B82CF0D}">
      <dgm:prSet/>
      <dgm:spPr/>
      <dgm:t>
        <a:bodyPr/>
        <a:lstStyle/>
        <a:p>
          <a:r>
            <a:rPr lang="en-IE" b="0" i="0"/>
            <a:t>Every user has an expectation</a:t>
          </a:r>
          <a:endParaRPr lang="en-US"/>
        </a:p>
      </dgm:t>
    </dgm:pt>
    <dgm:pt modelId="{D34B8E10-AD13-4AF6-888F-D8E1F5C12D87}" type="parTrans" cxnId="{D610864A-9C15-4AED-9DC9-0478CAFF20DD}">
      <dgm:prSet/>
      <dgm:spPr/>
      <dgm:t>
        <a:bodyPr/>
        <a:lstStyle/>
        <a:p>
          <a:endParaRPr lang="en-US"/>
        </a:p>
      </dgm:t>
    </dgm:pt>
    <dgm:pt modelId="{B58D415C-5E6C-4A10-AE45-69D1E8ADF922}" type="sibTrans" cxnId="{D610864A-9C15-4AED-9DC9-0478CAFF20DD}">
      <dgm:prSet/>
      <dgm:spPr/>
      <dgm:t>
        <a:bodyPr/>
        <a:lstStyle/>
        <a:p>
          <a:endParaRPr lang="en-US"/>
        </a:p>
      </dgm:t>
    </dgm:pt>
    <dgm:pt modelId="{CFEB43B6-5540-4EF4-A2E2-0CF4984B3A0F}">
      <dgm:prSet/>
      <dgm:spPr/>
      <dgm:t>
        <a:bodyPr/>
        <a:lstStyle/>
        <a:p>
          <a:r>
            <a:rPr lang="en-IE" b="0" i="0"/>
            <a:t>We have our approaches to service delivery</a:t>
          </a:r>
          <a:endParaRPr lang="en-US"/>
        </a:p>
      </dgm:t>
    </dgm:pt>
    <dgm:pt modelId="{AF075545-37BF-48DC-A678-05A95C7D7E7E}" type="parTrans" cxnId="{BE3B6461-9022-4E88-B577-18D73B6FB66D}">
      <dgm:prSet/>
      <dgm:spPr/>
      <dgm:t>
        <a:bodyPr/>
        <a:lstStyle/>
        <a:p>
          <a:endParaRPr lang="en-US"/>
        </a:p>
      </dgm:t>
    </dgm:pt>
    <dgm:pt modelId="{63C883AE-C8CA-45DE-9329-437E7E7473AE}" type="sibTrans" cxnId="{BE3B6461-9022-4E88-B577-18D73B6FB66D}">
      <dgm:prSet/>
      <dgm:spPr/>
      <dgm:t>
        <a:bodyPr/>
        <a:lstStyle/>
        <a:p>
          <a:endParaRPr lang="en-US"/>
        </a:p>
      </dgm:t>
    </dgm:pt>
    <dgm:pt modelId="{73A4D025-E895-4696-B2A5-8760B01403FB}">
      <dgm:prSet/>
      <dgm:spPr/>
      <dgm:t>
        <a:bodyPr/>
        <a:lstStyle/>
        <a:p>
          <a:r>
            <a:rPr lang="en-IE" b="0" i="0"/>
            <a:t>The difference between the two is referred to as the “Expectations Gap”</a:t>
          </a:r>
          <a:endParaRPr lang="en-US"/>
        </a:p>
      </dgm:t>
    </dgm:pt>
    <dgm:pt modelId="{CAC001A9-359C-4CFA-8DEB-0DD419C53119}" type="parTrans" cxnId="{75655D53-45C0-4688-8658-DC87DE4D7ED6}">
      <dgm:prSet/>
      <dgm:spPr/>
      <dgm:t>
        <a:bodyPr/>
        <a:lstStyle/>
        <a:p>
          <a:endParaRPr lang="en-US"/>
        </a:p>
      </dgm:t>
    </dgm:pt>
    <dgm:pt modelId="{268B248C-5E23-442F-AE1D-F64F8B984199}" type="sibTrans" cxnId="{75655D53-45C0-4688-8658-DC87DE4D7ED6}">
      <dgm:prSet/>
      <dgm:spPr/>
      <dgm:t>
        <a:bodyPr/>
        <a:lstStyle/>
        <a:p>
          <a:endParaRPr lang="en-US"/>
        </a:p>
      </dgm:t>
    </dgm:pt>
    <dgm:pt modelId="{A4528587-2CDF-40D2-BEBA-FFFCBD3FD8D8}" type="pres">
      <dgm:prSet presAssocID="{671B8F41-4D79-47F7-8CAB-3EAEE8F48CEC}" presName="Name0" presStyleCnt="0">
        <dgm:presLayoutVars>
          <dgm:dir/>
          <dgm:animLvl val="lvl"/>
          <dgm:resizeHandles val="exact"/>
        </dgm:presLayoutVars>
      </dgm:prSet>
      <dgm:spPr/>
    </dgm:pt>
    <dgm:pt modelId="{14756B65-6488-47D6-BB5A-4287855B3499}" type="pres">
      <dgm:prSet presAssocID="{73A4D025-E895-4696-B2A5-8760B01403FB}" presName="boxAndChildren" presStyleCnt="0"/>
      <dgm:spPr/>
    </dgm:pt>
    <dgm:pt modelId="{59BC7411-1D7C-4AB9-A79E-3A717D44EABC}" type="pres">
      <dgm:prSet presAssocID="{73A4D025-E895-4696-B2A5-8760B01403FB}" presName="parentTextBox" presStyleLbl="node1" presStyleIdx="0" presStyleCnt="3"/>
      <dgm:spPr/>
    </dgm:pt>
    <dgm:pt modelId="{1BBD1C6B-A973-4C7C-A7A8-3938950120D7}" type="pres">
      <dgm:prSet presAssocID="{63C883AE-C8CA-45DE-9329-437E7E7473AE}" presName="sp" presStyleCnt="0"/>
      <dgm:spPr/>
    </dgm:pt>
    <dgm:pt modelId="{26D9F61D-0B20-4F38-AFCE-BF6F061117EE}" type="pres">
      <dgm:prSet presAssocID="{CFEB43B6-5540-4EF4-A2E2-0CF4984B3A0F}" presName="arrowAndChildren" presStyleCnt="0"/>
      <dgm:spPr/>
    </dgm:pt>
    <dgm:pt modelId="{E6C4F118-2D10-4B89-BDDD-8F23A91F0202}" type="pres">
      <dgm:prSet presAssocID="{CFEB43B6-5540-4EF4-A2E2-0CF4984B3A0F}" presName="parentTextArrow" presStyleLbl="node1" presStyleIdx="1" presStyleCnt="3"/>
      <dgm:spPr/>
    </dgm:pt>
    <dgm:pt modelId="{15D19C46-9D03-4839-A9F1-FC39AD59B343}" type="pres">
      <dgm:prSet presAssocID="{B58D415C-5E6C-4A10-AE45-69D1E8ADF922}" presName="sp" presStyleCnt="0"/>
      <dgm:spPr/>
    </dgm:pt>
    <dgm:pt modelId="{5C24194A-6F2C-4EA8-A7DE-EFE78D9713A5}" type="pres">
      <dgm:prSet presAssocID="{C4E88733-ABB8-42AB-B849-F7177B82CF0D}" presName="arrowAndChildren" presStyleCnt="0"/>
      <dgm:spPr/>
    </dgm:pt>
    <dgm:pt modelId="{E60E61B5-8371-474A-9190-DBA1691F682F}" type="pres">
      <dgm:prSet presAssocID="{C4E88733-ABB8-42AB-B849-F7177B82CF0D}" presName="parentTextArrow" presStyleLbl="node1" presStyleIdx="2" presStyleCnt="3"/>
      <dgm:spPr/>
    </dgm:pt>
  </dgm:ptLst>
  <dgm:cxnLst>
    <dgm:cxn modelId="{7CB2CC0E-C097-49FC-930E-B46779C794EB}" type="presOf" srcId="{CFEB43B6-5540-4EF4-A2E2-0CF4984B3A0F}" destId="{E6C4F118-2D10-4B89-BDDD-8F23A91F0202}" srcOrd="0" destOrd="0" presId="urn:microsoft.com/office/officeart/2005/8/layout/process4"/>
    <dgm:cxn modelId="{BE3B6461-9022-4E88-B577-18D73B6FB66D}" srcId="{671B8F41-4D79-47F7-8CAB-3EAEE8F48CEC}" destId="{CFEB43B6-5540-4EF4-A2E2-0CF4984B3A0F}" srcOrd="1" destOrd="0" parTransId="{AF075545-37BF-48DC-A678-05A95C7D7E7E}" sibTransId="{63C883AE-C8CA-45DE-9329-437E7E7473AE}"/>
    <dgm:cxn modelId="{D610864A-9C15-4AED-9DC9-0478CAFF20DD}" srcId="{671B8F41-4D79-47F7-8CAB-3EAEE8F48CEC}" destId="{C4E88733-ABB8-42AB-B849-F7177B82CF0D}" srcOrd="0" destOrd="0" parTransId="{D34B8E10-AD13-4AF6-888F-D8E1F5C12D87}" sibTransId="{B58D415C-5E6C-4A10-AE45-69D1E8ADF922}"/>
    <dgm:cxn modelId="{75655D53-45C0-4688-8658-DC87DE4D7ED6}" srcId="{671B8F41-4D79-47F7-8CAB-3EAEE8F48CEC}" destId="{73A4D025-E895-4696-B2A5-8760B01403FB}" srcOrd="2" destOrd="0" parTransId="{CAC001A9-359C-4CFA-8DEB-0DD419C53119}" sibTransId="{268B248C-5E23-442F-AE1D-F64F8B984199}"/>
    <dgm:cxn modelId="{70A25886-3085-49C5-918B-7563B4F639C8}" type="presOf" srcId="{73A4D025-E895-4696-B2A5-8760B01403FB}" destId="{59BC7411-1D7C-4AB9-A79E-3A717D44EABC}" srcOrd="0" destOrd="0" presId="urn:microsoft.com/office/officeart/2005/8/layout/process4"/>
    <dgm:cxn modelId="{28AC6199-2370-489F-A4BE-FEEBDB2CEE5C}" type="presOf" srcId="{671B8F41-4D79-47F7-8CAB-3EAEE8F48CEC}" destId="{A4528587-2CDF-40D2-BEBA-FFFCBD3FD8D8}" srcOrd="0" destOrd="0" presId="urn:microsoft.com/office/officeart/2005/8/layout/process4"/>
    <dgm:cxn modelId="{F64CC6E7-8461-4B7B-BAF4-3989D577AF09}" type="presOf" srcId="{C4E88733-ABB8-42AB-B849-F7177B82CF0D}" destId="{E60E61B5-8371-474A-9190-DBA1691F682F}" srcOrd="0" destOrd="0" presId="urn:microsoft.com/office/officeart/2005/8/layout/process4"/>
    <dgm:cxn modelId="{0FEBDE44-77F7-4EB0-BC28-49A2B7C43F5D}" type="presParOf" srcId="{A4528587-2CDF-40D2-BEBA-FFFCBD3FD8D8}" destId="{14756B65-6488-47D6-BB5A-4287855B3499}" srcOrd="0" destOrd="0" presId="urn:microsoft.com/office/officeart/2005/8/layout/process4"/>
    <dgm:cxn modelId="{3D4845FC-33DC-4CEC-8027-372BEB8D3ACE}" type="presParOf" srcId="{14756B65-6488-47D6-BB5A-4287855B3499}" destId="{59BC7411-1D7C-4AB9-A79E-3A717D44EABC}" srcOrd="0" destOrd="0" presId="urn:microsoft.com/office/officeart/2005/8/layout/process4"/>
    <dgm:cxn modelId="{EAC29825-39C9-41E4-A514-6CD32031B6E6}" type="presParOf" srcId="{A4528587-2CDF-40D2-BEBA-FFFCBD3FD8D8}" destId="{1BBD1C6B-A973-4C7C-A7A8-3938950120D7}" srcOrd="1" destOrd="0" presId="urn:microsoft.com/office/officeart/2005/8/layout/process4"/>
    <dgm:cxn modelId="{0EF37743-A1B0-40EA-9904-B99E41375046}" type="presParOf" srcId="{A4528587-2CDF-40D2-BEBA-FFFCBD3FD8D8}" destId="{26D9F61D-0B20-4F38-AFCE-BF6F061117EE}" srcOrd="2" destOrd="0" presId="urn:microsoft.com/office/officeart/2005/8/layout/process4"/>
    <dgm:cxn modelId="{9438C290-7EBF-4A07-AFBB-8913D507AA1B}" type="presParOf" srcId="{26D9F61D-0B20-4F38-AFCE-BF6F061117EE}" destId="{E6C4F118-2D10-4B89-BDDD-8F23A91F0202}" srcOrd="0" destOrd="0" presId="urn:microsoft.com/office/officeart/2005/8/layout/process4"/>
    <dgm:cxn modelId="{4C4747E3-4E89-4DC3-B985-2E774B899EA1}" type="presParOf" srcId="{A4528587-2CDF-40D2-BEBA-FFFCBD3FD8D8}" destId="{15D19C46-9D03-4839-A9F1-FC39AD59B343}" srcOrd="3" destOrd="0" presId="urn:microsoft.com/office/officeart/2005/8/layout/process4"/>
    <dgm:cxn modelId="{01BF4461-975F-4A24-892C-25FD2C1F43F4}" type="presParOf" srcId="{A4528587-2CDF-40D2-BEBA-FFFCBD3FD8D8}" destId="{5C24194A-6F2C-4EA8-A7DE-EFE78D9713A5}" srcOrd="4" destOrd="0" presId="urn:microsoft.com/office/officeart/2005/8/layout/process4"/>
    <dgm:cxn modelId="{E9F9F2D0-2E07-4190-8D36-89B8EE895556}" type="presParOf" srcId="{5C24194A-6F2C-4EA8-A7DE-EFE78D9713A5}" destId="{E60E61B5-8371-474A-9190-DBA1691F682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CD0B10-E5F9-436F-9E4D-470A28AF2A7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876D44D-8813-4BB1-8E1C-2ED799A3AA0D}">
      <dgm:prSet/>
      <dgm:spPr/>
      <dgm:t>
        <a:bodyPr/>
        <a:lstStyle/>
        <a:p>
          <a:r>
            <a:rPr lang="en-IE" b="0" i="0" dirty="0"/>
            <a:t>VHI</a:t>
          </a:r>
          <a:endParaRPr lang="en-US" dirty="0"/>
        </a:p>
      </dgm:t>
    </dgm:pt>
    <dgm:pt modelId="{B3DC5895-554D-4EA1-82AA-D0964FA13519}" type="parTrans" cxnId="{9F9808DD-FF49-43C2-8F5F-F417F4CE0146}">
      <dgm:prSet/>
      <dgm:spPr/>
      <dgm:t>
        <a:bodyPr/>
        <a:lstStyle/>
        <a:p>
          <a:endParaRPr lang="en-US"/>
        </a:p>
      </dgm:t>
    </dgm:pt>
    <dgm:pt modelId="{A48B6AA3-7E04-4022-BF7C-07569745CD80}" type="sibTrans" cxnId="{9F9808DD-FF49-43C2-8F5F-F417F4CE0146}">
      <dgm:prSet/>
      <dgm:spPr/>
      <dgm:t>
        <a:bodyPr/>
        <a:lstStyle/>
        <a:p>
          <a:endParaRPr lang="en-US"/>
        </a:p>
      </dgm:t>
    </dgm:pt>
    <dgm:pt modelId="{6EA6A8FB-BBE2-4CBB-BEFE-674E1EAC7109}">
      <dgm:prSet/>
      <dgm:spPr/>
      <dgm:t>
        <a:bodyPr/>
        <a:lstStyle/>
        <a:p>
          <a:r>
            <a:rPr lang="en-IE" b="0" i="0" dirty="0"/>
            <a:t>Johnson &amp; Johnson</a:t>
          </a:r>
          <a:endParaRPr lang="en-US" dirty="0"/>
        </a:p>
      </dgm:t>
    </dgm:pt>
    <dgm:pt modelId="{DA306BD6-84FF-48D2-8B19-7A798437DC01}" type="parTrans" cxnId="{D9AB3F31-33F5-4F85-9F5D-150EDA614C04}">
      <dgm:prSet/>
      <dgm:spPr/>
      <dgm:t>
        <a:bodyPr/>
        <a:lstStyle/>
        <a:p>
          <a:endParaRPr lang="en-US"/>
        </a:p>
      </dgm:t>
    </dgm:pt>
    <dgm:pt modelId="{5F29FFCF-B291-435A-A017-AED718637351}" type="sibTrans" cxnId="{D9AB3F31-33F5-4F85-9F5D-150EDA614C04}">
      <dgm:prSet/>
      <dgm:spPr/>
      <dgm:t>
        <a:bodyPr/>
        <a:lstStyle/>
        <a:p>
          <a:endParaRPr lang="en-US"/>
        </a:p>
      </dgm:t>
    </dgm:pt>
    <dgm:pt modelId="{715D0A14-66DE-477F-A037-2DD60275C019}">
      <dgm:prSet/>
      <dgm:spPr/>
      <dgm:t>
        <a:bodyPr/>
        <a:lstStyle/>
        <a:p>
          <a:r>
            <a:rPr lang="en-IE" b="0" i="0"/>
            <a:t>Enterprise Ireland</a:t>
          </a:r>
          <a:endParaRPr lang="en-US"/>
        </a:p>
      </dgm:t>
    </dgm:pt>
    <dgm:pt modelId="{2DE35304-6273-4F5B-A114-9C6B5C931C47}" type="parTrans" cxnId="{AC47EA4F-FDB8-4449-AFA7-DAC24537BAD5}">
      <dgm:prSet/>
      <dgm:spPr/>
      <dgm:t>
        <a:bodyPr/>
        <a:lstStyle/>
        <a:p>
          <a:endParaRPr lang="en-US"/>
        </a:p>
      </dgm:t>
    </dgm:pt>
    <dgm:pt modelId="{6289E493-EE7F-492E-B358-0EE49B659F1A}" type="sibTrans" cxnId="{AC47EA4F-FDB8-4449-AFA7-DAC24537BAD5}">
      <dgm:prSet/>
      <dgm:spPr/>
      <dgm:t>
        <a:bodyPr/>
        <a:lstStyle/>
        <a:p>
          <a:endParaRPr lang="en-US"/>
        </a:p>
      </dgm:t>
    </dgm:pt>
    <dgm:pt modelId="{24CACE2C-6A09-4B07-ACB9-D8EC07CFE126}">
      <dgm:prSet/>
      <dgm:spPr/>
      <dgm:t>
        <a:bodyPr/>
        <a:lstStyle/>
        <a:p>
          <a:r>
            <a:rPr lang="en-IE" b="0" i="0"/>
            <a:t>Irish Life</a:t>
          </a:r>
          <a:endParaRPr lang="en-US"/>
        </a:p>
      </dgm:t>
    </dgm:pt>
    <dgm:pt modelId="{3DF794FF-1948-4BF3-9444-C4591E4A6F0B}" type="parTrans" cxnId="{BC5C25A9-8D8A-4996-8B9D-CFA8B9A5AD03}">
      <dgm:prSet/>
      <dgm:spPr/>
      <dgm:t>
        <a:bodyPr/>
        <a:lstStyle/>
        <a:p>
          <a:endParaRPr lang="en-US"/>
        </a:p>
      </dgm:t>
    </dgm:pt>
    <dgm:pt modelId="{55D4B5DB-B679-45F2-A7E4-8EC974D8846D}" type="sibTrans" cxnId="{BC5C25A9-8D8A-4996-8B9D-CFA8B9A5AD03}">
      <dgm:prSet/>
      <dgm:spPr/>
      <dgm:t>
        <a:bodyPr/>
        <a:lstStyle/>
        <a:p>
          <a:endParaRPr lang="en-US"/>
        </a:p>
      </dgm:t>
    </dgm:pt>
    <dgm:pt modelId="{EE30A327-328E-48DF-B4A4-136131DA1F2C}">
      <dgm:prSet/>
      <dgm:spPr/>
      <dgm:t>
        <a:bodyPr/>
        <a:lstStyle/>
        <a:p>
          <a:r>
            <a:rPr lang="en-IE" b="0" i="0"/>
            <a:t>HSE</a:t>
          </a:r>
          <a:endParaRPr lang="en-US"/>
        </a:p>
      </dgm:t>
    </dgm:pt>
    <dgm:pt modelId="{87437396-C806-4DDC-95C1-511718045DAC}" type="parTrans" cxnId="{2EEBFD83-2E22-4E79-9567-2DEC8BCE80A6}">
      <dgm:prSet/>
      <dgm:spPr/>
      <dgm:t>
        <a:bodyPr/>
        <a:lstStyle/>
        <a:p>
          <a:endParaRPr lang="en-US"/>
        </a:p>
      </dgm:t>
    </dgm:pt>
    <dgm:pt modelId="{68A29A16-6CF3-418C-896F-98739446AABA}" type="sibTrans" cxnId="{2EEBFD83-2E22-4E79-9567-2DEC8BCE80A6}">
      <dgm:prSet/>
      <dgm:spPr/>
      <dgm:t>
        <a:bodyPr/>
        <a:lstStyle/>
        <a:p>
          <a:endParaRPr lang="en-US"/>
        </a:p>
      </dgm:t>
    </dgm:pt>
    <dgm:pt modelId="{42C9DBF5-F655-4C41-B940-411A1797527A}">
      <dgm:prSet/>
      <dgm:spPr/>
      <dgm:t>
        <a:bodyPr/>
        <a:lstStyle/>
        <a:p>
          <a:r>
            <a:rPr lang="en-IE" b="0" i="0"/>
            <a:t>Revenue Commissioners</a:t>
          </a:r>
          <a:endParaRPr lang="en-US"/>
        </a:p>
      </dgm:t>
    </dgm:pt>
    <dgm:pt modelId="{781E1A87-08E9-4920-AF89-8C9C22541597}" type="parTrans" cxnId="{83064E8E-8A5D-4447-AAA8-05EE0F38DB52}">
      <dgm:prSet/>
      <dgm:spPr/>
      <dgm:t>
        <a:bodyPr/>
        <a:lstStyle/>
        <a:p>
          <a:endParaRPr lang="en-US"/>
        </a:p>
      </dgm:t>
    </dgm:pt>
    <dgm:pt modelId="{52E3DA92-FD75-4B16-8861-79D56805634C}" type="sibTrans" cxnId="{83064E8E-8A5D-4447-AAA8-05EE0F38DB52}">
      <dgm:prSet/>
      <dgm:spPr/>
      <dgm:t>
        <a:bodyPr/>
        <a:lstStyle/>
        <a:p>
          <a:endParaRPr lang="en-US"/>
        </a:p>
      </dgm:t>
    </dgm:pt>
    <dgm:pt modelId="{9652F235-1238-4396-AE27-4E6CE9076615}">
      <dgm:prSet/>
      <dgm:spPr/>
      <dgm:t>
        <a:bodyPr/>
        <a:lstStyle/>
        <a:p>
          <a:r>
            <a:rPr lang="en-IE" b="0" i="0"/>
            <a:t>TU Dublin</a:t>
          </a:r>
          <a:endParaRPr lang="en-US"/>
        </a:p>
      </dgm:t>
    </dgm:pt>
    <dgm:pt modelId="{FC134018-D73B-4478-8D78-F43464F815A5}" type="parTrans" cxnId="{DBCE840F-D5CA-42BA-BEF9-FF0F2795C6FF}">
      <dgm:prSet/>
      <dgm:spPr/>
      <dgm:t>
        <a:bodyPr/>
        <a:lstStyle/>
        <a:p>
          <a:endParaRPr lang="en-US"/>
        </a:p>
      </dgm:t>
    </dgm:pt>
    <dgm:pt modelId="{4DBB9890-1522-43E4-BD74-29BFB7FCB10C}" type="sibTrans" cxnId="{DBCE840F-D5CA-42BA-BEF9-FF0F2795C6FF}">
      <dgm:prSet/>
      <dgm:spPr/>
      <dgm:t>
        <a:bodyPr/>
        <a:lstStyle/>
        <a:p>
          <a:endParaRPr lang="en-US"/>
        </a:p>
      </dgm:t>
    </dgm:pt>
    <dgm:pt modelId="{51D5BDBB-B779-422F-9AEC-FEE2D5E0E778}">
      <dgm:prSet/>
      <dgm:spPr/>
      <dgm:t>
        <a:bodyPr/>
        <a:lstStyle/>
        <a:p>
          <a:r>
            <a:rPr lang="en-IE" b="0" i="0"/>
            <a:t>National Health Library &amp; Knowledge Service</a:t>
          </a:r>
          <a:endParaRPr lang="en-US"/>
        </a:p>
      </dgm:t>
    </dgm:pt>
    <dgm:pt modelId="{B2360CFC-5771-44A5-AB10-79A33A031DCD}" type="parTrans" cxnId="{605CB19E-9C5E-434E-910F-1AD142CC9D85}">
      <dgm:prSet/>
      <dgm:spPr/>
      <dgm:t>
        <a:bodyPr/>
        <a:lstStyle/>
        <a:p>
          <a:endParaRPr lang="en-US"/>
        </a:p>
      </dgm:t>
    </dgm:pt>
    <dgm:pt modelId="{6DFA24B3-9FA5-460B-904F-01E4111B7809}" type="sibTrans" cxnId="{605CB19E-9C5E-434E-910F-1AD142CC9D85}">
      <dgm:prSet/>
      <dgm:spPr/>
      <dgm:t>
        <a:bodyPr/>
        <a:lstStyle/>
        <a:p>
          <a:endParaRPr lang="en-US"/>
        </a:p>
      </dgm:t>
    </dgm:pt>
    <dgm:pt modelId="{0E9F9862-976A-4A99-ABF4-1A1CAB055E13}" type="pres">
      <dgm:prSet presAssocID="{DDCD0B10-E5F9-436F-9E4D-470A28AF2A74}" presName="vert0" presStyleCnt="0">
        <dgm:presLayoutVars>
          <dgm:dir/>
          <dgm:animOne val="branch"/>
          <dgm:animLvl val="lvl"/>
        </dgm:presLayoutVars>
      </dgm:prSet>
      <dgm:spPr/>
    </dgm:pt>
    <dgm:pt modelId="{1A225194-2205-4CBD-A296-82D78C1B0FEA}" type="pres">
      <dgm:prSet presAssocID="{6876D44D-8813-4BB1-8E1C-2ED799A3AA0D}" presName="thickLine" presStyleLbl="alignNode1" presStyleIdx="0" presStyleCnt="8"/>
      <dgm:spPr/>
    </dgm:pt>
    <dgm:pt modelId="{25BB6033-741B-4184-8671-505FA6FD9EC2}" type="pres">
      <dgm:prSet presAssocID="{6876D44D-8813-4BB1-8E1C-2ED799A3AA0D}" presName="horz1" presStyleCnt="0"/>
      <dgm:spPr/>
    </dgm:pt>
    <dgm:pt modelId="{4E80011E-3233-4D00-ACE6-17CE32EDB629}" type="pres">
      <dgm:prSet presAssocID="{6876D44D-8813-4BB1-8E1C-2ED799A3AA0D}" presName="tx1" presStyleLbl="revTx" presStyleIdx="0" presStyleCnt="8"/>
      <dgm:spPr/>
    </dgm:pt>
    <dgm:pt modelId="{4B9428DD-35CF-414A-8A30-50792928EDFB}" type="pres">
      <dgm:prSet presAssocID="{6876D44D-8813-4BB1-8E1C-2ED799A3AA0D}" presName="vert1" presStyleCnt="0"/>
      <dgm:spPr/>
    </dgm:pt>
    <dgm:pt modelId="{1F4BDCC9-4195-41A6-A255-3E689CFD7633}" type="pres">
      <dgm:prSet presAssocID="{6EA6A8FB-BBE2-4CBB-BEFE-674E1EAC7109}" presName="thickLine" presStyleLbl="alignNode1" presStyleIdx="1" presStyleCnt="8"/>
      <dgm:spPr/>
    </dgm:pt>
    <dgm:pt modelId="{D4CF59F8-5491-413B-AF34-D9FA56185116}" type="pres">
      <dgm:prSet presAssocID="{6EA6A8FB-BBE2-4CBB-BEFE-674E1EAC7109}" presName="horz1" presStyleCnt="0"/>
      <dgm:spPr/>
    </dgm:pt>
    <dgm:pt modelId="{78EBC303-F183-4D65-8C28-0F703108AA17}" type="pres">
      <dgm:prSet presAssocID="{6EA6A8FB-BBE2-4CBB-BEFE-674E1EAC7109}" presName="tx1" presStyleLbl="revTx" presStyleIdx="1" presStyleCnt="8"/>
      <dgm:spPr/>
    </dgm:pt>
    <dgm:pt modelId="{49E20BE2-B6FF-4CFB-ADA0-0E72C8838C27}" type="pres">
      <dgm:prSet presAssocID="{6EA6A8FB-BBE2-4CBB-BEFE-674E1EAC7109}" presName="vert1" presStyleCnt="0"/>
      <dgm:spPr/>
    </dgm:pt>
    <dgm:pt modelId="{93EBFD73-ED06-4316-9721-BEADEDB71BD4}" type="pres">
      <dgm:prSet presAssocID="{715D0A14-66DE-477F-A037-2DD60275C019}" presName="thickLine" presStyleLbl="alignNode1" presStyleIdx="2" presStyleCnt="8"/>
      <dgm:spPr/>
    </dgm:pt>
    <dgm:pt modelId="{5A419362-922C-4764-A5F1-3A76AAC5FAA9}" type="pres">
      <dgm:prSet presAssocID="{715D0A14-66DE-477F-A037-2DD60275C019}" presName="horz1" presStyleCnt="0"/>
      <dgm:spPr/>
    </dgm:pt>
    <dgm:pt modelId="{CABEC812-55C6-4922-BFF2-814341B55228}" type="pres">
      <dgm:prSet presAssocID="{715D0A14-66DE-477F-A037-2DD60275C019}" presName="tx1" presStyleLbl="revTx" presStyleIdx="2" presStyleCnt="8"/>
      <dgm:spPr/>
    </dgm:pt>
    <dgm:pt modelId="{E2D640C6-C4A1-468C-AA15-38AB8C607D85}" type="pres">
      <dgm:prSet presAssocID="{715D0A14-66DE-477F-A037-2DD60275C019}" presName="vert1" presStyleCnt="0"/>
      <dgm:spPr/>
    </dgm:pt>
    <dgm:pt modelId="{2AA519A5-8D1B-4CDD-8946-AEBF67FA7569}" type="pres">
      <dgm:prSet presAssocID="{24CACE2C-6A09-4B07-ACB9-D8EC07CFE126}" presName="thickLine" presStyleLbl="alignNode1" presStyleIdx="3" presStyleCnt="8"/>
      <dgm:spPr/>
    </dgm:pt>
    <dgm:pt modelId="{9449B6F4-F04B-4121-9F64-52FBCBC13DAD}" type="pres">
      <dgm:prSet presAssocID="{24CACE2C-6A09-4B07-ACB9-D8EC07CFE126}" presName="horz1" presStyleCnt="0"/>
      <dgm:spPr/>
    </dgm:pt>
    <dgm:pt modelId="{458FBAF5-9BE7-4230-A0CE-EDB3878F519C}" type="pres">
      <dgm:prSet presAssocID="{24CACE2C-6A09-4B07-ACB9-D8EC07CFE126}" presName="tx1" presStyleLbl="revTx" presStyleIdx="3" presStyleCnt="8"/>
      <dgm:spPr/>
    </dgm:pt>
    <dgm:pt modelId="{F9408407-CA7F-4F3B-9459-7CF3B192EFC9}" type="pres">
      <dgm:prSet presAssocID="{24CACE2C-6A09-4B07-ACB9-D8EC07CFE126}" presName="vert1" presStyleCnt="0"/>
      <dgm:spPr/>
    </dgm:pt>
    <dgm:pt modelId="{B62C4D9A-72C8-422F-B730-A2BA9957F699}" type="pres">
      <dgm:prSet presAssocID="{EE30A327-328E-48DF-B4A4-136131DA1F2C}" presName="thickLine" presStyleLbl="alignNode1" presStyleIdx="4" presStyleCnt="8"/>
      <dgm:spPr/>
    </dgm:pt>
    <dgm:pt modelId="{77D577E7-4FB6-474B-BA44-68CAF64BEC7A}" type="pres">
      <dgm:prSet presAssocID="{EE30A327-328E-48DF-B4A4-136131DA1F2C}" presName="horz1" presStyleCnt="0"/>
      <dgm:spPr/>
    </dgm:pt>
    <dgm:pt modelId="{4AD4A85F-E5DD-49B5-9062-C60E3FFEE1CE}" type="pres">
      <dgm:prSet presAssocID="{EE30A327-328E-48DF-B4A4-136131DA1F2C}" presName="tx1" presStyleLbl="revTx" presStyleIdx="4" presStyleCnt="8"/>
      <dgm:spPr/>
    </dgm:pt>
    <dgm:pt modelId="{F75AFBA3-28B5-405B-BF2D-57BC07D4187D}" type="pres">
      <dgm:prSet presAssocID="{EE30A327-328E-48DF-B4A4-136131DA1F2C}" presName="vert1" presStyleCnt="0"/>
      <dgm:spPr/>
    </dgm:pt>
    <dgm:pt modelId="{C1BF5B3D-AA10-45F9-A4E5-9AA419635937}" type="pres">
      <dgm:prSet presAssocID="{42C9DBF5-F655-4C41-B940-411A1797527A}" presName="thickLine" presStyleLbl="alignNode1" presStyleIdx="5" presStyleCnt="8"/>
      <dgm:spPr/>
    </dgm:pt>
    <dgm:pt modelId="{8AF84941-E36D-4DD3-AEED-AE020F44A3BF}" type="pres">
      <dgm:prSet presAssocID="{42C9DBF5-F655-4C41-B940-411A1797527A}" presName="horz1" presStyleCnt="0"/>
      <dgm:spPr/>
    </dgm:pt>
    <dgm:pt modelId="{130D606C-2B90-4CB9-8F52-1F466437FD3A}" type="pres">
      <dgm:prSet presAssocID="{42C9DBF5-F655-4C41-B940-411A1797527A}" presName="tx1" presStyleLbl="revTx" presStyleIdx="5" presStyleCnt="8"/>
      <dgm:spPr/>
    </dgm:pt>
    <dgm:pt modelId="{FEE041E0-73C3-4C80-8C37-28B67DBB0A2C}" type="pres">
      <dgm:prSet presAssocID="{42C9DBF5-F655-4C41-B940-411A1797527A}" presName="vert1" presStyleCnt="0"/>
      <dgm:spPr/>
    </dgm:pt>
    <dgm:pt modelId="{59752471-F322-40F4-84BD-BC4F5A38E212}" type="pres">
      <dgm:prSet presAssocID="{9652F235-1238-4396-AE27-4E6CE9076615}" presName="thickLine" presStyleLbl="alignNode1" presStyleIdx="6" presStyleCnt="8"/>
      <dgm:spPr/>
    </dgm:pt>
    <dgm:pt modelId="{15AD66FB-28B6-4379-8CD1-91506371E704}" type="pres">
      <dgm:prSet presAssocID="{9652F235-1238-4396-AE27-4E6CE9076615}" presName="horz1" presStyleCnt="0"/>
      <dgm:spPr/>
    </dgm:pt>
    <dgm:pt modelId="{9D726D99-CB21-4059-AD44-17BBC3D6C94F}" type="pres">
      <dgm:prSet presAssocID="{9652F235-1238-4396-AE27-4E6CE9076615}" presName="tx1" presStyleLbl="revTx" presStyleIdx="6" presStyleCnt="8"/>
      <dgm:spPr/>
    </dgm:pt>
    <dgm:pt modelId="{D7F94209-8810-436E-9CAA-F2CD14FF5B94}" type="pres">
      <dgm:prSet presAssocID="{9652F235-1238-4396-AE27-4E6CE9076615}" presName="vert1" presStyleCnt="0"/>
      <dgm:spPr/>
    </dgm:pt>
    <dgm:pt modelId="{4A23511C-C997-4CF7-B8B3-FF408BA3CB1C}" type="pres">
      <dgm:prSet presAssocID="{51D5BDBB-B779-422F-9AEC-FEE2D5E0E778}" presName="thickLine" presStyleLbl="alignNode1" presStyleIdx="7" presStyleCnt="8"/>
      <dgm:spPr/>
    </dgm:pt>
    <dgm:pt modelId="{5F4AE968-25D8-4FE6-A12F-B730D4A2228E}" type="pres">
      <dgm:prSet presAssocID="{51D5BDBB-B779-422F-9AEC-FEE2D5E0E778}" presName="horz1" presStyleCnt="0"/>
      <dgm:spPr/>
    </dgm:pt>
    <dgm:pt modelId="{4B9FDA50-79C0-41A5-83CA-EC522EBF9036}" type="pres">
      <dgm:prSet presAssocID="{51D5BDBB-B779-422F-9AEC-FEE2D5E0E778}" presName="tx1" presStyleLbl="revTx" presStyleIdx="7" presStyleCnt="8"/>
      <dgm:spPr/>
    </dgm:pt>
    <dgm:pt modelId="{263FFB50-3518-4293-A3A8-96587FD04994}" type="pres">
      <dgm:prSet presAssocID="{51D5BDBB-B779-422F-9AEC-FEE2D5E0E778}" presName="vert1" presStyleCnt="0"/>
      <dgm:spPr/>
    </dgm:pt>
  </dgm:ptLst>
  <dgm:cxnLst>
    <dgm:cxn modelId="{DBCE840F-D5CA-42BA-BEF9-FF0F2795C6FF}" srcId="{DDCD0B10-E5F9-436F-9E4D-470A28AF2A74}" destId="{9652F235-1238-4396-AE27-4E6CE9076615}" srcOrd="6" destOrd="0" parTransId="{FC134018-D73B-4478-8D78-F43464F815A5}" sibTransId="{4DBB9890-1522-43E4-BD74-29BFB7FCB10C}"/>
    <dgm:cxn modelId="{6CFA6B17-FECA-45FE-90DD-B089820DFAE0}" type="presOf" srcId="{42C9DBF5-F655-4C41-B940-411A1797527A}" destId="{130D606C-2B90-4CB9-8F52-1F466437FD3A}" srcOrd="0" destOrd="0" presId="urn:microsoft.com/office/officeart/2008/layout/LinedList"/>
    <dgm:cxn modelId="{390AC920-BE31-4344-89A5-3B3FBAD4D68F}" type="presOf" srcId="{6876D44D-8813-4BB1-8E1C-2ED799A3AA0D}" destId="{4E80011E-3233-4D00-ACE6-17CE32EDB629}" srcOrd="0" destOrd="0" presId="urn:microsoft.com/office/officeart/2008/layout/LinedList"/>
    <dgm:cxn modelId="{D9AB3F31-33F5-4F85-9F5D-150EDA614C04}" srcId="{DDCD0B10-E5F9-436F-9E4D-470A28AF2A74}" destId="{6EA6A8FB-BBE2-4CBB-BEFE-674E1EAC7109}" srcOrd="1" destOrd="0" parTransId="{DA306BD6-84FF-48D2-8B19-7A798437DC01}" sibTransId="{5F29FFCF-B291-435A-A017-AED718637351}"/>
    <dgm:cxn modelId="{C8546643-5EF2-44F8-8CFD-DE30897207ED}" type="presOf" srcId="{6EA6A8FB-BBE2-4CBB-BEFE-674E1EAC7109}" destId="{78EBC303-F183-4D65-8C28-0F703108AA17}" srcOrd="0" destOrd="0" presId="urn:microsoft.com/office/officeart/2008/layout/LinedList"/>
    <dgm:cxn modelId="{AC47EA4F-FDB8-4449-AFA7-DAC24537BAD5}" srcId="{DDCD0B10-E5F9-436F-9E4D-470A28AF2A74}" destId="{715D0A14-66DE-477F-A037-2DD60275C019}" srcOrd="2" destOrd="0" parTransId="{2DE35304-6273-4F5B-A114-9C6B5C931C47}" sibTransId="{6289E493-EE7F-492E-B358-0EE49B659F1A}"/>
    <dgm:cxn modelId="{2EEBFD83-2E22-4E79-9567-2DEC8BCE80A6}" srcId="{DDCD0B10-E5F9-436F-9E4D-470A28AF2A74}" destId="{EE30A327-328E-48DF-B4A4-136131DA1F2C}" srcOrd="4" destOrd="0" parTransId="{87437396-C806-4DDC-95C1-511718045DAC}" sibTransId="{68A29A16-6CF3-418C-896F-98739446AABA}"/>
    <dgm:cxn modelId="{CFE76587-673B-4983-A327-5F0802C58A72}" type="presOf" srcId="{51D5BDBB-B779-422F-9AEC-FEE2D5E0E778}" destId="{4B9FDA50-79C0-41A5-83CA-EC522EBF9036}" srcOrd="0" destOrd="0" presId="urn:microsoft.com/office/officeart/2008/layout/LinedList"/>
    <dgm:cxn modelId="{83064E8E-8A5D-4447-AAA8-05EE0F38DB52}" srcId="{DDCD0B10-E5F9-436F-9E4D-470A28AF2A74}" destId="{42C9DBF5-F655-4C41-B940-411A1797527A}" srcOrd="5" destOrd="0" parTransId="{781E1A87-08E9-4920-AF89-8C9C22541597}" sibTransId="{52E3DA92-FD75-4B16-8861-79D56805634C}"/>
    <dgm:cxn modelId="{605CB19E-9C5E-434E-910F-1AD142CC9D85}" srcId="{DDCD0B10-E5F9-436F-9E4D-470A28AF2A74}" destId="{51D5BDBB-B779-422F-9AEC-FEE2D5E0E778}" srcOrd="7" destOrd="0" parTransId="{B2360CFC-5771-44A5-AB10-79A33A031DCD}" sibTransId="{6DFA24B3-9FA5-460B-904F-01E4111B7809}"/>
    <dgm:cxn modelId="{FFD433A0-5D28-47ED-A2F2-34A807134DFA}" type="presOf" srcId="{715D0A14-66DE-477F-A037-2DD60275C019}" destId="{CABEC812-55C6-4922-BFF2-814341B55228}" srcOrd="0" destOrd="0" presId="urn:microsoft.com/office/officeart/2008/layout/LinedList"/>
    <dgm:cxn modelId="{BC5C25A9-8D8A-4996-8B9D-CFA8B9A5AD03}" srcId="{DDCD0B10-E5F9-436F-9E4D-470A28AF2A74}" destId="{24CACE2C-6A09-4B07-ACB9-D8EC07CFE126}" srcOrd="3" destOrd="0" parTransId="{3DF794FF-1948-4BF3-9444-C4591E4A6F0B}" sibTransId="{55D4B5DB-B679-45F2-A7E4-8EC974D8846D}"/>
    <dgm:cxn modelId="{51A245C6-AB52-46A4-9CCA-79B60AAFECB6}" type="presOf" srcId="{9652F235-1238-4396-AE27-4E6CE9076615}" destId="{9D726D99-CB21-4059-AD44-17BBC3D6C94F}" srcOrd="0" destOrd="0" presId="urn:microsoft.com/office/officeart/2008/layout/LinedList"/>
    <dgm:cxn modelId="{9F9808DD-FF49-43C2-8F5F-F417F4CE0146}" srcId="{DDCD0B10-E5F9-436F-9E4D-470A28AF2A74}" destId="{6876D44D-8813-4BB1-8E1C-2ED799A3AA0D}" srcOrd="0" destOrd="0" parTransId="{B3DC5895-554D-4EA1-82AA-D0964FA13519}" sibTransId="{A48B6AA3-7E04-4022-BF7C-07569745CD80}"/>
    <dgm:cxn modelId="{D02D5DF5-6083-4DC3-9BF1-891EAE67682F}" type="presOf" srcId="{DDCD0B10-E5F9-436F-9E4D-470A28AF2A74}" destId="{0E9F9862-976A-4A99-ABF4-1A1CAB055E13}" srcOrd="0" destOrd="0" presId="urn:microsoft.com/office/officeart/2008/layout/LinedList"/>
    <dgm:cxn modelId="{1AFB6FF5-6738-43D7-8F0E-39EF0924A0C3}" type="presOf" srcId="{EE30A327-328E-48DF-B4A4-136131DA1F2C}" destId="{4AD4A85F-E5DD-49B5-9062-C60E3FFEE1CE}" srcOrd="0" destOrd="0" presId="urn:microsoft.com/office/officeart/2008/layout/LinedList"/>
    <dgm:cxn modelId="{05BC4CF9-F20F-4518-AC21-000843C02E8E}" type="presOf" srcId="{24CACE2C-6A09-4B07-ACB9-D8EC07CFE126}" destId="{458FBAF5-9BE7-4230-A0CE-EDB3878F519C}" srcOrd="0" destOrd="0" presId="urn:microsoft.com/office/officeart/2008/layout/LinedList"/>
    <dgm:cxn modelId="{BEAE441C-38EA-48D1-BCD5-A15DF69C80C7}" type="presParOf" srcId="{0E9F9862-976A-4A99-ABF4-1A1CAB055E13}" destId="{1A225194-2205-4CBD-A296-82D78C1B0FEA}" srcOrd="0" destOrd="0" presId="urn:microsoft.com/office/officeart/2008/layout/LinedList"/>
    <dgm:cxn modelId="{AEE4F730-03D0-41AB-BD69-1500C7A3F762}" type="presParOf" srcId="{0E9F9862-976A-4A99-ABF4-1A1CAB055E13}" destId="{25BB6033-741B-4184-8671-505FA6FD9EC2}" srcOrd="1" destOrd="0" presId="urn:microsoft.com/office/officeart/2008/layout/LinedList"/>
    <dgm:cxn modelId="{E1503B5A-AF52-4D46-ABD5-D7FC532FD4F4}" type="presParOf" srcId="{25BB6033-741B-4184-8671-505FA6FD9EC2}" destId="{4E80011E-3233-4D00-ACE6-17CE32EDB629}" srcOrd="0" destOrd="0" presId="urn:microsoft.com/office/officeart/2008/layout/LinedList"/>
    <dgm:cxn modelId="{39D99FFE-C851-4E10-B661-A53B9AEBF5B3}" type="presParOf" srcId="{25BB6033-741B-4184-8671-505FA6FD9EC2}" destId="{4B9428DD-35CF-414A-8A30-50792928EDFB}" srcOrd="1" destOrd="0" presId="urn:microsoft.com/office/officeart/2008/layout/LinedList"/>
    <dgm:cxn modelId="{C3627847-00B4-4D13-8C45-9944E6E3EE87}" type="presParOf" srcId="{0E9F9862-976A-4A99-ABF4-1A1CAB055E13}" destId="{1F4BDCC9-4195-41A6-A255-3E689CFD7633}" srcOrd="2" destOrd="0" presId="urn:microsoft.com/office/officeart/2008/layout/LinedList"/>
    <dgm:cxn modelId="{8A921A9C-2043-4320-8F96-C1768436B860}" type="presParOf" srcId="{0E9F9862-976A-4A99-ABF4-1A1CAB055E13}" destId="{D4CF59F8-5491-413B-AF34-D9FA56185116}" srcOrd="3" destOrd="0" presId="urn:microsoft.com/office/officeart/2008/layout/LinedList"/>
    <dgm:cxn modelId="{CAAD6438-E700-4E22-B2D6-DF574883CCC8}" type="presParOf" srcId="{D4CF59F8-5491-413B-AF34-D9FA56185116}" destId="{78EBC303-F183-4D65-8C28-0F703108AA17}" srcOrd="0" destOrd="0" presId="urn:microsoft.com/office/officeart/2008/layout/LinedList"/>
    <dgm:cxn modelId="{3221E434-E053-4C22-B0C8-8F8B2BC23BE6}" type="presParOf" srcId="{D4CF59F8-5491-413B-AF34-D9FA56185116}" destId="{49E20BE2-B6FF-4CFB-ADA0-0E72C8838C27}" srcOrd="1" destOrd="0" presId="urn:microsoft.com/office/officeart/2008/layout/LinedList"/>
    <dgm:cxn modelId="{D73C46C2-36FB-40F8-A4F2-D21C2BB71D94}" type="presParOf" srcId="{0E9F9862-976A-4A99-ABF4-1A1CAB055E13}" destId="{93EBFD73-ED06-4316-9721-BEADEDB71BD4}" srcOrd="4" destOrd="0" presId="urn:microsoft.com/office/officeart/2008/layout/LinedList"/>
    <dgm:cxn modelId="{67C5A8B8-945D-4C74-8300-D30440D62FBF}" type="presParOf" srcId="{0E9F9862-976A-4A99-ABF4-1A1CAB055E13}" destId="{5A419362-922C-4764-A5F1-3A76AAC5FAA9}" srcOrd="5" destOrd="0" presId="urn:microsoft.com/office/officeart/2008/layout/LinedList"/>
    <dgm:cxn modelId="{43458A5E-DE6C-4312-8DE4-5E378BC6163E}" type="presParOf" srcId="{5A419362-922C-4764-A5F1-3A76AAC5FAA9}" destId="{CABEC812-55C6-4922-BFF2-814341B55228}" srcOrd="0" destOrd="0" presId="urn:microsoft.com/office/officeart/2008/layout/LinedList"/>
    <dgm:cxn modelId="{491420D7-CC8C-4B6B-8202-8F06402CBD3B}" type="presParOf" srcId="{5A419362-922C-4764-A5F1-3A76AAC5FAA9}" destId="{E2D640C6-C4A1-468C-AA15-38AB8C607D85}" srcOrd="1" destOrd="0" presId="urn:microsoft.com/office/officeart/2008/layout/LinedList"/>
    <dgm:cxn modelId="{8DC43198-4681-4C43-8550-883C2AE364C7}" type="presParOf" srcId="{0E9F9862-976A-4A99-ABF4-1A1CAB055E13}" destId="{2AA519A5-8D1B-4CDD-8946-AEBF67FA7569}" srcOrd="6" destOrd="0" presId="urn:microsoft.com/office/officeart/2008/layout/LinedList"/>
    <dgm:cxn modelId="{0F95FE20-6A26-469C-8C4E-0D645017A88B}" type="presParOf" srcId="{0E9F9862-976A-4A99-ABF4-1A1CAB055E13}" destId="{9449B6F4-F04B-4121-9F64-52FBCBC13DAD}" srcOrd="7" destOrd="0" presId="urn:microsoft.com/office/officeart/2008/layout/LinedList"/>
    <dgm:cxn modelId="{DCBADF0F-CA61-4847-AA5D-3112DC45EBD9}" type="presParOf" srcId="{9449B6F4-F04B-4121-9F64-52FBCBC13DAD}" destId="{458FBAF5-9BE7-4230-A0CE-EDB3878F519C}" srcOrd="0" destOrd="0" presId="urn:microsoft.com/office/officeart/2008/layout/LinedList"/>
    <dgm:cxn modelId="{9E4EB049-E1E2-4BAC-8E81-3B9F120ADBFF}" type="presParOf" srcId="{9449B6F4-F04B-4121-9F64-52FBCBC13DAD}" destId="{F9408407-CA7F-4F3B-9459-7CF3B192EFC9}" srcOrd="1" destOrd="0" presId="urn:microsoft.com/office/officeart/2008/layout/LinedList"/>
    <dgm:cxn modelId="{0C3FF1F1-67BB-4062-A413-73050ABD8AE1}" type="presParOf" srcId="{0E9F9862-976A-4A99-ABF4-1A1CAB055E13}" destId="{B62C4D9A-72C8-422F-B730-A2BA9957F699}" srcOrd="8" destOrd="0" presId="urn:microsoft.com/office/officeart/2008/layout/LinedList"/>
    <dgm:cxn modelId="{528E1C2B-296F-4C90-9CFE-316D0F43EC8C}" type="presParOf" srcId="{0E9F9862-976A-4A99-ABF4-1A1CAB055E13}" destId="{77D577E7-4FB6-474B-BA44-68CAF64BEC7A}" srcOrd="9" destOrd="0" presId="urn:microsoft.com/office/officeart/2008/layout/LinedList"/>
    <dgm:cxn modelId="{733DD710-1ACC-40F7-895C-FF0B5A128844}" type="presParOf" srcId="{77D577E7-4FB6-474B-BA44-68CAF64BEC7A}" destId="{4AD4A85F-E5DD-49B5-9062-C60E3FFEE1CE}" srcOrd="0" destOrd="0" presId="urn:microsoft.com/office/officeart/2008/layout/LinedList"/>
    <dgm:cxn modelId="{45C45952-A1F3-48C2-9228-6B1D9BAC41A7}" type="presParOf" srcId="{77D577E7-4FB6-474B-BA44-68CAF64BEC7A}" destId="{F75AFBA3-28B5-405B-BF2D-57BC07D4187D}" srcOrd="1" destOrd="0" presId="urn:microsoft.com/office/officeart/2008/layout/LinedList"/>
    <dgm:cxn modelId="{C3F38E70-5713-4F77-814D-6EC20F09F3EE}" type="presParOf" srcId="{0E9F9862-976A-4A99-ABF4-1A1CAB055E13}" destId="{C1BF5B3D-AA10-45F9-A4E5-9AA419635937}" srcOrd="10" destOrd="0" presId="urn:microsoft.com/office/officeart/2008/layout/LinedList"/>
    <dgm:cxn modelId="{6BA13073-32B5-4397-B6D9-61FDD6BCE022}" type="presParOf" srcId="{0E9F9862-976A-4A99-ABF4-1A1CAB055E13}" destId="{8AF84941-E36D-4DD3-AEED-AE020F44A3BF}" srcOrd="11" destOrd="0" presId="urn:microsoft.com/office/officeart/2008/layout/LinedList"/>
    <dgm:cxn modelId="{DD6872EF-5B4D-42D6-8BF3-40AFF71F2601}" type="presParOf" srcId="{8AF84941-E36D-4DD3-AEED-AE020F44A3BF}" destId="{130D606C-2B90-4CB9-8F52-1F466437FD3A}" srcOrd="0" destOrd="0" presId="urn:microsoft.com/office/officeart/2008/layout/LinedList"/>
    <dgm:cxn modelId="{A9620D85-D42A-4123-A215-D729A120BA4D}" type="presParOf" srcId="{8AF84941-E36D-4DD3-AEED-AE020F44A3BF}" destId="{FEE041E0-73C3-4C80-8C37-28B67DBB0A2C}" srcOrd="1" destOrd="0" presId="urn:microsoft.com/office/officeart/2008/layout/LinedList"/>
    <dgm:cxn modelId="{CD8720E6-1618-4F33-A6A2-591D2597FC4A}" type="presParOf" srcId="{0E9F9862-976A-4A99-ABF4-1A1CAB055E13}" destId="{59752471-F322-40F4-84BD-BC4F5A38E212}" srcOrd="12" destOrd="0" presId="urn:microsoft.com/office/officeart/2008/layout/LinedList"/>
    <dgm:cxn modelId="{BFA401EC-B569-455C-BE25-4B985E2F9385}" type="presParOf" srcId="{0E9F9862-976A-4A99-ABF4-1A1CAB055E13}" destId="{15AD66FB-28B6-4379-8CD1-91506371E704}" srcOrd="13" destOrd="0" presId="urn:microsoft.com/office/officeart/2008/layout/LinedList"/>
    <dgm:cxn modelId="{B4A7D9B6-D659-4CA4-8DFB-104891C7643B}" type="presParOf" srcId="{15AD66FB-28B6-4379-8CD1-91506371E704}" destId="{9D726D99-CB21-4059-AD44-17BBC3D6C94F}" srcOrd="0" destOrd="0" presId="urn:microsoft.com/office/officeart/2008/layout/LinedList"/>
    <dgm:cxn modelId="{AE4A97BC-9FC4-436C-ADB1-AD297FFD7E0F}" type="presParOf" srcId="{15AD66FB-28B6-4379-8CD1-91506371E704}" destId="{D7F94209-8810-436E-9CAA-F2CD14FF5B94}" srcOrd="1" destOrd="0" presId="urn:microsoft.com/office/officeart/2008/layout/LinedList"/>
    <dgm:cxn modelId="{5C004CCB-23B4-4E79-82DF-014F80553390}" type="presParOf" srcId="{0E9F9862-976A-4A99-ABF4-1A1CAB055E13}" destId="{4A23511C-C997-4CF7-B8B3-FF408BA3CB1C}" srcOrd="14" destOrd="0" presId="urn:microsoft.com/office/officeart/2008/layout/LinedList"/>
    <dgm:cxn modelId="{96B329EC-1F5F-493C-A9AA-91267F3FCCF9}" type="presParOf" srcId="{0E9F9862-976A-4A99-ABF4-1A1CAB055E13}" destId="{5F4AE968-25D8-4FE6-A12F-B730D4A2228E}" srcOrd="15" destOrd="0" presId="urn:microsoft.com/office/officeart/2008/layout/LinedList"/>
    <dgm:cxn modelId="{1A96294E-53C6-404D-A6C4-384ABA2A9A85}" type="presParOf" srcId="{5F4AE968-25D8-4FE6-A12F-B730D4A2228E}" destId="{4B9FDA50-79C0-41A5-83CA-EC522EBF9036}" srcOrd="0" destOrd="0" presId="urn:microsoft.com/office/officeart/2008/layout/LinedList"/>
    <dgm:cxn modelId="{327D763E-5954-4FEA-A913-02F564C0C6D8}" type="presParOf" srcId="{5F4AE968-25D8-4FE6-A12F-B730D4A2228E}" destId="{263FFB50-3518-4293-A3A8-96587FD0499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BC7411-1D7C-4AB9-A79E-3A717D44EABC}">
      <dsp:nvSpPr>
        <dsp:cNvPr id="0" name=""/>
        <dsp:cNvSpPr/>
      </dsp:nvSpPr>
      <dsp:spPr>
        <a:xfrm>
          <a:off x="0" y="3593351"/>
          <a:ext cx="5614987" cy="11794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b="0" i="0" kern="1200"/>
            <a:t>The difference between the two is referred to as the “Expectations Gap”</a:t>
          </a:r>
          <a:endParaRPr lang="en-US" sz="2200" kern="1200"/>
        </a:p>
      </dsp:txBody>
      <dsp:txXfrm>
        <a:off x="0" y="3593351"/>
        <a:ext cx="5614987" cy="1179418"/>
      </dsp:txXfrm>
    </dsp:sp>
    <dsp:sp modelId="{E6C4F118-2D10-4B89-BDDD-8F23A91F0202}">
      <dsp:nvSpPr>
        <dsp:cNvPr id="0" name=""/>
        <dsp:cNvSpPr/>
      </dsp:nvSpPr>
      <dsp:spPr>
        <a:xfrm rot="10800000">
          <a:off x="0" y="1797097"/>
          <a:ext cx="5614987" cy="1813944"/>
        </a:xfrm>
        <a:prstGeom prst="upArrowCallout">
          <a:avLst/>
        </a:prstGeom>
        <a:solidFill>
          <a:schemeClr val="accent2">
            <a:hueOff val="677407"/>
            <a:satOff val="-3316"/>
            <a:lumOff val="186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b="0" i="0" kern="1200"/>
            <a:t>We have our approaches to service delivery</a:t>
          </a:r>
          <a:endParaRPr lang="en-US" sz="2200" kern="1200"/>
        </a:p>
      </dsp:txBody>
      <dsp:txXfrm rot="10800000">
        <a:off x="0" y="1797097"/>
        <a:ext cx="5614987" cy="1178646"/>
      </dsp:txXfrm>
    </dsp:sp>
    <dsp:sp modelId="{E60E61B5-8371-474A-9190-DBA1691F682F}">
      <dsp:nvSpPr>
        <dsp:cNvPr id="0" name=""/>
        <dsp:cNvSpPr/>
      </dsp:nvSpPr>
      <dsp:spPr>
        <a:xfrm rot="10800000">
          <a:off x="0" y="843"/>
          <a:ext cx="5614987" cy="1813944"/>
        </a:xfrm>
        <a:prstGeom prst="upArrowCallout">
          <a:avLst/>
        </a:prstGeom>
        <a:solidFill>
          <a:schemeClr val="accent2">
            <a:hueOff val="1354814"/>
            <a:satOff val="-6632"/>
            <a:lumOff val="372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b="0" i="0" kern="1200"/>
            <a:t>Every user has an expectation</a:t>
          </a:r>
          <a:endParaRPr lang="en-US" sz="2200" kern="1200"/>
        </a:p>
      </dsp:txBody>
      <dsp:txXfrm rot="10800000">
        <a:off x="0" y="843"/>
        <a:ext cx="5614987" cy="11786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225194-2205-4CBD-A296-82D78C1B0FEA}">
      <dsp:nvSpPr>
        <dsp:cNvPr id="0" name=""/>
        <dsp:cNvSpPr/>
      </dsp:nvSpPr>
      <dsp:spPr>
        <a:xfrm>
          <a:off x="0" y="0"/>
          <a:ext cx="519599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80011E-3233-4D00-ACE6-17CE32EDB629}">
      <dsp:nvSpPr>
        <dsp:cNvPr id="0" name=""/>
        <dsp:cNvSpPr/>
      </dsp:nvSpPr>
      <dsp:spPr>
        <a:xfrm>
          <a:off x="0" y="0"/>
          <a:ext cx="5195997" cy="571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0" i="0" kern="1200" dirty="0"/>
            <a:t>VHI</a:t>
          </a:r>
          <a:endParaRPr lang="en-US" sz="1800" kern="1200" dirty="0"/>
        </a:p>
      </dsp:txBody>
      <dsp:txXfrm>
        <a:off x="0" y="0"/>
        <a:ext cx="5195997" cy="571500"/>
      </dsp:txXfrm>
    </dsp:sp>
    <dsp:sp modelId="{1F4BDCC9-4195-41A6-A255-3E689CFD7633}">
      <dsp:nvSpPr>
        <dsp:cNvPr id="0" name=""/>
        <dsp:cNvSpPr/>
      </dsp:nvSpPr>
      <dsp:spPr>
        <a:xfrm>
          <a:off x="0" y="571500"/>
          <a:ext cx="519599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EBC303-F183-4D65-8C28-0F703108AA17}">
      <dsp:nvSpPr>
        <dsp:cNvPr id="0" name=""/>
        <dsp:cNvSpPr/>
      </dsp:nvSpPr>
      <dsp:spPr>
        <a:xfrm>
          <a:off x="0" y="571500"/>
          <a:ext cx="5195997" cy="571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0" i="0" kern="1200" dirty="0"/>
            <a:t>Johnson &amp; Johnson</a:t>
          </a:r>
          <a:endParaRPr lang="en-US" sz="1800" kern="1200" dirty="0"/>
        </a:p>
      </dsp:txBody>
      <dsp:txXfrm>
        <a:off x="0" y="571500"/>
        <a:ext cx="5195997" cy="571500"/>
      </dsp:txXfrm>
    </dsp:sp>
    <dsp:sp modelId="{93EBFD73-ED06-4316-9721-BEADEDB71BD4}">
      <dsp:nvSpPr>
        <dsp:cNvPr id="0" name=""/>
        <dsp:cNvSpPr/>
      </dsp:nvSpPr>
      <dsp:spPr>
        <a:xfrm>
          <a:off x="0" y="1143000"/>
          <a:ext cx="519599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BEC812-55C6-4922-BFF2-814341B55228}">
      <dsp:nvSpPr>
        <dsp:cNvPr id="0" name=""/>
        <dsp:cNvSpPr/>
      </dsp:nvSpPr>
      <dsp:spPr>
        <a:xfrm>
          <a:off x="0" y="1143000"/>
          <a:ext cx="5195997" cy="571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0" i="0" kern="1200"/>
            <a:t>Enterprise Ireland</a:t>
          </a:r>
          <a:endParaRPr lang="en-US" sz="1800" kern="1200"/>
        </a:p>
      </dsp:txBody>
      <dsp:txXfrm>
        <a:off x="0" y="1143000"/>
        <a:ext cx="5195997" cy="571500"/>
      </dsp:txXfrm>
    </dsp:sp>
    <dsp:sp modelId="{2AA519A5-8D1B-4CDD-8946-AEBF67FA7569}">
      <dsp:nvSpPr>
        <dsp:cNvPr id="0" name=""/>
        <dsp:cNvSpPr/>
      </dsp:nvSpPr>
      <dsp:spPr>
        <a:xfrm>
          <a:off x="0" y="1714500"/>
          <a:ext cx="519599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8FBAF5-9BE7-4230-A0CE-EDB3878F519C}">
      <dsp:nvSpPr>
        <dsp:cNvPr id="0" name=""/>
        <dsp:cNvSpPr/>
      </dsp:nvSpPr>
      <dsp:spPr>
        <a:xfrm>
          <a:off x="0" y="1714500"/>
          <a:ext cx="5195997" cy="571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0" i="0" kern="1200"/>
            <a:t>Irish Life</a:t>
          </a:r>
          <a:endParaRPr lang="en-US" sz="1800" kern="1200"/>
        </a:p>
      </dsp:txBody>
      <dsp:txXfrm>
        <a:off x="0" y="1714500"/>
        <a:ext cx="5195997" cy="571500"/>
      </dsp:txXfrm>
    </dsp:sp>
    <dsp:sp modelId="{B62C4D9A-72C8-422F-B730-A2BA9957F699}">
      <dsp:nvSpPr>
        <dsp:cNvPr id="0" name=""/>
        <dsp:cNvSpPr/>
      </dsp:nvSpPr>
      <dsp:spPr>
        <a:xfrm>
          <a:off x="0" y="2286000"/>
          <a:ext cx="519599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D4A85F-E5DD-49B5-9062-C60E3FFEE1CE}">
      <dsp:nvSpPr>
        <dsp:cNvPr id="0" name=""/>
        <dsp:cNvSpPr/>
      </dsp:nvSpPr>
      <dsp:spPr>
        <a:xfrm>
          <a:off x="0" y="2286000"/>
          <a:ext cx="5195997" cy="571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0" i="0" kern="1200"/>
            <a:t>HSE</a:t>
          </a:r>
          <a:endParaRPr lang="en-US" sz="1800" kern="1200"/>
        </a:p>
      </dsp:txBody>
      <dsp:txXfrm>
        <a:off x="0" y="2286000"/>
        <a:ext cx="5195997" cy="571500"/>
      </dsp:txXfrm>
    </dsp:sp>
    <dsp:sp modelId="{C1BF5B3D-AA10-45F9-A4E5-9AA419635937}">
      <dsp:nvSpPr>
        <dsp:cNvPr id="0" name=""/>
        <dsp:cNvSpPr/>
      </dsp:nvSpPr>
      <dsp:spPr>
        <a:xfrm>
          <a:off x="0" y="2857500"/>
          <a:ext cx="519599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0D606C-2B90-4CB9-8F52-1F466437FD3A}">
      <dsp:nvSpPr>
        <dsp:cNvPr id="0" name=""/>
        <dsp:cNvSpPr/>
      </dsp:nvSpPr>
      <dsp:spPr>
        <a:xfrm>
          <a:off x="0" y="2857500"/>
          <a:ext cx="5195997" cy="571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0" i="0" kern="1200"/>
            <a:t>Revenue Commissioners</a:t>
          </a:r>
          <a:endParaRPr lang="en-US" sz="1800" kern="1200"/>
        </a:p>
      </dsp:txBody>
      <dsp:txXfrm>
        <a:off x="0" y="2857500"/>
        <a:ext cx="5195997" cy="571500"/>
      </dsp:txXfrm>
    </dsp:sp>
    <dsp:sp modelId="{59752471-F322-40F4-84BD-BC4F5A38E212}">
      <dsp:nvSpPr>
        <dsp:cNvPr id="0" name=""/>
        <dsp:cNvSpPr/>
      </dsp:nvSpPr>
      <dsp:spPr>
        <a:xfrm>
          <a:off x="0" y="3429000"/>
          <a:ext cx="519599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726D99-CB21-4059-AD44-17BBC3D6C94F}">
      <dsp:nvSpPr>
        <dsp:cNvPr id="0" name=""/>
        <dsp:cNvSpPr/>
      </dsp:nvSpPr>
      <dsp:spPr>
        <a:xfrm>
          <a:off x="0" y="3429000"/>
          <a:ext cx="5195997" cy="571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0" i="0" kern="1200"/>
            <a:t>TU Dublin</a:t>
          </a:r>
          <a:endParaRPr lang="en-US" sz="1800" kern="1200"/>
        </a:p>
      </dsp:txBody>
      <dsp:txXfrm>
        <a:off x="0" y="3429000"/>
        <a:ext cx="5195997" cy="571500"/>
      </dsp:txXfrm>
    </dsp:sp>
    <dsp:sp modelId="{4A23511C-C997-4CF7-B8B3-FF408BA3CB1C}">
      <dsp:nvSpPr>
        <dsp:cNvPr id="0" name=""/>
        <dsp:cNvSpPr/>
      </dsp:nvSpPr>
      <dsp:spPr>
        <a:xfrm>
          <a:off x="0" y="4000500"/>
          <a:ext cx="519599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9FDA50-79C0-41A5-83CA-EC522EBF9036}">
      <dsp:nvSpPr>
        <dsp:cNvPr id="0" name=""/>
        <dsp:cNvSpPr/>
      </dsp:nvSpPr>
      <dsp:spPr>
        <a:xfrm>
          <a:off x="0" y="4000500"/>
          <a:ext cx="5195997" cy="571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0" i="0" kern="1200"/>
            <a:t>National Health Library &amp; Knowledge Service</a:t>
          </a:r>
          <a:endParaRPr lang="en-US" sz="1800" kern="1200"/>
        </a:p>
      </dsp:txBody>
      <dsp:txXfrm>
        <a:off x="0" y="4000500"/>
        <a:ext cx="5195997" cy="571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91114A-8CF9-4505-9AB9-30FCAA5DEFE1}" type="datetimeFigureOut">
              <a:rPr lang="en-IE" smtClean="0"/>
              <a:t>29/04/2022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C3E9B-C6FE-46E4-9933-1002C7F35E1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81707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2650d7f86b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2650d7f86b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0DF5-7D55-43C7-ABD0-1B012DBA142A}" type="datetimeFigureOut">
              <a:rPr lang="en-IE" smtClean="0"/>
              <a:t>29/04/2022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9ED07-2CBD-4586-8DFD-FD1C60E2D68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84756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0DF5-7D55-43C7-ABD0-1B012DBA142A}" type="datetimeFigureOut">
              <a:rPr lang="en-IE" smtClean="0"/>
              <a:t>29/04/2022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9ED07-2CBD-4586-8DFD-FD1C60E2D68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85550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0DF5-7D55-43C7-ABD0-1B012DBA142A}" type="datetimeFigureOut">
              <a:rPr lang="en-IE" smtClean="0"/>
              <a:t>29/04/2022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9ED07-2CBD-4586-8DFD-FD1C60E2D68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52795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0DF5-7D55-43C7-ABD0-1B012DBA142A}" type="datetimeFigureOut">
              <a:rPr lang="en-IE" smtClean="0"/>
              <a:t>29/04/2022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9ED07-2CBD-4586-8DFD-FD1C60E2D682}" type="slidenum">
              <a:rPr lang="en-IE" smtClean="0"/>
              <a:t>‹#›</a:t>
            </a:fld>
            <a:endParaRPr lang="en-IE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0792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0DF5-7D55-43C7-ABD0-1B012DBA142A}" type="datetimeFigureOut">
              <a:rPr lang="en-IE" smtClean="0"/>
              <a:t>29/04/2022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9ED07-2CBD-4586-8DFD-FD1C60E2D68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39431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0DF5-7D55-43C7-ABD0-1B012DBA142A}" type="datetimeFigureOut">
              <a:rPr lang="en-IE" smtClean="0"/>
              <a:t>29/04/2022</a:t>
            </a:fld>
            <a:endParaRPr lang="en-I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9ED07-2CBD-4586-8DFD-FD1C60E2D68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02132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0DF5-7D55-43C7-ABD0-1B012DBA142A}" type="datetimeFigureOut">
              <a:rPr lang="en-IE" smtClean="0"/>
              <a:t>29/04/2022</a:t>
            </a:fld>
            <a:endParaRPr lang="en-I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9ED07-2CBD-4586-8DFD-FD1C60E2D68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65512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0DF5-7D55-43C7-ABD0-1B012DBA142A}" type="datetimeFigureOut">
              <a:rPr lang="en-IE" smtClean="0"/>
              <a:t>29/04/2022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9ED07-2CBD-4586-8DFD-FD1C60E2D68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74481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0DF5-7D55-43C7-ABD0-1B012DBA142A}" type="datetimeFigureOut">
              <a:rPr lang="en-IE" smtClean="0"/>
              <a:t>29/04/2022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9ED07-2CBD-4586-8DFD-FD1C60E2D68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738050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0357877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45375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0DF5-7D55-43C7-ABD0-1B012DBA142A}" type="datetimeFigureOut">
              <a:rPr lang="en-IE" smtClean="0"/>
              <a:t>29/04/2022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9ED07-2CBD-4586-8DFD-FD1C60E2D68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555916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605163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292638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4/29/2022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1150652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725959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6583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793540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504117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1759610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2430919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1231543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0DF5-7D55-43C7-ABD0-1B012DBA142A}" type="datetimeFigureOut">
              <a:rPr lang="en-IE" smtClean="0"/>
              <a:t>29/04/2022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9ED07-2CBD-4586-8DFD-FD1C60E2D68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923227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562474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241567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248873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0743784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457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800"/>
          </a:xfrm>
          <a:prstGeom prst="rect">
            <a:avLst/>
          </a:prstGeom>
        </p:spPr>
        <p:txBody>
          <a:bodyPr spcFirstLastPara="1" wrap="square" lIns="101575" tIns="101575" rIns="101575" bIns="10157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101575" tIns="101575" rIns="101575" bIns="10157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101575" tIns="101575" rIns="101575" bIns="10157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</p:spPr>
        <p:txBody>
          <a:bodyPr spcFirstLastPara="1" wrap="square" lIns="101575" tIns="101575" rIns="101575" bIns="10157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5430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800"/>
          </a:xfrm>
          <a:prstGeom prst="rect">
            <a:avLst/>
          </a:prstGeom>
        </p:spPr>
        <p:txBody>
          <a:bodyPr spcFirstLastPara="1" wrap="square" lIns="101575" tIns="101575" rIns="101575" bIns="10157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01575" tIns="101575" rIns="101575" bIns="101575" anchor="t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</p:spPr>
        <p:txBody>
          <a:bodyPr spcFirstLastPara="1" wrap="square" lIns="101575" tIns="101575" rIns="101575" bIns="10157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000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0DF5-7D55-43C7-ABD0-1B012DBA142A}" type="datetimeFigureOut">
              <a:rPr lang="en-IE" smtClean="0"/>
              <a:t>29/04/2022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9ED07-2CBD-4586-8DFD-FD1C60E2D68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3860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0DF5-7D55-43C7-ABD0-1B012DBA142A}" type="datetimeFigureOut">
              <a:rPr lang="en-IE" smtClean="0"/>
              <a:t>29/04/2022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9ED07-2CBD-4586-8DFD-FD1C60E2D68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18292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0DF5-7D55-43C7-ABD0-1B012DBA142A}" type="datetimeFigureOut">
              <a:rPr lang="en-IE" smtClean="0"/>
              <a:t>29/04/2022</a:t>
            </a:fld>
            <a:endParaRPr lang="en-IE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9ED07-2CBD-4586-8DFD-FD1C60E2D68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13687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0DF5-7D55-43C7-ABD0-1B012DBA142A}" type="datetimeFigureOut">
              <a:rPr lang="en-IE" smtClean="0"/>
              <a:t>29/04/2022</a:t>
            </a:fld>
            <a:endParaRPr lang="en-I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9ED07-2CBD-4586-8DFD-FD1C60E2D68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44744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0DF5-7D55-43C7-ABD0-1B012DBA142A}" type="datetimeFigureOut">
              <a:rPr lang="en-IE" smtClean="0"/>
              <a:t>29/04/2022</a:t>
            </a:fld>
            <a:endParaRPr lang="en-I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9ED07-2CBD-4586-8DFD-FD1C60E2D68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32508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0DF5-7D55-43C7-ABD0-1B012DBA142A}" type="datetimeFigureOut">
              <a:rPr lang="en-IE" smtClean="0"/>
              <a:t>29/04/2022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9ED07-2CBD-4586-8DFD-FD1C60E2D68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72363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9F60DF5-7D55-43C7-ABD0-1B012DBA142A}" type="datetimeFigureOut">
              <a:rPr lang="en-IE" smtClean="0"/>
              <a:t>29/04/2022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9ED07-2CBD-4586-8DFD-FD1C60E2D68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95061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5301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6.xml"/><Relationship Id="rId6" Type="http://schemas.openxmlformats.org/officeDocument/2006/relationships/diagramData" Target="../diagrams/data1.xml"/><Relationship Id="rId5" Type="http://schemas.openxmlformats.org/officeDocument/2006/relationships/image" Target="../media/image5.png"/><Relationship Id="rId10" Type="http://schemas.microsoft.com/office/2007/relationships/diagramDrawing" Target="../diagrams/drawing1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8D0172-F2E0-4763-9C35-F02266495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9F2851FB-E841-4509-8A6D-A416376EA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F6FB2B2-CE21-407F-B22E-302DADC2C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0EFE77-E0C1-48AF-864B-46441F7C95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505" y="623571"/>
            <a:ext cx="10260990" cy="3523885"/>
          </a:xfrm>
        </p:spPr>
        <p:txBody>
          <a:bodyPr>
            <a:normAutofit/>
          </a:bodyPr>
          <a:lstStyle/>
          <a:p>
            <a:pPr algn="ctr"/>
            <a:r>
              <a:rPr lang="en-IE" sz="8000"/>
              <a:t>South Dublin Libraries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52A3EF-D50A-4F33-9DB1-0ED3D42DBA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505" y="4777380"/>
            <a:ext cx="10260990" cy="1209763"/>
          </a:xfrm>
        </p:spPr>
        <p:txBody>
          <a:bodyPr>
            <a:normAutofit/>
          </a:bodyPr>
          <a:lstStyle/>
          <a:p>
            <a:pPr algn="ctr"/>
            <a:r>
              <a:rPr lang="en-IE" sz="2400" dirty="0">
                <a:solidFill>
                  <a:schemeClr val="bg2"/>
                </a:solidFill>
              </a:rPr>
              <a:t>Development Plan 2023 - 2027</a:t>
            </a:r>
          </a:p>
        </p:txBody>
      </p:sp>
    </p:spTree>
    <p:extLst>
      <p:ext uri="{BB962C8B-B14F-4D97-AF65-F5344CB8AC3E}">
        <p14:creationId xmlns:p14="http://schemas.microsoft.com/office/powerpoint/2010/main" val="168620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/>
          <p:nvPr/>
        </p:nvSpPr>
        <p:spPr>
          <a:xfrm>
            <a:off x="1641825" y="146474"/>
            <a:ext cx="8908500" cy="6565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 rotWithShape="1">
          <a:blip r:embed="rId3">
            <a:alphaModFix/>
          </a:blip>
          <a:srcRect l="446" t="36219" r="347" b="29539"/>
          <a:stretch/>
        </p:blipFill>
        <p:spPr>
          <a:xfrm>
            <a:off x="1641826" y="146474"/>
            <a:ext cx="8908359" cy="2113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 rotWithShape="1">
          <a:blip r:embed="rId4">
            <a:alphaModFix/>
          </a:blip>
          <a:srcRect l="1302" t="5005" b="22246"/>
          <a:stretch/>
        </p:blipFill>
        <p:spPr>
          <a:xfrm>
            <a:off x="1641826" y="146474"/>
            <a:ext cx="8908349" cy="6565052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4"/>
          <p:cNvSpPr txBox="1"/>
          <p:nvPr/>
        </p:nvSpPr>
        <p:spPr>
          <a:xfrm>
            <a:off x="1914825" y="475700"/>
            <a:ext cx="28698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STRATEGY PLANNING SCHEDULE</a:t>
            </a:r>
            <a:endParaRPr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14"/>
          <p:cNvSpPr/>
          <p:nvPr/>
        </p:nvSpPr>
        <p:spPr>
          <a:xfrm>
            <a:off x="7108700" y="3071801"/>
            <a:ext cx="2630100" cy="1318500"/>
          </a:xfrm>
          <a:prstGeom prst="rect">
            <a:avLst/>
          </a:prstGeom>
          <a:solidFill>
            <a:srgbClr val="93C47D"/>
          </a:solidFill>
          <a:ln>
            <a:noFill/>
          </a:ln>
          <a:effectLst>
            <a:outerShdw blurRad="200025" dist="180975" dir="31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GB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Detailing out of initiatives under each of the identified objectives. Drafting of a comprehensive development plan for presentation</a:t>
            </a:r>
            <a:endParaRPr sz="1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1" name="Google Shape;8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16351" y="598859"/>
            <a:ext cx="866693" cy="329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/>
          <p:cNvPicPr preferRelativeResize="0"/>
          <p:nvPr/>
        </p:nvPicPr>
        <p:blipFill rotWithShape="1">
          <a:blip r:embed="rId6">
            <a:alphaModFix/>
          </a:blip>
          <a:srcRect l="2097" t="2107" r="2107" b="2097"/>
          <a:stretch/>
        </p:blipFill>
        <p:spPr>
          <a:xfrm>
            <a:off x="8337396" y="475688"/>
            <a:ext cx="646800" cy="645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38542" y="507948"/>
            <a:ext cx="1111050" cy="358516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4"/>
          <p:cNvSpPr txBox="1"/>
          <p:nvPr/>
        </p:nvSpPr>
        <p:spPr>
          <a:xfrm>
            <a:off x="8789550" y="790880"/>
            <a:ext cx="1841700" cy="5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GB" sz="500" kern="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Insight - Strategy - Innovation - Training </a:t>
            </a:r>
            <a:endParaRPr sz="500" kern="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5" name="Google Shape;85;p14"/>
          <p:cNvSpPr/>
          <p:nvPr/>
        </p:nvSpPr>
        <p:spPr>
          <a:xfrm>
            <a:off x="7108700" y="1387924"/>
            <a:ext cx="2630100" cy="1318500"/>
          </a:xfrm>
          <a:prstGeom prst="rect">
            <a:avLst/>
          </a:prstGeom>
          <a:solidFill>
            <a:srgbClr val="DD7E6B"/>
          </a:solidFill>
          <a:ln>
            <a:noFill/>
          </a:ln>
          <a:effectLst>
            <a:outerShdw blurRad="200025" dist="180975" dir="31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GB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Creative brainstorming sessions with key internal and external stakeholders based on Audit, Research &amp; Reframe findings. Identification of innovative initiatives to align with objectives</a:t>
            </a:r>
            <a:endParaRPr sz="1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86;p14"/>
          <p:cNvSpPr/>
          <p:nvPr/>
        </p:nvSpPr>
        <p:spPr>
          <a:xfrm>
            <a:off x="3099550" y="4755678"/>
            <a:ext cx="2630100" cy="1318500"/>
          </a:xfrm>
          <a:prstGeom prst="rect">
            <a:avLst/>
          </a:prstGeom>
          <a:solidFill>
            <a:srgbClr val="76A5AF"/>
          </a:solidFill>
          <a:ln>
            <a:noFill/>
          </a:ln>
          <a:effectLst>
            <a:outerShdw blurRad="200025" dist="180975" dir="31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GB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Synthesis and analysis of all research and audit findings to identify themes and insights. </a:t>
            </a:r>
            <a:endParaRPr sz="11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14"/>
          <p:cNvSpPr/>
          <p:nvPr/>
        </p:nvSpPr>
        <p:spPr>
          <a:xfrm>
            <a:off x="3099550" y="3071801"/>
            <a:ext cx="2630100" cy="1318500"/>
          </a:xfrm>
          <a:prstGeom prst="rect">
            <a:avLst/>
          </a:prstGeom>
          <a:solidFill>
            <a:srgbClr val="C27BA0"/>
          </a:solidFill>
          <a:ln>
            <a:noFill/>
          </a:ln>
          <a:effectLst>
            <a:outerShdw blurRad="200025" dist="180975" dir="31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2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</a:pPr>
            <a:r>
              <a:rPr lang="en-GB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large-scale public survey, consultation workshops,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</a:pPr>
            <a:r>
              <a:rPr lang="en-GB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focused interviews and in-library observational studies.</a:t>
            </a:r>
            <a:endParaRPr sz="11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88;p14"/>
          <p:cNvSpPr/>
          <p:nvPr/>
        </p:nvSpPr>
        <p:spPr>
          <a:xfrm>
            <a:off x="3099550" y="1387924"/>
            <a:ext cx="2630100" cy="1318500"/>
          </a:xfrm>
          <a:prstGeom prst="rect">
            <a:avLst/>
          </a:prstGeom>
          <a:solidFill>
            <a:srgbClr val="9FC5E8"/>
          </a:solidFill>
          <a:ln>
            <a:noFill/>
          </a:ln>
          <a:effectLst>
            <a:outerShdw blurRad="200025" dist="180975" dir="31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algn="ctr">
              <a:buClr>
                <a:srgbClr val="000000"/>
              </a:buClr>
            </a:pPr>
            <a:endParaRPr sz="7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</a:pPr>
            <a:r>
              <a:rPr lang="en-GB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Actionable &amp; library management work through internal surveys and workshops to set working aspiration statement and identify barriers and opportunities. Desk research &amp; analysis.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</a:pPr>
            <a:r>
              <a:rPr lang="en-GB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Engagement with library stakeholders, including the SPC and elected members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14"/>
          <p:cNvSpPr/>
          <p:nvPr/>
        </p:nvSpPr>
        <p:spPr>
          <a:xfrm>
            <a:off x="2038438" y="1387924"/>
            <a:ext cx="1061100" cy="131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GB" sz="11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AUDIT </a:t>
            </a:r>
            <a:endParaRPr sz="11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</a:pPr>
            <a:r>
              <a:rPr lang="en-GB" sz="11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PHASE</a:t>
            </a:r>
            <a:endParaRPr sz="11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100"/>
            </a:pPr>
            <a:r>
              <a:rPr lang="en-GB" sz="11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GB" sz="1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(5-6 weeks)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14"/>
          <p:cNvSpPr/>
          <p:nvPr/>
        </p:nvSpPr>
        <p:spPr>
          <a:xfrm>
            <a:off x="2038438" y="3071803"/>
            <a:ext cx="1061100" cy="131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GB" sz="11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RESEARCH PHASE</a:t>
            </a:r>
            <a:endParaRPr sz="11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</a:pPr>
            <a:r>
              <a:rPr lang="en-GB" sz="11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GB" sz="1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(8-10 weeks)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14"/>
          <p:cNvSpPr/>
          <p:nvPr/>
        </p:nvSpPr>
        <p:spPr>
          <a:xfrm>
            <a:off x="2038438" y="4755683"/>
            <a:ext cx="1061100" cy="131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GB" sz="11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REFRAME PHASE</a:t>
            </a:r>
            <a:endParaRPr sz="11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</a:pPr>
            <a:r>
              <a:rPr lang="en-GB" sz="11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GB" sz="1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(2 weeks)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14"/>
          <p:cNvSpPr/>
          <p:nvPr/>
        </p:nvSpPr>
        <p:spPr>
          <a:xfrm>
            <a:off x="6047600" y="1387924"/>
            <a:ext cx="1061100" cy="131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GB" sz="11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IDEATE PHASE</a:t>
            </a:r>
            <a:endParaRPr sz="11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</a:pPr>
            <a:r>
              <a:rPr lang="en-GB" sz="11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GB" sz="1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(2 weeks)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14"/>
          <p:cNvSpPr/>
          <p:nvPr/>
        </p:nvSpPr>
        <p:spPr>
          <a:xfrm>
            <a:off x="6047600" y="3071798"/>
            <a:ext cx="1061100" cy="131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GB" sz="11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VALIDATE &amp; EXECUTE PHASE</a:t>
            </a:r>
            <a:endParaRPr sz="11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</a:pPr>
            <a:r>
              <a:rPr lang="en-GB" sz="11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GB" sz="1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(4-6 weeks)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14"/>
          <p:cNvSpPr/>
          <p:nvPr/>
        </p:nvSpPr>
        <p:spPr>
          <a:xfrm>
            <a:off x="7573013" y="4527849"/>
            <a:ext cx="646800" cy="4245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14"/>
          <p:cNvSpPr/>
          <p:nvPr/>
        </p:nvSpPr>
        <p:spPr>
          <a:xfrm>
            <a:off x="6050713" y="5089859"/>
            <a:ext cx="1765500" cy="780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sz="11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SEPTEMBER</a:t>
            </a:r>
            <a:r>
              <a:rPr lang="en-GB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-GB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Draft development plan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100"/>
            </a:pPr>
            <a:r>
              <a:rPr lang="en-GB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presentation to spc 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14"/>
          <p:cNvSpPr/>
          <p:nvPr/>
        </p:nvSpPr>
        <p:spPr>
          <a:xfrm>
            <a:off x="7976464" y="5089859"/>
            <a:ext cx="1765500" cy="780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-GB" sz="11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October</a:t>
            </a:r>
            <a:r>
              <a:rPr lang="en-GB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100"/>
            </a:pPr>
            <a:r>
              <a:rPr lang="en-GB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Draft development plan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100"/>
            </a:pPr>
            <a:r>
              <a:rPr lang="en-GB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presentation to full council 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8">
            <a:alphaModFix/>
          </a:blip>
          <a:srcRect l="23160" t="11274" r="22508" b="12389"/>
          <a:stretch/>
        </p:blipFill>
        <p:spPr>
          <a:xfrm>
            <a:off x="7316225" y="5202577"/>
            <a:ext cx="437700" cy="435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 rotWithShape="1">
          <a:blip r:embed="rId8">
            <a:alphaModFix/>
          </a:blip>
          <a:srcRect l="23160" t="11274" r="22508" b="12389"/>
          <a:stretch/>
        </p:blipFill>
        <p:spPr>
          <a:xfrm>
            <a:off x="9245988" y="5190345"/>
            <a:ext cx="437700" cy="435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9" name="Google Shape;99;p14"/>
          <p:cNvSpPr/>
          <p:nvPr/>
        </p:nvSpPr>
        <p:spPr>
          <a:xfrm>
            <a:off x="3876650" y="2764666"/>
            <a:ext cx="366600" cy="2490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3876650" y="4448547"/>
            <a:ext cx="366600" cy="2490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14"/>
          <p:cNvSpPr/>
          <p:nvPr/>
        </p:nvSpPr>
        <p:spPr>
          <a:xfrm>
            <a:off x="7713038" y="2764658"/>
            <a:ext cx="366600" cy="2490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14"/>
          <p:cNvSpPr/>
          <p:nvPr/>
        </p:nvSpPr>
        <p:spPr>
          <a:xfrm>
            <a:off x="5700763" y="2024747"/>
            <a:ext cx="366614" cy="3412925"/>
          </a:xfrm>
          <a:custGeom>
            <a:avLst/>
            <a:gdLst/>
            <a:ahLst/>
            <a:cxnLst/>
            <a:rect l="l" t="t" r="r" b="b"/>
            <a:pathLst>
              <a:path w="25477" h="204796" extrusionOk="0">
                <a:moveTo>
                  <a:pt x="0" y="204796"/>
                </a:moveTo>
                <a:lnTo>
                  <a:pt x="11758" y="204796"/>
                </a:lnTo>
                <a:lnTo>
                  <a:pt x="11758" y="0"/>
                </a:lnTo>
                <a:lnTo>
                  <a:pt x="25477" y="0"/>
                </a:lnTo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F9AA3A6-3098-3B13-9E89-30DA0E6EB03A}"/>
              </a:ext>
            </a:extLst>
          </p:cNvPr>
          <p:cNvSpPr/>
          <p:nvPr/>
        </p:nvSpPr>
        <p:spPr>
          <a:xfrm>
            <a:off x="2022475" y="4388921"/>
            <a:ext cx="903657" cy="2098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600" kern="0" dirty="0">
                <a:solidFill>
                  <a:srgbClr val="FFFFFF"/>
                </a:solidFill>
                <a:latin typeface="Arial"/>
                <a:sym typeface="Arial"/>
              </a:rPr>
              <a:t>Progress review: </a:t>
            </a:r>
          </a:p>
          <a:p>
            <a:pPr algn="ctr">
              <a:buClr>
                <a:srgbClr val="000000"/>
              </a:buClr>
            </a:pPr>
            <a:r>
              <a:rPr lang="en-US" sz="600" kern="0" dirty="0">
                <a:solidFill>
                  <a:srgbClr val="FFFFFF"/>
                </a:solidFill>
                <a:latin typeface="Arial"/>
                <a:sym typeface="Arial"/>
              </a:rPr>
              <a:t>Monday 4</a:t>
            </a:r>
            <a:r>
              <a:rPr lang="en-US" sz="600" kern="0" baseline="30000" dirty="0">
                <a:solidFill>
                  <a:srgbClr val="FFFFFF"/>
                </a:solidFill>
                <a:latin typeface="Arial"/>
                <a:sym typeface="Arial"/>
              </a:rPr>
              <a:t>th</a:t>
            </a:r>
            <a:r>
              <a:rPr lang="en-US" sz="600" kern="0" dirty="0">
                <a:solidFill>
                  <a:srgbClr val="FFFFFF"/>
                </a:solidFill>
                <a:latin typeface="Arial"/>
                <a:sym typeface="Arial"/>
              </a:rPr>
              <a:t> July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EB9D8A8-0C60-199D-D98E-99379F44D14F}"/>
              </a:ext>
            </a:extLst>
          </p:cNvPr>
          <p:cNvSpPr/>
          <p:nvPr/>
        </p:nvSpPr>
        <p:spPr>
          <a:xfrm>
            <a:off x="2039024" y="2706423"/>
            <a:ext cx="1026253" cy="2098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600" kern="0" dirty="0">
                <a:solidFill>
                  <a:srgbClr val="FFFFFF"/>
                </a:solidFill>
                <a:latin typeface="Arial"/>
                <a:sym typeface="Arial"/>
              </a:rPr>
              <a:t>Progress review: </a:t>
            </a:r>
          </a:p>
          <a:p>
            <a:pPr algn="ctr">
              <a:buClr>
                <a:srgbClr val="000000"/>
              </a:buClr>
            </a:pPr>
            <a:r>
              <a:rPr lang="en-US" sz="600" kern="0" dirty="0">
                <a:solidFill>
                  <a:srgbClr val="FFFFFF"/>
                </a:solidFill>
                <a:latin typeface="Arial"/>
                <a:sym typeface="Arial"/>
              </a:rPr>
              <a:t>Monday 30</a:t>
            </a:r>
            <a:r>
              <a:rPr lang="en-US" sz="600" kern="0" baseline="30000" dirty="0">
                <a:solidFill>
                  <a:srgbClr val="FFFFFF"/>
                </a:solidFill>
                <a:latin typeface="Arial"/>
                <a:sym typeface="Arial"/>
              </a:rPr>
              <a:t>th</a:t>
            </a:r>
            <a:r>
              <a:rPr lang="en-US" sz="600" kern="0" dirty="0">
                <a:solidFill>
                  <a:srgbClr val="FFFFFF"/>
                </a:solidFill>
                <a:latin typeface="Arial"/>
                <a:sym typeface="Arial"/>
              </a:rPr>
              <a:t> June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571C014-400C-4847-5F5A-99E330B045A6}"/>
              </a:ext>
            </a:extLst>
          </p:cNvPr>
          <p:cNvSpPr/>
          <p:nvPr/>
        </p:nvSpPr>
        <p:spPr>
          <a:xfrm>
            <a:off x="6034832" y="2706423"/>
            <a:ext cx="1123645" cy="2098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600" kern="0" dirty="0">
                <a:solidFill>
                  <a:srgbClr val="FFFFFF"/>
                </a:solidFill>
                <a:latin typeface="Arial"/>
                <a:sym typeface="Arial"/>
              </a:rPr>
              <a:t>Progress review: </a:t>
            </a:r>
          </a:p>
          <a:p>
            <a:pPr algn="ctr">
              <a:buClr>
                <a:srgbClr val="000000"/>
              </a:buClr>
            </a:pPr>
            <a:r>
              <a:rPr lang="en-US" sz="600" kern="0" dirty="0">
                <a:solidFill>
                  <a:srgbClr val="FFFFFF"/>
                </a:solidFill>
                <a:latin typeface="Arial"/>
                <a:sym typeface="Arial"/>
              </a:rPr>
              <a:t>Monday 1</a:t>
            </a:r>
            <a:r>
              <a:rPr lang="en-US" sz="600" kern="0" baseline="30000" dirty="0">
                <a:solidFill>
                  <a:srgbClr val="FFFFFF"/>
                </a:solidFill>
                <a:latin typeface="Arial"/>
                <a:sym typeface="Arial"/>
              </a:rPr>
              <a:t>st </a:t>
            </a:r>
            <a:r>
              <a:rPr lang="en-US" sz="600" kern="0" dirty="0">
                <a:solidFill>
                  <a:srgbClr val="FFFFFF"/>
                </a:solidFill>
                <a:latin typeface="Arial"/>
                <a:sym typeface="Arial"/>
              </a:rPr>
              <a:t>August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5B71B90-1AB7-BCD6-B981-6784382EA680}"/>
              </a:ext>
            </a:extLst>
          </p:cNvPr>
          <p:cNvSpPr/>
          <p:nvPr/>
        </p:nvSpPr>
        <p:spPr>
          <a:xfrm>
            <a:off x="6034832" y="4397004"/>
            <a:ext cx="1123645" cy="2098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600" kern="0" dirty="0">
                <a:solidFill>
                  <a:srgbClr val="FFFFFF"/>
                </a:solidFill>
                <a:latin typeface="Arial"/>
                <a:sym typeface="Arial"/>
              </a:rPr>
              <a:t>Progress review: </a:t>
            </a:r>
          </a:p>
          <a:p>
            <a:pPr algn="ctr">
              <a:buClr>
                <a:srgbClr val="000000"/>
              </a:buClr>
            </a:pPr>
            <a:r>
              <a:rPr lang="en-US" sz="600" kern="0" dirty="0">
                <a:solidFill>
                  <a:srgbClr val="FFFFFF"/>
                </a:solidFill>
                <a:latin typeface="Arial"/>
                <a:sym typeface="Arial"/>
              </a:rPr>
              <a:t>Monday 5</a:t>
            </a:r>
            <a:r>
              <a:rPr lang="en-US" sz="600" kern="0" baseline="30000" dirty="0">
                <a:solidFill>
                  <a:srgbClr val="FFFFFF"/>
                </a:solidFill>
                <a:latin typeface="Arial"/>
                <a:sym typeface="Arial"/>
              </a:rPr>
              <a:t>th </a:t>
            </a:r>
            <a:r>
              <a:rPr lang="en-US" sz="600" kern="0" dirty="0">
                <a:solidFill>
                  <a:srgbClr val="FFFFFF"/>
                </a:solidFill>
                <a:latin typeface="Arial"/>
                <a:sym typeface="Arial"/>
              </a:rPr>
              <a:t>September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E59324-8F3A-42EC-B994-D1EF5EF09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en-IE">
                <a:solidFill>
                  <a:srgbClr val="EBEBEB"/>
                </a:solidFill>
              </a:rPr>
              <a:t>A different approach</a:t>
            </a:r>
          </a:p>
        </p:txBody>
      </p:sp>
      <p:sp>
        <p:nvSpPr>
          <p:cNvPr id="25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CAF9B6-5E37-48D6-B211-F011ADB52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093992" y="976549"/>
            <a:ext cx="5449889" cy="4904899"/>
          </a:xfrm>
          <a:prstGeom prst="rect">
            <a:avLst/>
          </a:prstGeom>
          <a:effectLst/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9DBA342-D20E-B37F-2062-542D8F786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Societal environment has changed</a:t>
            </a:r>
          </a:p>
          <a:p>
            <a:r>
              <a:rPr lang="en-US" dirty="0">
                <a:solidFill>
                  <a:srgbClr val="EBEBEB"/>
                </a:solidFill>
              </a:rPr>
              <a:t>We need to catch and retain the attention of members and non-members alike</a:t>
            </a:r>
          </a:p>
          <a:p>
            <a:r>
              <a:rPr lang="en-US" dirty="0">
                <a:solidFill>
                  <a:srgbClr val="EBEBEB"/>
                </a:solidFill>
              </a:rPr>
              <a:t>Rapid evolutions in technology</a:t>
            </a:r>
          </a:p>
          <a:p>
            <a:r>
              <a:rPr lang="en-US" dirty="0">
                <a:solidFill>
                  <a:srgbClr val="EBEBEB"/>
                </a:solidFill>
              </a:rPr>
              <a:t>What was predictable is now uncertain</a:t>
            </a:r>
          </a:p>
        </p:txBody>
      </p:sp>
    </p:spTree>
    <p:extLst>
      <p:ext uri="{BB962C8B-B14F-4D97-AF65-F5344CB8AC3E}">
        <p14:creationId xmlns:p14="http://schemas.microsoft.com/office/powerpoint/2010/main" val="23889674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32B16D-7E02-4495-A7D1-7388DB2160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6927"/>
            <a:ext cx="12192000" cy="6844145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64F34BE7-EED8-4B7A-9EE7-86BB8C5B5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sz="4800" dirty="0">
                <a:solidFill>
                  <a:schemeClr val="tx1"/>
                </a:solidFill>
                <a:latin typeface="Century Gothic" panose="020B0502020202020204" pitchFamily="34" charset="0"/>
              </a:rPr>
              <a:t>Open to You: 2018 – 2022 Highlights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1C1F163-6080-4C9C-9D47-F92716B8C1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Castletymon Library – Opened 2021</a:t>
            </a:r>
          </a:p>
          <a:p>
            <a:r>
              <a:rPr lang="en-IE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2 new mobiles libraries launched 2021</a:t>
            </a:r>
          </a:p>
          <a:p>
            <a:r>
              <a:rPr lang="en-IE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North Clondalkin Library – Opened 2020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AA9CC37-8317-444E-8E25-9F37912EDA1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IE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Think Big Space</a:t>
            </a:r>
          </a:p>
          <a:p>
            <a:r>
              <a:rPr lang="en-IE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3D printers across the branch network</a:t>
            </a:r>
          </a:p>
          <a:p>
            <a:r>
              <a:rPr lang="en-IE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Decade of Centenaries</a:t>
            </a:r>
          </a:p>
          <a:p>
            <a:r>
              <a:rPr lang="en-IE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Family Literacy</a:t>
            </a:r>
          </a:p>
        </p:txBody>
      </p:sp>
    </p:spTree>
    <p:extLst>
      <p:ext uri="{BB962C8B-B14F-4D97-AF65-F5344CB8AC3E}">
        <p14:creationId xmlns:p14="http://schemas.microsoft.com/office/powerpoint/2010/main" val="2948088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8">
            <a:extLst>
              <a:ext uri="{FF2B5EF4-FFF2-40B4-BE49-F238E27FC236}">
                <a16:creationId xmlns:a16="http://schemas.microsoft.com/office/drawing/2014/main" id="{F1B8F9CB-890B-4CB8-B503-188A763E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0" name="Picture 10">
            <a:extLst>
              <a:ext uri="{FF2B5EF4-FFF2-40B4-BE49-F238E27FC236}">
                <a16:creationId xmlns:a16="http://schemas.microsoft.com/office/drawing/2014/main" id="{AA632AB4-3837-4FD0-8B62-0A18B573F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1" name="Oval 12">
            <a:extLst>
              <a:ext uri="{FF2B5EF4-FFF2-40B4-BE49-F238E27FC236}">
                <a16:creationId xmlns:a16="http://schemas.microsoft.com/office/drawing/2014/main" id="{C393B4A7-6ABF-423D-A762-3CDB4897A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2" name="Picture 14">
            <a:extLst>
              <a:ext uri="{FF2B5EF4-FFF2-40B4-BE49-F238E27FC236}">
                <a16:creationId xmlns:a16="http://schemas.microsoft.com/office/drawing/2014/main" id="{9CD2319A-6FA9-4EFB-9EDF-730446742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3" name="Picture 16">
            <a:extLst>
              <a:ext uri="{FF2B5EF4-FFF2-40B4-BE49-F238E27FC236}">
                <a16:creationId xmlns:a16="http://schemas.microsoft.com/office/drawing/2014/main" id="{D1692A93-3514-4486-8B67-CCA4E0259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4" name="Rectangle 18">
            <a:extLst>
              <a:ext uri="{FF2B5EF4-FFF2-40B4-BE49-F238E27FC236}">
                <a16:creationId xmlns:a16="http://schemas.microsoft.com/office/drawing/2014/main" id="{01AD250C-F2EA-449F-9B14-DF5BB674C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0">
            <a:extLst>
              <a:ext uri="{FF2B5EF4-FFF2-40B4-BE49-F238E27FC236}">
                <a16:creationId xmlns:a16="http://schemas.microsoft.com/office/drawing/2014/main" id="{ABE6F9A3-300E-47F5-B41C-C8C5E758D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B02BC3-30FA-4EC0-B632-536546A33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1063417"/>
            <a:ext cx="3505495" cy="46753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en-US">
                <a:solidFill>
                  <a:srgbClr val="F2F2F2"/>
                </a:solidFill>
              </a:rPr>
              <a:t>The Biggest Challenge</a:t>
            </a:r>
          </a:p>
        </p:txBody>
      </p:sp>
      <p:sp>
        <p:nvSpPr>
          <p:cNvPr id="36" name="Rectangle 22">
            <a:extLst>
              <a:ext uri="{FF2B5EF4-FFF2-40B4-BE49-F238E27FC236}">
                <a16:creationId xmlns:a16="http://schemas.microsoft.com/office/drawing/2014/main" id="{61B4701B-39FE-43B8-86AA-D6B8789C2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7" name="Rounded Rectangle 9">
            <a:extLst>
              <a:ext uri="{FF2B5EF4-FFF2-40B4-BE49-F238E27FC236}">
                <a16:creationId xmlns:a16="http://schemas.microsoft.com/office/drawing/2014/main" id="{E9A7EF13-49FA-4355-971A-34B065F35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ln w="127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63500" dist="25400" dir="5400000" algn="tl" rotWithShape="0">
              <a:srgbClr val="000000">
                <a:alpha val="3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26">
            <a:extLst>
              <a:ext uri="{FF2B5EF4-FFF2-40B4-BE49-F238E27FC236}">
                <a16:creationId xmlns:a16="http://schemas.microsoft.com/office/drawing/2014/main" id="{92CF3C3E-0F7B-4F0C-8EBD-BDD38E9C6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39" name="Text Placeholder 2">
            <a:extLst>
              <a:ext uri="{FF2B5EF4-FFF2-40B4-BE49-F238E27FC236}">
                <a16:creationId xmlns:a16="http://schemas.microsoft.com/office/drawing/2014/main" id="{2535DB56-9AD7-1A68-D623-083733CA07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3701012"/>
              </p:ext>
            </p:extLst>
          </p:nvPr>
        </p:nvGraphicFramePr>
        <p:xfrm>
          <a:off x="5608638" y="965200"/>
          <a:ext cx="5614987" cy="4773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370813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769D861-C341-4ACA-943A-80828FBF0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7200" dirty="0"/>
              <a:t>What makes </a:t>
            </a:r>
            <a:r>
              <a:rPr lang="en-IE" sz="7200" i="1" dirty="0"/>
              <a:t>us</a:t>
            </a:r>
            <a:r>
              <a:rPr lang="en-IE" sz="7200" dirty="0"/>
              <a:t> so special?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5894C0E-7136-4227-938D-53B5CFAAD32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IE" dirty="0"/>
              <a:t>South Dublin Libraries Staff Member 2022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160EDBE-66A9-4673-8032-E3F9F3939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“If everything is important, then nothing is important.</a:t>
            </a: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everything is a priority, then nothing is a priority”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38797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01EC8-15D7-4C93-AD9A-8EC4A99E0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Our new plan – What’s the approach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B47DE74-7598-496C-B7DC-EF79AC7448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Classic Strategy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0419B8-7E00-4314-893E-D2561A53D10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IE" dirty="0"/>
              <a:t>Predictions</a:t>
            </a:r>
          </a:p>
          <a:p>
            <a:r>
              <a:rPr lang="en-IE" dirty="0"/>
              <a:t>Data Collection</a:t>
            </a:r>
          </a:p>
          <a:p>
            <a:r>
              <a:rPr lang="en-IE" dirty="0"/>
              <a:t>Execution from the top down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2910F5A-7ABD-4E74-9EC7-BC6AA92C4F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IE" dirty="0"/>
              <a:t>Design-led Strategy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E7A92E7-784D-4537-85A9-DA99877B0F9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IE" dirty="0"/>
              <a:t>Experiments</a:t>
            </a:r>
          </a:p>
          <a:p>
            <a:r>
              <a:rPr lang="en-IE" dirty="0"/>
              <a:t>Pattern recognition</a:t>
            </a:r>
          </a:p>
          <a:p>
            <a:r>
              <a:rPr lang="en-IE" dirty="0"/>
              <a:t>Execution by the whole</a:t>
            </a:r>
          </a:p>
        </p:txBody>
      </p:sp>
    </p:spTree>
    <p:extLst>
      <p:ext uri="{BB962C8B-B14F-4D97-AF65-F5344CB8AC3E}">
        <p14:creationId xmlns:p14="http://schemas.microsoft.com/office/powerpoint/2010/main" val="2671221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DCA251B-4F28-43A9-A5FD-47101E24C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B3E067-68A1-4E6F-8B2A-DF0DC2803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8F0EEF-7B63-4EC4-96D4-6AFBF46B1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FB5E673-6D85-4457-A048-FD09048DCE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517C51-2D84-4882-950A-364FA165A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033" y="1266958"/>
            <a:ext cx="6248624" cy="452845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1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AMBITION</a:t>
            </a:r>
            <a:br>
              <a:rPr lang="en-US" sz="61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br>
              <a:rPr lang="en-US" sz="61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61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RELEVENCE</a:t>
            </a:r>
            <a:br>
              <a:rPr lang="en-US" sz="61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br>
              <a:rPr lang="en-US" sz="61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61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OWNERSHIP</a:t>
            </a:r>
          </a:p>
        </p:txBody>
      </p:sp>
    </p:spTree>
    <p:extLst>
      <p:ext uri="{BB962C8B-B14F-4D97-AF65-F5344CB8AC3E}">
        <p14:creationId xmlns:p14="http://schemas.microsoft.com/office/powerpoint/2010/main" val="1271460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C6967-0843-4F1D-90C8-49BB16660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Who is helping us?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80208646-963B-A133-50A4-761030C616E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784616" y="1447800"/>
          <a:ext cx="5195997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B3BAA5-4538-4186-9D68-A448402C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IE" sz="4400" dirty="0"/>
              <a:t>Think Actionable</a:t>
            </a:r>
            <a:r>
              <a:rPr lang="en-IE" sz="1600" dirty="0"/>
              <a:t> an award winning insight, strategy and innovation consultancy</a:t>
            </a:r>
          </a:p>
        </p:txBody>
      </p:sp>
    </p:spTree>
    <p:extLst>
      <p:ext uri="{BB962C8B-B14F-4D97-AF65-F5344CB8AC3E}">
        <p14:creationId xmlns:p14="http://schemas.microsoft.com/office/powerpoint/2010/main" val="268247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1515115-95FB-41E0-86F3-8744438C0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0C0FCFE-D987-4314-93D5-FE53B1367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5616217" cy="1622321"/>
          </a:xfrm>
        </p:spPr>
        <p:txBody>
          <a:bodyPr>
            <a:normAutofit/>
          </a:bodyPr>
          <a:lstStyle/>
          <a:p>
            <a:r>
              <a:rPr lang="en-IE">
                <a:solidFill>
                  <a:srgbClr val="EBEBEB"/>
                </a:solidFill>
              </a:rPr>
              <a:t>How will they help us?</a:t>
            </a:r>
          </a:p>
        </p:txBody>
      </p:sp>
      <p:sp>
        <p:nvSpPr>
          <p:cNvPr id="15" name="Freeform 31">
            <a:extLst>
              <a:ext uri="{FF2B5EF4-FFF2-40B4-BE49-F238E27FC236}">
                <a16:creationId xmlns:a16="http://schemas.microsoft.com/office/drawing/2014/main" id="{8222A33F-BE2D-4D69-92A0-5DF8B17BA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CE1C74D0-9609-468A-9597-5D87C8A42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98731" y="664312"/>
            <a:ext cx="6858001" cy="5529377"/>
          </a:xfrm>
          <a:custGeom>
            <a:avLst/>
            <a:gdLst>
              <a:gd name="connsiteX0" fmla="*/ 6858001 w 6858001"/>
              <a:gd name="connsiteY0" fmla="*/ 1177 h 5529377"/>
              <a:gd name="connsiteX1" fmla="*/ 6858001 w 6858001"/>
              <a:gd name="connsiteY1" fmla="*/ 1344715 h 5529377"/>
              <a:gd name="connsiteX2" fmla="*/ 6858000 w 6858001"/>
              <a:gd name="connsiteY2" fmla="*/ 1344715 h 5529377"/>
              <a:gd name="connsiteX3" fmla="*/ 6858000 w 6858001"/>
              <a:gd name="connsiteY3" fmla="*/ 5529377 h 5529377"/>
              <a:gd name="connsiteX4" fmla="*/ 0 w 6858001"/>
              <a:gd name="connsiteY4" fmla="*/ 5529376 h 5529377"/>
              <a:gd name="connsiteX5" fmla="*/ 0 w 6858001"/>
              <a:gd name="connsiteY5" fmla="*/ 891096 h 5529377"/>
              <a:gd name="connsiteX6" fmla="*/ 1 w 6858001"/>
              <a:gd name="connsiteY6" fmla="*/ 891096 h 5529377"/>
              <a:gd name="connsiteX7" fmla="*/ 1 w 6858001"/>
              <a:gd name="connsiteY7" fmla="*/ 0 h 5529377"/>
              <a:gd name="connsiteX8" fmla="*/ 40463 w 6858001"/>
              <a:gd name="connsiteY8" fmla="*/ 5883 h 5529377"/>
              <a:gd name="connsiteX9" fmla="*/ 159107 w 6858001"/>
              <a:gd name="connsiteY9" fmla="*/ 23196 h 5529377"/>
              <a:gd name="connsiteX10" fmla="*/ 245518 w 6858001"/>
              <a:gd name="connsiteY10" fmla="*/ 35299 h 5529377"/>
              <a:gd name="connsiteX11" fmla="*/ 348388 w 6858001"/>
              <a:gd name="connsiteY11" fmla="*/ 48073 h 5529377"/>
              <a:gd name="connsiteX12" fmla="*/ 470460 w 6858001"/>
              <a:gd name="connsiteY12" fmla="*/ 63369 h 5529377"/>
              <a:gd name="connsiteX13" fmla="*/ 605563 w 6858001"/>
              <a:gd name="connsiteY13" fmla="*/ 79506 h 5529377"/>
              <a:gd name="connsiteX14" fmla="*/ 757810 w 6858001"/>
              <a:gd name="connsiteY14" fmla="*/ 96483 h 5529377"/>
              <a:gd name="connsiteX15" fmla="*/ 923774 w 6858001"/>
              <a:gd name="connsiteY15" fmla="*/ 114469 h 5529377"/>
              <a:gd name="connsiteX16" fmla="*/ 1104139 w 6858001"/>
              <a:gd name="connsiteY16" fmla="*/ 132454 h 5529377"/>
              <a:gd name="connsiteX17" fmla="*/ 1296163 w 6858001"/>
              <a:gd name="connsiteY17" fmla="*/ 150776 h 5529377"/>
              <a:gd name="connsiteX18" fmla="*/ 1503275 w 6858001"/>
              <a:gd name="connsiteY18" fmla="*/ 167753 h 5529377"/>
              <a:gd name="connsiteX19" fmla="*/ 1719988 w 6858001"/>
              <a:gd name="connsiteY19" fmla="*/ 184058 h 5529377"/>
              <a:gd name="connsiteX20" fmla="*/ 1949045 w 6858001"/>
              <a:gd name="connsiteY20" fmla="*/ 198849 h 5529377"/>
              <a:gd name="connsiteX21" fmla="*/ 2187703 w 6858001"/>
              <a:gd name="connsiteY21" fmla="*/ 212969 h 5529377"/>
              <a:gd name="connsiteX22" fmla="*/ 2436649 w 6858001"/>
              <a:gd name="connsiteY22" fmla="*/ 226248 h 5529377"/>
              <a:gd name="connsiteX23" fmla="*/ 2564208 w 6858001"/>
              <a:gd name="connsiteY23" fmla="*/ 230955 h 5529377"/>
              <a:gd name="connsiteX24" fmla="*/ 2694509 w 6858001"/>
              <a:gd name="connsiteY24" fmla="*/ 236165 h 5529377"/>
              <a:gd name="connsiteX25" fmla="*/ 2826868 w 6858001"/>
              <a:gd name="connsiteY25" fmla="*/ 241040 h 5529377"/>
              <a:gd name="connsiteX26" fmla="*/ 2959914 w 6858001"/>
              <a:gd name="connsiteY26" fmla="*/ 244234 h 5529377"/>
              <a:gd name="connsiteX27" fmla="*/ 3095702 w 6858001"/>
              <a:gd name="connsiteY27" fmla="*/ 247091 h 5529377"/>
              <a:gd name="connsiteX28" fmla="*/ 3232862 w 6858001"/>
              <a:gd name="connsiteY28" fmla="*/ 250117 h 5529377"/>
              <a:gd name="connsiteX29" fmla="*/ 3372765 w 6858001"/>
              <a:gd name="connsiteY29" fmla="*/ 252134 h 5529377"/>
              <a:gd name="connsiteX30" fmla="*/ 3514040 w 6858001"/>
              <a:gd name="connsiteY30" fmla="*/ 252134 h 5529377"/>
              <a:gd name="connsiteX31" fmla="*/ 3656686 w 6858001"/>
              <a:gd name="connsiteY31" fmla="*/ 253142 h 5529377"/>
              <a:gd name="connsiteX32" fmla="*/ 3800704 w 6858001"/>
              <a:gd name="connsiteY32" fmla="*/ 252134 h 5529377"/>
              <a:gd name="connsiteX33" fmla="*/ 3946780 w 6858001"/>
              <a:gd name="connsiteY33" fmla="*/ 250117 h 5529377"/>
              <a:gd name="connsiteX34" fmla="*/ 4092855 w 6858001"/>
              <a:gd name="connsiteY34" fmla="*/ 248268 h 5529377"/>
              <a:gd name="connsiteX35" fmla="*/ 4240988 w 6858001"/>
              <a:gd name="connsiteY35" fmla="*/ 244234 h 5529377"/>
              <a:gd name="connsiteX36" fmla="*/ 4390492 w 6858001"/>
              <a:gd name="connsiteY36" fmla="*/ 240032 h 5529377"/>
              <a:gd name="connsiteX37" fmla="*/ 4539997 w 6858001"/>
              <a:gd name="connsiteY37" fmla="*/ 235157 h 5529377"/>
              <a:gd name="connsiteX38" fmla="*/ 4690873 w 6858001"/>
              <a:gd name="connsiteY38" fmla="*/ 228266 h 5529377"/>
              <a:gd name="connsiteX39" fmla="*/ 4843120 w 6858001"/>
              <a:gd name="connsiteY39" fmla="*/ 220029 h 5529377"/>
              <a:gd name="connsiteX40" fmla="*/ 4996054 w 6858001"/>
              <a:gd name="connsiteY40" fmla="*/ 212129 h 5529377"/>
              <a:gd name="connsiteX41" fmla="*/ 5148987 w 6858001"/>
              <a:gd name="connsiteY41" fmla="*/ 202044 h 5529377"/>
              <a:gd name="connsiteX42" fmla="*/ 5303978 w 6858001"/>
              <a:gd name="connsiteY42" fmla="*/ 189941 h 5529377"/>
              <a:gd name="connsiteX43" fmla="*/ 5456911 w 6858001"/>
              <a:gd name="connsiteY43" fmla="*/ 177839 h 5529377"/>
              <a:gd name="connsiteX44" fmla="*/ 5612588 w 6858001"/>
              <a:gd name="connsiteY44" fmla="*/ 163887 h 5529377"/>
              <a:gd name="connsiteX45" fmla="*/ 5768950 w 6858001"/>
              <a:gd name="connsiteY45" fmla="*/ 148591 h 5529377"/>
              <a:gd name="connsiteX46" fmla="*/ 5923255 w 6858001"/>
              <a:gd name="connsiteY46" fmla="*/ 132455 h 5529377"/>
              <a:gd name="connsiteX47" fmla="*/ 6079618 w 6858001"/>
              <a:gd name="connsiteY47" fmla="*/ 113629 h 5529377"/>
              <a:gd name="connsiteX48" fmla="*/ 6235294 w 6858001"/>
              <a:gd name="connsiteY48" fmla="*/ 93458 h 5529377"/>
              <a:gd name="connsiteX49" fmla="*/ 6391657 w 6858001"/>
              <a:gd name="connsiteY49" fmla="*/ 73455 h 5529377"/>
              <a:gd name="connsiteX50" fmla="*/ 6547333 w 6858001"/>
              <a:gd name="connsiteY50" fmla="*/ 50091 h 5529377"/>
              <a:gd name="connsiteX51" fmla="*/ 6702324 w 6858001"/>
              <a:gd name="connsiteY51" fmla="*/ 26222 h 552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5529377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5529377"/>
                </a:lnTo>
                <a:lnTo>
                  <a:pt x="0" y="5529376"/>
                </a:lnTo>
                <a:lnTo>
                  <a:pt x="0" y="891096"/>
                </a:lnTo>
                <a:lnTo>
                  <a:pt x="1" y="891096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8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5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4" y="252134"/>
                </a:lnTo>
                <a:lnTo>
                  <a:pt x="3946780" y="250117"/>
                </a:lnTo>
                <a:lnTo>
                  <a:pt x="4092855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10" name="Graphic 9" descr="Target Audience">
            <a:extLst>
              <a:ext uri="{FF2B5EF4-FFF2-40B4-BE49-F238E27FC236}">
                <a16:creationId xmlns:a16="http://schemas.microsoft.com/office/drawing/2014/main" id="{98616188-3DBD-4401-9636-879C67D5B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63742" y="1438929"/>
            <a:ext cx="3980139" cy="3980139"/>
          </a:xfrm>
          <a:prstGeom prst="rect">
            <a:avLst/>
          </a:prstGeom>
          <a:effectLst/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137128D-E594-4905-9F76-E385F0831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9F0F40-519A-4205-A552-787358662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5616216" cy="3785419"/>
          </a:xfrm>
        </p:spPr>
        <p:txBody>
          <a:bodyPr>
            <a:normAutofit/>
          </a:bodyPr>
          <a:lstStyle/>
          <a:p>
            <a:r>
              <a:rPr lang="en-IE" dirty="0">
                <a:solidFill>
                  <a:srgbClr val="FFFFFF"/>
                </a:solidFill>
              </a:rPr>
              <a:t>What is our vision and purpose?</a:t>
            </a:r>
          </a:p>
          <a:p>
            <a:r>
              <a:rPr lang="en-IE" dirty="0">
                <a:solidFill>
                  <a:srgbClr val="FFFFFF"/>
                </a:solidFill>
              </a:rPr>
              <a:t>Who are our target audience?</a:t>
            </a:r>
          </a:p>
          <a:p>
            <a:r>
              <a:rPr lang="en-IE" dirty="0">
                <a:solidFill>
                  <a:srgbClr val="FFFFFF"/>
                </a:solidFill>
              </a:rPr>
              <a:t>How will we reach and capture that audience?</a:t>
            </a:r>
          </a:p>
          <a:p>
            <a:r>
              <a:rPr lang="en-IE" dirty="0">
                <a:solidFill>
                  <a:srgbClr val="FFFFFF"/>
                </a:solidFill>
              </a:rPr>
              <a:t>What do we need that we have, or don’t have, to achieve this?</a:t>
            </a:r>
          </a:p>
          <a:p>
            <a:r>
              <a:rPr lang="en-IE" dirty="0">
                <a:solidFill>
                  <a:srgbClr val="FFFFFF"/>
                </a:solidFill>
              </a:rPr>
              <a:t>How do we effectively manage the delivery of the strategy?</a:t>
            </a:r>
          </a:p>
        </p:txBody>
      </p:sp>
    </p:spTree>
    <p:extLst>
      <p:ext uri="{BB962C8B-B14F-4D97-AF65-F5344CB8AC3E}">
        <p14:creationId xmlns:p14="http://schemas.microsoft.com/office/powerpoint/2010/main" val="37575802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1_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462</Words>
  <Application>Microsoft Office PowerPoint</Application>
  <PresentationFormat>Widescreen</PresentationFormat>
  <Paragraphs>86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Century Gothic</vt:lpstr>
      <vt:lpstr>Ubuntu</vt:lpstr>
      <vt:lpstr>Wingdings 3</vt:lpstr>
      <vt:lpstr>Ion</vt:lpstr>
      <vt:lpstr>1_Ion</vt:lpstr>
      <vt:lpstr>South Dublin Libraries</vt:lpstr>
      <vt:lpstr>A different approach</vt:lpstr>
      <vt:lpstr>Open to You: 2018 – 2022 Highlights</vt:lpstr>
      <vt:lpstr>The Biggest Challenge</vt:lpstr>
      <vt:lpstr>What makes us so special?</vt:lpstr>
      <vt:lpstr>Our new plan – What’s the approach</vt:lpstr>
      <vt:lpstr>AMBITION  RELEVENCE  OWNERSHIP</vt:lpstr>
      <vt:lpstr>Who is helping us?</vt:lpstr>
      <vt:lpstr>How will they help us?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Fusco</dc:creator>
  <cp:lastModifiedBy>Jason Frehill</cp:lastModifiedBy>
  <cp:revision>2</cp:revision>
  <dcterms:created xsi:type="dcterms:W3CDTF">2022-04-29T10:28:42Z</dcterms:created>
  <dcterms:modified xsi:type="dcterms:W3CDTF">2022-04-29T13:55:57Z</dcterms:modified>
</cp:coreProperties>
</file>