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sldIdLst>
    <p:sldId id="359" r:id="rId3"/>
    <p:sldId id="321" r:id="rId4"/>
    <p:sldId id="315" r:id="rId5"/>
    <p:sldId id="360" r:id="rId6"/>
    <p:sldId id="361" r:id="rId7"/>
    <p:sldId id="363" r:id="rId8"/>
    <p:sldId id="351" r:id="rId9"/>
    <p:sldId id="352" r:id="rId10"/>
    <p:sldId id="356" r:id="rId11"/>
    <p:sldId id="362" r:id="rId12"/>
    <p:sldId id="35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yle, Aoife" initials="DA" lastIdx="1" clrIdx="0">
    <p:extLst>
      <p:ext uri="{19B8F6BF-5375-455C-9EA6-DF929625EA0E}">
        <p15:presenceInfo xmlns:p15="http://schemas.microsoft.com/office/powerpoint/2012/main" userId="S::aoife.doyle@kpmg.ie::0e2ab37a-76b6-45fe-a4cb-bb366eef6bd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66" autoAdjust="0"/>
    <p:restoredTop sz="94660"/>
  </p:normalViewPr>
  <p:slideViewPr>
    <p:cSldViewPr snapToGrid="0">
      <p:cViewPr>
        <p:scale>
          <a:sx n="80" d="100"/>
          <a:sy n="80" d="100"/>
        </p:scale>
        <p:origin x="84" y="5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commentAuthors" Target="commentAuthor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DC4DB-A799-48D2-905F-8139981C69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A3F29DCC-D06B-493C-9495-BD511F3BC2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61BE5B0A-BC7B-4651-8A08-521C47516216}"/>
              </a:ext>
            </a:extLst>
          </p:cNvPr>
          <p:cNvSpPr>
            <a:spLocks noGrp="1"/>
          </p:cNvSpPr>
          <p:nvPr>
            <p:ph type="dt" sz="half" idx="10"/>
          </p:nvPr>
        </p:nvSpPr>
        <p:spPr/>
        <p:txBody>
          <a:bodyPr/>
          <a:lstStyle/>
          <a:p>
            <a:fld id="{725AC7FF-B1D6-468A-BD88-07CE891082F4}" type="datetimeFigureOut">
              <a:rPr lang="en-IE" smtClean="0"/>
              <a:t>28/04/2022</a:t>
            </a:fld>
            <a:endParaRPr lang="en-IE"/>
          </a:p>
        </p:txBody>
      </p:sp>
      <p:sp>
        <p:nvSpPr>
          <p:cNvPr id="5" name="Footer Placeholder 4">
            <a:extLst>
              <a:ext uri="{FF2B5EF4-FFF2-40B4-BE49-F238E27FC236}">
                <a16:creationId xmlns:a16="http://schemas.microsoft.com/office/drawing/2014/main" id="{C7E21462-9FAB-456D-917B-CE4FA242D17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F6FA627-EB8F-42F4-88AE-2ABA16FFDF46}"/>
              </a:ext>
            </a:extLst>
          </p:cNvPr>
          <p:cNvSpPr>
            <a:spLocks noGrp="1"/>
          </p:cNvSpPr>
          <p:nvPr>
            <p:ph type="sldNum" sz="quarter" idx="12"/>
          </p:nvPr>
        </p:nvSpPr>
        <p:spPr/>
        <p:txBody>
          <a:bodyPr/>
          <a:lstStyle/>
          <a:p>
            <a:fld id="{953E110C-7830-4FED-BF08-84DB6BB69580}" type="slidenum">
              <a:rPr lang="en-IE" smtClean="0"/>
              <a:t>‹#›</a:t>
            </a:fld>
            <a:endParaRPr lang="en-IE"/>
          </a:p>
        </p:txBody>
      </p:sp>
    </p:spTree>
    <p:extLst>
      <p:ext uri="{BB962C8B-B14F-4D97-AF65-F5344CB8AC3E}">
        <p14:creationId xmlns:p14="http://schemas.microsoft.com/office/powerpoint/2010/main" val="4092624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29BC9-2D19-413C-9489-1650D9CE4358}"/>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D3872451-3C04-436A-8A0F-472AD4CDDC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B252F68E-5B08-4EBA-BE57-ACD747BC7971}"/>
              </a:ext>
            </a:extLst>
          </p:cNvPr>
          <p:cNvSpPr>
            <a:spLocks noGrp="1"/>
          </p:cNvSpPr>
          <p:nvPr>
            <p:ph type="dt" sz="half" idx="10"/>
          </p:nvPr>
        </p:nvSpPr>
        <p:spPr/>
        <p:txBody>
          <a:bodyPr/>
          <a:lstStyle/>
          <a:p>
            <a:fld id="{725AC7FF-B1D6-468A-BD88-07CE891082F4}" type="datetimeFigureOut">
              <a:rPr lang="en-IE" smtClean="0"/>
              <a:t>28/04/2022</a:t>
            </a:fld>
            <a:endParaRPr lang="en-IE"/>
          </a:p>
        </p:txBody>
      </p:sp>
      <p:sp>
        <p:nvSpPr>
          <p:cNvPr id="5" name="Footer Placeholder 4">
            <a:extLst>
              <a:ext uri="{FF2B5EF4-FFF2-40B4-BE49-F238E27FC236}">
                <a16:creationId xmlns:a16="http://schemas.microsoft.com/office/drawing/2014/main" id="{C564206F-BB29-4F3D-8CA8-F18AF621883D}"/>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4F56C06-3628-4AE5-86FD-794AC550CABB}"/>
              </a:ext>
            </a:extLst>
          </p:cNvPr>
          <p:cNvSpPr>
            <a:spLocks noGrp="1"/>
          </p:cNvSpPr>
          <p:nvPr>
            <p:ph type="sldNum" sz="quarter" idx="12"/>
          </p:nvPr>
        </p:nvSpPr>
        <p:spPr/>
        <p:txBody>
          <a:bodyPr/>
          <a:lstStyle/>
          <a:p>
            <a:fld id="{953E110C-7830-4FED-BF08-84DB6BB69580}" type="slidenum">
              <a:rPr lang="en-IE" smtClean="0"/>
              <a:t>‹#›</a:t>
            </a:fld>
            <a:endParaRPr lang="en-IE"/>
          </a:p>
        </p:txBody>
      </p:sp>
    </p:spTree>
    <p:extLst>
      <p:ext uri="{BB962C8B-B14F-4D97-AF65-F5344CB8AC3E}">
        <p14:creationId xmlns:p14="http://schemas.microsoft.com/office/powerpoint/2010/main" val="1178715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5D0A0C-6B87-4209-863F-995C0126C04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ACD0AC82-9B98-45D5-A0DD-6431883A4C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B7B76E10-9BAD-479A-BF59-06F400C302B4}"/>
              </a:ext>
            </a:extLst>
          </p:cNvPr>
          <p:cNvSpPr>
            <a:spLocks noGrp="1"/>
          </p:cNvSpPr>
          <p:nvPr>
            <p:ph type="dt" sz="half" idx="10"/>
          </p:nvPr>
        </p:nvSpPr>
        <p:spPr/>
        <p:txBody>
          <a:bodyPr/>
          <a:lstStyle/>
          <a:p>
            <a:fld id="{725AC7FF-B1D6-468A-BD88-07CE891082F4}" type="datetimeFigureOut">
              <a:rPr lang="en-IE" smtClean="0"/>
              <a:t>28/04/2022</a:t>
            </a:fld>
            <a:endParaRPr lang="en-IE"/>
          </a:p>
        </p:txBody>
      </p:sp>
      <p:sp>
        <p:nvSpPr>
          <p:cNvPr id="5" name="Footer Placeholder 4">
            <a:extLst>
              <a:ext uri="{FF2B5EF4-FFF2-40B4-BE49-F238E27FC236}">
                <a16:creationId xmlns:a16="http://schemas.microsoft.com/office/drawing/2014/main" id="{C2AB2656-B6D1-47B5-BA25-9BE350D4955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34A0E91-4703-4A80-A34A-553BD4CF26D5}"/>
              </a:ext>
            </a:extLst>
          </p:cNvPr>
          <p:cNvSpPr>
            <a:spLocks noGrp="1"/>
          </p:cNvSpPr>
          <p:nvPr>
            <p:ph type="sldNum" sz="quarter" idx="12"/>
          </p:nvPr>
        </p:nvSpPr>
        <p:spPr/>
        <p:txBody>
          <a:bodyPr/>
          <a:lstStyle/>
          <a:p>
            <a:fld id="{953E110C-7830-4FED-BF08-84DB6BB69580}" type="slidenum">
              <a:rPr lang="en-IE" smtClean="0"/>
              <a:t>‹#›</a:t>
            </a:fld>
            <a:endParaRPr lang="en-IE"/>
          </a:p>
        </p:txBody>
      </p:sp>
    </p:spTree>
    <p:extLst>
      <p:ext uri="{BB962C8B-B14F-4D97-AF65-F5344CB8AC3E}">
        <p14:creationId xmlns:p14="http://schemas.microsoft.com/office/powerpoint/2010/main" val="2055462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5D645-4163-4043-8218-79779C5EEB2F}"/>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FC755481-76CA-40EA-9A07-6B83EA5F15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151124F-2BCD-4FBE-AF21-99DBD81B2AC4}"/>
              </a:ext>
            </a:extLst>
          </p:cNvPr>
          <p:cNvSpPr>
            <a:spLocks noGrp="1"/>
          </p:cNvSpPr>
          <p:nvPr>
            <p:ph type="dt" sz="half" idx="10"/>
          </p:nvPr>
        </p:nvSpPr>
        <p:spPr/>
        <p:txBody>
          <a:bodyPr/>
          <a:lstStyle/>
          <a:p>
            <a:fld id="{AF8D6AED-0A0C-4636-8B2C-00DD65D06992}" type="datetimeFigureOut">
              <a:rPr lang="en-IE" smtClean="0"/>
              <a:t>28/04/2022</a:t>
            </a:fld>
            <a:endParaRPr lang="en-IE"/>
          </a:p>
        </p:txBody>
      </p:sp>
      <p:sp>
        <p:nvSpPr>
          <p:cNvPr id="5" name="Footer Placeholder 4">
            <a:extLst>
              <a:ext uri="{FF2B5EF4-FFF2-40B4-BE49-F238E27FC236}">
                <a16:creationId xmlns:a16="http://schemas.microsoft.com/office/drawing/2014/main" id="{BF3DB88A-43AE-4325-8DE0-D77ADA4B915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87DDEC4-7ACB-494E-91C8-728B30297647}"/>
              </a:ext>
            </a:extLst>
          </p:cNvPr>
          <p:cNvSpPr>
            <a:spLocks noGrp="1"/>
          </p:cNvSpPr>
          <p:nvPr>
            <p:ph type="sldNum" sz="quarter" idx="12"/>
          </p:nvPr>
        </p:nvSpPr>
        <p:spPr/>
        <p:txBody>
          <a:bodyPr/>
          <a:lstStyle/>
          <a:p>
            <a:fld id="{53537167-DA75-4E43-BEA7-160F675436CB}" type="slidenum">
              <a:rPr lang="en-IE" smtClean="0"/>
              <a:t>‹#›</a:t>
            </a:fld>
            <a:endParaRPr lang="en-IE"/>
          </a:p>
        </p:txBody>
      </p:sp>
    </p:spTree>
    <p:extLst>
      <p:ext uri="{BB962C8B-B14F-4D97-AF65-F5344CB8AC3E}">
        <p14:creationId xmlns:p14="http://schemas.microsoft.com/office/powerpoint/2010/main" val="35870493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92289-1332-4431-9040-949B95B74A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AEDCF1E9-2F76-4F1F-BABD-C39ED3EDEC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44F21C76-D309-4B36-B5A4-BCB25716155D}"/>
              </a:ext>
            </a:extLst>
          </p:cNvPr>
          <p:cNvSpPr>
            <a:spLocks noGrp="1"/>
          </p:cNvSpPr>
          <p:nvPr>
            <p:ph type="dt" sz="half" idx="10"/>
          </p:nvPr>
        </p:nvSpPr>
        <p:spPr/>
        <p:txBody>
          <a:bodyPr/>
          <a:lstStyle/>
          <a:p>
            <a:fld id="{AF8D6AED-0A0C-4636-8B2C-00DD65D06992}" type="datetimeFigureOut">
              <a:rPr lang="en-IE" smtClean="0"/>
              <a:t>28/04/2022</a:t>
            </a:fld>
            <a:endParaRPr lang="en-IE"/>
          </a:p>
        </p:txBody>
      </p:sp>
      <p:sp>
        <p:nvSpPr>
          <p:cNvPr id="5" name="Footer Placeholder 4">
            <a:extLst>
              <a:ext uri="{FF2B5EF4-FFF2-40B4-BE49-F238E27FC236}">
                <a16:creationId xmlns:a16="http://schemas.microsoft.com/office/drawing/2014/main" id="{6165EEB7-B2CA-43A3-9B4B-F702E4E9A24C}"/>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6A740DA-7982-44B8-A055-784537B23782}"/>
              </a:ext>
            </a:extLst>
          </p:cNvPr>
          <p:cNvSpPr>
            <a:spLocks noGrp="1"/>
          </p:cNvSpPr>
          <p:nvPr>
            <p:ph type="sldNum" sz="quarter" idx="12"/>
          </p:nvPr>
        </p:nvSpPr>
        <p:spPr/>
        <p:txBody>
          <a:bodyPr/>
          <a:lstStyle/>
          <a:p>
            <a:fld id="{53537167-DA75-4E43-BEA7-160F675436CB}" type="slidenum">
              <a:rPr lang="en-IE" smtClean="0"/>
              <a:t>‹#›</a:t>
            </a:fld>
            <a:endParaRPr lang="en-IE"/>
          </a:p>
        </p:txBody>
      </p:sp>
    </p:spTree>
    <p:extLst>
      <p:ext uri="{BB962C8B-B14F-4D97-AF65-F5344CB8AC3E}">
        <p14:creationId xmlns:p14="http://schemas.microsoft.com/office/powerpoint/2010/main" val="2537086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7E653-5B8E-45F2-A16E-F948109EB8B8}"/>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B5EA6C3F-A45F-442B-875A-A68162655F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A3AE4A2F-262D-4B68-BFBF-4739FAB04DCE}"/>
              </a:ext>
            </a:extLst>
          </p:cNvPr>
          <p:cNvSpPr>
            <a:spLocks noGrp="1"/>
          </p:cNvSpPr>
          <p:nvPr>
            <p:ph type="dt" sz="half" idx="10"/>
          </p:nvPr>
        </p:nvSpPr>
        <p:spPr/>
        <p:txBody>
          <a:bodyPr/>
          <a:lstStyle/>
          <a:p>
            <a:fld id="{725AC7FF-B1D6-468A-BD88-07CE891082F4}" type="datetimeFigureOut">
              <a:rPr lang="en-IE" smtClean="0"/>
              <a:t>28/04/2022</a:t>
            </a:fld>
            <a:endParaRPr lang="en-IE"/>
          </a:p>
        </p:txBody>
      </p:sp>
      <p:sp>
        <p:nvSpPr>
          <p:cNvPr id="5" name="Footer Placeholder 4">
            <a:extLst>
              <a:ext uri="{FF2B5EF4-FFF2-40B4-BE49-F238E27FC236}">
                <a16:creationId xmlns:a16="http://schemas.microsoft.com/office/drawing/2014/main" id="{A7A061D4-A7EE-4A79-998E-4DE718E7270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191EAB69-EB1D-4F15-A698-39334F00F46D}"/>
              </a:ext>
            </a:extLst>
          </p:cNvPr>
          <p:cNvSpPr>
            <a:spLocks noGrp="1"/>
          </p:cNvSpPr>
          <p:nvPr>
            <p:ph type="sldNum" sz="quarter" idx="12"/>
          </p:nvPr>
        </p:nvSpPr>
        <p:spPr/>
        <p:txBody>
          <a:bodyPr/>
          <a:lstStyle/>
          <a:p>
            <a:fld id="{953E110C-7830-4FED-BF08-84DB6BB69580}" type="slidenum">
              <a:rPr lang="en-IE" smtClean="0"/>
              <a:t>‹#›</a:t>
            </a:fld>
            <a:endParaRPr lang="en-IE"/>
          </a:p>
        </p:txBody>
      </p:sp>
    </p:spTree>
    <p:extLst>
      <p:ext uri="{BB962C8B-B14F-4D97-AF65-F5344CB8AC3E}">
        <p14:creationId xmlns:p14="http://schemas.microsoft.com/office/powerpoint/2010/main" val="2929580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3CBF-3C5D-4805-80A3-0A45B4F7A3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D10A1E9D-A01F-4F7E-996A-B731C7339A9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2D64CE-1792-4BFC-8F05-A8FFF198BDBE}"/>
              </a:ext>
            </a:extLst>
          </p:cNvPr>
          <p:cNvSpPr>
            <a:spLocks noGrp="1"/>
          </p:cNvSpPr>
          <p:nvPr>
            <p:ph type="dt" sz="half" idx="10"/>
          </p:nvPr>
        </p:nvSpPr>
        <p:spPr/>
        <p:txBody>
          <a:bodyPr/>
          <a:lstStyle/>
          <a:p>
            <a:fld id="{725AC7FF-B1D6-468A-BD88-07CE891082F4}" type="datetimeFigureOut">
              <a:rPr lang="en-IE" smtClean="0"/>
              <a:t>28/04/2022</a:t>
            </a:fld>
            <a:endParaRPr lang="en-IE"/>
          </a:p>
        </p:txBody>
      </p:sp>
      <p:sp>
        <p:nvSpPr>
          <p:cNvPr id="5" name="Footer Placeholder 4">
            <a:extLst>
              <a:ext uri="{FF2B5EF4-FFF2-40B4-BE49-F238E27FC236}">
                <a16:creationId xmlns:a16="http://schemas.microsoft.com/office/drawing/2014/main" id="{2FBA07E5-CA89-49E5-825D-6D3CD2B4497A}"/>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EF4CD997-A109-4813-B111-2BF8214B2B91}"/>
              </a:ext>
            </a:extLst>
          </p:cNvPr>
          <p:cNvSpPr>
            <a:spLocks noGrp="1"/>
          </p:cNvSpPr>
          <p:nvPr>
            <p:ph type="sldNum" sz="quarter" idx="12"/>
          </p:nvPr>
        </p:nvSpPr>
        <p:spPr/>
        <p:txBody>
          <a:bodyPr/>
          <a:lstStyle/>
          <a:p>
            <a:fld id="{953E110C-7830-4FED-BF08-84DB6BB69580}" type="slidenum">
              <a:rPr lang="en-IE" smtClean="0"/>
              <a:t>‹#›</a:t>
            </a:fld>
            <a:endParaRPr lang="en-IE"/>
          </a:p>
        </p:txBody>
      </p:sp>
    </p:spTree>
    <p:extLst>
      <p:ext uri="{BB962C8B-B14F-4D97-AF65-F5344CB8AC3E}">
        <p14:creationId xmlns:p14="http://schemas.microsoft.com/office/powerpoint/2010/main" val="3780171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05B68-791C-479A-9545-26946F1FB6F7}"/>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9B186C14-37B9-4E9B-8EF9-BC10AA7B6D2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B61FBF15-E797-4A83-A24D-28EF1525ED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A4C64DDD-86F8-4AF7-9F7E-1319EB50DC06}"/>
              </a:ext>
            </a:extLst>
          </p:cNvPr>
          <p:cNvSpPr>
            <a:spLocks noGrp="1"/>
          </p:cNvSpPr>
          <p:nvPr>
            <p:ph type="dt" sz="half" idx="10"/>
          </p:nvPr>
        </p:nvSpPr>
        <p:spPr/>
        <p:txBody>
          <a:bodyPr/>
          <a:lstStyle/>
          <a:p>
            <a:fld id="{725AC7FF-B1D6-468A-BD88-07CE891082F4}" type="datetimeFigureOut">
              <a:rPr lang="en-IE" smtClean="0"/>
              <a:t>28/04/2022</a:t>
            </a:fld>
            <a:endParaRPr lang="en-IE"/>
          </a:p>
        </p:txBody>
      </p:sp>
      <p:sp>
        <p:nvSpPr>
          <p:cNvPr id="6" name="Footer Placeholder 5">
            <a:extLst>
              <a:ext uri="{FF2B5EF4-FFF2-40B4-BE49-F238E27FC236}">
                <a16:creationId xmlns:a16="http://schemas.microsoft.com/office/drawing/2014/main" id="{1417A61D-ED3A-4791-BF96-7D57B4B93472}"/>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5E255807-5CEF-4CE5-8353-0F366CA4D3E9}"/>
              </a:ext>
            </a:extLst>
          </p:cNvPr>
          <p:cNvSpPr>
            <a:spLocks noGrp="1"/>
          </p:cNvSpPr>
          <p:nvPr>
            <p:ph type="sldNum" sz="quarter" idx="12"/>
          </p:nvPr>
        </p:nvSpPr>
        <p:spPr/>
        <p:txBody>
          <a:bodyPr/>
          <a:lstStyle/>
          <a:p>
            <a:fld id="{953E110C-7830-4FED-BF08-84DB6BB69580}" type="slidenum">
              <a:rPr lang="en-IE" smtClean="0"/>
              <a:t>‹#›</a:t>
            </a:fld>
            <a:endParaRPr lang="en-IE"/>
          </a:p>
        </p:txBody>
      </p:sp>
    </p:spTree>
    <p:extLst>
      <p:ext uri="{BB962C8B-B14F-4D97-AF65-F5344CB8AC3E}">
        <p14:creationId xmlns:p14="http://schemas.microsoft.com/office/powerpoint/2010/main" val="762236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216CA-025F-4231-BDAD-120EC430D8DA}"/>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E4E0547E-0883-42BB-B478-E55F6ED3BF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63344A-54C5-4B8F-BCB3-3E298F5601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51D44D66-ECE8-4E06-AACB-426C3CC485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71AE58C-149B-40A9-AAE0-26F2BB3A7CB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AAA7EDD4-80BA-4216-8622-D4716978202F}"/>
              </a:ext>
            </a:extLst>
          </p:cNvPr>
          <p:cNvSpPr>
            <a:spLocks noGrp="1"/>
          </p:cNvSpPr>
          <p:nvPr>
            <p:ph type="dt" sz="half" idx="10"/>
          </p:nvPr>
        </p:nvSpPr>
        <p:spPr/>
        <p:txBody>
          <a:bodyPr/>
          <a:lstStyle/>
          <a:p>
            <a:fld id="{725AC7FF-B1D6-468A-BD88-07CE891082F4}" type="datetimeFigureOut">
              <a:rPr lang="en-IE" smtClean="0"/>
              <a:t>28/04/2022</a:t>
            </a:fld>
            <a:endParaRPr lang="en-IE"/>
          </a:p>
        </p:txBody>
      </p:sp>
      <p:sp>
        <p:nvSpPr>
          <p:cNvPr id="8" name="Footer Placeholder 7">
            <a:extLst>
              <a:ext uri="{FF2B5EF4-FFF2-40B4-BE49-F238E27FC236}">
                <a16:creationId xmlns:a16="http://schemas.microsoft.com/office/drawing/2014/main" id="{61DD2F87-92A4-4E61-98EE-5347B2E5404C}"/>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7A65CC1A-980F-48D0-9281-80614F397963}"/>
              </a:ext>
            </a:extLst>
          </p:cNvPr>
          <p:cNvSpPr>
            <a:spLocks noGrp="1"/>
          </p:cNvSpPr>
          <p:nvPr>
            <p:ph type="sldNum" sz="quarter" idx="12"/>
          </p:nvPr>
        </p:nvSpPr>
        <p:spPr/>
        <p:txBody>
          <a:bodyPr/>
          <a:lstStyle/>
          <a:p>
            <a:fld id="{953E110C-7830-4FED-BF08-84DB6BB69580}" type="slidenum">
              <a:rPr lang="en-IE" smtClean="0"/>
              <a:t>‹#›</a:t>
            </a:fld>
            <a:endParaRPr lang="en-IE"/>
          </a:p>
        </p:txBody>
      </p:sp>
    </p:spTree>
    <p:extLst>
      <p:ext uri="{BB962C8B-B14F-4D97-AF65-F5344CB8AC3E}">
        <p14:creationId xmlns:p14="http://schemas.microsoft.com/office/powerpoint/2010/main" val="2878426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A9490-E2F1-4D43-A819-B0C0FF87550B}"/>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75D35EA2-B7DD-4347-B556-781F4F3DF453}"/>
              </a:ext>
            </a:extLst>
          </p:cNvPr>
          <p:cNvSpPr>
            <a:spLocks noGrp="1"/>
          </p:cNvSpPr>
          <p:nvPr>
            <p:ph type="dt" sz="half" idx="10"/>
          </p:nvPr>
        </p:nvSpPr>
        <p:spPr/>
        <p:txBody>
          <a:bodyPr/>
          <a:lstStyle/>
          <a:p>
            <a:fld id="{725AC7FF-B1D6-468A-BD88-07CE891082F4}" type="datetimeFigureOut">
              <a:rPr lang="en-IE" smtClean="0"/>
              <a:t>28/04/2022</a:t>
            </a:fld>
            <a:endParaRPr lang="en-IE"/>
          </a:p>
        </p:txBody>
      </p:sp>
      <p:sp>
        <p:nvSpPr>
          <p:cNvPr id="4" name="Footer Placeholder 3">
            <a:extLst>
              <a:ext uri="{FF2B5EF4-FFF2-40B4-BE49-F238E27FC236}">
                <a16:creationId xmlns:a16="http://schemas.microsoft.com/office/drawing/2014/main" id="{E219A313-F7E6-4D25-A018-75737EDE8895}"/>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13B0B791-0377-4124-B80F-202F0E1E4523}"/>
              </a:ext>
            </a:extLst>
          </p:cNvPr>
          <p:cNvSpPr>
            <a:spLocks noGrp="1"/>
          </p:cNvSpPr>
          <p:nvPr>
            <p:ph type="sldNum" sz="quarter" idx="12"/>
          </p:nvPr>
        </p:nvSpPr>
        <p:spPr/>
        <p:txBody>
          <a:bodyPr/>
          <a:lstStyle/>
          <a:p>
            <a:fld id="{953E110C-7830-4FED-BF08-84DB6BB69580}" type="slidenum">
              <a:rPr lang="en-IE" smtClean="0"/>
              <a:t>‹#›</a:t>
            </a:fld>
            <a:endParaRPr lang="en-IE"/>
          </a:p>
        </p:txBody>
      </p:sp>
    </p:spTree>
    <p:extLst>
      <p:ext uri="{BB962C8B-B14F-4D97-AF65-F5344CB8AC3E}">
        <p14:creationId xmlns:p14="http://schemas.microsoft.com/office/powerpoint/2010/main" val="774332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E0D469-4AE1-4161-A29E-4FD1E8AFACE1}"/>
              </a:ext>
            </a:extLst>
          </p:cNvPr>
          <p:cNvSpPr>
            <a:spLocks noGrp="1"/>
          </p:cNvSpPr>
          <p:nvPr>
            <p:ph type="dt" sz="half" idx="10"/>
          </p:nvPr>
        </p:nvSpPr>
        <p:spPr/>
        <p:txBody>
          <a:bodyPr/>
          <a:lstStyle/>
          <a:p>
            <a:fld id="{725AC7FF-B1D6-468A-BD88-07CE891082F4}" type="datetimeFigureOut">
              <a:rPr lang="en-IE" smtClean="0"/>
              <a:t>28/04/2022</a:t>
            </a:fld>
            <a:endParaRPr lang="en-IE"/>
          </a:p>
        </p:txBody>
      </p:sp>
      <p:sp>
        <p:nvSpPr>
          <p:cNvPr id="3" name="Footer Placeholder 2">
            <a:extLst>
              <a:ext uri="{FF2B5EF4-FFF2-40B4-BE49-F238E27FC236}">
                <a16:creationId xmlns:a16="http://schemas.microsoft.com/office/drawing/2014/main" id="{D30BF3A1-E7E7-4FCB-AF6C-97996DDD29FF}"/>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34FF29CB-2193-482A-A738-18D22152F925}"/>
              </a:ext>
            </a:extLst>
          </p:cNvPr>
          <p:cNvSpPr>
            <a:spLocks noGrp="1"/>
          </p:cNvSpPr>
          <p:nvPr>
            <p:ph type="sldNum" sz="quarter" idx="12"/>
          </p:nvPr>
        </p:nvSpPr>
        <p:spPr/>
        <p:txBody>
          <a:bodyPr/>
          <a:lstStyle/>
          <a:p>
            <a:fld id="{953E110C-7830-4FED-BF08-84DB6BB69580}" type="slidenum">
              <a:rPr lang="en-IE" smtClean="0"/>
              <a:t>‹#›</a:t>
            </a:fld>
            <a:endParaRPr lang="en-IE"/>
          </a:p>
        </p:txBody>
      </p:sp>
    </p:spTree>
    <p:extLst>
      <p:ext uri="{BB962C8B-B14F-4D97-AF65-F5344CB8AC3E}">
        <p14:creationId xmlns:p14="http://schemas.microsoft.com/office/powerpoint/2010/main" val="707651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E2525-FE97-4EE5-A04C-F8608B834D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46CAAC48-31A7-490E-9F12-8F1910083C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E4829112-C051-4933-9555-378E47B9E0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8B3DDF-DC07-4FAC-9662-088904F35BA3}"/>
              </a:ext>
            </a:extLst>
          </p:cNvPr>
          <p:cNvSpPr>
            <a:spLocks noGrp="1"/>
          </p:cNvSpPr>
          <p:nvPr>
            <p:ph type="dt" sz="half" idx="10"/>
          </p:nvPr>
        </p:nvSpPr>
        <p:spPr/>
        <p:txBody>
          <a:bodyPr/>
          <a:lstStyle/>
          <a:p>
            <a:fld id="{725AC7FF-B1D6-468A-BD88-07CE891082F4}" type="datetimeFigureOut">
              <a:rPr lang="en-IE" smtClean="0"/>
              <a:t>28/04/2022</a:t>
            </a:fld>
            <a:endParaRPr lang="en-IE"/>
          </a:p>
        </p:txBody>
      </p:sp>
      <p:sp>
        <p:nvSpPr>
          <p:cNvPr id="6" name="Footer Placeholder 5">
            <a:extLst>
              <a:ext uri="{FF2B5EF4-FFF2-40B4-BE49-F238E27FC236}">
                <a16:creationId xmlns:a16="http://schemas.microsoft.com/office/drawing/2014/main" id="{353B0B4E-CF69-4F0F-BBBC-ABCFEC2F465B}"/>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0855D5F9-1A30-445C-B36E-3330FFB227E5}"/>
              </a:ext>
            </a:extLst>
          </p:cNvPr>
          <p:cNvSpPr>
            <a:spLocks noGrp="1"/>
          </p:cNvSpPr>
          <p:nvPr>
            <p:ph type="sldNum" sz="quarter" idx="12"/>
          </p:nvPr>
        </p:nvSpPr>
        <p:spPr/>
        <p:txBody>
          <a:bodyPr/>
          <a:lstStyle/>
          <a:p>
            <a:fld id="{953E110C-7830-4FED-BF08-84DB6BB69580}" type="slidenum">
              <a:rPr lang="en-IE" smtClean="0"/>
              <a:t>‹#›</a:t>
            </a:fld>
            <a:endParaRPr lang="en-IE"/>
          </a:p>
        </p:txBody>
      </p:sp>
    </p:spTree>
    <p:extLst>
      <p:ext uri="{BB962C8B-B14F-4D97-AF65-F5344CB8AC3E}">
        <p14:creationId xmlns:p14="http://schemas.microsoft.com/office/powerpoint/2010/main" val="1281127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B056F-C0DD-4437-A02A-89816BCFED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E4AD4DE3-BD3E-468A-AA90-F0E0F3E3D0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46054701-91E9-4D04-868A-BBCD0A66F7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313A49-5A3D-4C39-AEF1-CDE0E876CCC6}"/>
              </a:ext>
            </a:extLst>
          </p:cNvPr>
          <p:cNvSpPr>
            <a:spLocks noGrp="1"/>
          </p:cNvSpPr>
          <p:nvPr>
            <p:ph type="dt" sz="half" idx="10"/>
          </p:nvPr>
        </p:nvSpPr>
        <p:spPr/>
        <p:txBody>
          <a:bodyPr/>
          <a:lstStyle/>
          <a:p>
            <a:fld id="{725AC7FF-B1D6-468A-BD88-07CE891082F4}" type="datetimeFigureOut">
              <a:rPr lang="en-IE" smtClean="0"/>
              <a:t>28/04/2022</a:t>
            </a:fld>
            <a:endParaRPr lang="en-IE"/>
          </a:p>
        </p:txBody>
      </p:sp>
      <p:sp>
        <p:nvSpPr>
          <p:cNvPr id="6" name="Footer Placeholder 5">
            <a:extLst>
              <a:ext uri="{FF2B5EF4-FFF2-40B4-BE49-F238E27FC236}">
                <a16:creationId xmlns:a16="http://schemas.microsoft.com/office/drawing/2014/main" id="{B20420EB-C984-4228-84C8-B2BD70B33521}"/>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39582BBB-F10C-4E2A-B80D-30A31CE95B55}"/>
              </a:ext>
            </a:extLst>
          </p:cNvPr>
          <p:cNvSpPr>
            <a:spLocks noGrp="1"/>
          </p:cNvSpPr>
          <p:nvPr>
            <p:ph type="sldNum" sz="quarter" idx="12"/>
          </p:nvPr>
        </p:nvSpPr>
        <p:spPr/>
        <p:txBody>
          <a:bodyPr/>
          <a:lstStyle/>
          <a:p>
            <a:fld id="{953E110C-7830-4FED-BF08-84DB6BB69580}" type="slidenum">
              <a:rPr lang="en-IE" smtClean="0"/>
              <a:t>‹#›</a:t>
            </a:fld>
            <a:endParaRPr lang="en-IE"/>
          </a:p>
        </p:txBody>
      </p:sp>
    </p:spTree>
    <p:extLst>
      <p:ext uri="{BB962C8B-B14F-4D97-AF65-F5344CB8AC3E}">
        <p14:creationId xmlns:p14="http://schemas.microsoft.com/office/powerpoint/2010/main" val="2763972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6223D6-D4B7-439B-A711-A31E0DE1E9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F1BAEB0C-AC2A-499A-939E-E6A63C822F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0244E611-6F62-4578-8AC4-D25238DC2A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5AC7FF-B1D6-468A-BD88-07CE891082F4}" type="datetimeFigureOut">
              <a:rPr lang="en-IE" smtClean="0"/>
              <a:t>28/04/2022</a:t>
            </a:fld>
            <a:endParaRPr lang="en-IE"/>
          </a:p>
        </p:txBody>
      </p:sp>
      <p:sp>
        <p:nvSpPr>
          <p:cNvPr id="5" name="Footer Placeholder 4">
            <a:extLst>
              <a:ext uri="{FF2B5EF4-FFF2-40B4-BE49-F238E27FC236}">
                <a16:creationId xmlns:a16="http://schemas.microsoft.com/office/drawing/2014/main" id="{B5A50AEC-260B-4F08-B500-465B75F75A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D0B83BCE-3CFF-4FA1-8856-971CA6E449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3E110C-7830-4FED-BF08-84DB6BB69580}" type="slidenum">
              <a:rPr lang="en-IE" smtClean="0"/>
              <a:t>‹#›</a:t>
            </a:fld>
            <a:endParaRPr lang="en-IE"/>
          </a:p>
        </p:txBody>
      </p:sp>
    </p:spTree>
    <p:extLst>
      <p:ext uri="{BB962C8B-B14F-4D97-AF65-F5344CB8AC3E}">
        <p14:creationId xmlns:p14="http://schemas.microsoft.com/office/powerpoint/2010/main" val="37000134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51" r:id="rId3"/>
    <p:sldLayoutId id="2147483652" r:id="rId4"/>
    <p:sldLayoutId id="2147483653" r:id="rId5"/>
    <p:sldLayoutId id="2147483654" r:id="rId6"/>
    <p:sldLayoutId id="2147483664"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7507F-D9A7-484D-A3CA-9BDF32EFF1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CD1696B9-79D3-459A-8E7A-C4D8BD412A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6B277F6-2C25-4D00-B931-46A4EEB80C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8D6AED-0A0C-4636-8B2C-00DD65D06992}" type="datetimeFigureOut">
              <a:rPr lang="en-IE" smtClean="0"/>
              <a:t>28/04/2022</a:t>
            </a:fld>
            <a:endParaRPr lang="en-IE"/>
          </a:p>
        </p:txBody>
      </p:sp>
      <p:sp>
        <p:nvSpPr>
          <p:cNvPr id="5" name="Footer Placeholder 4">
            <a:extLst>
              <a:ext uri="{FF2B5EF4-FFF2-40B4-BE49-F238E27FC236}">
                <a16:creationId xmlns:a16="http://schemas.microsoft.com/office/drawing/2014/main" id="{1F2A656C-7AE0-40E7-B09E-874EFA6F44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2009997B-473F-4AC2-BFC0-3FA4D259A0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537167-DA75-4E43-BEA7-160F675436CB}" type="slidenum">
              <a:rPr lang="en-IE" smtClean="0"/>
              <a:t>‹#›</a:t>
            </a:fld>
            <a:endParaRPr lang="en-IE"/>
          </a:p>
        </p:txBody>
      </p:sp>
    </p:spTree>
    <p:extLst>
      <p:ext uri="{BB962C8B-B14F-4D97-AF65-F5344CB8AC3E}">
        <p14:creationId xmlns:p14="http://schemas.microsoft.com/office/powerpoint/2010/main" val="433809067"/>
      </p:ext>
    </p:extLst>
  </p:cSld>
  <p:clrMap bg1="lt1" tx1="dk1" bg2="lt2" tx2="dk2" accent1="accent1" accent2="accent2" accent3="accent3" accent4="accent4" accent5="accent5" accent6="accent6" hlink="hlink" folHlink="folHlink"/>
  <p:sldLayoutIdLst>
    <p:sldLayoutId id="2147483650" r:id="rId1"/>
    <p:sldLayoutId id="214748364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sdcc.ie/en/devplan2022/stage-2-draft-plan/chapter-4-green-infrastructure/chapter-4-gi.pdf"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sdcc.ie/en/devplan2022/stage-2-draft-plan/chapter-4-green-infrastructure/chapter-4-gi.pdf" TargetMode="External"/><Relationship Id="rId2" Type="http://schemas.openxmlformats.org/officeDocument/2006/relationships/hyperlink" Target="https://www.sdcc.ie/en/devplan2022/" TargetMode="External"/><Relationship Id="rId1" Type="http://schemas.openxmlformats.org/officeDocument/2006/relationships/slideLayout" Target="../slideLayouts/slideLayout2.xml"/><Relationship Id="rId4" Type="http://schemas.openxmlformats.org/officeDocument/2006/relationships/hyperlink" Target="https://www.sdcc.ie/en/devplan2022/stage-2-draft-plan/appendices/"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F2151DA-74F2-427A-A19C-A087AFB911F6}"/>
              </a:ext>
            </a:extLst>
          </p:cNvPr>
          <p:cNvPicPr>
            <a:picLocks noChangeAspect="1"/>
          </p:cNvPicPr>
          <p:nvPr/>
        </p:nvPicPr>
        <p:blipFill rotWithShape="1">
          <a:blip r:embed="rId2">
            <a:extLst>
              <a:ext uri="{28A0092B-C50C-407E-A947-70E740481C1C}">
                <a14:useLocalDpi xmlns:a14="http://schemas.microsoft.com/office/drawing/2010/main" val="0"/>
              </a:ext>
            </a:extLst>
          </a:blip>
          <a:srcRect t="17598" b="18443"/>
          <a:stretch/>
        </p:blipFill>
        <p:spPr>
          <a:xfrm>
            <a:off x="4301116" y="3509402"/>
            <a:ext cx="7924800" cy="3383270"/>
          </a:xfrm>
          <a:prstGeom prst="rect">
            <a:avLst/>
          </a:prstGeom>
        </p:spPr>
      </p:pic>
      <p:pic>
        <p:nvPicPr>
          <p:cNvPr id="5" name="Picture 4">
            <a:extLst>
              <a:ext uri="{FF2B5EF4-FFF2-40B4-BE49-F238E27FC236}">
                <a16:creationId xmlns:a16="http://schemas.microsoft.com/office/drawing/2014/main" id="{E5CD9DD2-F053-4411-917D-CA3F0BDB3DC7}"/>
              </a:ext>
            </a:extLst>
          </p:cNvPr>
          <p:cNvPicPr>
            <a:picLocks noChangeAspect="1"/>
          </p:cNvPicPr>
          <p:nvPr/>
        </p:nvPicPr>
        <p:blipFill rotWithShape="1">
          <a:blip r:embed="rId3"/>
          <a:srcRect t="13320" r="2" b="7078"/>
          <a:stretch/>
        </p:blipFill>
        <p:spPr>
          <a:xfrm>
            <a:off x="4666668" y="3603"/>
            <a:ext cx="7555832" cy="3383280"/>
          </a:xfrm>
          <a:prstGeom prst="rect">
            <a:avLst/>
          </a:prstGeom>
        </p:spPr>
      </p:pic>
      <p:sp useBgFill="1">
        <p:nvSpPr>
          <p:cNvPr id="50" name="Freeform: Shape 49">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E9B0755-76DB-4844-B2B7-C85AC7C17C2D}"/>
              </a:ext>
            </a:extLst>
          </p:cNvPr>
          <p:cNvSpPr>
            <a:spLocks noGrp="1"/>
          </p:cNvSpPr>
          <p:nvPr>
            <p:ph type="ctrTitle"/>
          </p:nvPr>
        </p:nvSpPr>
        <p:spPr>
          <a:xfrm>
            <a:off x="33547" y="3685871"/>
            <a:ext cx="5793829" cy="2211092"/>
          </a:xfrm>
        </p:spPr>
        <p:txBody>
          <a:bodyPr anchor="t">
            <a:normAutofit/>
          </a:bodyPr>
          <a:lstStyle/>
          <a:p>
            <a:pPr algn="l"/>
            <a:r>
              <a:rPr lang="en-IE" sz="2800" dirty="0"/>
              <a:t>Parks and Open Space (POS) Strategy</a:t>
            </a:r>
            <a:br>
              <a:rPr lang="en-IE" sz="2800" dirty="0"/>
            </a:br>
            <a:r>
              <a:rPr lang="en-IE" sz="2800" dirty="0"/>
              <a:t>Update </a:t>
            </a:r>
          </a:p>
        </p:txBody>
      </p:sp>
      <p:sp>
        <p:nvSpPr>
          <p:cNvPr id="3" name="Subtitle 2">
            <a:extLst>
              <a:ext uri="{FF2B5EF4-FFF2-40B4-BE49-F238E27FC236}">
                <a16:creationId xmlns:a16="http://schemas.microsoft.com/office/drawing/2014/main" id="{C9C7C32B-3B45-4C4F-88B8-1B5131E96FCB}"/>
              </a:ext>
            </a:extLst>
          </p:cNvPr>
          <p:cNvSpPr>
            <a:spLocks noGrp="1"/>
          </p:cNvSpPr>
          <p:nvPr>
            <p:ph type="subTitle" idx="1"/>
          </p:nvPr>
        </p:nvSpPr>
        <p:spPr>
          <a:xfrm>
            <a:off x="330631" y="6145467"/>
            <a:ext cx="4007449" cy="1343972"/>
          </a:xfrm>
        </p:spPr>
        <p:txBody>
          <a:bodyPr>
            <a:normAutofit/>
          </a:bodyPr>
          <a:lstStyle/>
          <a:p>
            <a:pPr algn="l"/>
            <a:r>
              <a:rPr lang="en-IE" sz="1800" dirty="0"/>
              <a:t>03 05 2022</a:t>
            </a:r>
          </a:p>
        </p:txBody>
      </p:sp>
      <p:sp>
        <p:nvSpPr>
          <p:cNvPr id="9" name="Title 1">
            <a:extLst>
              <a:ext uri="{FF2B5EF4-FFF2-40B4-BE49-F238E27FC236}">
                <a16:creationId xmlns:a16="http://schemas.microsoft.com/office/drawing/2014/main" id="{19C234CE-9E55-437C-851A-2F4ACF6C9A85}"/>
              </a:ext>
            </a:extLst>
          </p:cNvPr>
          <p:cNvSpPr txBox="1">
            <a:spLocks/>
          </p:cNvSpPr>
          <p:nvPr/>
        </p:nvSpPr>
        <p:spPr>
          <a:xfrm>
            <a:off x="177640" y="302591"/>
            <a:ext cx="5505644" cy="1238615"/>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Aft>
                <a:spcPts val="600"/>
              </a:spcAft>
            </a:pPr>
            <a:r>
              <a:rPr lang="en-IE" sz="2800" dirty="0"/>
              <a:t>Green Infrastructure (GI) Strategy</a:t>
            </a:r>
            <a:br>
              <a:rPr lang="en-IE" sz="2800" dirty="0"/>
            </a:br>
            <a:r>
              <a:rPr lang="en-IE" sz="2800" dirty="0"/>
              <a:t>Update</a:t>
            </a:r>
            <a:br>
              <a:rPr lang="en-IE" sz="1700" dirty="0">
                <a:solidFill>
                  <a:srgbClr val="FFFFFF"/>
                </a:solidFill>
              </a:rPr>
            </a:br>
            <a:r>
              <a:rPr lang="en-IE" sz="1700" dirty="0">
                <a:solidFill>
                  <a:srgbClr val="FFFFFF"/>
                </a:solidFill>
              </a:rPr>
              <a:t> </a:t>
            </a:r>
            <a:br>
              <a:rPr lang="en-IE" sz="1700" dirty="0">
                <a:solidFill>
                  <a:srgbClr val="FFFFFF"/>
                </a:solidFill>
              </a:rPr>
            </a:br>
            <a:endParaRPr lang="en-IE" sz="1700" dirty="0">
              <a:solidFill>
                <a:srgbClr val="FFFFFF"/>
              </a:solidFill>
            </a:endParaRPr>
          </a:p>
        </p:txBody>
      </p:sp>
      <p:sp>
        <p:nvSpPr>
          <p:cNvPr id="10" name="Subtitle 2">
            <a:extLst>
              <a:ext uri="{FF2B5EF4-FFF2-40B4-BE49-F238E27FC236}">
                <a16:creationId xmlns:a16="http://schemas.microsoft.com/office/drawing/2014/main" id="{013EDF48-F59F-41FA-B7AA-E21DFAABC626}"/>
              </a:ext>
            </a:extLst>
          </p:cNvPr>
          <p:cNvSpPr txBox="1">
            <a:spLocks/>
          </p:cNvSpPr>
          <p:nvPr/>
        </p:nvSpPr>
        <p:spPr>
          <a:xfrm>
            <a:off x="321733" y="5754748"/>
            <a:ext cx="4007449" cy="13439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IE" sz="1800" dirty="0"/>
              <a:t>Update to EWCC SPC</a:t>
            </a:r>
          </a:p>
        </p:txBody>
      </p:sp>
    </p:spTree>
    <p:extLst>
      <p:ext uri="{BB962C8B-B14F-4D97-AF65-F5344CB8AC3E}">
        <p14:creationId xmlns:p14="http://schemas.microsoft.com/office/powerpoint/2010/main" val="1922777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87E7A0-BA6D-410D-8130-AF82A4D40BA1}"/>
              </a:ext>
            </a:extLst>
          </p:cNvPr>
          <p:cNvSpPr>
            <a:spLocks noGrp="1"/>
          </p:cNvSpPr>
          <p:nvPr>
            <p:ph idx="1"/>
          </p:nvPr>
        </p:nvSpPr>
        <p:spPr>
          <a:xfrm>
            <a:off x="5927327" y="1088677"/>
            <a:ext cx="4708122" cy="669480"/>
          </a:xfrm>
        </p:spPr>
        <p:txBody>
          <a:bodyPr>
            <a:normAutofit/>
          </a:bodyPr>
          <a:lstStyle/>
          <a:p>
            <a:pPr marL="457200" lvl="1" indent="0">
              <a:buNone/>
            </a:pPr>
            <a:r>
              <a:rPr lang="en-GB" dirty="0">
                <a:solidFill>
                  <a:srgbClr val="600060"/>
                </a:solidFill>
              </a:rPr>
              <a:t>Parks and Open Space Review</a:t>
            </a:r>
          </a:p>
        </p:txBody>
      </p:sp>
      <p:grpSp>
        <p:nvGrpSpPr>
          <p:cNvPr id="6" name="Group 5">
            <a:extLst>
              <a:ext uri="{FF2B5EF4-FFF2-40B4-BE49-F238E27FC236}">
                <a16:creationId xmlns:a16="http://schemas.microsoft.com/office/drawing/2014/main" id="{DAFD5B58-CBE1-4021-BA82-831EFE513D1C}"/>
              </a:ext>
            </a:extLst>
          </p:cNvPr>
          <p:cNvGrpSpPr/>
          <p:nvPr/>
        </p:nvGrpSpPr>
        <p:grpSpPr>
          <a:xfrm>
            <a:off x="333283" y="566403"/>
            <a:ext cx="5532825" cy="1191754"/>
            <a:chOff x="0" y="2795544"/>
            <a:chExt cx="5257800" cy="1191754"/>
          </a:xfrm>
          <a:solidFill>
            <a:srgbClr val="600060"/>
          </a:solidFill>
        </p:grpSpPr>
        <p:sp>
          <p:nvSpPr>
            <p:cNvPr id="7" name="Rectangle: Rounded Corners 6">
              <a:extLst>
                <a:ext uri="{FF2B5EF4-FFF2-40B4-BE49-F238E27FC236}">
                  <a16:creationId xmlns:a16="http://schemas.microsoft.com/office/drawing/2014/main" id="{62977EDA-E539-4592-8E5A-C4F0169ABC4C}"/>
                </a:ext>
              </a:extLst>
            </p:cNvPr>
            <p:cNvSpPr/>
            <p:nvPr/>
          </p:nvSpPr>
          <p:spPr>
            <a:xfrm>
              <a:off x="0" y="2795544"/>
              <a:ext cx="5257800" cy="1191754"/>
            </a:xfrm>
            <a:prstGeom prst="roundRect">
              <a:avLst/>
            </a:prstGeom>
            <a:grpFill/>
          </p:spPr>
          <p:style>
            <a:lnRef idx="2">
              <a:schemeClr val="lt1">
                <a:hueOff val="0"/>
                <a:satOff val="0"/>
                <a:lumOff val="0"/>
                <a:alphaOff val="0"/>
              </a:schemeClr>
            </a:lnRef>
            <a:fillRef idx="1">
              <a:schemeClr val="accent5">
                <a:hueOff val="-4505695"/>
                <a:satOff val="-11613"/>
                <a:lumOff val="-7843"/>
                <a:alphaOff val="0"/>
              </a:schemeClr>
            </a:fillRef>
            <a:effectRef idx="0">
              <a:schemeClr val="accent5">
                <a:hueOff val="-4505695"/>
                <a:satOff val="-11613"/>
                <a:lumOff val="-7843"/>
                <a:alphaOff val="0"/>
              </a:schemeClr>
            </a:effectRef>
            <a:fontRef idx="minor">
              <a:schemeClr val="lt1"/>
            </a:fontRef>
          </p:style>
        </p:sp>
        <p:sp>
          <p:nvSpPr>
            <p:cNvPr id="8" name="Rectangle: Rounded Corners 4">
              <a:extLst>
                <a:ext uri="{FF2B5EF4-FFF2-40B4-BE49-F238E27FC236}">
                  <a16:creationId xmlns:a16="http://schemas.microsoft.com/office/drawing/2014/main" id="{A104E369-32F5-4CA1-B3C2-F6EE5A1F2EB6}"/>
                </a:ext>
              </a:extLst>
            </p:cNvPr>
            <p:cNvSpPr txBox="1"/>
            <p:nvPr/>
          </p:nvSpPr>
          <p:spPr>
            <a:xfrm>
              <a:off x="58176" y="2853721"/>
              <a:ext cx="4903219" cy="107540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IE" sz="3000" kern="1200" dirty="0"/>
                <a:t>Parks and Open Spaces Strategy</a:t>
              </a:r>
              <a:endParaRPr lang="en-US" sz="3000" kern="1200" dirty="0"/>
            </a:p>
          </p:txBody>
        </p:sp>
      </p:grpSp>
      <p:sp>
        <p:nvSpPr>
          <p:cNvPr id="10" name="Control 3">
            <a:extLst>
              <a:ext uri="{FF2B5EF4-FFF2-40B4-BE49-F238E27FC236}">
                <a16:creationId xmlns:a16="http://schemas.microsoft.com/office/drawing/2014/main" id="{5E9CDF8C-6502-41C6-BAB0-F4B307C1C49D}"/>
              </a:ext>
            </a:extLst>
          </p:cNvPr>
          <p:cNvSpPr>
            <a:spLocks noChangeArrowheads="1" noChangeShapeType="1"/>
          </p:cNvSpPr>
          <p:nvPr/>
        </p:nvSpPr>
        <p:spPr bwMode="auto">
          <a:xfrm>
            <a:off x="4803775" y="5537200"/>
            <a:ext cx="11972925" cy="6145213"/>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GB"/>
          </a:p>
        </p:txBody>
      </p:sp>
      <p:sp>
        <p:nvSpPr>
          <p:cNvPr id="2" name="TextBox 1">
            <a:extLst>
              <a:ext uri="{FF2B5EF4-FFF2-40B4-BE49-F238E27FC236}">
                <a16:creationId xmlns:a16="http://schemas.microsoft.com/office/drawing/2014/main" id="{AE1DEA88-9D06-4DDC-82B5-E48CF9503365}"/>
              </a:ext>
            </a:extLst>
          </p:cNvPr>
          <p:cNvSpPr txBox="1"/>
          <p:nvPr/>
        </p:nvSpPr>
        <p:spPr>
          <a:xfrm>
            <a:off x="333283" y="2206701"/>
            <a:ext cx="5532825" cy="3168240"/>
          </a:xfrm>
          <a:prstGeom prst="rect">
            <a:avLst/>
          </a:prstGeom>
          <a:noFill/>
        </p:spPr>
        <p:txBody>
          <a:bodyPr wrap="square" rtlCol="0">
            <a:spAutoFit/>
          </a:bodyPr>
          <a:lstStyle/>
          <a:p>
            <a:pPr algn="just">
              <a:lnSpc>
                <a:spcPct val="107000"/>
              </a:lnSpc>
              <a:spcAft>
                <a:spcPts val="800"/>
              </a:spcAft>
            </a:pPr>
            <a:endParaRPr lang="en-IE"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IE" dirty="0">
                <a:latin typeface="Calibri" panose="020F0502020204030204" pitchFamily="34" charset="0"/>
                <a:ea typeface="Calibri" panose="020F0502020204030204" pitchFamily="34" charset="0"/>
                <a:cs typeface="Times New Roman" panose="02020603050405020304" pitchFamily="18" charset="0"/>
              </a:rPr>
              <a:t>Programme:</a:t>
            </a:r>
          </a:p>
          <a:p>
            <a:pPr marL="285750" indent="-285750" algn="just">
              <a:lnSpc>
                <a:spcPct val="107000"/>
              </a:lnSpc>
              <a:spcAft>
                <a:spcPts val="800"/>
              </a:spcAft>
              <a:buFont typeface="Arial" panose="020B0604020202020204" pitchFamily="34" charset="0"/>
              <a:buChar char="•"/>
            </a:pPr>
            <a:r>
              <a:rPr lang="en-IE" dirty="0">
                <a:latin typeface="Calibri" panose="020F0502020204030204" pitchFamily="34" charset="0"/>
                <a:ea typeface="Calibri" panose="020F0502020204030204" pitchFamily="34" charset="0"/>
                <a:cs typeface="Times New Roman" panose="02020603050405020304" pitchFamily="18" charset="0"/>
              </a:rPr>
              <a:t>Draft POS Strategy: Sept SPC</a:t>
            </a:r>
          </a:p>
          <a:p>
            <a:pPr marL="285750" indent="-285750" algn="just">
              <a:lnSpc>
                <a:spcPct val="107000"/>
              </a:lnSpc>
              <a:spcAft>
                <a:spcPts val="800"/>
              </a:spcAft>
              <a:buFont typeface="Arial" panose="020B0604020202020204" pitchFamily="34" charset="0"/>
              <a:buChar char="•"/>
            </a:pPr>
            <a:r>
              <a:rPr lang="en-IE" dirty="0">
                <a:latin typeface="Calibri" panose="020F0502020204030204" pitchFamily="34" charset="0"/>
                <a:ea typeface="Calibri" panose="020F0502020204030204" pitchFamily="34" charset="0"/>
                <a:cs typeface="Times New Roman" panose="02020603050405020304" pitchFamily="18" charset="0"/>
              </a:rPr>
              <a:t>Public Consultation: Sept / Oct</a:t>
            </a:r>
          </a:p>
          <a:p>
            <a:pPr marL="285750" indent="-285750" algn="just">
              <a:lnSpc>
                <a:spcPct val="107000"/>
              </a:lnSpc>
              <a:spcAft>
                <a:spcPts val="800"/>
              </a:spcAft>
              <a:buFont typeface="Arial" panose="020B0604020202020204" pitchFamily="34" charset="0"/>
              <a:buChar char="•"/>
            </a:pPr>
            <a:r>
              <a:rPr lang="en-IE" dirty="0">
                <a:latin typeface="Calibri" panose="020F0502020204030204" pitchFamily="34" charset="0"/>
                <a:ea typeface="Calibri" panose="020F0502020204030204" pitchFamily="34" charset="0"/>
                <a:cs typeface="Times New Roman" panose="02020603050405020304" pitchFamily="18" charset="0"/>
              </a:rPr>
              <a:t>Final Document: Nov SPC</a:t>
            </a:r>
          </a:p>
          <a:p>
            <a:pPr marL="285750" indent="-285750" algn="just">
              <a:lnSpc>
                <a:spcPct val="107000"/>
              </a:lnSpc>
              <a:spcAft>
                <a:spcPts val="800"/>
              </a:spcAft>
              <a:buFont typeface="Arial" panose="020B0604020202020204" pitchFamily="34" charset="0"/>
              <a:buChar char="•"/>
            </a:pPr>
            <a:r>
              <a:rPr lang="en-IE" dirty="0">
                <a:latin typeface="Calibri" panose="020F0502020204030204" pitchFamily="34" charset="0"/>
                <a:ea typeface="Calibri" panose="020F0502020204030204" pitchFamily="34" charset="0"/>
                <a:cs typeface="Times New Roman" panose="02020603050405020304" pitchFamily="18" charset="0"/>
              </a:rPr>
              <a:t>Strategy Approval: Dec / Jan Council Meeting</a:t>
            </a:r>
          </a:p>
          <a:p>
            <a:pPr algn="just">
              <a:lnSpc>
                <a:spcPct val="107000"/>
              </a:lnSpc>
              <a:spcAft>
                <a:spcPts val="800"/>
              </a:spcAft>
            </a:pPr>
            <a:endParaRPr lang="en-IE"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IE"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EAA456A0-15D5-429C-B245-63275CCE0BD2}"/>
              </a:ext>
            </a:extLst>
          </p:cNvPr>
          <p:cNvPicPr>
            <a:picLocks noChangeAspect="1"/>
          </p:cNvPicPr>
          <p:nvPr/>
        </p:nvPicPr>
        <p:blipFill>
          <a:blip r:embed="rId2"/>
          <a:stretch>
            <a:fillRect/>
          </a:stretch>
        </p:blipFill>
        <p:spPr>
          <a:xfrm>
            <a:off x="5554199" y="2513517"/>
            <a:ext cx="5688183" cy="3719903"/>
          </a:xfrm>
          <a:prstGeom prst="rect">
            <a:avLst/>
          </a:prstGeom>
        </p:spPr>
      </p:pic>
    </p:spTree>
    <p:extLst>
      <p:ext uri="{BB962C8B-B14F-4D97-AF65-F5344CB8AC3E}">
        <p14:creationId xmlns:p14="http://schemas.microsoft.com/office/powerpoint/2010/main" val="3959814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F2151DA-74F2-427A-A19C-A087AFB911F6}"/>
              </a:ext>
            </a:extLst>
          </p:cNvPr>
          <p:cNvPicPr>
            <a:picLocks noChangeAspect="1"/>
          </p:cNvPicPr>
          <p:nvPr/>
        </p:nvPicPr>
        <p:blipFill rotWithShape="1">
          <a:blip r:embed="rId2">
            <a:extLst>
              <a:ext uri="{28A0092B-C50C-407E-A947-70E740481C1C}">
                <a14:useLocalDpi xmlns:a14="http://schemas.microsoft.com/office/drawing/2010/main" val="0"/>
              </a:ext>
            </a:extLst>
          </a:blip>
          <a:srcRect t="17598" b="18443"/>
          <a:stretch/>
        </p:blipFill>
        <p:spPr>
          <a:xfrm>
            <a:off x="4263360" y="22530"/>
            <a:ext cx="7924800" cy="3383270"/>
          </a:xfrm>
          <a:prstGeom prst="rect">
            <a:avLst/>
          </a:prstGeom>
        </p:spPr>
      </p:pic>
      <p:pic>
        <p:nvPicPr>
          <p:cNvPr id="5" name="Picture 4">
            <a:extLst>
              <a:ext uri="{FF2B5EF4-FFF2-40B4-BE49-F238E27FC236}">
                <a16:creationId xmlns:a16="http://schemas.microsoft.com/office/drawing/2014/main" id="{E5CD9DD2-F053-4411-917D-CA3F0BDB3DC7}"/>
              </a:ext>
            </a:extLst>
          </p:cNvPr>
          <p:cNvPicPr>
            <a:picLocks noChangeAspect="1"/>
          </p:cNvPicPr>
          <p:nvPr/>
        </p:nvPicPr>
        <p:blipFill rotWithShape="1">
          <a:blip r:embed="rId3"/>
          <a:srcRect t="13320" r="2" b="7078"/>
          <a:stretch/>
        </p:blipFill>
        <p:spPr>
          <a:xfrm>
            <a:off x="4650916" y="3474720"/>
            <a:ext cx="7555832" cy="3383280"/>
          </a:xfrm>
          <a:prstGeom prst="rect">
            <a:avLst/>
          </a:prstGeom>
        </p:spPr>
      </p:pic>
      <p:sp useBgFill="1">
        <p:nvSpPr>
          <p:cNvPr id="43" name="Freeform: Shape 42">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4272" cy="6858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E9B0755-76DB-4844-B2B7-C85AC7C17C2D}"/>
              </a:ext>
            </a:extLst>
          </p:cNvPr>
          <p:cNvSpPr>
            <a:spLocks noGrp="1"/>
          </p:cNvSpPr>
          <p:nvPr>
            <p:ph type="ctrTitle"/>
          </p:nvPr>
        </p:nvSpPr>
        <p:spPr>
          <a:xfrm>
            <a:off x="7026899" y="-481440"/>
            <a:ext cx="4816878" cy="3877197"/>
          </a:xfrm>
        </p:spPr>
        <p:txBody>
          <a:bodyPr>
            <a:normAutofit/>
          </a:bodyPr>
          <a:lstStyle/>
          <a:p>
            <a:r>
              <a:rPr lang="en-IE" sz="2400" dirty="0">
                <a:solidFill>
                  <a:schemeClr val="bg1"/>
                </a:solidFill>
              </a:rPr>
              <a:t>Parks and Open Space (POS) Strategy</a:t>
            </a:r>
            <a:br>
              <a:rPr lang="en-IE" sz="2400" dirty="0">
                <a:solidFill>
                  <a:schemeClr val="bg1"/>
                </a:solidFill>
              </a:rPr>
            </a:br>
            <a:r>
              <a:rPr lang="en-IE" sz="2400" dirty="0">
                <a:solidFill>
                  <a:schemeClr val="bg1"/>
                </a:solidFill>
              </a:rPr>
              <a:t>Update </a:t>
            </a:r>
            <a:endParaRPr lang="en-IE" sz="4400" dirty="0"/>
          </a:p>
        </p:txBody>
      </p:sp>
      <p:sp>
        <p:nvSpPr>
          <p:cNvPr id="3" name="Subtitle 2">
            <a:extLst>
              <a:ext uri="{FF2B5EF4-FFF2-40B4-BE49-F238E27FC236}">
                <a16:creationId xmlns:a16="http://schemas.microsoft.com/office/drawing/2014/main" id="{C9C7C32B-3B45-4C4F-88B8-1B5131E96FCB}"/>
              </a:ext>
            </a:extLst>
          </p:cNvPr>
          <p:cNvSpPr>
            <a:spLocks noGrp="1"/>
          </p:cNvSpPr>
          <p:nvPr>
            <p:ph type="subTitle" idx="1"/>
          </p:nvPr>
        </p:nvSpPr>
        <p:spPr>
          <a:xfrm>
            <a:off x="321734" y="6186014"/>
            <a:ext cx="4007449" cy="1343972"/>
          </a:xfrm>
        </p:spPr>
        <p:txBody>
          <a:bodyPr>
            <a:normAutofit/>
          </a:bodyPr>
          <a:lstStyle/>
          <a:p>
            <a:pPr algn="l"/>
            <a:r>
              <a:rPr lang="en-IE" dirty="0"/>
              <a:t>Thank you</a:t>
            </a:r>
          </a:p>
        </p:txBody>
      </p:sp>
      <p:sp>
        <p:nvSpPr>
          <p:cNvPr id="9" name="Title 1">
            <a:extLst>
              <a:ext uri="{FF2B5EF4-FFF2-40B4-BE49-F238E27FC236}">
                <a16:creationId xmlns:a16="http://schemas.microsoft.com/office/drawing/2014/main" id="{19C234CE-9E55-437C-851A-2F4ACF6C9A85}"/>
              </a:ext>
            </a:extLst>
          </p:cNvPr>
          <p:cNvSpPr txBox="1">
            <a:spLocks/>
          </p:cNvSpPr>
          <p:nvPr/>
        </p:nvSpPr>
        <p:spPr>
          <a:xfrm>
            <a:off x="6338133" y="6100825"/>
            <a:ext cx="5505644" cy="1238615"/>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Aft>
                <a:spcPts val="600"/>
              </a:spcAft>
            </a:pPr>
            <a:r>
              <a:rPr lang="en-IE" sz="2400" dirty="0">
                <a:solidFill>
                  <a:srgbClr val="FFFFFF"/>
                </a:solidFill>
              </a:rPr>
              <a:t>Green Infrastructure (GI) Strategy</a:t>
            </a:r>
            <a:br>
              <a:rPr lang="en-IE" sz="2400" dirty="0">
                <a:solidFill>
                  <a:srgbClr val="FFFFFF"/>
                </a:solidFill>
              </a:rPr>
            </a:br>
            <a:r>
              <a:rPr lang="en-IE" sz="2400" dirty="0">
                <a:solidFill>
                  <a:srgbClr val="FFFFFF"/>
                </a:solidFill>
              </a:rPr>
              <a:t>Update</a:t>
            </a:r>
            <a:br>
              <a:rPr lang="en-IE" sz="1700" dirty="0">
                <a:solidFill>
                  <a:srgbClr val="FFFFFF"/>
                </a:solidFill>
              </a:rPr>
            </a:br>
            <a:r>
              <a:rPr lang="en-IE" sz="1700" dirty="0">
                <a:solidFill>
                  <a:srgbClr val="FFFFFF"/>
                </a:solidFill>
              </a:rPr>
              <a:t> </a:t>
            </a:r>
            <a:br>
              <a:rPr lang="en-IE" sz="1700" dirty="0">
                <a:solidFill>
                  <a:srgbClr val="FFFFFF"/>
                </a:solidFill>
              </a:rPr>
            </a:br>
            <a:endParaRPr lang="en-IE" sz="1700" dirty="0">
              <a:solidFill>
                <a:srgbClr val="FFFFFF"/>
              </a:solidFill>
            </a:endParaRPr>
          </a:p>
        </p:txBody>
      </p:sp>
    </p:spTree>
    <p:extLst>
      <p:ext uri="{BB962C8B-B14F-4D97-AF65-F5344CB8AC3E}">
        <p14:creationId xmlns:p14="http://schemas.microsoft.com/office/powerpoint/2010/main" val="4126490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Rounded Corners 4">
            <a:extLst>
              <a:ext uri="{FF2B5EF4-FFF2-40B4-BE49-F238E27FC236}">
                <a16:creationId xmlns:a16="http://schemas.microsoft.com/office/drawing/2014/main" id="{C2D31002-967D-4B0E-9C76-40E53D886779}"/>
              </a:ext>
            </a:extLst>
          </p:cNvPr>
          <p:cNvSpPr txBox="1"/>
          <p:nvPr/>
        </p:nvSpPr>
        <p:spPr>
          <a:xfrm>
            <a:off x="648929" y="629266"/>
            <a:ext cx="3505495" cy="1622321"/>
          </a:xfrm>
          <a:prstGeom prst="rect">
            <a:avLst/>
          </a:prstGeom>
        </p:spPr>
        <p:style>
          <a:lnRef idx="0">
            <a:scrgbClr r="0" g="0" b="0"/>
          </a:lnRef>
          <a:fillRef idx="0">
            <a:scrgbClr r="0" g="0" b="0"/>
          </a:fillRef>
          <a:effectRef idx="0">
            <a:scrgbClr r="0" g="0" b="0"/>
          </a:effectRef>
          <a:fontRef idx="minor">
            <a:schemeClr val="lt1"/>
          </a:fontRef>
        </p:style>
        <p:txBody>
          <a:bodyPr spcFirstLastPara="0" vert="horz" lIns="91440" tIns="45720" rIns="91440" bIns="45720" numCol="1" spcCol="1270" rtlCol="0" anchor="ctr" anchorCtr="0">
            <a:normAutofit/>
          </a:bodyPr>
          <a:lstStyle/>
          <a:p>
            <a:pPr marL="0" lvl="0" indent="0">
              <a:lnSpc>
                <a:spcPct val="90000"/>
              </a:lnSpc>
              <a:spcBef>
                <a:spcPct val="0"/>
              </a:spcBef>
              <a:spcAft>
                <a:spcPct val="35000"/>
              </a:spcAft>
            </a:pPr>
            <a:r>
              <a:rPr lang="en-US" sz="4400" kern="1200">
                <a:solidFill>
                  <a:schemeClr val="tx1"/>
                </a:solidFill>
                <a:latin typeface="+mj-lt"/>
                <a:ea typeface="+mj-ea"/>
                <a:cs typeface="+mj-cs"/>
              </a:rPr>
              <a:t>GI Strategy</a:t>
            </a:r>
          </a:p>
        </p:txBody>
      </p:sp>
      <p:sp>
        <p:nvSpPr>
          <p:cNvPr id="2" name="TextBox 1">
            <a:extLst>
              <a:ext uri="{FF2B5EF4-FFF2-40B4-BE49-F238E27FC236}">
                <a16:creationId xmlns:a16="http://schemas.microsoft.com/office/drawing/2014/main" id="{57BBA3EC-703D-4CD4-9FE2-4207198DDAE7}"/>
              </a:ext>
            </a:extLst>
          </p:cNvPr>
          <p:cNvSpPr txBox="1"/>
          <p:nvPr/>
        </p:nvSpPr>
        <p:spPr>
          <a:xfrm>
            <a:off x="648931" y="2438400"/>
            <a:ext cx="3505494"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1400"/>
          </a:p>
          <a:p>
            <a:pPr indent="-228600">
              <a:lnSpc>
                <a:spcPct val="90000"/>
              </a:lnSpc>
              <a:spcAft>
                <a:spcPts val="600"/>
              </a:spcAft>
              <a:buFont typeface="Arial" panose="020B0604020202020204" pitchFamily="34" charset="0"/>
              <a:buChar char="•"/>
            </a:pPr>
            <a:r>
              <a:rPr lang="en-US" sz="1400" b="1" i="1"/>
              <a:t>Vision</a:t>
            </a:r>
          </a:p>
          <a:p>
            <a:pPr indent="-228600">
              <a:lnSpc>
                <a:spcPct val="90000"/>
              </a:lnSpc>
              <a:spcAft>
                <a:spcPts val="600"/>
              </a:spcAft>
              <a:buFont typeface="Arial" panose="020B0604020202020204" pitchFamily="34" charset="0"/>
              <a:buChar char="•"/>
            </a:pPr>
            <a:r>
              <a:rPr lang="en-US" sz="1400"/>
              <a:t>Vision Promote the development of an integrated GI network for South Dublin County working with and enhancing existing biodiversity and natural heritage, improving our resilience to climate change and enabling the role of GI in delivering sustainable communities to provide environmental, economic and social benefits.</a:t>
            </a:r>
          </a:p>
          <a:p>
            <a:pPr indent="-228600">
              <a:lnSpc>
                <a:spcPct val="90000"/>
              </a:lnSpc>
              <a:spcAft>
                <a:spcPts val="600"/>
              </a:spcAft>
              <a:buFont typeface="Arial" panose="020B0604020202020204" pitchFamily="34" charset="0"/>
              <a:buChar char="•"/>
            </a:pPr>
            <a:endParaRPr lang="en-US" sz="1400"/>
          </a:p>
          <a:p>
            <a:pPr indent="-228600">
              <a:lnSpc>
                <a:spcPct val="90000"/>
              </a:lnSpc>
              <a:spcAft>
                <a:spcPts val="600"/>
              </a:spcAft>
              <a:buFont typeface="Arial" panose="020B0604020202020204" pitchFamily="34" charset="0"/>
              <a:buChar char="•"/>
            </a:pPr>
            <a:r>
              <a:rPr lang="en-US" sz="1400"/>
              <a:t>Chapter 4 of the draft  Development Plan, alongside the associated maps and appendices, sets out the Green Infrastructure Strategy for the County. </a:t>
            </a:r>
          </a:p>
          <a:p>
            <a:pPr indent="-228600">
              <a:lnSpc>
                <a:spcPct val="90000"/>
              </a:lnSpc>
              <a:spcAft>
                <a:spcPts val="600"/>
              </a:spcAft>
              <a:buFont typeface="Arial" panose="020B0604020202020204" pitchFamily="34" charset="0"/>
              <a:buChar char="•"/>
            </a:pPr>
            <a:r>
              <a:rPr lang="en-US" sz="1400">
                <a:hlinkClick r:id="rId2"/>
              </a:rPr>
              <a:t>chapter-4-gi.pdf (sdcc.ie)</a:t>
            </a:r>
            <a:endParaRPr lang="en-US" sz="1400"/>
          </a:p>
          <a:p>
            <a:pPr indent="-228600">
              <a:lnSpc>
                <a:spcPct val="90000"/>
              </a:lnSpc>
              <a:spcAft>
                <a:spcPts val="600"/>
              </a:spcAft>
              <a:buFont typeface="Arial" panose="020B0604020202020204" pitchFamily="34" charset="0"/>
              <a:buChar char="•"/>
            </a:pPr>
            <a:endParaRPr lang="en-US" sz="1400"/>
          </a:p>
          <a:p>
            <a:pPr indent="-228600">
              <a:lnSpc>
                <a:spcPct val="90000"/>
              </a:lnSpc>
              <a:spcAft>
                <a:spcPts val="600"/>
              </a:spcAft>
              <a:buFont typeface="Arial" panose="020B0604020202020204" pitchFamily="34" charset="0"/>
              <a:buChar char="•"/>
            </a:pPr>
            <a:endParaRPr lang="en-US" sz="1400">
              <a:effectLst/>
            </a:endParaRPr>
          </a:p>
        </p:txBody>
      </p:sp>
      <p:sp>
        <p:nvSpPr>
          <p:cNvPr id="20" name="Rectangle 1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6A3E511-46FE-44E6-BDAC-F68D7B51BCB9}"/>
              </a:ext>
            </a:extLst>
          </p:cNvPr>
          <p:cNvPicPr>
            <a:picLocks noChangeAspect="1"/>
          </p:cNvPicPr>
          <p:nvPr/>
        </p:nvPicPr>
        <p:blipFill>
          <a:blip r:embed="rId3"/>
          <a:stretch>
            <a:fillRect/>
          </a:stretch>
        </p:blipFill>
        <p:spPr>
          <a:xfrm>
            <a:off x="6372096" y="807593"/>
            <a:ext cx="4086863" cy="5239568"/>
          </a:xfrm>
          <a:prstGeom prst="rect">
            <a:avLst/>
          </a:prstGeom>
          <a:effectLst/>
        </p:spPr>
      </p:pic>
      <p:sp>
        <p:nvSpPr>
          <p:cNvPr id="15" name="Rectangle 14">
            <a:extLst>
              <a:ext uri="{FF2B5EF4-FFF2-40B4-BE49-F238E27FC236}">
                <a16:creationId xmlns:a16="http://schemas.microsoft.com/office/drawing/2014/main" id="{CD13023F-8528-4111-8C15-F91D0E6BE658}"/>
              </a:ext>
            </a:extLst>
          </p:cNvPr>
          <p:cNvSpPr/>
          <p:nvPr/>
        </p:nvSpPr>
        <p:spPr>
          <a:xfrm>
            <a:off x="4639732" y="1351578"/>
            <a:ext cx="7072208" cy="384985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1400" dirty="0"/>
          </a:p>
          <a:p>
            <a:pPr indent="-228600">
              <a:lnSpc>
                <a:spcPct val="90000"/>
              </a:lnSpc>
              <a:spcAft>
                <a:spcPts val="600"/>
              </a:spcAft>
              <a:buFont typeface="Arial" panose="020B0604020202020204" pitchFamily="34" charset="0"/>
              <a:buChar char="•"/>
            </a:pPr>
            <a:endParaRPr lang="en-US" sz="1400" b="1" dirty="0"/>
          </a:p>
        </p:txBody>
      </p:sp>
    </p:spTree>
    <p:extLst>
      <p:ext uri="{BB962C8B-B14F-4D97-AF65-F5344CB8AC3E}">
        <p14:creationId xmlns:p14="http://schemas.microsoft.com/office/powerpoint/2010/main" val="2423130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4B6ECB93-D7FF-4F09-A8ED-D4588EE7C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91109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7BBA3EC-703D-4CD4-9FE2-4207198DDAE7}"/>
              </a:ext>
            </a:extLst>
          </p:cNvPr>
          <p:cNvSpPr txBox="1"/>
          <p:nvPr/>
        </p:nvSpPr>
        <p:spPr>
          <a:xfrm>
            <a:off x="838200" y="365760"/>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a:solidFill>
                  <a:schemeClr val="bg1"/>
                </a:solidFill>
                <a:latin typeface="+mj-lt"/>
                <a:ea typeface="+mj-ea"/>
                <a:cs typeface="+mj-cs"/>
              </a:rPr>
              <a:t>Components of GI:</a:t>
            </a:r>
          </a:p>
        </p:txBody>
      </p:sp>
      <p:sp>
        <p:nvSpPr>
          <p:cNvPr id="15" name="Rectangle 14">
            <a:extLst>
              <a:ext uri="{FF2B5EF4-FFF2-40B4-BE49-F238E27FC236}">
                <a16:creationId xmlns:a16="http://schemas.microsoft.com/office/drawing/2014/main" id="{CD13023F-8528-4111-8C15-F91D0E6BE658}"/>
              </a:ext>
            </a:extLst>
          </p:cNvPr>
          <p:cNvSpPr/>
          <p:nvPr/>
        </p:nvSpPr>
        <p:spPr>
          <a:xfrm>
            <a:off x="378372" y="2057082"/>
            <a:ext cx="5717628" cy="4435157"/>
          </a:xfrm>
          <a:prstGeom prst="rect">
            <a:avLst/>
          </a:prstGeom>
        </p:spPr>
        <p:txBody>
          <a:bodyPr vert="horz" lIns="91440" tIns="45720" rIns="91440" bIns="45720" rtlCol="0" anchor="ctr">
            <a:noAutofit/>
          </a:bodyPr>
          <a:lstStyle/>
          <a:p>
            <a:pPr>
              <a:lnSpc>
                <a:spcPct val="90000"/>
              </a:lnSpc>
              <a:spcAft>
                <a:spcPts val="600"/>
              </a:spcAft>
            </a:pPr>
            <a:r>
              <a:rPr lang="en-US" sz="1200" b="1" dirty="0">
                <a:effectLst/>
              </a:rPr>
              <a:t>GI Cores serve as anchors within the network. </a:t>
            </a:r>
          </a:p>
          <a:p>
            <a:pPr>
              <a:lnSpc>
                <a:spcPct val="90000"/>
              </a:lnSpc>
              <a:spcAft>
                <a:spcPts val="600"/>
              </a:spcAft>
            </a:pPr>
            <a:r>
              <a:rPr lang="en-US" sz="1200" b="1" dirty="0"/>
              <a:t>T</a:t>
            </a:r>
            <a:r>
              <a:rPr lang="en-US" sz="1200" dirty="0">
                <a:effectLst/>
              </a:rPr>
              <a:t>hey are ecological resources of regional / national importance, and / or high levels of outstanding amenity and act as points of origin / destination for wildlife at which essential ecological processes occur</a:t>
            </a:r>
            <a:r>
              <a:rPr lang="en-US" sz="1200" dirty="0"/>
              <a:t> </a:t>
            </a:r>
            <a:r>
              <a:rPr lang="en-US" sz="1200" dirty="0">
                <a:effectLst/>
              </a:rPr>
              <a:t>and serve as important  recreational assets for South Dublin residents and visitors</a:t>
            </a:r>
          </a:p>
          <a:p>
            <a:pPr marL="171450" indent="-171450">
              <a:lnSpc>
                <a:spcPct val="90000"/>
              </a:lnSpc>
              <a:spcAft>
                <a:spcPts val="600"/>
              </a:spcAft>
              <a:buFont typeface="Arial" panose="020B0604020202020204" pitchFamily="34" charset="0"/>
              <a:buChar char="•"/>
            </a:pPr>
            <a:r>
              <a:rPr lang="en-US" sz="1200" b="1" u="sng" dirty="0"/>
              <a:t>Dublin Mountains, Liffey Valley, Grand Canal, Regional Parks.</a:t>
            </a:r>
          </a:p>
          <a:p>
            <a:pPr indent="-228600">
              <a:lnSpc>
                <a:spcPct val="90000"/>
              </a:lnSpc>
              <a:spcAft>
                <a:spcPts val="600"/>
              </a:spcAft>
              <a:buFont typeface="Arial" panose="020B0604020202020204" pitchFamily="34" charset="0"/>
              <a:buChar char="•"/>
            </a:pPr>
            <a:endParaRPr lang="en-US" sz="1200" dirty="0">
              <a:effectLst/>
            </a:endParaRPr>
          </a:p>
          <a:p>
            <a:pPr>
              <a:lnSpc>
                <a:spcPct val="90000"/>
              </a:lnSpc>
              <a:spcAft>
                <a:spcPts val="600"/>
              </a:spcAft>
            </a:pPr>
            <a:r>
              <a:rPr lang="en-US" sz="1200" b="1" dirty="0">
                <a:effectLst/>
              </a:rPr>
              <a:t>GI Corridors are physical links that tie the network together. </a:t>
            </a:r>
          </a:p>
          <a:p>
            <a:pPr>
              <a:lnSpc>
                <a:spcPct val="90000"/>
              </a:lnSpc>
              <a:spcAft>
                <a:spcPts val="600"/>
              </a:spcAft>
            </a:pPr>
            <a:r>
              <a:rPr lang="en-US" sz="1200" dirty="0">
                <a:effectLst/>
              </a:rPr>
              <a:t>They provide for movement of flora and fauna between GI Cores. Primary GI Corridors operate at the regional level; linking GI Cores within and beyond our own county. Local GI Corridors link Cores or Corridors within our county at a more local level.</a:t>
            </a:r>
            <a:endParaRPr lang="en-US" sz="1200" b="1" u="sng" dirty="0">
              <a:effectLst/>
            </a:endParaRPr>
          </a:p>
          <a:p>
            <a:pPr marL="171450" indent="-171450">
              <a:lnSpc>
                <a:spcPct val="90000"/>
              </a:lnSpc>
              <a:spcAft>
                <a:spcPts val="600"/>
              </a:spcAft>
              <a:buFont typeface="Arial" panose="020B0604020202020204" pitchFamily="34" charset="0"/>
              <a:buChar char="•"/>
            </a:pPr>
            <a:r>
              <a:rPr lang="en-US" sz="1200" b="1" u="sng" dirty="0">
                <a:effectLst/>
              </a:rPr>
              <a:t>Primary </a:t>
            </a:r>
            <a:r>
              <a:rPr lang="en-US" sz="1200" b="1" u="sng" dirty="0"/>
              <a:t>GI Corridors: </a:t>
            </a:r>
            <a:r>
              <a:rPr lang="en-US" sz="1200" b="1" u="sng" dirty="0" err="1">
                <a:effectLst/>
              </a:rPr>
              <a:t>Camac</a:t>
            </a:r>
            <a:r>
              <a:rPr lang="en-US" sz="1200" b="1" u="sng" dirty="0">
                <a:effectLst/>
              </a:rPr>
              <a:t> </a:t>
            </a:r>
            <a:r>
              <a:rPr lang="en-US" sz="1200" b="1" u="sng" dirty="0"/>
              <a:t>Va</a:t>
            </a:r>
            <a:r>
              <a:rPr lang="en-US" sz="1200" b="1" u="sng" dirty="0">
                <a:effectLst/>
              </a:rPr>
              <a:t>lley, Dodder Valley, Rural </a:t>
            </a:r>
            <a:r>
              <a:rPr lang="en-US" sz="1200" b="1" u="sng" dirty="0"/>
              <a:t>F</a:t>
            </a:r>
            <a:r>
              <a:rPr lang="en-US" sz="1200" b="1" u="sng" dirty="0">
                <a:effectLst/>
              </a:rPr>
              <a:t>ringe</a:t>
            </a:r>
          </a:p>
          <a:p>
            <a:pPr marL="171450" indent="-171450">
              <a:lnSpc>
                <a:spcPct val="90000"/>
              </a:lnSpc>
              <a:spcAft>
                <a:spcPts val="600"/>
              </a:spcAft>
              <a:buFont typeface="Arial" panose="020B0604020202020204" pitchFamily="34" charset="0"/>
              <a:buChar char="•"/>
            </a:pPr>
            <a:r>
              <a:rPr lang="en-US" sz="1200" b="1" u="sng" dirty="0"/>
              <a:t>Local GI Corridors: </a:t>
            </a:r>
            <a:r>
              <a:rPr lang="en-US" sz="1200" b="1" u="sng" dirty="0" err="1"/>
              <a:t>Griffeen</a:t>
            </a:r>
            <a:r>
              <a:rPr lang="en-US" sz="1200" b="1" u="sng" dirty="0"/>
              <a:t> River Valley, tributaries of the Dodder River.</a:t>
            </a:r>
            <a:endParaRPr lang="en-US" sz="1200" b="1" u="sng" dirty="0">
              <a:effectLst/>
            </a:endParaRPr>
          </a:p>
          <a:p>
            <a:pPr indent="-228600">
              <a:lnSpc>
                <a:spcPct val="90000"/>
              </a:lnSpc>
              <a:spcAft>
                <a:spcPts val="600"/>
              </a:spcAft>
              <a:buFont typeface="Arial" panose="020B0604020202020204" pitchFamily="34" charset="0"/>
              <a:buChar char="•"/>
            </a:pPr>
            <a:endParaRPr lang="en-US" sz="1200" dirty="0">
              <a:effectLst/>
            </a:endParaRPr>
          </a:p>
          <a:p>
            <a:pPr>
              <a:lnSpc>
                <a:spcPct val="90000"/>
              </a:lnSpc>
              <a:spcAft>
                <a:spcPts val="600"/>
              </a:spcAft>
            </a:pPr>
            <a:r>
              <a:rPr lang="en-US" sz="1200" b="1" dirty="0">
                <a:effectLst/>
              </a:rPr>
              <a:t>GI Stepping Stones are smaller areas of green space; important at the local level. </a:t>
            </a:r>
          </a:p>
          <a:p>
            <a:pPr>
              <a:lnSpc>
                <a:spcPct val="90000"/>
              </a:lnSpc>
              <a:spcAft>
                <a:spcPts val="600"/>
              </a:spcAft>
            </a:pPr>
            <a:r>
              <a:rPr lang="en-US" sz="1200" dirty="0">
                <a:effectLst/>
              </a:rPr>
              <a:t>They are discrete pieces of GI Infrastructure that are not linked to a wider network as yet but can act as alternative ecological routes, as refuges for ecology or small zones of biodiversity and amenity within an urban or hard landscape area or an area of monoculture. GI stepping stones can be improved on or linked-up over time to become local or even primary GI Corridors.</a:t>
            </a:r>
          </a:p>
          <a:p>
            <a:pPr marL="171450" indent="-171450">
              <a:lnSpc>
                <a:spcPct val="90000"/>
              </a:lnSpc>
              <a:spcAft>
                <a:spcPts val="600"/>
              </a:spcAft>
              <a:buFont typeface="Arial" panose="020B0604020202020204" pitchFamily="34" charset="0"/>
              <a:buChar char="•"/>
            </a:pPr>
            <a:r>
              <a:rPr lang="en-US" sz="1200" b="1" u="sng" dirty="0"/>
              <a:t>Small open space areas proximal to GI  Cores and Corridors, private </a:t>
            </a:r>
            <a:r>
              <a:rPr lang="en-US" sz="1200" b="1" u="sng" dirty="0" err="1"/>
              <a:t>gardens,wetlands</a:t>
            </a:r>
            <a:r>
              <a:rPr lang="en-US" sz="1200" b="1" u="sng" dirty="0"/>
              <a:t>,  hedge and ditch combinations.</a:t>
            </a:r>
            <a:endParaRPr lang="en-US" sz="1200" b="1" u="sng" dirty="0">
              <a:effectLst/>
            </a:endParaRPr>
          </a:p>
        </p:txBody>
      </p:sp>
      <p:pic>
        <p:nvPicPr>
          <p:cNvPr id="4" name="Picture 3">
            <a:extLst>
              <a:ext uri="{FF2B5EF4-FFF2-40B4-BE49-F238E27FC236}">
                <a16:creationId xmlns:a16="http://schemas.microsoft.com/office/drawing/2014/main" id="{52035304-900C-4AF7-8DA9-BD24E09CF354}"/>
              </a:ext>
            </a:extLst>
          </p:cNvPr>
          <p:cNvPicPr>
            <a:picLocks noChangeAspect="1"/>
          </p:cNvPicPr>
          <p:nvPr/>
        </p:nvPicPr>
        <p:blipFill rotWithShape="1">
          <a:blip r:embed="rId2"/>
          <a:srcRect t="952" r="2" b="697"/>
          <a:stretch/>
        </p:blipFill>
        <p:spPr>
          <a:xfrm>
            <a:off x="6335270" y="2276857"/>
            <a:ext cx="5015484" cy="3900106"/>
          </a:xfrm>
          <a:prstGeom prst="rect">
            <a:avLst/>
          </a:prstGeom>
        </p:spPr>
      </p:pic>
    </p:spTree>
    <p:extLst>
      <p:ext uri="{BB962C8B-B14F-4D97-AF65-F5344CB8AC3E}">
        <p14:creationId xmlns:p14="http://schemas.microsoft.com/office/powerpoint/2010/main" val="3564401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EEDFEA19-E7A1-4DEE-98A7-FE9ED500C966}"/>
              </a:ext>
            </a:extLst>
          </p:cNvPr>
          <p:cNvSpPr txBox="1"/>
          <p:nvPr/>
        </p:nvSpPr>
        <p:spPr>
          <a:xfrm>
            <a:off x="804672" y="640080"/>
            <a:ext cx="3282696" cy="5257800"/>
          </a:xfrm>
          <a:prstGeom prst="rect">
            <a:avLst/>
          </a:prstGeom>
        </p:spPr>
        <p:style>
          <a:lnRef idx="0">
            <a:scrgbClr r="0" g="0" b="0"/>
          </a:lnRef>
          <a:fillRef idx="0">
            <a:scrgbClr r="0" g="0" b="0"/>
          </a:fillRef>
          <a:effectRef idx="0">
            <a:scrgbClr r="0" g="0" b="0"/>
          </a:effectRef>
          <a:fontRef idx="minor">
            <a:schemeClr val="lt1"/>
          </a:fontRef>
        </p:style>
        <p:txBody>
          <a:bodyPr spcFirstLastPara="0" vert="horz" lIns="91440" tIns="45720" rIns="91440" bIns="45720" numCol="1" spcCol="1270" rtlCol="0" anchor="ctr" anchorCtr="0">
            <a:normAutofit/>
          </a:bodyPr>
          <a:lstStyle/>
          <a:p>
            <a:pPr marL="0" lvl="0" indent="0">
              <a:lnSpc>
                <a:spcPct val="90000"/>
              </a:lnSpc>
              <a:spcBef>
                <a:spcPct val="0"/>
              </a:spcBef>
              <a:spcAft>
                <a:spcPct val="35000"/>
              </a:spcAft>
            </a:pPr>
            <a:r>
              <a:rPr lang="en-US" sz="4400" kern="1200">
                <a:solidFill>
                  <a:schemeClr val="bg1"/>
                </a:solidFill>
                <a:latin typeface="+mj-lt"/>
                <a:ea typeface="+mj-ea"/>
                <a:cs typeface="+mj-cs"/>
              </a:rPr>
              <a:t>Draft CDP</a:t>
            </a:r>
          </a:p>
        </p:txBody>
      </p:sp>
      <p:sp>
        <p:nvSpPr>
          <p:cNvPr id="6" name="TextBox 5">
            <a:extLst>
              <a:ext uri="{FF2B5EF4-FFF2-40B4-BE49-F238E27FC236}">
                <a16:creationId xmlns:a16="http://schemas.microsoft.com/office/drawing/2014/main" id="{705FEE24-E533-4144-B44B-E969DC5BAF04}"/>
              </a:ext>
            </a:extLst>
          </p:cNvPr>
          <p:cNvSpPr txBox="1"/>
          <p:nvPr/>
        </p:nvSpPr>
        <p:spPr>
          <a:xfrm>
            <a:off x="5358384" y="640081"/>
            <a:ext cx="6024654" cy="5257800"/>
          </a:xfrm>
          <a:prstGeom prst="rect">
            <a:avLst/>
          </a:prstGeom>
        </p:spPr>
        <p:txBody>
          <a:bodyPr vert="horz" lIns="91440" tIns="45720" rIns="91440" bIns="45720" rtlCol="0" anchor="ctr">
            <a:normAutofit/>
          </a:bodyPr>
          <a:lstStyle/>
          <a:p>
            <a:pPr>
              <a:lnSpc>
                <a:spcPct val="90000"/>
              </a:lnSpc>
              <a:spcAft>
                <a:spcPts val="600"/>
              </a:spcAft>
            </a:pPr>
            <a:r>
              <a:rPr lang="en-US" sz="1900" b="0" i="0" dirty="0">
                <a:effectLst/>
              </a:rPr>
              <a:t>The Draft Plan (Written Statement, including Appendices and maps) and associated SEA Environmental Report and AA Natura Impact Report </a:t>
            </a:r>
            <a:r>
              <a:rPr lang="en-US" sz="1900" dirty="0"/>
              <a:t>are available here</a:t>
            </a:r>
            <a:r>
              <a:rPr lang="en-US" sz="1900" b="0" i="0" dirty="0">
                <a:effectLst/>
              </a:rPr>
              <a:t>:</a:t>
            </a:r>
            <a:endParaRPr lang="en-US" sz="1900" b="0" i="0" u="none" strike="noStrike" dirty="0">
              <a:effectLst/>
              <a:hlinkClick r:id="rId2">
                <a:extLst>
                  <a:ext uri="{A12FA001-AC4F-418D-AE19-62706E023703}">
                    <ahyp:hlinkClr xmlns:ahyp="http://schemas.microsoft.com/office/drawing/2018/hyperlinkcolor" val="tx"/>
                  </a:ext>
                </a:extLst>
              </a:hlinkClick>
            </a:endParaRPr>
          </a:p>
          <a:p>
            <a:pPr indent="-228600">
              <a:lnSpc>
                <a:spcPct val="90000"/>
              </a:lnSpc>
              <a:spcAft>
                <a:spcPts val="600"/>
              </a:spcAft>
              <a:buFont typeface="Arial" panose="020B0604020202020204" pitchFamily="34" charset="0"/>
              <a:buChar char="•"/>
            </a:pPr>
            <a:r>
              <a:rPr lang="en-US" sz="1900" dirty="0">
                <a:hlinkClick r:id="rId2"/>
              </a:rPr>
              <a:t>https://www.sdcc.ie/en/devplan2022/</a:t>
            </a:r>
            <a:endParaRPr lang="en-US" sz="1900" dirty="0"/>
          </a:p>
          <a:p>
            <a:pPr indent="-228600">
              <a:lnSpc>
                <a:spcPct val="90000"/>
              </a:lnSpc>
              <a:spcAft>
                <a:spcPts val="600"/>
              </a:spcAft>
              <a:buFont typeface="Arial" panose="020B0604020202020204" pitchFamily="34" charset="0"/>
              <a:buChar char="•"/>
            </a:pPr>
            <a:endParaRPr lang="en-US" sz="1900" dirty="0"/>
          </a:p>
          <a:p>
            <a:pPr>
              <a:lnSpc>
                <a:spcPct val="90000"/>
              </a:lnSpc>
              <a:spcAft>
                <a:spcPts val="600"/>
              </a:spcAft>
            </a:pPr>
            <a:r>
              <a:rPr lang="en-US" sz="1900" b="0" i="0" u="none" strike="noStrike" dirty="0">
                <a:effectLst/>
              </a:rPr>
              <a:t>The Green Infrastructure Strategy is contained within </a:t>
            </a:r>
            <a:r>
              <a:rPr lang="en-US" sz="1900" b="1" i="0" u="none" strike="noStrike" dirty="0">
                <a:effectLst/>
              </a:rPr>
              <a:t>Chapter 4 </a:t>
            </a:r>
            <a:r>
              <a:rPr lang="en-US" sz="1900" b="0" i="0" u="none" strike="noStrike" dirty="0">
                <a:effectLst/>
              </a:rPr>
              <a:t>and </a:t>
            </a:r>
            <a:r>
              <a:rPr lang="en-US" sz="1900" b="1" i="0" u="none" strike="noStrike" dirty="0">
                <a:effectLst/>
              </a:rPr>
              <a:t>Appendix 4:</a:t>
            </a:r>
          </a:p>
          <a:p>
            <a:pPr indent="-228600">
              <a:lnSpc>
                <a:spcPct val="90000"/>
              </a:lnSpc>
              <a:spcAft>
                <a:spcPts val="600"/>
              </a:spcAft>
              <a:buFont typeface="Arial" panose="020B0604020202020204" pitchFamily="34" charset="0"/>
              <a:buChar char="•"/>
            </a:pPr>
            <a:endParaRPr lang="en-US" sz="1900" b="1" dirty="0"/>
          </a:p>
          <a:p>
            <a:pPr indent="-228600">
              <a:lnSpc>
                <a:spcPct val="90000"/>
              </a:lnSpc>
              <a:spcAft>
                <a:spcPts val="600"/>
              </a:spcAft>
              <a:buFont typeface="Arial" panose="020B0604020202020204" pitchFamily="34" charset="0"/>
              <a:buChar char="•"/>
            </a:pPr>
            <a:r>
              <a:rPr lang="en-US" sz="1900" dirty="0">
                <a:hlinkClick r:id="rId3"/>
              </a:rPr>
              <a:t>chapter-4-gi.pdf (sdcc.ie)</a:t>
            </a:r>
            <a:endParaRPr lang="en-US" sz="1900" dirty="0"/>
          </a:p>
          <a:p>
            <a:pPr indent="-228600">
              <a:lnSpc>
                <a:spcPct val="90000"/>
              </a:lnSpc>
              <a:spcAft>
                <a:spcPts val="600"/>
              </a:spcAft>
              <a:buFont typeface="Arial" panose="020B0604020202020204" pitchFamily="34" charset="0"/>
              <a:buChar char="•"/>
            </a:pPr>
            <a:endParaRPr lang="en-US" sz="1900" dirty="0"/>
          </a:p>
          <a:p>
            <a:pPr indent="-228600">
              <a:lnSpc>
                <a:spcPct val="90000"/>
              </a:lnSpc>
              <a:spcAft>
                <a:spcPts val="600"/>
              </a:spcAft>
              <a:buFont typeface="Arial" panose="020B0604020202020204" pitchFamily="34" charset="0"/>
              <a:buChar char="•"/>
            </a:pPr>
            <a:r>
              <a:rPr lang="en-US" sz="1900" dirty="0">
                <a:hlinkClick r:id="rId4"/>
              </a:rPr>
              <a:t>Appendices – SDCC</a:t>
            </a:r>
            <a:endParaRPr lang="en-US" sz="1900" dirty="0"/>
          </a:p>
          <a:p>
            <a:pPr indent="-228600">
              <a:lnSpc>
                <a:spcPct val="90000"/>
              </a:lnSpc>
              <a:spcAft>
                <a:spcPts val="600"/>
              </a:spcAft>
              <a:buFont typeface="Arial" panose="020B0604020202020204" pitchFamily="34" charset="0"/>
              <a:buChar char="•"/>
            </a:pPr>
            <a:endParaRPr lang="en-US" sz="1900" dirty="0"/>
          </a:p>
          <a:p>
            <a:pPr>
              <a:lnSpc>
                <a:spcPct val="90000"/>
              </a:lnSpc>
              <a:spcAft>
                <a:spcPts val="600"/>
              </a:spcAft>
            </a:pPr>
            <a:r>
              <a:rPr lang="en-US" sz="1900" b="1" dirty="0"/>
              <a:t>Current Stage:</a:t>
            </a:r>
          </a:p>
          <a:p>
            <a:pPr marL="342900" indent="-342900">
              <a:lnSpc>
                <a:spcPct val="90000"/>
              </a:lnSpc>
              <a:spcAft>
                <a:spcPts val="600"/>
              </a:spcAft>
              <a:buFont typeface="Arial" panose="020B0604020202020204" pitchFamily="34" charset="0"/>
              <a:buChar char="•"/>
            </a:pPr>
            <a:r>
              <a:rPr lang="en-US" sz="1900" dirty="0"/>
              <a:t>CE report on material amendment </a:t>
            </a:r>
          </a:p>
          <a:p>
            <a:pPr marL="342900" indent="-342900">
              <a:lnSpc>
                <a:spcPct val="90000"/>
              </a:lnSpc>
              <a:spcAft>
                <a:spcPts val="600"/>
              </a:spcAft>
              <a:buFont typeface="Arial" panose="020B0604020202020204" pitchFamily="34" charset="0"/>
              <a:buChar char="•"/>
            </a:pPr>
            <a:r>
              <a:rPr lang="en-US" sz="1900" dirty="0"/>
              <a:t>CDP adoption expected July 2022</a:t>
            </a:r>
          </a:p>
          <a:p>
            <a:pPr indent="-228600">
              <a:lnSpc>
                <a:spcPct val="90000"/>
              </a:lnSpc>
              <a:spcAft>
                <a:spcPts val="600"/>
              </a:spcAft>
              <a:buFont typeface="Arial" panose="020B0604020202020204" pitchFamily="34" charset="0"/>
              <a:buChar char="•"/>
            </a:pPr>
            <a:endParaRPr lang="en-US" sz="1900" dirty="0"/>
          </a:p>
        </p:txBody>
      </p:sp>
    </p:spTree>
    <p:extLst>
      <p:ext uri="{BB962C8B-B14F-4D97-AF65-F5344CB8AC3E}">
        <p14:creationId xmlns:p14="http://schemas.microsoft.com/office/powerpoint/2010/main" val="1756809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EDFEA19-E7A1-4DEE-98A7-FE9ED500C966}"/>
              </a:ext>
            </a:extLst>
          </p:cNvPr>
          <p:cNvSpPr txBox="1"/>
          <p:nvPr/>
        </p:nvSpPr>
        <p:spPr>
          <a:xfrm>
            <a:off x="228021" y="165934"/>
            <a:ext cx="3060869" cy="783699"/>
          </a:xfrm>
          <a:prstGeom prst="rect">
            <a:avLst/>
          </a:prstGeom>
        </p:spPr>
        <p:style>
          <a:lnRef idx="0">
            <a:scrgbClr r="0" g="0" b="0"/>
          </a:lnRef>
          <a:fillRef idx="0">
            <a:scrgbClr r="0" g="0" b="0"/>
          </a:fillRef>
          <a:effectRef idx="0">
            <a:scrgbClr r="0" g="0" b="0"/>
          </a:effectRef>
          <a:fontRef idx="minor">
            <a:schemeClr val="lt1"/>
          </a:fontRef>
        </p:style>
        <p:txBody>
          <a:bodyPr spcFirstLastPara="0" vert="horz" lIns="91440" tIns="45720" rIns="91440" bIns="45720" numCol="1" spcCol="1270" rtlCol="0" anchor="ctr" anchorCtr="0">
            <a:normAutofit/>
          </a:bodyPr>
          <a:lstStyle/>
          <a:p>
            <a:pPr marL="0" lvl="0" indent="0">
              <a:lnSpc>
                <a:spcPct val="90000"/>
              </a:lnSpc>
              <a:spcBef>
                <a:spcPct val="0"/>
              </a:spcBef>
              <a:spcAft>
                <a:spcPct val="35000"/>
              </a:spcAft>
            </a:pPr>
            <a:r>
              <a:rPr lang="en-US" sz="4400" kern="1200" dirty="0">
                <a:solidFill>
                  <a:schemeClr val="tx1"/>
                </a:solidFill>
                <a:latin typeface="+mj-lt"/>
                <a:ea typeface="+mj-ea"/>
                <a:cs typeface="+mj-cs"/>
              </a:rPr>
              <a:t>Draft CDP</a:t>
            </a:r>
          </a:p>
        </p:txBody>
      </p:sp>
      <p:sp>
        <p:nvSpPr>
          <p:cNvPr id="6" name="TextBox 5">
            <a:extLst>
              <a:ext uri="{FF2B5EF4-FFF2-40B4-BE49-F238E27FC236}">
                <a16:creationId xmlns:a16="http://schemas.microsoft.com/office/drawing/2014/main" id="{705FEE24-E533-4144-B44B-E969DC5BAF04}"/>
              </a:ext>
            </a:extLst>
          </p:cNvPr>
          <p:cNvSpPr txBox="1"/>
          <p:nvPr/>
        </p:nvSpPr>
        <p:spPr>
          <a:xfrm>
            <a:off x="108240" y="949633"/>
            <a:ext cx="4288500" cy="5908367"/>
          </a:xfrm>
          <a:prstGeom prst="rect">
            <a:avLst/>
          </a:prstGeom>
        </p:spPr>
        <p:txBody>
          <a:bodyPr vert="horz" lIns="91440" tIns="45720" rIns="91440" bIns="45720" rtlCol="0">
            <a:normAutofit/>
          </a:bodyPr>
          <a:lstStyle/>
          <a:p>
            <a:pPr algn="just">
              <a:lnSpc>
                <a:spcPct val="90000"/>
              </a:lnSpc>
              <a:spcAft>
                <a:spcPts val="600"/>
              </a:spcAft>
            </a:pPr>
            <a:r>
              <a:rPr lang="en-US" sz="1600" b="1" dirty="0"/>
              <a:t>GI Policies:</a:t>
            </a:r>
          </a:p>
          <a:p>
            <a:pPr algn="just">
              <a:lnSpc>
                <a:spcPct val="90000"/>
              </a:lnSpc>
              <a:spcAft>
                <a:spcPts val="600"/>
              </a:spcAft>
            </a:pPr>
            <a:endParaRPr lang="en-US" sz="1600" b="1" dirty="0"/>
          </a:p>
          <a:p>
            <a:pPr marL="285750" indent="-285750" algn="just">
              <a:lnSpc>
                <a:spcPct val="90000"/>
              </a:lnSpc>
              <a:spcAft>
                <a:spcPts val="600"/>
              </a:spcAft>
              <a:buFont typeface="Arial" panose="020B0604020202020204" pitchFamily="34" charset="0"/>
              <a:buChar char="•"/>
            </a:pPr>
            <a:r>
              <a:rPr lang="en-US" dirty="0"/>
              <a:t>Over arching</a:t>
            </a:r>
          </a:p>
          <a:p>
            <a:pPr marL="285750" indent="-285750" algn="just">
              <a:lnSpc>
                <a:spcPct val="90000"/>
              </a:lnSpc>
              <a:spcAft>
                <a:spcPts val="600"/>
              </a:spcAft>
              <a:buFont typeface="Arial" panose="020B0604020202020204" pitchFamily="34" charset="0"/>
              <a:buChar char="•"/>
            </a:pPr>
            <a:r>
              <a:rPr lang="en-US" dirty="0"/>
              <a:t>Biodiversity</a:t>
            </a:r>
          </a:p>
          <a:p>
            <a:pPr marL="285750" indent="-285750" algn="just">
              <a:lnSpc>
                <a:spcPct val="90000"/>
              </a:lnSpc>
              <a:spcAft>
                <a:spcPts val="600"/>
              </a:spcAft>
              <a:buFont typeface="Arial" panose="020B0604020202020204" pitchFamily="34" charset="0"/>
              <a:buChar char="•"/>
            </a:pPr>
            <a:r>
              <a:rPr lang="en-IE" dirty="0"/>
              <a:t>Sustainable Water Management</a:t>
            </a:r>
          </a:p>
          <a:p>
            <a:pPr marL="285750" indent="-285750" algn="just">
              <a:lnSpc>
                <a:spcPct val="90000"/>
              </a:lnSpc>
              <a:spcAft>
                <a:spcPts val="600"/>
              </a:spcAft>
              <a:buFont typeface="Arial" panose="020B0604020202020204" pitchFamily="34" charset="0"/>
              <a:buChar char="•"/>
            </a:pPr>
            <a:r>
              <a:rPr lang="en-IE" dirty="0"/>
              <a:t>Climate Resilience </a:t>
            </a:r>
          </a:p>
          <a:p>
            <a:pPr marL="285750" indent="-285750" algn="just">
              <a:lnSpc>
                <a:spcPct val="90000"/>
              </a:lnSpc>
              <a:spcAft>
                <a:spcPts val="600"/>
              </a:spcAft>
              <a:buFont typeface="Arial" panose="020B0604020202020204" pitchFamily="34" charset="0"/>
              <a:buChar char="•"/>
            </a:pPr>
            <a:r>
              <a:rPr lang="en-IE" dirty="0"/>
              <a:t>Recreation and Amenity (Human Health and Wellbeing)</a:t>
            </a:r>
          </a:p>
          <a:p>
            <a:pPr marL="285750" indent="-285750" algn="just">
              <a:lnSpc>
                <a:spcPct val="90000"/>
              </a:lnSpc>
              <a:spcAft>
                <a:spcPts val="600"/>
              </a:spcAft>
              <a:buFont typeface="Arial" panose="020B0604020202020204" pitchFamily="34" charset="0"/>
              <a:buChar char="•"/>
            </a:pPr>
            <a:r>
              <a:rPr lang="en-IE" dirty="0"/>
              <a:t>Landscape, Natural, Cultural and Built Heritage</a:t>
            </a:r>
          </a:p>
          <a:p>
            <a:pPr algn="just">
              <a:lnSpc>
                <a:spcPct val="90000"/>
              </a:lnSpc>
              <a:spcAft>
                <a:spcPts val="600"/>
              </a:spcAft>
            </a:pPr>
            <a:endParaRPr lang="en-US" sz="6000" b="1" dirty="0"/>
          </a:p>
          <a:p>
            <a:pPr indent="-228600">
              <a:lnSpc>
                <a:spcPct val="90000"/>
              </a:lnSpc>
              <a:spcAft>
                <a:spcPts val="600"/>
              </a:spcAft>
              <a:buFont typeface="Arial" panose="020B0604020202020204" pitchFamily="34" charset="0"/>
              <a:buChar char="•"/>
            </a:pPr>
            <a:endParaRPr lang="en-US" sz="1100" dirty="0"/>
          </a:p>
        </p:txBody>
      </p:sp>
      <p:sp>
        <p:nvSpPr>
          <p:cNvPr id="11" name="Rectangle 1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6296AEC-E1D0-4CF1-BFDF-881AF0E8C22C}"/>
              </a:ext>
            </a:extLst>
          </p:cNvPr>
          <p:cNvPicPr>
            <a:picLocks noChangeAspect="1"/>
          </p:cNvPicPr>
          <p:nvPr/>
        </p:nvPicPr>
        <p:blipFill rotWithShape="1">
          <a:blip r:embed="rId2"/>
          <a:srcRect r="22061" b="-1"/>
          <a:stretch/>
        </p:blipFill>
        <p:spPr>
          <a:xfrm>
            <a:off x="5737740" y="807593"/>
            <a:ext cx="5355575" cy="5239568"/>
          </a:xfrm>
          <a:prstGeom prst="rect">
            <a:avLst/>
          </a:prstGeom>
          <a:effectLst/>
        </p:spPr>
      </p:pic>
    </p:spTree>
    <p:extLst>
      <p:ext uri="{BB962C8B-B14F-4D97-AF65-F5344CB8AC3E}">
        <p14:creationId xmlns:p14="http://schemas.microsoft.com/office/powerpoint/2010/main" val="1078948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EDFEA19-E7A1-4DEE-98A7-FE9ED500C966}"/>
              </a:ext>
            </a:extLst>
          </p:cNvPr>
          <p:cNvSpPr txBox="1"/>
          <p:nvPr/>
        </p:nvSpPr>
        <p:spPr>
          <a:xfrm>
            <a:off x="648929" y="629266"/>
            <a:ext cx="3505495" cy="686187"/>
          </a:xfrm>
          <a:prstGeom prst="rect">
            <a:avLst/>
          </a:prstGeom>
        </p:spPr>
        <p:style>
          <a:lnRef idx="0">
            <a:scrgbClr r="0" g="0" b="0"/>
          </a:lnRef>
          <a:fillRef idx="0">
            <a:scrgbClr r="0" g="0" b="0"/>
          </a:fillRef>
          <a:effectRef idx="0">
            <a:scrgbClr r="0" g="0" b="0"/>
          </a:effectRef>
          <a:fontRef idx="minor">
            <a:schemeClr val="lt1"/>
          </a:fontRef>
        </p:style>
        <p:txBody>
          <a:bodyPr spcFirstLastPara="0" vert="horz" lIns="91440" tIns="45720" rIns="91440" bIns="45720" numCol="1" spcCol="1270" rtlCol="0" anchor="t" anchorCtr="0">
            <a:normAutofit/>
          </a:bodyPr>
          <a:lstStyle/>
          <a:p>
            <a:pPr>
              <a:lnSpc>
                <a:spcPct val="90000"/>
              </a:lnSpc>
              <a:spcBef>
                <a:spcPct val="0"/>
              </a:spcBef>
              <a:spcAft>
                <a:spcPts val="600"/>
              </a:spcAft>
            </a:pPr>
            <a:r>
              <a:rPr lang="en-US" sz="3200" kern="1200" dirty="0">
                <a:solidFill>
                  <a:schemeClr val="tx1"/>
                </a:solidFill>
                <a:latin typeface="+mj-lt"/>
                <a:ea typeface="+mj-ea"/>
                <a:cs typeface="+mj-cs"/>
              </a:rPr>
              <a:t>Greening Factor</a:t>
            </a:r>
          </a:p>
        </p:txBody>
      </p:sp>
      <p:sp>
        <p:nvSpPr>
          <p:cNvPr id="6" name="TextBox 5">
            <a:extLst>
              <a:ext uri="{FF2B5EF4-FFF2-40B4-BE49-F238E27FC236}">
                <a16:creationId xmlns:a16="http://schemas.microsoft.com/office/drawing/2014/main" id="{705FEE24-E533-4144-B44B-E969DC5BAF04}"/>
              </a:ext>
            </a:extLst>
          </p:cNvPr>
          <p:cNvSpPr txBox="1"/>
          <p:nvPr/>
        </p:nvSpPr>
        <p:spPr>
          <a:xfrm>
            <a:off x="459972" y="1315453"/>
            <a:ext cx="3670211" cy="4090219"/>
          </a:xfrm>
          <a:prstGeom prst="rect">
            <a:avLst/>
          </a:prstGeom>
        </p:spPr>
        <p:txBody>
          <a:bodyPr vert="horz" lIns="91440" tIns="45720" rIns="91440" bIns="45720" rtlCol="0">
            <a:normAutofit fontScale="85000" lnSpcReduction="20000"/>
          </a:bodyPr>
          <a:lstStyle/>
          <a:p>
            <a:pPr indent="-228600">
              <a:lnSpc>
                <a:spcPct val="90000"/>
              </a:lnSpc>
              <a:spcAft>
                <a:spcPts val="600"/>
              </a:spcAft>
              <a:buFont typeface="Arial" panose="020B0604020202020204" pitchFamily="34" charset="0"/>
              <a:buChar char="•"/>
            </a:pPr>
            <a:endParaRPr lang="en-US" sz="1600" b="1" dirty="0"/>
          </a:p>
          <a:p>
            <a:pPr indent="-228600">
              <a:lnSpc>
                <a:spcPct val="90000"/>
              </a:lnSpc>
              <a:spcAft>
                <a:spcPts val="600"/>
              </a:spcAft>
              <a:buFont typeface="Arial" panose="020B0604020202020204" pitchFamily="34" charset="0"/>
              <a:buChar char="•"/>
            </a:pPr>
            <a:r>
              <a:rPr lang="en-US" sz="1600" dirty="0"/>
              <a:t>GI Proposals will be assessed against the policies and objectives contained within the  Green Infrastructure Strategy set out in the County Development Plan and the  Greening Factor outlined below:</a:t>
            </a:r>
          </a:p>
          <a:p>
            <a:pPr indent="-228600">
              <a:lnSpc>
                <a:spcPct val="90000"/>
              </a:lnSpc>
              <a:spcAft>
                <a:spcPts val="600"/>
              </a:spcAft>
              <a:buFont typeface="Arial" panose="020B0604020202020204" pitchFamily="34" charset="0"/>
              <a:buChar char="•"/>
            </a:pPr>
            <a:endParaRPr lang="en-US" sz="1600" dirty="0"/>
          </a:p>
          <a:p>
            <a:pPr>
              <a:lnSpc>
                <a:spcPct val="90000"/>
              </a:lnSpc>
              <a:spcAft>
                <a:spcPts val="600"/>
              </a:spcAft>
            </a:pPr>
            <a:r>
              <a:rPr lang="en-US" sz="1600" i="1" dirty="0">
                <a:solidFill>
                  <a:srgbClr val="00B050"/>
                </a:solidFill>
              </a:rPr>
              <a:t>“An urban greening factor is a ratio between the amount of built area and non-built  area within an urban area. The urban greening factor tool is used to assess and  quantify the amount and quality of urban greening that a scheme provides”</a:t>
            </a:r>
          </a:p>
          <a:p>
            <a:pPr indent="-228600">
              <a:lnSpc>
                <a:spcPct val="90000"/>
              </a:lnSpc>
              <a:spcAft>
                <a:spcPts val="600"/>
              </a:spcAft>
              <a:buFont typeface="Arial" panose="020B0604020202020204" pitchFamily="34" charset="0"/>
              <a:buChar char="•"/>
            </a:pPr>
            <a:endParaRPr lang="en-US" sz="1600" i="1" dirty="0"/>
          </a:p>
          <a:p>
            <a:pPr indent="-228600">
              <a:lnSpc>
                <a:spcPct val="90000"/>
              </a:lnSpc>
              <a:spcAft>
                <a:spcPts val="600"/>
              </a:spcAft>
              <a:buFont typeface="Arial" panose="020B0604020202020204" pitchFamily="34" charset="0"/>
              <a:buChar char="•"/>
            </a:pPr>
            <a:r>
              <a:rPr lang="en-US" sz="1600" dirty="0"/>
              <a:t>An urban greening factor will be developed and applied during the lifetime of the Plan to all applications based on the submitted GI Infrastructure Plans and Landscape Plans. The urban greening factor will incorporate an appropriate scoring mechanism for greening urban areas based on best international practice and the unique GI  features of the County.</a:t>
            </a:r>
          </a:p>
          <a:p>
            <a:pPr indent="-228600">
              <a:lnSpc>
                <a:spcPct val="90000"/>
              </a:lnSpc>
              <a:spcAft>
                <a:spcPts val="600"/>
              </a:spcAft>
              <a:buFont typeface="Arial" panose="020B0604020202020204" pitchFamily="34" charset="0"/>
              <a:buChar char="•"/>
            </a:pPr>
            <a:endParaRPr lang="en-US" sz="1100" dirty="0"/>
          </a:p>
        </p:txBody>
      </p:sp>
      <p:sp>
        <p:nvSpPr>
          <p:cNvPr id="29" name="Rectangle 2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EA2F0DD-EF89-4CEB-91DB-9EDCD7384DBC}"/>
              </a:ext>
            </a:extLst>
          </p:cNvPr>
          <p:cNvPicPr>
            <a:picLocks noChangeAspect="1"/>
          </p:cNvPicPr>
          <p:nvPr/>
        </p:nvPicPr>
        <p:blipFill>
          <a:blip r:embed="rId2"/>
          <a:stretch>
            <a:fillRect/>
          </a:stretch>
        </p:blipFill>
        <p:spPr>
          <a:xfrm>
            <a:off x="4614397" y="557784"/>
            <a:ext cx="7577603" cy="6003437"/>
          </a:xfrm>
          <a:prstGeom prst="rect">
            <a:avLst/>
          </a:prstGeom>
          <a:effectLst/>
        </p:spPr>
      </p:pic>
    </p:spTree>
    <p:extLst>
      <p:ext uri="{BB962C8B-B14F-4D97-AF65-F5344CB8AC3E}">
        <p14:creationId xmlns:p14="http://schemas.microsoft.com/office/powerpoint/2010/main" val="30780326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E9B0755-76DB-4844-B2B7-C85AC7C17C2D}"/>
              </a:ext>
            </a:extLst>
          </p:cNvPr>
          <p:cNvSpPr>
            <a:spLocks noGrp="1"/>
          </p:cNvSpPr>
          <p:nvPr>
            <p:ph type="ctrTitle"/>
          </p:nvPr>
        </p:nvSpPr>
        <p:spPr>
          <a:xfrm>
            <a:off x="6585882" y="4267832"/>
            <a:ext cx="4805996" cy="1401448"/>
          </a:xfrm>
        </p:spPr>
        <p:txBody>
          <a:bodyPr anchor="t">
            <a:normAutofit/>
          </a:bodyPr>
          <a:lstStyle/>
          <a:p>
            <a:pPr algn="l"/>
            <a:r>
              <a:rPr lang="en-IE" sz="3100" dirty="0">
                <a:solidFill>
                  <a:srgbClr val="000000"/>
                </a:solidFill>
              </a:rPr>
              <a:t>Parks and Open Space (POS) Strategy Update</a:t>
            </a:r>
            <a:br>
              <a:rPr lang="en-IE" sz="3100" dirty="0">
                <a:solidFill>
                  <a:srgbClr val="000000"/>
                </a:solidFill>
              </a:rPr>
            </a:br>
            <a:endParaRPr lang="en-IE" sz="3100" dirty="0">
              <a:solidFill>
                <a:srgbClr val="000000"/>
              </a:solidFill>
            </a:endParaRPr>
          </a:p>
        </p:txBody>
      </p:sp>
      <p:sp>
        <p:nvSpPr>
          <p:cNvPr id="27"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1F2151DA-74F2-427A-A19C-A087AFB911F6}"/>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14507" r="27488" b="1"/>
          <a:stretch/>
        </p:blipFill>
        <p:spPr>
          <a:xfrm>
            <a:off x="1" y="770037"/>
            <a:ext cx="5298683" cy="6097438"/>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Tree>
    <p:extLst>
      <p:ext uri="{BB962C8B-B14F-4D97-AF65-F5344CB8AC3E}">
        <p14:creationId xmlns:p14="http://schemas.microsoft.com/office/powerpoint/2010/main" val="2142711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 name="Rectangle 124">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5CA35C8-5D76-4EF5-B1D1-3961E017C686}"/>
              </a:ext>
            </a:extLst>
          </p:cNvPr>
          <p:cNvSpPr>
            <a:spLocks noGrp="1"/>
          </p:cNvSpPr>
          <p:nvPr>
            <p:ph type="title"/>
          </p:nvPr>
        </p:nvSpPr>
        <p:spPr>
          <a:xfrm>
            <a:off x="643467" y="321734"/>
            <a:ext cx="10905066" cy="1135737"/>
          </a:xfrm>
        </p:spPr>
        <p:txBody>
          <a:bodyPr vert="horz" lIns="91440" tIns="45720" rIns="91440" bIns="45720" rtlCol="0" anchor="ctr">
            <a:normAutofit/>
          </a:bodyPr>
          <a:lstStyle/>
          <a:p>
            <a:r>
              <a:rPr lang="en-US" sz="1200" kern="1200">
                <a:solidFill>
                  <a:schemeClr val="tx1"/>
                </a:solidFill>
                <a:latin typeface="+mj-lt"/>
                <a:ea typeface="+mj-ea"/>
                <a:cs typeface="+mj-cs"/>
              </a:rPr>
              <a:t>PARKS AND OPEN SPACES:</a:t>
            </a:r>
            <a:br>
              <a:rPr lang="en-US" sz="1200" i="1" kern="1200">
                <a:solidFill>
                  <a:schemeClr val="tx1"/>
                </a:solidFill>
                <a:latin typeface="+mj-lt"/>
                <a:ea typeface="+mj-ea"/>
                <a:cs typeface="+mj-cs"/>
              </a:rPr>
            </a:br>
            <a:br>
              <a:rPr lang="en-US" sz="1200" i="1" kern="1200">
                <a:solidFill>
                  <a:schemeClr val="tx1"/>
                </a:solidFill>
                <a:latin typeface="+mj-lt"/>
                <a:ea typeface="+mj-ea"/>
                <a:cs typeface="+mj-cs"/>
              </a:rPr>
            </a:br>
            <a:r>
              <a:rPr lang="en-US" sz="1200" i="1" kern="1200">
                <a:solidFill>
                  <a:schemeClr val="tx1"/>
                </a:solidFill>
                <a:latin typeface="+mj-lt"/>
                <a:ea typeface="+mj-ea"/>
                <a:cs typeface="+mj-cs"/>
              </a:rPr>
              <a:t>Are fundamental in contributing to a high quality of life for those living, working and visiting the County. </a:t>
            </a:r>
            <a:br>
              <a:rPr lang="en-US" sz="1200" i="1" kern="1200">
                <a:solidFill>
                  <a:schemeClr val="tx1"/>
                </a:solidFill>
                <a:latin typeface="+mj-lt"/>
                <a:ea typeface="+mj-ea"/>
                <a:cs typeface="+mj-cs"/>
              </a:rPr>
            </a:br>
            <a:br>
              <a:rPr lang="en-US" sz="1200" i="1" kern="1200">
                <a:solidFill>
                  <a:schemeClr val="tx1"/>
                </a:solidFill>
                <a:latin typeface="+mj-lt"/>
                <a:ea typeface="+mj-ea"/>
                <a:cs typeface="+mj-cs"/>
              </a:rPr>
            </a:br>
            <a:r>
              <a:rPr lang="en-US" sz="1200" i="1" kern="1200">
                <a:solidFill>
                  <a:schemeClr val="tx1"/>
                </a:solidFill>
                <a:latin typeface="+mj-lt"/>
                <a:ea typeface="+mj-ea"/>
                <a:cs typeface="+mj-cs"/>
              </a:rPr>
              <a:t>They provide habitats for ecological processes, a focal point for active and passive recreation, promote community interaction and help mitigate the impacts of climate change. </a:t>
            </a:r>
          </a:p>
        </p:txBody>
      </p:sp>
      <p:sp>
        <p:nvSpPr>
          <p:cNvPr id="7" name="TextBox 6">
            <a:extLst>
              <a:ext uri="{FF2B5EF4-FFF2-40B4-BE49-F238E27FC236}">
                <a16:creationId xmlns:a16="http://schemas.microsoft.com/office/drawing/2014/main" id="{AC3C6101-EB83-4231-9642-CE1E081EAE82}"/>
              </a:ext>
            </a:extLst>
          </p:cNvPr>
          <p:cNvSpPr txBox="1"/>
          <p:nvPr/>
        </p:nvSpPr>
        <p:spPr>
          <a:xfrm>
            <a:off x="643469" y="1782981"/>
            <a:ext cx="4008384" cy="439398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t>Open Space standards defined:</a:t>
            </a:r>
          </a:p>
          <a:p>
            <a:pPr lvl="1" indent="-228600">
              <a:lnSpc>
                <a:spcPct val="90000"/>
              </a:lnSpc>
              <a:spcAft>
                <a:spcPts val="600"/>
              </a:spcAft>
              <a:buFont typeface="Arial" panose="020B0604020202020204" pitchFamily="34" charset="0"/>
              <a:buChar char="•"/>
            </a:pPr>
            <a:r>
              <a:rPr lang="en-US" sz="2000"/>
              <a:t>Quantity </a:t>
            </a:r>
          </a:p>
          <a:p>
            <a:pPr lvl="1" indent="-228600">
              <a:lnSpc>
                <a:spcPct val="90000"/>
              </a:lnSpc>
              <a:spcAft>
                <a:spcPts val="600"/>
              </a:spcAft>
              <a:buFont typeface="Arial" panose="020B0604020202020204" pitchFamily="34" charset="0"/>
              <a:buChar char="•"/>
            </a:pPr>
            <a:r>
              <a:rPr lang="en-US" sz="2000"/>
              <a:t>Access </a:t>
            </a:r>
          </a:p>
          <a:p>
            <a:pPr lvl="1" indent="-228600">
              <a:lnSpc>
                <a:spcPct val="90000"/>
              </a:lnSpc>
              <a:spcAft>
                <a:spcPts val="600"/>
              </a:spcAft>
              <a:buFont typeface="Arial" panose="020B0604020202020204" pitchFamily="34" charset="0"/>
              <a:buChar char="•"/>
            </a:pPr>
            <a:r>
              <a:rPr lang="en-US" sz="2000"/>
              <a:t>Quality	</a:t>
            </a:r>
          </a:p>
          <a:p>
            <a:pPr indent="-228600">
              <a:lnSpc>
                <a:spcPct val="90000"/>
              </a:lnSpc>
              <a:spcAft>
                <a:spcPts val="600"/>
              </a:spcAft>
              <a:buFont typeface="Arial" panose="020B0604020202020204" pitchFamily="34" charset="0"/>
              <a:buChar char="•"/>
            </a:pPr>
            <a:r>
              <a:rPr lang="en-US" sz="2000"/>
              <a:t>Benchmarking of Standards</a:t>
            </a:r>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r>
              <a:rPr lang="en-US" sz="2000"/>
              <a:t>Application of Standards to South Dublin neighbourhoods (as per county development plan) is completed.</a:t>
            </a:r>
          </a:p>
        </p:txBody>
      </p:sp>
      <p:grpSp>
        <p:nvGrpSpPr>
          <p:cNvPr id="127" name="Group 126">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28" name="Isosceles Triangle 1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Content Placeholder 5">
            <a:extLst>
              <a:ext uri="{FF2B5EF4-FFF2-40B4-BE49-F238E27FC236}">
                <a16:creationId xmlns:a16="http://schemas.microsoft.com/office/drawing/2014/main" id="{E86DC68B-C821-4974-B37C-D47D37DDA8F4}"/>
              </a:ext>
            </a:extLst>
          </p:cNvPr>
          <p:cNvPicPr>
            <a:picLocks noGrp="1" noChangeAspect="1"/>
          </p:cNvPicPr>
          <p:nvPr>
            <p:ph idx="1"/>
          </p:nvPr>
        </p:nvPicPr>
        <p:blipFill rotWithShape="1">
          <a:blip r:embed="rId2"/>
          <a:srcRect r="1476" b="-3"/>
          <a:stretch/>
        </p:blipFill>
        <p:spPr>
          <a:xfrm>
            <a:off x="5518289" y="1782981"/>
            <a:ext cx="5807273" cy="4361892"/>
          </a:xfrm>
          <a:prstGeom prst="rect">
            <a:avLst/>
          </a:prstGeom>
        </p:spPr>
      </p:pic>
      <p:grpSp>
        <p:nvGrpSpPr>
          <p:cNvPr id="131" name="Group 130">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32" name="Rectangle 131">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Isosceles Triangle 132">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219982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87E7A0-BA6D-410D-8130-AF82A4D40BA1}"/>
              </a:ext>
            </a:extLst>
          </p:cNvPr>
          <p:cNvSpPr>
            <a:spLocks noGrp="1"/>
          </p:cNvSpPr>
          <p:nvPr>
            <p:ph idx="1"/>
          </p:nvPr>
        </p:nvSpPr>
        <p:spPr>
          <a:xfrm>
            <a:off x="5927327" y="1088677"/>
            <a:ext cx="4708122" cy="669480"/>
          </a:xfrm>
        </p:spPr>
        <p:txBody>
          <a:bodyPr>
            <a:normAutofit fontScale="92500" lnSpcReduction="10000"/>
          </a:bodyPr>
          <a:lstStyle/>
          <a:p>
            <a:pPr marL="457200" lvl="1" indent="0">
              <a:buNone/>
            </a:pPr>
            <a:r>
              <a:rPr lang="en-GB" dirty="0">
                <a:solidFill>
                  <a:srgbClr val="600060"/>
                </a:solidFill>
              </a:rPr>
              <a:t>Parks and Open Space Survey &amp; Review</a:t>
            </a:r>
          </a:p>
        </p:txBody>
      </p:sp>
      <p:grpSp>
        <p:nvGrpSpPr>
          <p:cNvPr id="6" name="Group 5">
            <a:extLst>
              <a:ext uri="{FF2B5EF4-FFF2-40B4-BE49-F238E27FC236}">
                <a16:creationId xmlns:a16="http://schemas.microsoft.com/office/drawing/2014/main" id="{DAFD5B58-CBE1-4021-BA82-831EFE513D1C}"/>
              </a:ext>
            </a:extLst>
          </p:cNvPr>
          <p:cNvGrpSpPr/>
          <p:nvPr/>
        </p:nvGrpSpPr>
        <p:grpSpPr>
          <a:xfrm>
            <a:off x="333283" y="566403"/>
            <a:ext cx="5532825" cy="1191754"/>
            <a:chOff x="0" y="2795544"/>
            <a:chExt cx="5257800" cy="1191754"/>
          </a:xfrm>
          <a:solidFill>
            <a:srgbClr val="600060"/>
          </a:solidFill>
        </p:grpSpPr>
        <p:sp>
          <p:nvSpPr>
            <p:cNvPr id="7" name="Rectangle: Rounded Corners 6">
              <a:extLst>
                <a:ext uri="{FF2B5EF4-FFF2-40B4-BE49-F238E27FC236}">
                  <a16:creationId xmlns:a16="http://schemas.microsoft.com/office/drawing/2014/main" id="{62977EDA-E539-4592-8E5A-C4F0169ABC4C}"/>
                </a:ext>
              </a:extLst>
            </p:cNvPr>
            <p:cNvSpPr/>
            <p:nvPr/>
          </p:nvSpPr>
          <p:spPr>
            <a:xfrm>
              <a:off x="0" y="2795544"/>
              <a:ext cx="5257800" cy="1191754"/>
            </a:xfrm>
            <a:prstGeom prst="roundRect">
              <a:avLst/>
            </a:prstGeom>
            <a:grpFill/>
          </p:spPr>
          <p:style>
            <a:lnRef idx="2">
              <a:schemeClr val="lt1">
                <a:hueOff val="0"/>
                <a:satOff val="0"/>
                <a:lumOff val="0"/>
                <a:alphaOff val="0"/>
              </a:schemeClr>
            </a:lnRef>
            <a:fillRef idx="1">
              <a:schemeClr val="accent5">
                <a:hueOff val="-4505695"/>
                <a:satOff val="-11613"/>
                <a:lumOff val="-7843"/>
                <a:alphaOff val="0"/>
              </a:schemeClr>
            </a:fillRef>
            <a:effectRef idx="0">
              <a:schemeClr val="accent5">
                <a:hueOff val="-4505695"/>
                <a:satOff val="-11613"/>
                <a:lumOff val="-7843"/>
                <a:alphaOff val="0"/>
              </a:schemeClr>
            </a:effectRef>
            <a:fontRef idx="minor">
              <a:schemeClr val="lt1"/>
            </a:fontRef>
          </p:style>
        </p:sp>
        <p:sp>
          <p:nvSpPr>
            <p:cNvPr id="8" name="Rectangle: Rounded Corners 4">
              <a:extLst>
                <a:ext uri="{FF2B5EF4-FFF2-40B4-BE49-F238E27FC236}">
                  <a16:creationId xmlns:a16="http://schemas.microsoft.com/office/drawing/2014/main" id="{A104E369-32F5-4CA1-B3C2-F6EE5A1F2EB6}"/>
                </a:ext>
              </a:extLst>
            </p:cNvPr>
            <p:cNvSpPr txBox="1"/>
            <p:nvPr/>
          </p:nvSpPr>
          <p:spPr>
            <a:xfrm>
              <a:off x="58176" y="2853721"/>
              <a:ext cx="4903219" cy="107540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IE" sz="3000" kern="1200" dirty="0"/>
                <a:t>Parks and Open Spaces Strategy</a:t>
              </a:r>
              <a:endParaRPr lang="en-US" sz="3000" kern="1200" dirty="0"/>
            </a:p>
          </p:txBody>
        </p:sp>
      </p:grpSp>
      <p:sp>
        <p:nvSpPr>
          <p:cNvPr id="10" name="Control 3">
            <a:extLst>
              <a:ext uri="{FF2B5EF4-FFF2-40B4-BE49-F238E27FC236}">
                <a16:creationId xmlns:a16="http://schemas.microsoft.com/office/drawing/2014/main" id="{5E9CDF8C-6502-41C6-BAB0-F4B307C1C49D}"/>
              </a:ext>
            </a:extLst>
          </p:cNvPr>
          <p:cNvSpPr>
            <a:spLocks noChangeArrowheads="1" noChangeShapeType="1"/>
          </p:cNvSpPr>
          <p:nvPr/>
        </p:nvSpPr>
        <p:spPr bwMode="auto">
          <a:xfrm>
            <a:off x="4803775" y="5537200"/>
            <a:ext cx="11972925" cy="6145213"/>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GB"/>
          </a:p>
        </p:txBody>
      </p:sp>
      <p:sp>
        <p:nvSpPr>
          <p:cNvPr id="2" name="TextBox 1">
            <a:extLst>
              <a:ext uri="{FF2B5EF4-FFF2-40B4-BE49-F238E27FC236}">
                <a16:creationId xmlns:a16="http://schemas.microsoft.com/office/drawing/2014/main" id="{AE1DEA88-9D06-4DDC-82B5-E48CF9503365}"/>
              </a:ext>
            </a:extLst>
          </p:cNvPr>
          <p:cNvSpPr txBox="1"/>
          <p:nvPr/>
        </p:nvSpPr>
        <p:spPr>
          <a:xfrm>
            <a:off x="333282" y="2145741"/>
            <a:ext cx="5532825" cy="4946419"/>
          </a:xfrm>
          <a:prstGeom prst="rect">
            <a:avLst/>
          </a:prstGeom>
          <a:noFill/>
        </p:spPr>
        <p:txBody>
          <a:bodyPr wrap="square" rtlCol="0">
            <a:spAutoFit/>
          </a:bodyPr>
          <a:lstStyle/>
          <a:p>
            <a:pPr marL="285750" indent="-285750" algn="just">
              <a:lnSpc>
                <a:spcPct val="107000"/>
              </a:lnSpc>
              <a:spcAft>
                <a:spcPts val="800"/>
              </a:spcAft>
              <a:buFont typeface="Arial" panose="020B0604020202020204" pitchFamily="34" charset="0"/>
              <a:buChar char="•"/>
            </a:pPr>
            <a:r>
              <a:rPr lang="en-IE" dirty="0">
                <a:latin typeface="Calibri" panose="020F0502020204030204" pitchFamily="34" charset="0"/>
                <a:ea typeface="Calibri" panose="020F0502020204030204" pitchFamily="34" charset="0"/>
                <a:cs typeface="Times New Roman" panose="02020603050405020304" pitchFamily="18" charset="0"/>
              </a:rPr>
              <a:t>Strategic level assessment has been carried out for Parks and Open Spaces.</a:t>
            </a:r>
          </a:p>
          <a:p>
            <a:pPr marL="285750" indent="-285750" algn="just">
              <a:lnSpc>
                <a:spcPct val="107000"/>
              </a:lnSpc>
              <a:spcAft>
                <a:spcPts val="800"/>
              </a:spcAft>
              <a:buFont typeface="Arial" panose="020B0604020202020204" pitchFamily="34" charset="0"/>
              <a:buChar char="•"/>
            </a:pPr>
            <a:r>
              <a:rPr lang="en-IE" dirty="0">
                <a:latin typeface="Calibri" panose="020F0502020204030204" pitchFamily="34" charset="0"/>
                <a:ea typeface="Calibri" panose="020F0502020204030204" pitchFamily="34" charset="0"/>
                <a:cs typeface="Times New Roman" panose="02020603050405020304" pitchFamily="18" charset="0"/>
              </a:rPr>
              <a:t>Related policies and objectives included in Draft County Development Plan</a:t>
            </a:r>
          </a:p>
          <a:p>
            <a:pPr marL="285750" indent="-285750" algn="just">
              <a:lnSpc>
                <a:spcPct val="107000"/>
              </a:lnSpc>
              <a:spcAft>
                <a:spcPts val="800"/>
              </a:spcAft>
              <a:buFont typeface="Arial" panose="020B0604020202020204" pitchFamily="34" charset="0"/>
              <a:buChar char="•"/>
            </a:pPr>
            <a:r>
              <a:rPr lang="en-IE" dirty="0">
                <a:latin typeface="Calibri" panose="020F0502020204030204" pitchFamily="34" charset="0"/>
                <a:ea typeface="Calibri" panose="020F0502020204030204" pitchFamily="34" charset="0"/>
                <a:cs typeface="Times New Roman" panose="02020603050405020304" pitchFamily="18" charset="0"/>
              </a:rPr>
              <a:t>Public Survey completed (4274 submissions received)</a:t>
            </a:r>
          </a:p>
          <a:p>
            <a:pPr marL="285750" indent="-285750" algn="just">
              <a:lnSpc>
                <a:spcPct val="107000"/>
              </a:lnSpc>
              <a:spcAft>
                <a:spcPts val="800"/>
              </a:spcAft>
              <a:buFont typeface="Arial" panose="020B0604020202020204" pitchFamily="34" charset="0"/>
              <a:buChar char="•"/>
            </a:pPr>
            <a:r>
              <a:rPr lang="en-IE" dirty="0">
                <a:latin typeface="Calibri" panose="020F0502020204030204" pitchFamily="34" charset="0"/>
                <a:ea typeface="Calibri" panose="020F0502020204030204" pitchFamily="34" charset="0"/>
                <a:cs typeface="Times New Roman" panose="02020603050405020304" pitchFamily="18" charset="0"/>
              </a:rPr>
              <a:t>Review of Existing Parks completed.</a:t>
            </a:r>
          </a:p>
          <a:p>
            <a:pPr algn="just">
              <a:lnSpc>
                <a:spcPct val="107000"/>
              </a:lnSpc>
              <a:spcAft>
                <a:spcPts val="800"/>
              </a:spcAft>
            </a:pPr>
            <a:r>
              <a:rPr lang="en-IE" dirty="0">
                <a:latin typeface="Calibri" panose="020F0502020204030204" pitchFamily="34" charset="0"/>
                <a:ea typeface="Calibri" panose="020F0502020204030204" pitchFamily="34" charset="0"/>
                <a:cs typeface="Times New Roman" panose="02020603050405020304" pitchFamily="18" charset="0"/>
              </a:rPr>
              <a:t>Next Steps:</a:t>
            </a:r>
          </a:p>
          <a:p>
            <a:pPr marL="285750" indent="-285750" algn="just">
              <a:lnSpc>
                <a:spcPct val="107000"/>
              </a:lnSpc>
              <a:spcAft>
                <a:spcPts val="800"/>
              </a:spcAft>
              <a:buFont typeface="Arial" panose="020B0604020202020204" pitchFamily="34" charset="0"/>
              <a:buChar char="•"/>
            </a:pPr>
            <a:r>
              <a:rPr lang="en-IE" dirty="0">
                <a:latin typeface="Calibri" panose="020F0502020204030204" pitchFamily="34" charset="0"/>
                <a:ea typeface="Calibri" panose="020F0502020204030204" pitchFamily="34" charset="0"/>
                <a:cs typeface="Times New Roman" panose="02020603050405020304" pitchFamily="18" charset="0"/>
              </a:rPr>
              <a:t>Review of existing facilities within parks and open spaces to develop recommendations for Strategy under relevant headings.</a:t>
            </a:r>
          </a:p>
          <a:p>
            <a:pPr marL="285750" indent="-285750" algn="just">
              <a:lnSpc>
                <a:spcPct val="107000"/>
              </a:lnSpc>
              <a:spcAft>
                <a:spcPts val="800"/>
              </a:spcAft>
              <a:buFont typeface="Arial" panose="020B0604020202020204" pitchFamily="34" charset="0"/>
              <a:buChar char="•"/>
            </a:pPr>
            <a:r>
              <a:rPr lang="en-IE" dirty="0">
                <a:latin typeface="Calibri" panose="020F0502020204030204" pitchFamily="34" charset="0"/>
                <a:ea typeface="Calibri" panose="020F0502020204030204" pitchFamily="34" charset="0"/>
                <a:cs typeface="Times New Roman" panose="02020603050405020304" pitchFamily="18" charset="0"/>
              </a:rPr>
              <a:t>Provision of new open space: requirement has been  identified and how this will be implemented is being drafted.</a:t>
            </a:r>
          </a:p>
          <a:p>
            <a:pPr marL="285750" indent="-285750" algn="just">
              <a:lnSpc>
                <a:spcPct val="107000"/>
              </a:lnSpc>
              <a:spcAft>
                <a:spcPts val="800"/>
              </a:spcAft>
              <a:buFont typeface="Arial" panose="020B0604020202020204" pitchFamily="34" charset="0"/>
              <a:buChar char="•"/>
            </a:pPr>
            <a:endParaRPr lang="en-IE"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EB324C12-ED1D-49B6-9979-DE2F3E3A88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5778" y="2650211"/>
            <a:ext cx="5206601" cy="3471068"/>
          </a:xfrm>
          <a:prstGeom prst="rect">
            <a:avLst/>
          </a:prstGeom>
        </p:spPr>
      </p:pic>
    </p:spTree>
    <p:extLst>
      <p:ext uri="{BB962C8B-B14F-4D97-AF65-F5344CB8AC3E}">
        <p14:creationId xmlns:p14="http://schemas.microsoft.com/office/powerpoint/2010/main" val="40819496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860</Words>
  <Application>Microsoft Office PowerPoint</Application>
  <PresentationFormat>Widescreen</PresentationFormat>
  <Paragraphs>82</Paragraphs>
  <Slides>11</Slides>
  <Notes>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11</vt:i4>
      </vt:variant>
    </vt:vector>
  </HeadingPairs>
  <TitlesOfParts>
    <vt:vector size="16" baseType="lpstr">
      <vt:lpstr>Arial</vt:lpstr>
      <vt:lpstr>Calibri</vt:lpstr>
      <vt:lpstr>Calibri Light</vt:lpstr>
      <vt:lpstr>Office Theme</vt:lpstr>
      <vt:lpstr>Office Theme</vt:lpstr>
      <vt:lpstr>Parks and Open Space (POS) Strategy Update </vt:lpstr>
      <vt:lpstr>PowerPoint Presentation</vt:lpstr>
      <vt:lpstr>PowerPoint Presentation</vt:lpstr>
      <vt:lpstr>PowerPoint Presentation</vt:lpstr>
      <vt:lpstr>PowerPoint Presentation</vt:lpstr>
      <vt:lpstr>PowerPoint Presentation</vt:lpstr>
      <vt:lpstr>Parks and Open Space (POS) Strategy Update </vt:lpstr>
      <vt:lpstr>PARKS AND OPEN SPACES:  Are fundamental in contributing to a high quality of life for those living, working and visiting the County.   They provide habitats for ecological processes, a focal point for active and passive recreation, promote community interaction and help mitigate the impacts of climate change. </vt:lpstr>
      <vt:lpstr>PowerPoint Presentation</vt:lpstr>
      <vt:lpstr>PowerPoint Presentation</vt:lpstr>
      <vt:lpstr>Parks and Open Space (POS) Strategy Update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Parks and Open Space (POS) Strategy Update </dc:title>
  <dc:creator>Suzanne Furlong</dc:creator>
  <cp:lastModifiedBy>Suzanne Furlong</cp:lastModifiedBy>
  <cp:revision>1</cp:revision>
  <dcterms:created xsi:type="dcterms:W3CDTF">2022-04-28T12:57:52Z</dcterms:created>
  <dcterms:modified xsi:type="dcterms:W3CDTF">2022-04-28T13:03:29Z</dcterms:modified>
</cp:coreProperties>
</file>