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7"/>
  </p:notesMasterIdLst>
  <p:sldIdLst>
    <p:sldId id="256" r:id="rId2"/>
    <p:sldId id="257" r:id="rId3"/>
    <p:sldId id="279" r:id="rId4"/>
    <p:sldId id="260" r:id="rId5"/>
    <p:sldId id="262" r:id="rId6"/>
    <p:sldId id="263" r:id="rId7"/>
    <p:sldId id="268" r:id="rId8"/>
    <p:sldId id="274" r:id="rId9"/>
    <p:sldId id="277" r:id="rId10"/>
    <p:sldId id="276" r:id="rId11"/>
    <p:sldId id="270" r:id="rId12"/>
    <p:sldId id="271" r:id="rId13"/>
    <p:sldId id="278" r:id="rId14"/>
    <p:sldId id="275" r:id="rId15"/>
    <p:sldId id="259" r:id="rId1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D0CB"/>
    <a:srgbClr val="DEF3E1"/>
    <a:srgbClr val="F5D2C9"/>
    <a:srgbClr val="C2E2BD"/>
    <a:srgbClr val="E3DAE4"/>
    <a:srgbClr val="F6F0BD"/>
    <a:srgbClr val="FD7500"/>
    <a:srgbClr val="2DBF4E"/>
    <a:srgbClr val="605FF3"/>
    <a:srgbClr val="36C2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80" autoAdjust="0"/>
    <p:restoredTop sz="86486" autoAdjust="0"/>
  </p:normalViewPr>
  <p:slideViewPr>
    <p:cSldViewPr>
      <p:cViewPr varScale="1">
        <p:scale>
          <a:sx n="55" d="100"/>
          <a:sy n="55" d="100"/>
        </p:scale>
        <p:origin x="1656"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13393E-1BCE-46F8-9406-7145F35020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IE" dirty="0"/>
          </a:p>
        </p:txBody>
      </p:sp>
      <p:sp>
        <p:nvSpPr>
          <p:cNvPr id="3" name="Date Placeholder 2">
            <a:extLst>
              <a:ext uri="{FF2B5EF4-FFF2-40B4-BE49-F238E27FC236}">
                <a16:creationId xmlns:a16="http://schemas.microsoft.com/office/drawing/2014/main" id="{E4B85FBE-D7C3-4FD6-B594-2AAB08A9219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746BD509-3454-4336-AE4C-7742A734C592}" type="datetimeFigureOut">
              <a:rPr lang="en-IE"/>
              <a:pPr>
                <a:defRPr/>
              </a:pPr>
              <a:t>25/04/2022</a:t>
            </a:fld>
            <a:endParaRPr lang="en-IE" dirty="0"/>
          </a:p>
        </p:txBody>
      </p:sp>
      <p:sp>
        <p:nvSpPr>
          <p:cNvPr id="4" name="Slide Image Placeholder 3">
            <a:extLst>
              <a:ext uri="{FF2B5EF4-FFF2-40B4-BE49-F238E27FC236}">
                <a16:creationId xmlns:a16="http://schemas.microsoft.com/office/drawing/2014/main" id="{D74DD58D-9A59-4EDA-AF2C-E242241346B1}"/>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IE" noProof="0" dirty="0"/>
          </a:p>
        </p:txBody>
      </p:sp>
      <p:sp>
        <p:nvSpPr>
          <p:cNvPr id="5" name="Notes Placeholder 4">
            <a:extLst>
              <a:ext uri="{FF2B5EF4-FFF2-40B4-BE49-F238E27FC236}">
                <a16:creationId xmlns:a16="http://schemas.microsoft.com/office/drawing/2014/main" id="{C8B8D818-E417-489C-ADA1-5160A7129E4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IE" noProof="0"/>
          </a:p>
        </p:txBody>
      </p:sp>
      <p:sp>
        <p:nvSpPr>
          <p:cNvPr id="6" name="Footer Placeholder 5">
            <a:extLst>
              <a:ext uri="{FF2B5EF4-FFF2-40B4-BE49-F238E27FC236}">
                <a16:creationId xmlns:a16="http://schemas.microsoft.com/office/drawing/2014/main" id="{795A729D-C972-444C-BE0F-6655547AEC1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IE" dirty="0"/>
          </a:p>
        </p:txBody>
      </p:sp>
      <p:sp>
        <p:nvSpPr>
          <p:cNvPr id="7" name="Slide Number Placeholder 6">
            <a:extLst>
              <a:ext uri="{FF2B5EF4-FFF2-40B4-BE49-F238E27FC236}">
                <a16:creationId xmlns:a16="http://schemas.microsoft.com/office/drawing/2014/main" id="{16D6836B-260A-4F45-AE41-1AA6C7F889D4}"/>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96679CE4-642E-475F-A1F2-002B5F90E7B9}" type="slidenum">
              <a:rPr lang="en-IE" altLang="en-US"/>
              <a:pPr>
                <a:defRPr/>
              </a:pPr>
              <a:t>‹#›</a:t>
            </a:fld>
            <a:endParaRPr lang="en-IE"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8BB37BB-C425-47BE-B9DA-A45F650C7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D5181D16-9BB4-451E-A32E-941369481A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5124" name="Slide Number Placeholder 3">
            <a:extLst>
              <a:ext uri="{FF2B5EF4-FFF2-40B4-BE49-F238E27FC236}">
                <a16:creationId xmlns:a16="http://schemas.microsoft.com/office/drawing/2014/main" id="{292554CD-8AD0-45B8-A6DA-C81DA17E39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79ACDD-4519-4B30-8F84-22E79EBF34B9}" type="slidenum">
              <a:rPr lang="en-IE" altLang="en-US" sz="1200" smtClean="0"/>
              <a:pPr/>
              <a:t>2</a:t>
            </a:fld>
            <a:endParaRPr lang="en-IE" alt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8BB37BB-C425-47BE-B9DA-A45F650C7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D5181D16-9BB4-451E-A32E-941369481A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5124" name="Slide Number Placeholder 3">
            <a:extLst>
              <a:ext uri="{FF2B5EF4-FFF2-40B4-BE49-F238E27FC236}">
                <a16:creationId xmlns:a16="http://schemas.microsoft.com/office/drawing/2014/main" id="{292554CD-8AD0-45B8-A6DA-C81DA17E39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79ACDD-4519-4B30-8F84-22E79EBF34B9}" type="slidenum">
              <a:rPr lang="en-IE" altLang="en-US" sz="1200" smtClean="0"/>
              <a:pPr/>
              <a:t>11</a:t>
            </a:fld>
            <a:endParaRPr lang="en-IE" altLang="en-US" sz="1200" dirty="0"/>
          </a:p>
        </p:txBody>
      </p:sp>
    </p:spTree>
    <p:extLst>
      <p:ext uri="{BB962C8B-B14F-4D97-AF65-F5344CB8AC3E}">
        <p14:creationId xmlns:p14="http://schemas.microsoft.com/office/powerpoint/2010/main" val="3611408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8BB37BB-C425-47BE-B9DA-A45F650C7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D5181D16-9BB4-451E-A32E-941369481A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5124" name="Slide Number Placeholder 3">
            <a:extLst>
              <a:ext uri="{FF2B5EF4-FFF2-40B4-BE49-F238E27FC236}">
                <a16:creationId xmlns:a16="http://schemas.microsoft.com/office/drawing/2014/main" id="{292554CD-8AD0-45B8-A6DA-C81DA17E39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79ACDD-4519-4B30-8F84-22E79EBF34B9}" type="slidenum">
              <a:rPr lang="en-IE" altLang="en-US" sz="1200" smtClean="0"/>
              <a:pPr/>
              <a:t>12</a:t>
            </a:fld>
            <a:endParaRPr lang="en-IE" altLang="en-US" sz="1200" dirty="0"/>
          </a:p>
        </p:txBody>
      </p:sp>
    </p:spTree>
    <p:extLst>
      <p:ext uri="{BB962C8B-B14F-4D97-AF65-F5344CB8AC3E}">
        <p14:creationId xmlns:p14="http://schemas.microsoft.com/office/powerpoint/2010/main" val="1616560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8BB37BB-C425-47BE-B9DA-A45F650C7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D5181D16-9BB4-451E-A32E-941369481A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5124" name="Slide Number Placeholder 3">
            <a:extLst>
              <a:ext uri="{FF2B5EF4-FFF2-40B4-BE49-F238E27FC236}">
                <a16:creationId xmlns:a16="http://schemas.microsoft.com/office/drawing/2014/main" id="{292554CD-8AD0-45B8-A6DA-C81DA17E39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79ACDD-4519-4B30-8F84-22E79EBF34B9}" type="slidenum">
              <a:rPr lang="en-IE" altLang="en-US" sz="1200" smtClean="0"/>
              <a:pPr/>
              <a:t>13</a:t>
            </a:fld>
            <a:endParaRPr lang="en-IE" altLang="en-US" sz="1200" dirty="0"/>
          </a:p>
        </p:txBody>
      </p:sp>
    </p:spTree>
    <p:extLst>
      <p:ext uri="{BB962C8B-B14F-4D97-AF65-F5344CB8AC3E}">
        <p14:creationId xmlns:p14="http://schemas.microsoft.com/office/powerpoint/2010/main" val="3161722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8BB37BB-C425-47BE-B9DA-A45F650C7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D5181D16-9BB4-451E-A32E-941369481A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5124" name="Slide Number Placeholder 3">
            <a:extLst>
              <a:ext uri="{FF2B5EF4-FFF2-40B4-BE49-F238E27FC236}">
                <a16:creationId xmlns:a16="http://schemas.microsoft.com/office/drawing/2014/main" id="{292554CD-8AD0-45B8-A6DA-C81DA17E39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79ACDD-4519-4B30-8F84-22E79EBF34B9}" type="slidenum">
              <a:rPr lang="en-IE" altLang="en-US" sz="1200" smtClean="0"/>
              <a:pPr/>
              <a:t>14</a:t>
            </a:fld>
            <a:endParaRPr lang="en-IE" altLang="en-US" sz="1200" dirty="0"/>
          </a:p>
        </p:txBody>
      </p:sp>
    </p:spTree>
    <p:extLst>
      <p:ext uri="{BB962C8B-B14F-4D97-AF65-F5344CB8AC3E}">
        <p14:creationId xmlns:p14="http://schemas.microsoft.com/office/powerpoint/2010/main" val="471069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8BB37BB-C425-47BE-B9DA-A45F650C7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D5181D16-9BB4-451E-A32E-941369481A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5124" name="Slide Number Placeholder 3">
            <a:extLst>
              <a:ext uri="{FF2B5EF4-FFF2-40B4-BE49-F238E27FC236}">
                <a16:creationId xmlns:a16="http://schemas.microsoft.com/office/drawing/2014/main" id="{292554CD-8AD0-45B8-A6DA-C81DA17E39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79ACDD-4519-4B30-8F84-22E79EBF34B9}" type="slidenum">
              <a:rPr lang="en-IE" altLang="en-US" sz="1200" smtClean="0"/>
              <a:pPr/>
              <a:t>15</a:t>
            </a:fld>
            <a:endParaRPr lang="en-IE" altLang="en-US" sz="1200" dirty="0"/>
          </a:p>
        </p:txBody>
      </p:sp>
    </p:spTree>
    <p:extLst>
      <p:ext uri="{BB962C8B-B14F-4D97-AF65-F5344CB8AC3E}">
        <p14:creationId xmlns:p14="http://schemas.microsoft.com/office/powerpoint/2010/main" val="2613976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8BB37BB-C425-47BE-B9DA-A45F650C7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D5181D16-9BB4-451E-A32E-941369481A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5124" name="Slide Number Placeholder 3">
            <a:extLst>
              <a:ext uri="{FF2B5EF4-FFF2-40B4-BE49-F238E27FC236}">
                <a16:creationId xmlns:a16="http://schemas.microsoft.com/office/drawing/2014/main" id="{292554CD-8AD0-45B8-A6DA-C81DA17E39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79ACDD-4519-4B30-8F84-22E79EBF34B9}" type="slidenum">
              <a:rPr lang="en-IE" altLang="en-US" sz="1200" smtClean="0"/>
              <a:pPr/>
              <a:t>3</a:t>
            </a:fld>
            <a:endParaRPr lang="en-IE" altLang="en-US" sz="1200" dirty="0"/>
          </a:p>
        </p:txBody>
      </p:sp>
    </p:spTree>
    <p:extLst>
      <p:ext uri="{BB962C8B-B14F-4D97-AF65-F5344CB8AC3E}">
        <p14:creationId xmlns:p14="http://schemas.microsoft.com/office/powerpoint/2010/main" val="1671273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8BB37BB-C425-47BE-B9DA-A45F650C7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D5181D16-9BB4-451E-A32E-941369481A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5124" name="Slide Number Placeholder 3">
            <a:extLst>
              <a:ext uri="{FF2B5EF4-FFF2-40B4-BE49-F238E27FC236}">
                <a16:creationId xmlns:a16="http://schemas.microsoft.com/office/drawing/2014/main" id="{292554CD-8AD0-45B8-A6DA-C81DA17E39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79ACDD-4519-4B30-8F84-22E79EBF34B9}" type="slidenum">
              <a:rPr lang="en-IE" altLang="en-US" sz="1200" smtClean="0"/>
              <a:pPr/>
              <a:t>4</a:t>
            </a:fld>
            <a:endParaRPr lang="en-IE" altLang="en-US" sz="1200" dirty="0"/>
          </a:p>
        </p:txBody>
      </p:sp>
    </p:spTree>
    <p:extLst>
      <p:ext uri="{BB962C8B-B14F-4D97-AF65-F5344CB8AC3E}">
        <p14:creationId xmlns:p14="http://schemas.microsoft.com/office/powerpoint/2010/main" val="4219991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8BB37BB-C425-47BE-B9DA-A45F650C7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D5181D16-9BB4-451E-A32E-941369481A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5124" name="Slide Number Placeholder 3">
            <a:extLst>
              <a:ext uri="{FF2B5EF4-FFF2-40B4-BE49-F238E27FC236}">
                <a16:creationId xmlns:a16="http://schemas.microsoft.com/office/drawing/2014/main" id="{292554CD-8AD0-45B8-A6DA-C81DA17E39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79ACDD-4519-4B30-8F84-22E79EBF34B9}" type="slidenum">
              <a:rPr lang="en-IE" altLang="en-US" sz="1200" smtClean="0"/>
              <a:pPr/>
              <a:t>5</a:t>
            </a:fld>
            <a:endParaRPr lang="en-IE" altLang="en-US" sz="1200" dirty="0"/>
          </a:p>
        </p:txBody>
      </p:sp>
    </p:spTree>
    <p:extLst>
      <p:ext uri="{BB962C8B-B14F-4D97-AF65-F5344CB8AC3E}">
        <p14:creationId xmlns:p14="http://schemas.microsoft.com/office/powerpoint/2010/main" val="2741604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8BB37BB-C425-47BE-B9DA-A45F650C7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D5181D16-9BB4-451E-A32E-941369481A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5124" name="Slide Number Placeholder 3">
            <a:extLst>
              <a:ext uri="{FF2B5EF4-FFF2-40B4-BE49-F238E27FC236}">
                <a16:creationId xmlns:a16="http://schemas.microsoft.com/office/drawing/2014/main" id="{292554CD-8AD0-45B8-A6DA-C81DA17E39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79ACDD-4519-4B30-8F84-22E79EBF34B9}" type="slidenum">
              <a:rPr lang="en-IE" altLang="en-US" sz="1200" smtClean="0"/>
              <a:pPr/>
              <a:t>6</a:t>
            </a:fld>
            <a:endParaRPr lang="en-IE" altLang="en-US" sz="1200" dirty="0"/>
          </a:p>
        </p:txBody>
      </p:sp>
    </p:spTree>
    <p:extLst>
      <p:ext uri="{BB962C8B-B14F-4D97-AF65-F5344CB8AC3E}">
        <p14:creationId xmlns:p14="http://schemas.microsoft.com/office/powerpoint/2010/main" val="2834065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8BB37BB-C425-47BE-B9DA-A45F650C7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D5181D16-9BB4-451E-A32E-941369481A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5124" name="Slide Number Placeholder 3">
            <a:extLst>
              <a:ext uri="{FF2B5EF4-FFF2-40B4-BE49-F238E27FC236}">
                <a16:creationId xmlns:a16="http://schemas.microsoft.com/office/drawing/2014/main" id="{292554CD-8AD0-45B8-A6DA-C81DA17E39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79ACDD-4519-4B30-8F84-22E79EBF34B9}" type="slidenum">
              <a:rPr lang="en-IE" altLang="en-US" sz="1200" smtClean="0"/>
              <a:pPr/>
              <a:t>7</a:t>
            </a:fld>
            <a:endParaRPr lang="en-IE" altLang="en-US" sz="1200" dirty="0"/>
          </a:p>
        </p:txBody>
      </p:sp>
    </p:spTree>
    <p:extLst>
      <p:ext uri="{BB962C8B-B14F-4D97-AF65-F5344CB8AC3E}">
        <p14:creationId xmlns:p14="http://schemas.microsoft.com/office/powerpoint/2010/main" val="4234445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8BB37BB-C425-47BE-B9DA-A45F650C7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D5181D16-9BB4-451E-A32E-941369481A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z="1200">
                <a:solidFill>
                  <a:srgbClr val="51626F"/>
                </a:solidFill>
              </a:rPr>
              <a:t>Brookvale: </a:t>
            </a:r>
            <a:r>
              <a:rPr lang="en-GB" altLang="en-US"/>
              <a:t>7 responses as of 20/4; </a:t>
            </a:r>
            <a:r>
              <a:rPr lang="en-GB" altLang="en-US" dirty="0"/>
              <a:t>4 in favour, 2 against (parking/change concerns), 1 N/A</a:t>
            </a:r>
            <a:endParaRPr lang="en-IE" altLang="en-US" dirty="0"/>
          </a:p>
        </p:txBody>
      </p:sp>
      <p:sp>
        <p:nvSpPr>
          <p:cNvPr id="5124" name="Slide Number Placeholder 3">
            <a:extLst>
              <a:ext uri="{FF2B5EF4-FFF2-40B4-BE49-F238E27FC236}">
                <a16:creationId xmlns:a16="http://schemas.microsoft.com/office/drawing/2014/main" id="{292554CD-8AD0-45B8-A6DA-C81DA17E39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79ACDD-4519-4B30-8F84-22E79EBF34B9}" type="slidenum">
              <a:rPr lang="en-IE" altLang="en-US" sz="1200" smtClean="0"/>
              <a:pPr/>
              <a:t>8</a:t>
            </a:fld>
            <a:endParaRPr lang="en-IE" altLang="en-US" sz="1200" dirty="0"/>
          </a:p>
        </p:txBody>
      </p:sp>
    </p:spTree>
    <p:extLst>
      <p:ext uri="{BB962C8B-B14F-4D97-AF65-F5344CB8AC3E}">
        <p14:creationId xmlns:p14="http://schemas.microsoft.com/office/powerpoint/2010/main" val="3886071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8BB37BB-C425-47BE-B9DA-A45F650C7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D5181D16-9BB4-451E-A32E-941369481A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5124" name="Slide Number Placeholder 3">
            <a:extLst>
              <a:ext uri="{FF2B5EF4-FFF2-40B4-BE49-F238E27FC236}">
                <a16:creationId xmlns:a16="http://schemas.microsoft.com/office/drawing/2014/main" id="{292554CD-8AD0-45B8-A6DA-C81DA17E39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79ACDD-4519-4B30-8F84-22E79EBF34B9}" type="slidenum">
              <a:rPr lang="en-IE" altLang="en-US" sz="1200" smtClean="0"/>
              <a:pPr/>
              <a:t>9</a:t>
            </a:fld>
            <a:endParaRPr lang="en-IE" altLang="en-US" sz="1200" dirty="0"/>
          </a:p>
        </p:txBody>
      </p:sp>
    </p:spTree>
    <p:extLst>
      <p:ext uri="{BB962C8B-B14F-4D97-AF65-F5344CB8AC3E}">
        <p14:creationId xmlns:p14="http://schemas.microsoft.com/office/powerpoint/2010/main" val="1735222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8BB37BB-C425-47BE-B9DA-A45F650C7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D5181D16-9BB4-451E-A32E-941369481A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5124" name="Slide Number Placeholder 3">
            <a:extLst>
              <a:ext uri="{FF2B5EF4-FFF2-40B4-BE49-F238E27FC236}">
                <a16:creationId xmlns:a16="http://schemas.microsoft.com/office/drawing/2014/main" id="{292554CD-8AD0-45B8-A6DA-C81DA17E39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79ACDD-4519-4B30-8F84-22E79EBF34B9}" type="slidenum">
              <a:rPr lang="en-IE" altLang="en-US" sz="1200" smtClean="0"/>
              <a:pPr/>
              <a:t>10</a:t>
            </a:fld>
            <a:endParaRPr lang="en-IE" altLang="en-US" sz="1200" dirty="0"/>
          </a:p>
        </p:txBody>
      </p:sp>
    </p:spTree>
    <p:extLst>
      <p:ext uri="{BB962C8B-B14F-4D97-AF65-F5344CB8AC3E}">
        <p14:creationId xmlns:p14="http://schemas.microsoft.com/office/powerpoint/2010/main" val="2141325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Rectangle 4">
            <a:extLst>
              <a:ext uri="{FF2B5EF4-FFF2-40B4-BE49-F238E27FC236}">
                <a16:creationId xmlns:a16="http://schemas.microsoft.com/office/drawing/2014/main" id="{DB4E9C5D-3884-4238-BB00-C6411C96F19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0714C100-896D-4060-81B5-414D2CD0A3F5}"/>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F38A1E70-02E6-465B-8EC1-66F7A983FC98}"/>
              </a:ext>
            </a:extLst>
          </p:cNvPr>
          <p:cNvSpPr>
            <a:spLocks noGrp="1" noChangeArrowheads="1"/>
          </p:cNvSpPr>
          <p:nvPr>
            <p:ph type="sldNum" sz="quarter" idx="12"/>
          </p:nvPr>
        </p:nvSpPr>
        <p:spPr>
          <a:ln/>
        </p:spPr>
        <p:txBody>
          <a:bodyPr/>
          <a:lstStyle>
            <a:lvl1pPr>
              <a:defRPr/>
            </a:lvl1pPr>
          </a:lstStyle>
          <a:p>
            <a:pPr>
              <a:defRPr/>
            </a:pPr>
            <a:fld id="{4F35871C-560C-4359-AFC5-6A51AD08D442}" type="slidenum">
              <a:rPr lang="en-US" altLang="en-US"/>
              <a:pPr>
                <a:defRPr/>
              </a:pPr>
              <a:t>‹#›</a:t>
            </a:fld>
            <a:endParaRPr lang="en-US" altLang="en-US" dirty="0"/>
          </a:p>
        </p:txBody>
      </p:sp>
    </p:spTree>
    <p:extLst>
      <p:ext uri="{BB962C8B-B14F-4D97-AF65-F5344CB8AC3E}">
        <p14:creationId xmlns:p14="http://schemas.microsoft.com/office/powerpoint/2010/main" val="1697189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Rectangle 4">
            <a:extLst>
              <a:ext uri="{FF2B5EF4-FFF2-40B4-BE49-F238E27FC236}">
                <a16:creationId xmlns:a16="http://schemas.microsoft.com/office/drawing/2014/main" id="{2337E55E-F1B6-4835-86F7-56FF3B71A444}"/>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9DF86F35-C45D-4C16-9768-EE0885B2E20B}"/>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AB5D1664-2444-4A8F-9DB4-ED5651D01077}"/>
              </a:ext>
            </a:extLst>
          </p:cNvPr>
          <p:cNvSpPr>
            <a:spLocks noGrp="1" noChangeArrowheads="1"/>
          </p:cNvSpPr>
          <p:nvPr>
            <p:ph type="sldNum" sz="quarter" idx="12"/>
          </p:nvPr>
        </p:nvSpPr>
        <p:spPr>
          <a:ln/>
        </p:spPr>
        <p:txBody>
          <a:bodyPr/>
          <a:lstStyle>
            <a:lvl1pPr>
              <a:defRPr/>
            </a:lvl1pPr>
          </a:lstStyle>
          <a:p>
            <a:pPr>
              <a:defRPr/>
            </a:pPr>
            <a:fld id="{1A6CF69B-81F8-41AD-8DA7-414A04574858}" type="slidenum">
              <a:rPr lang="en-US" altLang="en-US"/>
              <a:pPr>
                <a:defRPr/>
              </a:pPr>
              <a:t>‹#›</a:t>
            </a:fld>
            <a:endParaRPr lang="en-US" altLang="en-US" dirty="0"/>
          </a:p>
        </p:txBody>
      </p:sp>
    </p:spTree>
    <p:extLst>
      <p:ext uri="{BB962C8B-B14F-4D97-AF65-F5344CB8AC3E}">
        <p14:creationId xmlns:p14="http://schemas.microsoft.com/office/powerpoint/2010/main" val="278572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Rectangle 4">
            <a:extLst>
              <a:ext uri="{FF2B5EF4-FFF2-40B4-BE49-F238E27FC236}">
                <a16:creationId xmlns:a16="http://schemas.microsoft.com/office/drawing/2014/main" id="{A7CBAE23-0182-4B17-9B9D-577579D5639A}"/>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F97EC9AC-E337-4698-9F7C-430A8FB3B895}"/>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CEAFC5AD-9D8C-47F8-8246-2BD1B3CDAB75}"/>
              </a:ext>
            </a:extLst>
          </p:cNvPr>
          <p:cNvSpPr>
            <a:spLocks noGrp="1" noChangeArrowheads="1"/>
          </p:cNvSpPr>
          <p:nvPr>
            <p:ph type="sldNum" sz="quarter" idx="12"/>
          </p:nvPr>
        </p:nvSpPr>
        <p:spPr>
          <a:ln/>
        </p:spPr>
        <p:txBody>
          <a:bodyPr/>
          <a:lstStyle>
            <a:lvl1pPr>
              <a:defRPr/>
            </a:lvl1pPr>
          </a:lstStyle>
          <a:p>
            <a:pPr>
              <a:defRPr/>
            </a:pPr>
            <a:fld id="{9B1B042B-5A6F-444B-9C65-3DD39A9DBCE4}" type="slidenum">
              <a:rPr lang="en-US" altLang="en-US"/>
              <a:pPr>
                <a:defRPr/>
              </a:pPr>
              <a:t>‹#›</a:t>
            </a:fld>
            <a:endParaRPr lang="en-US" altLang="en-US" dirty="0"/>
          </a:p>
        </p:txBody>
      </p:sp>
    </p:spTree>
    <p:extLst>
      <p:ext uri="{BB962C8B-B14F-4D97-AF65-F5344CB8AC3E}">
        <p14:creationId xmlns:p14="http://schemas.microsoft.com/office/powerpoint/2010/main" val="2542659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Rectangle 4">
            <a:extLst>
              <a:ext uri="{FF2B5EF4-FFF2-40B4-BE49-F238E27FC236}">
                <a16:creationId xmlns:a16="http://schemas.microsoft.com/office/drawing/2014/main" id="{5B724E39-8471-4D75-9BFD-131818E47297}"/>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AC1D8FC6-22B3-4BA3-B685-7BED20E6D303}"/>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64942046-3735-4F01-8396-656EE2106B62}"/>
              </a:ext>
            </a:extLst>
          </p:cNvPr>
          <p:cNvSpPr>
            <a:spLocks noGrp="1" noChangeArrowheads="1"/>
          </p:cNvSpPr>
          <p:nvPr>
            <p:ph type="sldNum" sz="quarter" idx="12"/>
          </p:nvPr>
        </p:nvSpPr>
        <p:spPr>
          <a:ln/>
        </p:spPr>
        <p:txBody>
          <a:bodyPr/>
          <a:lstStyle>
            <a:lvl1pPr>
              <a:defRPr/>
            </a:lvl1pPr>
          </a:lstStyle>
          <a:p>
            <a:pPr>
              <a:defRPr/>
            </a:pPr>
            <a:fld id="{62665D8A-A8C8-4299-B4EE-73B4CEFB2CEC}" type="slidenum">
              <a:rPr lang="en-US" altLang="en-US"/>
              <a:pPr>
                <a:defRPr/>
              </a:pPr>
              <a:t>‹#›</a:t>
            </a:fld>
            <a:endParaRPr lang="en-US" altLang="en-US" dirty="0"/>
          </a:p>
        </p:txBody>
      </p:sp>
    </p:spTree>
    <p:extLst>
      <p:ext uri="{BB962C8B-B14F-4D97-AF65-F5344CB8AC3E}">
        <p14:creationId xmlns:p14="http://schemas.microsoft.com/office/powerpoint/2010/main" val="681733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F63DD848-D07C-4587-A1B5-EDCC008441EA}"/>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42C2E9C7-C9AE-4435-A4B9-4C6D93897972}"/>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767A14C2-7FD4-4D96-ABA2-167A60626D15}"/>
              </a:ext>
            </a:extLst>
          </p:cNvPr>
          <p:cNvSpPr>
            <a:spLocks noGrp="1" noChangeArrowheads="1"/>
          </p:cNvSpPr>
          <p:nvPr>
            <p:ph type="sldNum" sz="quarter" idx="12"/>
          </p:nvPr>
        </p:nvSpPr>
        <p:spPr>
          <a:ln/>
        </p:spPr>
        <p:txBody>
          <a:bodyPr/>
          <a:lstStyle>
            <a:lvl1pPr>
              <a:defRPr/>
            </a:lvl1pPr>
          </a:lstStyle>
          <a:p>
            <a:pPr>
              <a:defRPr/>
            </a:pPr>
            <a:fld id="{751E0248-4222-4700-B48B-ED59E5603703}" type="slidenum">
              <a:rPr lang="en-US" altLang="en-US"/>
              <a:pPr>
                <a:defRPr/>
              </a:pPr>
              <a:t>‹#›</a:t>
            </a:fld>
            <a:endParaRPr lang="en-US" altLang="en-US" dirty="0"/>
          </a:p>
        </p:txBody>
      </p:sp>
    </p:spTree>
    <p:extLst>
      <p:ext uri="{BB962C8B-B14F-4D97-AF65-F5344CB8AC3E}">
        <p14:creationId xmlns:p14="http://schemas.microsoft.com/office/powerpoint/2010/main" val="130196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Rectangle 4">
            <a:extLst>
              <a:ext uri="{FF2B5EF4-FFF2-40B4-BE49-F238E27FC236}">
                <a16:creationId xmlns:a16="http://schemas.microsoft.com/office/drawing/2014/main" id="{DCF5F404-6B6F-4720-AD80-3BC7F01F61AD}"/>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6FEF2DD8-82AF-4AC8-99D1-74B1D0C4FA2B}"/>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43133F49-0E57-4152-930E-65952C041D50}"/>
              </a:ext>
            </a:extLst>
          </p:cNvPr>
          <p:cNvSpPr>
            <a:spLocks noGrp="1" noChangeArrowheads="1"/>
          </p:cNvSpPr>
          <p:nvPr>
            <p:ph type="sldNum" sz="quarter" idx="12"/>
          </p:nvPr>
        </p:nvSpPr>
        <p:spPr>
          <a:ln/>
        </p:spPr>
        <p:txBody>
          <a:bodyPr/>
          <a:lstStyle>
            <a:lvl1pPr>
              <a:defRPr/>
            </a:lvl1pPr>
          </a:lstStyle>
          <a:p>
            <a:pPr>
              <a:defRPr/>
            </a:pPr>
            <a:fld id="{72BB85D8-20FD-43B6-8927-914D3D792119}" type="slidenum">
              <a:rPr lang="en-US" altLang="en-US"/>
              <a:pPr>
                <a:defRPr/>
              </a:pPr>
              <a:t>‹#›</a:t>
            </a:fld>
            <a:endParaRPr lang="en-US" altLang="en-US" dirty="0"/>
          </a:p>
        </p:txBody>
      </p:sp>
    </p:spTree>
    <p:extLst>
      <p:ext uri="{BB962C8B-B14F-4D97-AF65-F5344CB8AC3E}">
        <p14:creationId xmlns:p14="http://schemas.microsoft.com/office/powerpoint/2010/main" val="1572944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Rectangle 4">
            <a:extLst>
              <a:ext uri="{FF2B5EF4-FFF2-40B4-BE49-F238E27FC236}">
                <a16:creationId xmlns:a16="http://schemas.microsoft.com/office/drawing/2014/main" id="{3A0F9218-3EA5-4872-9775-F4F8A1B9CA60}"/>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a:extLst>
              <a:ext uri="{FF2B5EF4-FFF2-40B4-BE49-F238E27FC236}">
                <a16:creationId xmlns:a16="http://schemas.microsoft.com/office/drawing/2014/main" id="{60CF9510-64C1-490E-BD69-1EE242351E5D}"/>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a:extLst>
              <a:ext uri="{FF2B5EF4-FFF2-40B4-BE49-F238E27FC236}">
                <a16:creationId xmlns:a16="http://schemas.microsoft.com/office/drawing/2014/main" id="{7AF38109-CD6E-491D-AB93-DAC760B6712C}"/>
              </a:ext>
            </a:extLst>
          </p:cNvPr>
          <p:cNvSpPr>
            <a:spLocks noGrp="1" noChangeArrowheads="1"/>
          </p:cNvSpPr>
          <p:nvPr>
            <p:ph type="sldNum" sz="quarter" idx="12"/>
          </p:nvPr>
        </p:nvSpPr>
        <p:spPr>
          <a:ln/>
        </p:spPr>
        <p:txBody>
          <a:bodyPr/>
          <a:lstStyle>
            <a:lvl1pPr>
              <a:defRPr/>
            </a:lvl1pPr>
          </a:lstStyle>
          <a:p>
            <a:pPr>
              <a:defRPr/>
            </a:pPr>
            <a:fld id="{EF616218-F307-4C09-A650-39C8B61AF594}" type="slidenum">
              <a:rPr lang="en-US" altLang="en-US"/>
              <a:pPr>
                <a:defRPr/>
              </a:pPr>
              <a:t>‹#›</a:t>
            </a:fld>
            <a:endParaRPr lang="en-US" altLang="en-US" dirty="0"/>
          </a:p>
        </p:txBody>
      </p:sp>
    </p:spTree>
    <p:extLst>
      <p:ext uri="{BB962C8B-B14F-4D97-AF65-F5344CB8AC3E}">
        <p14:creationId xmlns:p14="http://schemas.microsoft.com/office/powerpoint/2010/main" val="1363640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Rectangle 4">
            <a:extLst>
              <a:ext uri="{FF2B5EF4-FFF2-40B4-BE49-F238E27FC236}">
                <a16:creationId xmlns:a16="http://schemas.microsoft.com/office/drawing/2014/main" id="{EF80506D-8D25-4224-991F-2236AA4C84F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a:extLst>
              <a:ext uri="{FF2B5EF4-FFF2-40B4-BE49-F238E27FC236}">
                <a16:creationId xmlns:a16="http://schemas.microsoft.com/office/drawing/2014/main" id="{73E53655-7A75-44DA-84BE-8B7DB718A3BD}"/>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a:extLst>
              <a:ext uri="{FF2B5EF4-FFF2-40B4-BE49-F238E27FC236}">
                <a16:creationId xmlns:a16="http://schemas.microsoft.com/office/drawing/2014/main" id="{79D4C619-7AAF-484A-B7E9-8E066E8D474B}"/>
              </a:ext>
            </a:extLst>
          </p:cNvPr>
          <p:cNvSpPr>
            <a:spLocks noGrp="1" noChangeArrowheads="1"/>
          </p:cNvSpPr>
          <p:nvPr>
            <p:ph type="sldNum" sz="quarter" idx="12"/>
          </p:nvPr>
        </p:nvSpPr>
        <p:spPr>
          <a:ln/>
        </p:spPr>
        <p:txBody>
          <a:bodyPr/>
          <a:lstStyle>
            <a:lvl1pPr>
              <a:defRPr/>
            </a:lvl1pPr>
          </a:lstStyle>
          <a:p>
            <a:pPr>
              <a:defRPr/>
            </a:pPr>
            <a:fld id="{0D688A98-C2F8-498F-A2D7-55C104A01F42}" type="slidenum">
              <a:rPr lang="en-US" altLang="en-US"/>
              <a:pPr>
                <a:defRPr/>
              </a:pPr>
              <a:t>‹#›</a:t>
            </a:fld>
            <a:endParaRPr lang="en-US" altLang="en-US" dirty="0"/>
          </a:p>
        </p:txBody>
      </p:sp>
    </p:spTree>
    <p:extLst>
      <p:ext uri="{BB962C8B-B14F-4D97-AF65-F5344CB8AC3E}">
        <p14:creationId xmlns:p14="http://schemas.microsoft.com/office/powerpoint/2010/main" val="3427862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FDD13CB-285F-444D-9414-BB5DAD0B35A6}"/>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a:extLst>
              <a:ext uri="{FF2B5EF4-FFF2-40B4-BE49-F238E27FC236}">
                <a16:creationId xmlns:a16="http://schemas.microsoft.com/office/drawing/2014/main" id="{C165E732-9AC6-46A5-B847-CA7EAF7CCEAB}"/>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a:extLst>
              <a:ext uri="{FF2B5EF4-FFF2-40B4-BE49-F238E27FC236}">
                <a16:creationId xmlns:a16="http://schemas.microsoft.com/office/drawing/2014/main" id="{C3030AD4-6EB4-4167-953C-6250FA30FC2A}"/>
              </a:ext>
            </a:extLst>
          </p:cNvPr>
          <p:cNvSpPr>
            <a:spLocks noGrp="1" noChangeArrowheads="1"/>
          </p:cNvSpPr>
          <p:nvPr>
            <p:ph type="sldNum" sz="quarter" idx="12"/>
          </p:nvPr>
        </p:nvSpPr>
        <p:spPr>
          <a:ln/>
        </p:spPr>
        <p:txBody>
          <a:bodyPr/>
          <a:lstStyle>
            <a:lvl1pPr>
              <a:defRPr/>
            </a:lvl1pPr>
          </a:lstStyle>
          <a:p>
            <a:pPr>
              <a:defRPr/>
            </a:pPr>
            <a:fld id="{3C69FFBA-0B94-40AA-9D1C-16F2738B49A3}" type="slidenum">
              <a:rPr lang="en-US" altLang="en-US"/>
              <a:pPr>
                <a:defRPr/>
              </a:pPr>
              <a:t>‹#›</a:t>
            </a:fld>
            <a:endParaRPr lang="en-US" altLang="en-US" dirty="0"/>
          </a:p>
        </p:txBody>
      </p:sp>
    </p:spTree>
    <p:extLst>
      <p:ext uri="{BB962C8B-B14F-4D97-AF65-F5344CB8AC3E}">
        <p14:creationId xmlns:p14="http://schemas.microsoft.com/office/powerpoint/2010/main" val="3277658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B8053FA6-3FAC-4883-9EF0-C880E50FC970}"/>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E5136C98-4E26-4759-A780-DAE93E3FD656}"/>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F18498E8-D70C-4F33-AE5A-7D85C9D5055A}"/>
              </a:ext>
            </a:extLst>
          </p:cNvPr>
          <p:cNvSpPr>
            <a:spLocks noGrp="1" noChangeArrowheads="1"/>
          </p:cNvSpPr>
          <p:nvPr>
            <p:ph type="sldNum" sz="quarter" idx="12"/>
          </p:nvPr>
        </p:nvSpPr>
        <p:spPr>
          <a:ln/>
        </p:spPr>
        <p:txBody>
          <a:bodyPr/>
          <a:lstStyle>
            <a:lvl1pPr>
              <a:defRPr/>
            </a:lvl1pPr>
          </a:lstStyle>
          <a:p>
            <a:pPr>
              <a:defRPr/>
            </a:pPr>
            <a:fld id="{696FF227-7018-4591-A0EE-3F8218ABBD7F}" type="slidenum">
              <a:rPr lang="en-US" altLang="en-US"/>
              <a:pPr>
                <a:defRPr/>
              </a:pPr>
              <a:t>‹#›</a:t>
            </a:fld>
            <a:endParaRPr lang="en-US" altLang="en-US" dirty="0"/>
          </a:p>
        </p:txBody>
      </p:sp>
    </p:spTree>
    <p:extLst>
      <p:ext uri="{BB962C8B-B14F-4D97-AF65-F5344CB8AC3E}">
        <p14:creationId xmlns:p14="http://schemas.microsoft.com/office/powerpoint/2010/main" val="3554123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A27F888B-CEAD-4AAE-A840-0666D967B38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A46802FF-EB09-4D8F-8A6B-4FF34CB90316}"/>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AF8D03B1-5D65-4780-A788-2B7E6FE86867}"/>
              </a:ext>
            </a:extLst>
          </p:cNvPr>
          <p:cNvSpPr>
            <a:spLocks noGrp="1" noChangeArrowheads="1"/>
          </p:cNvSpPr>
          <p:nvPr>
            <p:ph type="sldNum" sz="quarter" idx="12"/>
          </p:nvPr>
        </p:nvSpPr>
        <p:spPr>
          <a:ln/>
        </p:spPr>
        <p:txBody>
          <a:bodyPr/>
          <a:lstStyle>
            <a:lvl1pPr>
              <a:defRPr/>
            </a:lvl1pPr>
          </a:lstStyle>
          <a:p>
            <a:pPr>
              <a:defRPr/>
            </a:pPr>
            <a:fld id="{A8E5A120-DBF9-495F-BCA7-9F1813A35D55}" type="slidenum">
              <a:rPr lang="en-US" altLang="en-US"/>
              <a:pPr>
                <a:defRPr/>
              </a:pPr>
              <a:t>‹#›</a:t>
            </a:fld>
            <a:endParaRPr lang="en-US" altLang="en-US" dirty="0"/>
          </a:p>
        </p:txBody>
      </p:sp>
    </p:spTree>
    <p:extLst>
      <p:ext uri="{BB962C8B-B14F-4D97-AF65-F5344CB8AC3E}">
        <p14:creationId xmlns:p14="http://schemas.microsoft.com/office/powerpoint/2010/main" val="2102716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FF43F0D-36A8-4345-B70E-812F049329C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84A985E-3092-4491-BC9D-102BEB657ED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AFCCE03-7E88-43FE-9C54-CF575D0C85C9}"/>
              </a:ext>
            </a:extLst>
          </p:cNvPr>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dirty="0"/>
          </a:p>
        </p:txBody>
      </p:sp>
      <p:sp>
        <p:nvSpPr>
          <p:cNvPr id="1029" name="Rectangle 5">
            <a:extLst>
              <a:ext uri="{FF2B5EF4-FFF2-40B4-BE49-F238E27FC236}">
                <a16:creationId xmlns:a16="http://schemas.microsoft.com/office/drawing/2014/main" id="{46831EE6-B8A6-4983-B125-1A1F35509E2E}"/>
              </a:ext>
            </a:extLst>
          </p:cNvPr>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dirty="0"/>
          </a:p>
        </p:txBody>
      </p:sp>
      <p:sp>
        <p:nvSpPr>
          <p:cNvPr id="1030" name="Rectangle 6">
            <a:extLst>
              <a:ext uri="{FF2B5EF4-FFF2-40B4-BE49-F238E27FC236}">
                <a16:creationId xmlns:a16="http://schemas.microsoft.com/office/drawing/2014/main" id="{FFDFEF1B-8A32-4271-8BEC-54B35E25B8D8}"/>
              </a:ext>
            </a:extLst>
          </p:cNvPr>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a:lvl1pPr>
          </a:lstStyle>
          <a:p>
            <a:pPr>
              <a:defRPr/>
            </a:pPr>
            <a:fld id="{B23BE63B-5356-4DB5-BC0D-3423002F7631}"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2.jpeg"/><Relationship Id="rId7"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32">
            <a:extLst>
              <a:ext uri="{FF2B5EF4-FFF2-40B4-BE49-F238E27FC236}">
                <a16:creationId xmlns:a16="http://schemas.microsoft.com/office/drawing/2014/main" id="{3CFB4E09-A4E4-4D2B-AB20-F6551A6369C1}"/>
              </a:ext>
            </a:extLst>
          </p:cNvPr>
          <p:cNvSpPr>
            <a:spLocks noGrp="1" noChangeArrowheads="1"/>
          </p:cNvSpPr>
          <p:nvPr>
            <p:ph type="subTitle" idx="1"/>
          </p:nvPr>
        </p:nvSpPr>
        <p:spPr>
          <a:xfrm>
            <a:off x="382588" y="2687638"/>
            <a:ext cx="8305800" cy="1752600"/>
          </a:xfrm>
          <a:noFill/>
        </p:spPr>
        <p:txBody>
          <a:bodyPr/>
          <a:lstStyle/>
          <a:p>
            <a:pPr algn="l" eaLnBrk="1" hangingPunct="1"/>
            <a:r>
              <a:rPr lang="en-US" altLang="en-US" sz="4400" dirty="0">
                <a:solidFill>
                  <a:schemeClr val="bg1"/>
                </a:solidFill>
              </a:rPr>
              <a:t>Canal Loop Urban Greenway</a:t>
            </a:r>
          </a:p>
          <a:p>
            <a:pPr algn="l" eaLnBrk="1" hangingPunct="1"/>
            <a:r>
              <a:rPr lang="en-US" altLang="en-US" sz="4000" dirty="0">
                <a:solidFill>
                  <a:schemeClr val="bg1"/>
                </a:solidFill>
              </a:rPr>
              <a:t>Progress Update</a:t>
            </a:r>
          </a:p>
          <a:p>
            <a:pPr algn="l" eaLnBrk="1" hangingPunct="1"/>
            <a:endParaRPr lang="en-US" altLang="en-US" sz="4400" dirty="0">
              <a:solidFill>
                <a:schemeClr val="bg1"/>
              </a:solidFill>
            </a:endParaRPr>
          </a:p>
        </p:txBody>
      </p:sp>
      <p:sp>
        <p:nvSpPr>
          <p:cNvPr id="3075" name="Rectangle 33">
            <a:extLst>
              <a:ext uri="{FF2B5EF4-FFF2-40B4-BE49-F238E27FC236}">
                <a16:creationId xmlns:a16="http://schemas.microsoft.com/office/drawing/2014/main" id="{20A76C92-1DEA-41C2-AFC5-A38E78C18777}"/>
              </a:ext>
            </a:extLst>
          </p:cNvPr>
          <p:cNvSpPr>
            <a:spLocks noChangeArrowheads="1"/>
          </p:cNvSpPr>
          <p:nvPr/>
        </p:nvSpPr>
        <p:spPr bwMode="auto">
          <a:xfrm>
            <a:off x="381000" y="5029200"/>
            <a:ext cx="8305800" cy="77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GB" altLang="en-US" sz="2600" dirty="0">
                <a:solidFill>
                  <a:schemeClr val="bg1"/>
                </a:solidFill>
              </a:rPr>
              <a:t>Lucan/Palmerstown/Fonthill Area Committee Meeting</a:t>
            </a:r>
            <a:endParaRPr lang="en-US" altLang="en-US" sz="2600" dirty="0">
              <a:solidFill>
                <a:schemeClr val="bg1"/>
              </a:solidFill>
            </a:endParaRPr>
          </a:p>
          <a:p>
            <a:pPr eaLnBrk="1" hangingPunct="1">
              <a:buFontTx/>
              <a:buNone/>
            </a:pPr>
            <a:r>
              <a:rPr lang="en-US" altLang="en-US" sz="2600" dirty="0">
                <a:solidFill>
                  <a:schemeClr val="bg1"/>
                </a:solidFill>
              </a:rPr>
              <a:t>26th April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55844D-1C9C-482A-9DF2-885D2C730FC7}"/>
              </a:ext>
            </a:extLst>
          </p:cNvPr>
          <p:cNvSpPr/>
          <p:nvPr/>
        </p:nvSpPr>
        <p:spPr bwMode="auto">
          <a:xfrm>
            <a:off x="0" y="0"/>
            <a:ext cx="250824" cy="6858000"/>
          </a:xfrm>
          <a:prstGeom prst="rect">
            <a:avLst/>
          </a:prstGeom>
          <a:solidFill>
            <a:srgbClr val="F6F0B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E" sz="2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p:txBody>
      </p:sp>
      <p:sp>
        <p:nvSpPr>
          <p:cNvPr id="10" name="Rectangle 18">
            <a:extLst>
              <a:ext uri="{FF2B5EF4-FFF2-40B4-BE49-F238E27FC236}">
                <a16:creationId xmlns:a16="http://schemas.microsoft.com/office/drawing/2014/main" id="{0AEF8CAF-40F7-4A36-9E23-067820319F40}"/>
              </a:ext>
            </a:extLst>
          </p:cNvPr>
          <p:cNvSpPr>
            <a:spLocks noChangeArrowheads="1"/>
          </p:cNvSpPr>
          <p:nvPr/>
        </p:nvSpPr>
        <p:spPr bwMode="auto">
          <a:xfrm>
            <a:off x="250825" y="981075"/>
            <a:ext cx="3863790"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GB" altLang="en-US" sz="2800" dirty="0">
                <a:solidFill>
                  <a:srgbClr val="D95E00"/>
                </a:solidFill>
              </a:rPr>
              <a:t>Project Update</a:t>
            </a:r>
          </a:p>
          <a:p>
            <a:pPr eaLnBrk="1" hangingPunct="1">
              <a:buFontTx/>
              <a:buNone/>
            </a:pPr>
            <a:r>
              <a:rPr lang="en-US" altLang="en-US" sz="2400" u="sng" dirty="0">
                <a:solidFill>
                  <a:srgbClr val="D95E00"/>
                </a:solidFill>
              </a:rPr>
              <a:t>1: Lucan Village South</a:t>
            </a:r>
          </a:p>
          <a:p>
            <a:pPr eaLnBrk="1" hangingPunct="1">
              <a:buFontTx/>
              <a:buNone/>
            </a:pPr>
            <a:r>
              <a:rPr lang="en-GB" altLang="en-US" sz="2000" u="sng" dirty="0">
                <a:solidFill>
                  <a:srgbClr val="D95E00"/>
                </a:solidFill>
              </a:rPr>
              <a:t>Brookvale Park</a:t>
            </a:r>
            <a:r>
              <a:rPr lang="en-US" altLang="en-US" sz="2000" u="sng" dirty="0">
                <a:solidFill>
                  <a:srgbClr val="D95E00"/>
                </a:solidFill>
              </a:rPr>
              <a:t> - Objectives</a:t>
            </a:r>
            <a:endParaRPr lang="en-GB" altLang="en-US" sz="1800" dirty="0">
              <a:solidFill>
                <a:srgbClr val="51626F"/>
              </a:solidFill>
            </a:endParaRPr>
          </a:p>
          <a:p>
            <a:pPr eaLnBrk="1" hangingPunct="1"/>
            <a:r>
              <a:rPr lang="en-GB" altLang="en-US" sz="1800" dirty="0">
                <a:solidFill>
                  <a:srgbClr val="51626F"/>
                </a:solidFill>
              </a:rPr>
              <a:t>Retain the viewing point at the top of the hill</a:t>
            </a:r>
          </a:p>
          <a:p>
            <a:pPr eaLnBrk="1" hangingPunct="1"/>
            <a:r>
              <a:rPr lang="en-GB" altLang="en-US" sz="1800" dirty="0">
                <a:solidFill>
                  <a:srgbClr val="51626F"/>
                </a:solidFill>
              </a:rPr>
              <a:t>An entrance to the Lucan.</a:t>
            </a:r>
          </a:p>
          <a:p>
            <a:pPr eaLnBrk="1" hangingPunct="1"/>
            <a:r>
              <a:rPr lang="en-GB" altLang="en-US" sz="1800" dirty="0">
                <a:solidFill>
                  <a:srgbClr val="51626F"/>
                </a:solidFill>
              </a:rPr>
              <a:t>An accessible route for pedestrians &amp; cyclists and other wheels. </a:t>
            </a:r>
          </a:p>
          <a:p>
            <a:pPr eaLnBrk="1" hangingPunct="1"/>
            <a:r>
              <a:rPr lang="en-GB" altLang="en-US" sz="1800" dirty="0">
                <a:solidFill>
                  <a:srgbClr val="51626F"/>
                </a:solidFill>
              </a:rPr>
              <a:t>Stepped access with rest places.</a:t>
            </a:r>
          </a:p>
          <a:p>
            <a:pPr eaLnBrk="1" hangingPunct="1"/>
            <a:r>
              <a:rPr lang="en-GB" altLang="en-US" sz="1800" dirty="0">
                <a:solidFill>
                  <a:srgbClr val="51626F"/>
                </a:solidFill>
              </a:rPr>
              <a:t>Low maintenance and preferable native planting for biodiversity</a:t>
            </a:r>
          </a:p>
          <a:p>
            <a:pPr eaLnBrk="1" hangingPunct="1"/>
            <a:r>
              <a:rPr lang="en-GB" altLang="en-US" sz="1800" dirty="0">
                <a:solidFill>
                  <a:srgbClr val="51626F"/>
                </a:solidFill>
              </a:rPr>
              <a:t>Boundaries that are protected by a thick native hedgerow and trees</a:t>
            </a:r>
          </a:p>
          <a:p>
            <a:pPr eaLnBrk="1" hangingPunct="1"/>
            <a:endParaRPr lang="en-US" altLang="en-US" sz="2000" dirty="0">
              <a:solidFill>
                <a:srgbClr val="51626F"/>
              </a:solidFill>
            </a:endParaRPr>
          </a:p>
        </p:txBody>
      </p:sp>
      <p:pic>
        <p:nvPicPr>
          <p:cNvPr id="5" name="Picture 4" descr="Diagram, map&#10;&#10;Description automatically generated">
            <a:extLst>
              <a:ext uri="{FF2B5EF4-FFF2-40B4-BE49-F238E27FC236}">
                <a16:creationId xmlns:a16="http://schemas.microsoft.com/office/drawing/2014/main" id="{8EDD1CD2-0885-441E-8343-E5F42CC2C30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rcRect l="10798" r="14801" b="5650"/>
          <a:stretch/>
        </p:blipFill>
        <p:spPr bwMode="auto">
          <a:xfrm>
            <a:off x="4080510" y="1979454"/>
            <a:ext cx="4812665" cy="45777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96925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3869421-9060-49A1-AF07-47A5844EACC7}"/>
              </a:ext>
            </a:extLst>
          </p:cNvPr>
          <p:cNvGrpSpPr/>
          <p:nvPr/>
        </p:nvGrpSpPr>
        <p:grpSpPr>
          <a:xfrm>
            <a:off x="3541714" y="1984913"/>
            <a:ext cx="5573339" cy="1918583"/>
            <a:chOff x="283070" y="2718378"/>
            <a:chExt cx="3724346" cy="1282080"/>
          </a:xfrm>
        </p:grpSpPr>
        <p:pic>
          <p:nvPicPr>
            <p:cNvPr id="9" name="Picture 8" descr="Diagram&#10;&#10;Description automatically generated">
              <a:extLst>
                <a:ext uri="{FF2B5EF4-FFF2-40B4-BE49-F238E27FC236}">
                  <a16:creationId xmlns:a16="http://schemas.microsoft.com/office/drawing/2014/main" id="{90ACAA93-E5DF-4D26-B5D5-9E37AD6FB006}"/>
                </a:ext>
              </a:extLst>
            </p:cNvPr>
            <p:cNvPicPr>
              <a:picLocks noChangeAspect="1"/>
            </p:cNvPicPr>
            <p:nvPr/>
          </p:nvPicPr>
          <p:blipFill rotWithShape="1">
            <a:blip r:embed="rId4">
              <a:extLst>
                <a:ext uri="{28A0092B-C50C-407E-A947-70E740481C1C}">
                  <a14:useLocalDpi xmlns:a14="http://schemas.microsoft.com/office/drawing/2010/main" val="0"/>
                </a:ext>
              </a:extLst>
            </a:blip>
            <a:srcRect t="47581" b="12958"/>
            <a:stretch/>
          </p:blipFill>
          <p:spPr>
            <a:xfrm>
              <a:off x="283070" y="3068960"/>
              <a:ext cx="3724346" cy="931498"/>
            </a:xfrm>
            <a:prstGeom prst="rect">
              <a:avLst/>
            </a:prstGeom>
          </p:spPr>
        </p:pic>
        <p:pic>
          <p:nvPicPr>
            <p:cNvPr id="11" name="Picture 10" descr="Diagram&#10;&#10;Description automatically generated">
              <a:extLst>
                <a:ext uri="{FF2B5EF4-FFF2-40B4-BE49-F238E27FC236}">
                  <a16:creationId xmlns:a16="http://schemas.microsoft.com/office/drawing/2014/main" id="{41D2AD13-8DC0-4D4A-A253-9F6B456618C4}"/>
                </a:ext>
              </a:extLst>
            </p:cNvPr>
            <p:cNvPicPr>
              <a:picLocks noChangeAspect="1"/>
            </p:cNvPicPr>
            <p:nvPr/>
          </p:nvPicPr>
          <p:blipFill rotWithShape="1">
            <a:blip r:embed="rId4">
              <a:extLst>
                <a:ext uri="{28A0092B-C50C-407E-A947-70E740481C1C}">
                  <a14:useLocalDpi xmlns:a14="http://schemas.microsoft.com/office/drawing/2010/main" val="0"/>
                </a:ext>
              </a:extLst>
            </a:blip>
            <a:srcRect b="83497"/>
            <a:stretch/>
          </p:blipFill>
          <p:spPr>
            <a:xfrm>
              <a:off x="283070" y="2718378"/>
              <a:ext cx="3724346" cy="389551"/>
            </a:xfrm>
            <a:prstGeom prst="rect">
              <a:avLst/>
            </a:prstGeom>
          </p:spPr>
        </p:pic>
      </p:grpSp>
      <p:sp>
        <p:nvSpPr>
          <p:cNvPr id="10" name="Rectangle 18">
            <a:extLst>
              <a:ext uri="{FF2B5EF4-FFF2-40B4-BE49-F238E27FC236}">
                <a16:creationId xmlns:a16="http://schemas.microsoft.com/office/drawing/2014/main" id="{0AEF8CAF-40F7-4A36-9E23-067820319F40}"/>
              </a:ext>
            </a:extLst>
          </p:cNvPr>
          <p:cNvSpPr>
            <a:spLocks noChangeArrowheads="1"/>
          </p:cNvSpPr>
          <p:nvPr/>
        </p:nvSpPr>
        <p:spPr bwMode="auto">
          <a:xfrm>
            <a:off x="250825" y="981075"/>
            <a:ext cx="4321176" cy="302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sz="2800" dirty="0">
                <a:solidFill>
                  <a:srgbClr val="D95E00"/>
                </a:solidFill>
              </a:rPr>
              <a:t>Project Update</a:t>
            </a:r>
          </a:p>
          <a:p>
            <a:pPr eaLnBrk="1" hangingPunct="1">
              <a:buFontTx/>
              <a:buNone/>
            </a:pPr>
            <a:r>
              <a:rPr lang="en-US" altLang="en-US" sz="2400" u="sng" dirty="0">
                <a:solidFill>
                  <a:srgbClr val="D95E00"/>
                </a:solidFill>
              </a:rPr>
              <a:t>2: Upper Griffeen Valley Park</a:t>
            </a:r>
          </a:p>
          <a:p>
            <a:pPr eaLnBrk="1" hangingPunct="1"/>
            <a:r>
              <a:rPr lang="en-GB" altLang="en-US" sz="1800" dirty="0">
                <a:solidFill>
                  <a:schemeClr val="accent1">
                    <a:lumMod val="25000"/>
                  </a:schemeClr>
                </a:solidFill>
              </a:rPr>
              <a:t>Upgraded entrances</a:t>
            </a:r>
          </a:p>
          <a:p>
            <a:pPr eaLnBrk="1" hangingPunct="1"/>
            <a:r>
              <a:rPr lang="en-GB" altLang="en-US" sz="1800" dirty="0">
                <a:solidFill>
                  <a:schemeClr val="accent1">
                    <a:lumMod val="25000"/>
                  </a:schemeClr>
                </a:solidFill>
              </a:rPr>
              <a:t>Upgraded pathways</a:t>
            </a:r>
          </a:p>
          <a:p>
            <a:pPr eaLnBrk="1" hangingPunct="1"/>
            <a:r>
              <a:rPr lang="en-GB" altLang="en-US" sz="1800" dirty="0">
                <a:solidFill>
                  <a:schemeClr val="accent1">
                    <a:lumMod val="25000"/>
                  </a:schemeClr>
                </a:solidFill>
              </a:rPr>
              <a:t>Proposed wayfinding, planting, </a:t>
            </a:r>
          </a:p>
          <a:p>
            <a:pPr marL="0" indent="0" eaLnBrk="1" hangingPunct="1">
              <a:buNone/>
            </a:pPr>
            <a:r>
              <a:rPr lang="en-GB" altLang="en-US" sz="1800" dirty="0">
                <a:solidFill>
                  <a:schemeClr val="accent1">
                    <a:lumMod val="25000"/>
                  </a:schemeClr>
                </a:solidFill>
              </a:rPr>
              <a:t>and landform features</a:t>
            </a:r>
            <a:endParaRPr lang="en-US" altLang="en-US" sz="1800" dirty="0">
              <a:solidFill>
                <a:schemeClr val="accent1">
                  <a:lumMod val="25000"/>
                </a:schemeClr>
              </a:solidFill>
            </a:endParaRPr>
          </a:p>
          <a:p>
            <a:pPr eaLnBrk="1" hangingPunct="1">
              <a:buFontTx/>
              <a:buNone/>
            </a:pPr>
            <a:endParaRPr lang="en-US" altLang="en-US" sz="2400" u="sng" dirty="0">
              <a:solidFill>
                <a:srgbClr val="D95E00"/>
              </a:solidFill>
            </a:endParaRPr>
          </a:p>
          <a:p>
            <a:pPr eaLnBrk="1" hangingPunct="1">
              <a:buFontTx/>
              <a:buNone/>
            </a:pPr>
            <a:endParaRPr lang="en-US" altLang="en-US" sz="2000" dirty="0">
              <a:solidFill>
                <a:srgbClr val="51626F"/>
              </a:solidFill>
            </a:endParaRPr>
          </a:p>
        </p:txBody>
      </p:sp>
      <p:sp>
        <p:nvSpPr>
          <p:cNvPr id="3" name="Rectangle 2">
            <a:extLst>
              <a:ext uri="{FF2B5EF4-FFF2-40B4-BE49-F238E27FC236}">
                <a16:creationId xmlns:a16="http://schemas.microsoft.com/office/drawing/2014/main" id="{365CB017-EFB5-4590-BE27-D8A7B624D618}"/>
              </a:ext>
            </a:extLst>
          </p:cNvPr>
          <p:cNvSpPr/>
          <p:nvPr/>
        </p:nvSpPr>
        <p:spPr bwMode="auto">
          <a:xfrm>
            <a:off x="0" y="0"/>
            <a:ext cx="250824" cy="6858000"/>
          </a:xfrm>
          <a:prstGeom prst="rect">
            <a:avLst/>
          </a:prstGeom>
          <a:solidFill>
            <a:srgbClr val="E3DAE4"/>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E" sz="2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p:txBody>
      </p:sp>
      <p:sp>
        <p:nvSpPr>
          <p:cNvPr id="15" name="Rectangle 18">
            <a:extLst>
              <a:ext uri="{FF2B5EF4-FFF2-40B4-BE49-F238E27FC236}">
                <a16:creationId xmlns:a16="http://schemas.microsoft.com/office/drawing/2014/main" id="{0452F86E-A771-494C-9DD9-47E092F3BD54}"/>
              </a:ext>
            </a:extLst>
          </p:cNvPr>
          <p:cNvSpPr>
            <a:spLocks noChangeArrowheads="1"/>
          </p:cNvSpPr>
          <p:nvPr/>
        </p:nvSpPr>
        <p:spPr bwMode="auto">
          <a:xfrm>
            <a:off x="283069" y="4005064"/>
            <a:ext cx="8831984"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sz="2400" u="sng" dirty="0">
                <a:solidFill>
                  <a:srgbClr val="D95E00"/>
                </a:solidFill>
              </a:rPr>
              <a:t>3: Griffeen Valley Park</a:t>
            </a:r>
          </a:p>
          <a:p>
            <a:pPr eaLnBrk="1" hangingPunct="1"/>
            <a:r>
              <a:rPr lang="en-GB" altLang="en-US" sz="1800" dirty="0">
                <a:solidFill>
                  <a:schemeClr val="accent1">
                    <a:lumMod val="25000"/>
                  </a:schemeClr>
                </a:solidFill>
              </a:rPr>
              <a:t>New entrance plaza</a:t>
            </a:r>
          </a:p>
          <a:p>
            <a:pPr eaLnBrk="1" hangingPunct="1"/>
            <a:r>
              <a:rPr lang="en-GB" altLang="en-US" sz="1800" dirty="0">
                <a:solidFill>
                  <a:schemeClr val="accent1">
                    <a:lumMod val="25000"/>
                  </a:schemeClr>
                </a:solidFill>
              </a:rPr>
              <a:t>Upgraded junction and park entrances</a:t>
            </a:r>
          </a:p>
          <a:p>
            <a:pPr eaLnBrk="1" hangingPunct="1"/>
            <a:r>
              <a:rPr lang="en-GB" altLang="en-US" sz="1800" dirty="0">
                <a:solidFill>
                  <a:schemeClr val="accent1">
                    <a:lumMod val="25000"/>
                  </a:schemeClr>
                </a:solidFill>
              </a:rPr>
              <a:t>Upgraded pathways (proposed layout under discussion with Public Realm)</a:t>
            </a:r>
          </a:p>
          <a:p>
            <a:pPr eaLnBrk="1" hangingPunct="1"/>
            <a:r>
              <a:rPr lang="en-GB" altLang="en-US" sz="1800" dirty="0">
                <a:solidFill>
                  <a:schemeClr val="accent1">
                    <a:lumMod val="25000"/>
                  </a:schemeClr>
                </a:solidFill>
              </a:rPr>
              <a:t>Proposed wayfinding features</a:t>
            </a:r>
          </a:p>
          <a:p>
            <a:pPr marL="0" indent="0" eaLnBrk="1" hangingPunct="1">
              <a:buNone/>
            </a:pPr>
            <a:endParaRPr lang="en-US" altLang="en-US" sz="1800" dirty="0">
              <a:solidFill>
                <a:schemeClr val="accent1">
                  <a:lumMod val="25000"/>
                </a:schemeClr>
              </a:solidFill>
            </a:endParaRPr>
          </a:p>
          <a:p>
            <a:pPr eaLnBrk="1" hangingPunct="1">
              <a:buFontTx/>
              <a:buNone/>
            </a:pPr>
            <a:endParaRPr lang="en-US" altLang="en-US" sz="2400" u="sng" dirty="0">
              <a:solidFill>
                <a:srgbClr val="D95E00"/>
              </a:solidFill>
            </a:endParaRPr>
          </a:p>
          <a:p>
            <a:pPr eaLnBrk="1" hangingPunct="1">
              <a:buFontTx/>
              <a:buNone/>
            </a:pPr>
            <a:endParaRPr lang="en-US" altLang="en-US" sz="2000" dirty="0">
              <a:solidFill>
                <a:srgbClr val="51626F"/>
              </a:solidFill>
            </a:endParaRPr>
          </a:p>
        </p:txBody>
      </p:sp>
      <p:sp>
        <p:nvSpPr>
          <p:cNvPr id="16" name="Rectangle 15">
            <a:extLst>
              <a:ext uri="{FF2B5EF4-FFF2-40B4-BE49-F238E27FC236}">
                <a16:creationId xmlns:a16="http://schemas.microsoft.com/office/drawing/2014/main" id="{BF557DD7-31F1-432D-9712-B74A836FAE14}"/>
              </a:ext>
            </a:extLst>
          </p:cNvPr>
          <p:cNvSpPr/>
          <p:nvPr/>
        </p:nvSpPr>
        <p:spPr bwMode="auto">
          <a:xfrm>
            <a:off x="-1045" y="3903496"/>
            <a:ext cx="250824" cy="3125010"/>
          </a:xfrm>
          <a:prstGeom prst="rect">
            <a:avLst/>
          </a:prstGeom>
          <a:solidFill>
            <a:srgbClr val="C2E2B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E" sz="2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30706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BB0DD3-E001-4227-90A1-5E2C28B2CEE2}"/>
              </a:ext>
            </a:extLst>
          </p:cNvPr>
          <p:cNvGrpSpPr/>
          <p:nvPr/>
        </p:nvGrpSpPr>
        <p:grpSpPr>
          <a:xfrm>
            <a:off x="3463157" y="2027990"/>
            <a:ext cx="5573339" cy="1918583"/>
            <a:chOff x="283070" y="2718378"/>
            <a:chExt cx="3724346" cy="1282080"/>
          </a:xfrm>
        </p:grpSpPr>
        <p:pic>
          <p:nvPicPr>
            <p:cNvPr id="4" name="Picture 3" descr="Diagram&#10;&#10;Description automatically generated">
              <a:extLst>
                <a:ext uri="{FF2B5EF4-FFF2-40B4-BE49-F238E27FC236}">
                  <a16:creationId xmlns:a16="http://schemas.microsoft.com/office/drawing/2014/main" id="{E5B02326-1E82-48F9-A8AC-8D858D305934}"/>
                </a:ext>
              </a:extLst>
            </p:cNvPr>
            <p:cNvPicPr>
              <a:picLocks noChangeAspect="1"/>
            </p:cNvPicPr>
            <p:nvPr/>
          </p:nvPicPr>
          <p:blipFill rotWithShape="1">
            <a:blip r:embed="rId4">
              <a:extLst>
                <a:ext uri="{28A0092B-C50C-407E-A947-70E740481C1C}">
                  <a14:useLocalDpi xmlns:a14="http://schemas.microsoft.com/office/drawing/2010/main" val="0"/>
                </a:ext>
              </a:extLst>
            </a:blip>
            <a:srcRect t="47581" b="12958"/>
            <a:stretch/>
          </p:blipFill>
          <p:spPr>
            <a:xfrm>
              <a:off x="283070" y="3068960"/>
              <a:ext cx="3724346" cy="931498"/>
            </a:xfrm>
            <a:prstGeom prst="rect">
              <a:avLst/>
            </a:prstGeom>
          </p:spPr>
        </p:pic>
        <p:pic>
          <p:nvPicPr>
            <p:cNvPr id="8" name="Picture 7" descr="Diagram&#10;&#10;Description automatically generated">
              <a:extLst>
                <a:ext uri="{FF2B5EF4-FFF2-40B4-BE49-F238E27FC236}">
                  <a16:creationId xmlns:a16="http://schemas.microsoft.com/office/drawing/2014/main" id="{DBEF0AEC-7C8D-45B2-94DC-150D0997779C}"/>
                </a:ext>
              </a:extLst>
            </p:cNvPr>
            <p:cNvPicPr>
              <a:picLocks noChangeAspect="1"/>
            </p:cNvPicPr>
            <p:nvPr/>
          </p:nvPicPr>
          <p:blipFill rotWithShape="1">
            <a:blip r:embed="rId4">
              <a:extLst>
                <a:ext uri="{28A0092B-C50C-407E-A947-70E740481C1C}">
                  <a14:useLocalDpi xmlns:a14="http://schemas.microsoft.com/office/drawing/2010/main" val="0"/>
                </a:ext>
              </a:extLst>
            </a:blip>
            <a:srcRect b="83497"/>
            <a:stretch/>
          </p:blipFill>
          <p:spPr>
            <a:xfrm>
              <a:off x="283070" y="2718378"/>
              <a:ext cx="3724346" cy="389551"/>
            </a:xfrm>
            <a:prstGeom prst="rect">
              <a:avLst/>
            </a:prstGeom>
          </p:spPr>
        </p:pic>
      </p:grpSp>
      <p:sp>
        <p:nvSpPr>
          <p:cNvPr id="10" name="Rectangle 18">
            <a:extLst>
              <a:ext uri="{FF2B5EF4-FFF2-40B4-BE49-F238E27FC236}">
                <a16:creationId xmlns:a16="http://schemas.microsoft.com/office/drawing/2014/main" id="{0AEF8CAF-40F7-4A36-9E23-067820319F40}"/>
              </a:ext>
            </a:extLst>
          </p:cNvPr>
          <p:cNvSpPr>
            <a:spLocks noChangeArrowheads="1"/>
          </p:cNvSpPr>
          <p:nvPr/>
        </p:nvSpPr>
        <p:spPr bwMode="auto">
          <a:xfrm>
            <a:off x="250824" y="981075"/>
            <a:ext cx="8713664"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None/>
            </a:pPr>
            <a:r>
              <a:rPr lang="en-US" altLang="en-US" sz="2800" dirty="0">
                <a:solidFill>
                  <a:srgbClr val="D95E00"/>
                </a:solidFill>
              </a:rPr>
              <a:t>Project Update</a:t>
            </a:r>
          </a:p>
          <a:p>
            <a:pPr eaLnBrk="1" hangingPunct="1">
              <a:buFontTx/>
              <a:buNone/>
            </a:pPr>
            <a:r>
              <a:rPr lang="en-US" altLang="en-US" sz="2400" u="sng" dirty="0">
                <a:solidFill>
                  <a:srgbClr val="D95E00"/>
                </a:solidFill>
              </a:rPr>
              <a:t>4: Lower Griffeen Valley Park</a:t>
            </a:r>
          </a:p>
          <a:p>
            <a:pPr eaLnBrk="1" hangingPunct="1"/>
            <a:r>
              <a:rPr lang="en-GB" altLang="en-US" sz="1800" dirty="0">
                <a:solidFill>
                  <a:schemeClr val="accent1">
                    <a:lumMod val="25000"/>
                  </a:schemeClr>
                </a:solidFill>
              </a:rPr>
              <a:t>Upgraded entrances</a:t>
            </a:r>
          </a:p>
          <a:p>
            <a:pPr eaLnBrk="1" hangingPunct="1"/>
            <a:r>
              <a:rPr lang="en-GB" altLang="en-US" sz="1800" dirty="0">
                <a:solidFill>
                  <a:schemeClr val="accent1">
                    <a:lumMod val="25000"/>
                  </a:schemeClr>
                </a:solidFill>
              </a:rPr>
              <a:t>Upgraded pathways</a:t>
            </a:r>
          </a:p>
          <a:p>
            <a:pPr eaLnBrk="1" hangingPunct="1"/>
            <a:r>
              <a:rPr lang="en-GB" altLang="en-US" sz="1800" dirty="0">
                <a:solidFill>
                  <a:schemeClr val="accent1">
                    <a:lumMod val="25000"/>
                  </a:schemeClr>
                </a:solidFill>
              </a:rPr>
              <a:t>Proposed wayfinding features </a:t>
            </a:r>
          </a:p>
          <a:p>
            <a:pPr marL="0" indent="0" eaLnBrk="1" hangingPunct="1">
              <a:buNone/>
            </a:pPr>
            <a:r>
              <a:rPr lang="en-GB" altLang="en-US" sz="1800" dirty="0">
                <a:solidFill>
                  <a:schemeClr val="accent1">
                    <a:lumMod val="25000"/>
                  </a:schemeClr>
                </a:solidFill>
              </a:rPr>
              <a:t> and planting to enhance the route</a:t>
            </a:r>
            <a:endParaRPr lang="en-US" altLang="en-US" sz="1800" dirty="0">
              <a:solidFill>
                <a:schemeClr val="accent1">
                  <a:lumMod val="25000"/>
                </a:schemeClr>
              </a:solidFill>
            </a:endParaRPr>
          </a:p>
          <a:p>
            <a:pPr eaLnBrk="1" hangingPunct="1">
              <a:buFontTx/>
              <a:buNone/>
            </a:pPr>
            <a:endParaRPr lang="en-US" altLang="en-US" sz="2000" dirty="0">
              <a:solidFill>
                <a:srgbClr val="51626F"/>
              </a:solidFill>
            </a:endParaRPr>
          </a:p>
        </p:txBody>
      </p:sp>
      <p:sp>
        <p:nvSpPr>
          <p:cNvPr id="6" name="Rectangle 18">
            <a:extLst>
              <a:ext uri="{FF2B5EF4-FFF2-40B4-BE49-F238E27FC236}">
                <a16:creationId xmlns:a16="http://schemas.microsoft.com/office/drawing/2014/main" id="{0ECA0CB9-01DC-4B5E-8393-B533B255DA7F}"/>
              </a:ext>
            </a:extLst>
          </p:cNvPr>
          <p:cNvSpPr>
            <a:spLocks noChangeArrowheads="1"/>
          </p:cNvSpPr>
          <p:nvPr/>
        </p:nvSpPr>
        <p:spPr bwMode="auto">
          <a:xfrm>
            <a:off x="283069" y="3973609"/>
            <a:ext cx="6089131"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sz="2400" u="sng" dirty="0">
                <a:solidFill>
                  <a:srgbClr val="D95E00"/>
                </a:solidFill>
              </a:rPr>
              <a:t>5: Haydens Lane</a:t>
            </a:r>
          </a:p>
          <a:p>
            <a:pPr eaLnBrk="1" hangingPunct="1"/>
            <a:r>
              <a:rPr lang="en-US" altLang="en-US" sz="1800" dirty="0">
                <a:solidFill>
                  <a:schemeClr val="accent1">
                    <a:lumMod val="25000"/>
                  </a:schemeClr>
                </a:solidFill>
              </a:rPr>
              <a:t>Clonburris SDZ to include active travel infrastructure</a:t>
            </a:r>
          </a:p>
          <a:p>
            <a:pPr eaLnBrk="1" hangingPunct="1"/>
            <a:r>
              <a:rPr lang="en-US" altLang="en-US" sz="1800" dirty="0">
                <a:solidFill>
                  <a:schemeClr val="accent1">
                    <a:lumMod val="25000"/>
                  </a:schemeClr>
                </a:solidFill>
              </a:rPr>
              <a:t>Temporary improvement and art installation proposed as short-term interventions </a:t>
            </a:r>
          </a:p>
          <a:p>
            <a:pPr eaLnBrk="1" hangingPunct="1">
              <a:buFontTx/>
              <a:buNone/>
            </a:pPr>
            <a:endParaRPr lang="en-US" altLang="en-US" sz="2400" u="sng" dirty="0">
              <a:solidFill>
                <a:srgbClr val="D95E00"/>
              </a:solidFill>
            </a:endParaRPr>
          </a:p>
          <a:p>
            <a:pPr eaLnBrk="1" hangingPunct="1">
              <a:buFontTx/>
              <a:buNone/>
            </a:pPr>
            <a:endParaRPr lang="en-US" altLang="en-US" sz="2000" dirty="0">
              <a:solidFill>
                <a:srgbClr val="51626F"/>
              </a:solidFill>
            </a:endParaRPr>
          </a:p>
        </p:txBody>
      </p:sp>
      <p:sp>
        <p:nvSpPr>
          <p:cNvPr id="7" name="Rectangle 6">
            <a:extLst>
              <a:ext uri="{FF2B5EF4-FFF2-40B4-BE49-F238E27FC236}">
                <a16:creationId xmlns:a16="http://schemas.microsoft.com/office/drawing/2014/main" id="{CFFFCE8F-29FF-46B9-9199-6088D0D308B4}"/>
              </a:ext>
            </a:extLst>
          </p:cNvPr>
          <p:cNvSpPr/>
          <p:nvPr/>
        </p:nvSpPr>
        <p:spPr bwMode="auto">
          <a:xfrm>
            <a:off x="0" y="-11460"/>
            <a:ext cx="244474" cy="3958032"/>
          </a:xfrm>
          <a:prstGeom prst="rect">
            <a:avLst/>
          </a:prstGeom>
          <a:solidFill>
            <a:srgbClr val="DEF3E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E" sz="2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p:txBody>
      </p:sp>
      <p:sp>
        <p:nvSpPr>
          <p:cNvPr id="13" name="Rectangle 12">
            <a:extLst>
              <a:ext uri="{FF2B5EF4-FFF2-40B4-BE49-F238E27FC236}">
                <a16:creationId xmlns:a16="http://schemas.microsoft.com/office/drawing/2014/main" id="{47740128-817E-494A-BE50-6BF25FA38BCE}"/>
              </a:ext>
            </a:extLst>
          </p:cNvPr>
          <p:cNvSpPr/>
          <p:nvPr/>
        </p:nvSpPr>
        <p:spPr bwMode="auto">
          <a:xfrm>
            <a:off x="0" y="3946572"/>
            <a:ext cx="250824" cy="2911427"/>
          </a:xfrm>
          <a:prstGeom prst="rect">
            <a:avLst/>
          </a:prstGeom>
          <a:solidFill>
            <a:srgbClr val="FAD0CB"/>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E" sz="2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23153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 name="Rectangle 18">
            <a:extLst>
              <a:ext uri="{FF2B5EF4-FFF2-40B4-BE49-F238E27FC236}">
                <a16:creationId xmlns:a16="http://schemas.microsoft.com/office/drawing/2014/main" id="{0AEF8CAF-40F7-4A36-9E23-067820319F40}"/>
              </a:ext>
            </a:extLst>
          </p:cNvPr>
          <p:cNvSpPr>
            <a:spLocks noChangeArrowheads="1"/>
          </p:cNvSpPr>
          <p:nvPr/>
        </p:nvSpPr>
        <p:spPr bwMode="auto">
          <a:xfrm>
            <a:off x="246193" y="980728"/>
            <a:ext cx="8425631"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dirty="0">
                <a:solidFill>
                  <a:srgbClr val="D95E00"/>
                </a:solidFill>
              </a:rPr>
              <a:t>Project Update</a:t>
            </a:r>
          </a:p>
          <a:p>
            <a:pPr eaLnBrk="1" hangingPunct="1">
              <a:buFontTx/>
              <a:buNone/>
            </a:pPr>
            <a:r>
              <a:rPr lang="en-GB" altLang="en-US" sz="2400" u="sng" dirty="0">
                <a:solidFill>
                  <a:srgbClr val="D95E00"/>
                </a:solidFill>
              </a:rPr>
              <a:t>Key Points</a:t>
            </a:r>
            <a:endParaRPr lang="en-US" altLang="en-US" sz="2000" u="sng" dirty="0">
              <a:solidFill>
                <a:srgbClr val="51626F"/>
              </a:solidFill>
            </a:endParaRPr>
          </a:p>
          <a:p>
            <a:pPr eaLnBrk="1" hangingPunct="1"/>
            <a:endParaRPr lang="en-GB" altLang="en-US" sz="1800" dirty="0">
              <a:solidFill>
                <a:schemeClr val="accent1">
                  <a:lumMod val="25000"/>
                </a:schemeClr>
              </a:solidFill>
            </a:endParaRPr>
          </a:p>
        </p:txBody>
      </p:sp>
      <p:pic>
        <p:nvPicPr>
          <p:cNvPr id="12" name="Picture 11" descr="A picture containing text, clipart&#10;&#10;Description automatically generated">
            <a:extLst>
              <a:ext uri="{FF2B5EF4-FFF2-40B4-BE49-F238E27FC236}">
                <a16:creationId xmlns:a16="http://schemas.microsoft.com/office/drawing/2014/main" id="{E8811605-26BA-4C5F-990B-827601F81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880" y="2492896"/>
            <a:ext cx="947549" cy="947549"/>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09B7F888-1C22-45F4-B1C0-4E32C1F9D7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193" y="3527422"/>
            <a:ext cx="947549" cy="947549"/>
          </a:xfrm>
          <a:prstGeom prst="rect">
            <a:avLst/>
          </a:prstGeom>
        </p:spPr>
      </p:pic>
      <p:sp>
        <p:nvSpPr>
          <p:cNvPr id="22" name="TextBox 21">
            <a:extLst>
              <a:ext uri="{FF2B5EF4-FFF2-40B4-BE49-F238E27FC236}">
                <a16:creationId xmlns:a16="http://schemas.microsoft.com/office/drawing/2014/main" id="{E12F0825-32C5-425F-8BCD-52D9E8FD0795}"/>
              </a:ext>
            </a:extLst>
          </p:cNvPr>
          <p:cNvSpPr txBox="1"/>
          <p:nvPr/>
        </p:nvSpPr>
        <p:spPr>
          <a:xfrm>
            <a:off x="1264264" y="2606980"/>
            <a:ext cx="3667776" cy="3170099"/>
          </a:xfrm>
          <a:prstGeom prst="rect">
            <a:avLst/>
          </a:prstGeom>
          <a:noFill/>
        </p:spPr>
        <p:txBody>
          <a:bodyPr wrap="square">
            <a:spAutoFit/>
          </a:bodyPr>
          <a:lstStyle/>
          <a:p>
            <a:pPr eaLnBrk="1" hangingPunct="1"/>
            <a:r>
              <a:rPr lang="en-US" altLang="en-US" sz="2000" b="1" dirty="0">
                <a:solidFill>
                  <a:srgbClr val="51626F"/>
                </a:solidFill>
              </a:rPr>
              <a:t>4.5 km </a:t>
            </a:r>
            <a:r>
              <a:rPr lang="en-US" altLang="en-US" sz="2000" dirty="0">
                <a:solidFill>
                  <a:srgbClr val="51626F"/>
                </a:solidFill>
              </a:rPr>
              <a:t>of walking and cycle facilities</a:t>
            </a:r>
          </a:p>
          <a:p>
            <a:pPr eaLnBrk="1" hangingPunct="1"/>
            <a:endParaRPr lang="en-US" altLang="en-US" sz="2000" dirty="0">
              <a:solidFill>
                <a:srgbClr val="51626F"/>
              </a:solidFill>
            </a:endParaRPr>
          </a:p>
          <a:p>
            <a:pPr eaLnBrk="1" hangingPunct="1"/>
            <a:endParaRPr lang="en-US" altLang="en-US" sz="2000" dirty="0">
              <a:solidFill>
                <a:srgbClr val="51626F"/>
              </a:solidFill>
            </a:endParaRPr>
          </a:p>
          <a:p>
            <a:pPr eaLnBrk="1" hangingPunct="1"/>
            <a:r>
              <a:rPr lang="en-US" altLang="en-US" sz="2000" b="1" dirty="0">
                <a:solidFill>
                  <a:srgbClr val="51626F"/>
                </a:solidFill>
              </a:rPr>
              <a:t>3.6 km </a:t>
            </a:r>
            <a:r>
              <a:rPr lang="en-US" altLang="en-US" sz="2000" dirty="0">
                <a:solidFill>
                  <a:srgbClr val="51626F"/>
                </a:solidFill>
              </a:rPr>
              <a:t>additional school &amp; local connects</a:t>
            </a:r>
          </a:p>
          <a:p>
            <a:pPr eaLnBrk="1" hangingPunct="1"/>
            <a:endParaRPr lang="en-US" altLang="en-US" sz="2000" dirty="0">
              <a:solidFill>
                <a:srgbClr val="51626F"/>
              </a:solidFill>
            </a:endParaRPr>
          </a:p>
          <a:p>
            <a:pPr eaLnBrk="1" hangingPunct="1"/>
            <a:endParaRPr lang="en-US" altLang="en-US" sz="2000" dirty="0">
              <a:solidFill>
                <a:srgbClr val="51626F"/>
              </a:solidFill>
            </a:endParaRPr>
          </a:p>
          <a:p>
            <a:pPr eaLnBrk="1" hangingPunct="1"/>
            <a:r>
              <a:rPr lang="en-US" altLang="en-US" sz="2000" u="sng" dirty="0">
                <a:solidFill>
                  <a:srgbClr val="51626F"/>
                </a:solidFill>
              </a:rPr>
              <a:t>Biodiversity</a:t>
            </a:r>
          </a:p>
          <a:p>
            <a:pPr eaLnBrk="1" hangingPunct="1"/>
            <a:r>
              <a:rPr lang="en-US" altLang="en-US" sz="2000" b="1" dirty="0">
                <a:solidFill>
                  <a:srgbClr val="51626F"/>
                </a:solidFill>
              </a:rPr>
              <a:t>300+ </a:t>
            </a:r>
            <a:r>
              <a:rPr lang="en-US" altLang="en-US" sz="2000" dirty="0">
                <a:solidFill>
                  <a:srgbClr val="51626F"/>
                </a:solidFill>
              </a:rPr>
              <a:t>proposed trees </a:t>
            </a:r>
          </a:p>
        </p:txBody>
      </p:sp>
      <p:sp>
        <p:nvSpPr>
          <p:cNvPr id="24" name="TextBox 23">
            <a:extLst>
              <a:ext uri="{FF2B5EF4-FFF2-40B4-BE49-F238E27FC236}">
                <a16:creationId xmlns:a16="http://schemas.microsoft.com/office/drawing/2014/main" id="{18E95D65-A0D1-44A4-A6AF-6AFB2F1127F4}"/>
              </a:ext>
            </a:extLst>
          </p:cNvPr>
          <p:cNvSpPr txBox="1"/>
          <p:nvPr/>
        </p:nvSpPr>
        <p:spPr>
          <a:xfrm>
            <a:off x="233214" y="1914854"/>
            <a:ext cx="3960440" cy="461665"/>
          </a:xfrm>
          <a:prstGeom prst="rect">
            <a:avLst/>
          </a:prstGeom>
          <a:noFill/>
        </p:spPr>
        <p:txBody>
          <a:bodyPr wrap="square">
            <a:spAutoFit/>
          </a:bodyPr>
          <a:lstStyle/>
          <a:p>
            <a:pPr eaLnBrk="1" hangingPunct="1">
              <a:buFontTx/>
              <a:buNone/>
            </a:pPr>
            <a:r>
              <a:rPr lang="en-GB" altLang="en-US" sz="2400" u="sng" dirty="0">
                <a:solidFill>
                  <a:schemeClr val="accent1">
                    <a:lumMod val="25000"/>
                  </a:schemeClr>
                </a:solidFill>
              </a:rPr>
              <a:t>Proposed</a:t>
            </a:r>
            <a:endParaRPr lang="en-US" altLang="en-US" sz="2000" u="sng" dirty="0">
              <a:solidFill>
                <a:schemeClr val="accent1">
                  <a:lumMod val="25000"/>
                </a:schemeClr>
              </a:solidFill>
            </a:endParaRPr>
          </a:p>
        </p:txBody>
      </p:sp>
      <p:pic>
        <p:nvPicPr>
          <p:cNvPr id="28" name="Picture 27" descr="Icon&#10;&#10;Description automatically generated">
            <a:extLst>
              <a:ext uri="{FF2B5EF4-FFF2-40B4-BE49-F238E27FC236}">
                <a16:creationId xmlns:a16="http://schemas.microsoft.com/office/drawing/2014/main" id="{380D3136-F40C-4301-BFED-7B39BD6DCF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880" y="4720773"/>
            <a:ext cx="918862" cy="918862"/>
          </a:xfrm>
          <a:prstGeom prst="rect">
            <a:avLst/>
          </a:prstGeom>
        </p:spPr>
      </p:pic>
      <p:pic>
        <p:nvPicPr>
          <p:cNvPr id="32" name="Picture 31" descr="Map&#10;&#10;Description automatically generated">
            <a:extLst>
              <a:ext uri="{FF2B5EF4-FFF2-40B4-BE49-F238E27FC236}">
                <a16:creationId xmlns:a16="http://schemas.microsoft.com/office/drawing/2014/main" id="{85F0939C-A3B0-4B56-8B2E-8E290FBF01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7823" y="-299600"/>
            <a:ext cx="3923927" cy="7157600"/>
          </a:xfrm>
          <a:prstGeom prst="rect">
            <a:avLst/>
          </a:prstGeom>
        </p:spPr>
      </p:pic>
    </p:spTree>
    <p:extLst>
      <p:ext uri="{BB962C8B-B14F-4D97-AF65-F5344CB8AC3E}">
        <p14:creationId xmlns:p14="http://schemas.microsoft.com/office/powerpoint/2010/main" val="2611979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 name="Rectangle 18">
            <a:extLst>
              <a:ext uri="{FF2B5EF4-FFF2-40B4-BE49-F238E27FC236}">
                <a16:creationId xmlns:a16="http://schemas.microsoft.com/office/drawing/2014/main" id="{0AEF8CAF-40F7-4A36-9E23-067820319F40}"/>
              </a:ext>
            </a:extLst>
          </p:cNvPr>
          <p:cNvSpPr>
            <a:spLocks noChangeArrowheads="1"/>
          </p:cNvSpPr>
          <p:nvPr/>
        </p:nvSpPr>
        <p:spPr bwMode="auto">
          <a:xfrm>
            <a:off x="250824" y="981075"/>
            <a:ext cx="8425631"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dirty="0">
                <a:solidFill>
                  <a:srgbClr val="D95E00"/>
                </a:solidFill>
              </a:rPr>
              <a:t>Project Update</a:t>
            </a:r>
          </a:p>
          <a:p>
            <a:pPr eaLnBrk="1" hangingPunct="1">
              <a:buFontTx/>
              <a:buNone/>
            </a:pPr>
            <a:r>
              <a:rPr lang="en-GB" altLang="en-US" sz="2400" u="sng" dirty="0">
                <a:solidFill>
                  <a:srgbClr val="D95E00"/>
                </a:solidFill>
              </a:rPr>
              <a:t>Preferred Route</a:t>
            </a:r>
            <a:endParaRPr lang="en-US" altLang="en-US" sz="2000" dirty="0">
              <a:solidFill>
                <a:srgbClr val="51626F"/>
              </a:solidFill>
            </a:endParaRPr>
          </a:p>
        </p:txBody>
      </p:sp>
      <p:pic>
        <p:nvPicPr>
          <p:cNvPr id="3" name="Picture 2" descr="Map&#10;&#10;Description automatically generated">
            <a:extLst>
              <a:ext uri="{FF2B5EF4-FFF2-40B4-BE49-F238E27FC236}">
                <a16:creationId xmlns:a16="http://schemas.microsoft.com/office/drawing/2014/main" id="{F02BC79B-A999-4A54-ABEA-766E9FA26B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73" y="-299601"/>
            <a:ext cx="3923928" cy="7157601"/>
          </a:xfrm>
          <a:prstGeom prst="rect">
            <a:avLst/>
          </a:prstGeom>
        </p:spPr>
      </p:pic>
      <p:pic>
        <p:nvPicPr>
          <p:cNvPr id="5" name="Picture 4" descr="Icon&#10;&#10;Description automatically generated">
            <a:extLst>
              <a:ext uri="{FF2B5EF4-FFF2-40B4-BE49-F238E27FC236}">
                <a16:creationId xmlns:a16="http://schemas.microsoft.com/office/drawing/2014/main" id="{7F9E775A-93E8-4865-BCF2-F51DD5EA7E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890" y="3527422"/>
            <a:ext cx="947549" cy="947549"/>
          </a:xfrm>
          <a:prstGeom prst="rect">
            <a:avLst/>
          </a:prstGeom>
        </p:spPr>
      </p:pic>
      <p:pic>
        <p:nvPicPr>
          <p:cNvPr id="6" name="Picture 5" descr="Icon&#10;&#10;Description automatically generated">
            <a:extLst>
              <a:ext uri="{FF2B5EF4-FFF2-40B4-BE49-F238E27FC236}">
                <a16:creationId xmlns:a16="http://schemas.microsoft.com/office/drawing/2014/main" id="{E0093BD0-6905-4820-8475-D8DEC34B02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890" y="2492896"/>
            <a:ext cx="947549" cy="94754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23794EF8-CF2F-4A31-9C0E-D972B44766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890" y="4561948"/>
            <a:ext cx="947549" cy="947549"/>
          </a:xfrm>
          <a:prstGeom prst="rect">
            <a:avLst/>
          </a:prstGeom>
        </p:spPr>
      </p:pic>
      <p:pic>
        <p:nvPicPr>
          <p:cNvPr id="8" name="Picture 7" descr="Icon&#10;&#10;Description automatically generated">
            <a:extLst>
              <a:ext uri="{FF2B5EF4-FFF2-40B4-BE49-F238E27FC236}">
                <a16:creationId xmlns:a16="http://schemas.microsoft.com/office/drawing/2014/main" id="{52D154E4-E370-44CA-9C93-1AD24CEE7F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890" y="5596474"/>
            <a:ext cx="947549" cy="947549"/>
          </a:xfrm>
          <a:prstGeom prst="rect">
            <a:avLst/>
          </a:prstGeom>
        </p:spPr>
      </p:pic>
      <p:sp>
        <p:nvSpPr>
          <p:cNvPr id="9" name="TextBox 8">
            <a:extLst>
              <a:ext uri="{FF2B5EF4-FFF2-40B4-BE49-F238E27FC236}">
                <a16:creationId xmlns:a16="http://schemas.microsoft.com/office/drawing/2014/main" id="{8E6CD36A-8D7C-4791-8FBC-CE30FCC63DE6}"/>
              </a:ext>
            </a:extLst>
          </p:cNvPr>
          <p:cNvSpPr txBox="1"/>
          <p:nvPr/>
        </p:nvSpPr>
        <p:spPr>
          <a:xfrm>
            <a:off x="1159994" y="2821403"/>
            <a:ext cx="3479207" cy="3785652"/>
          </a:xfrm>
          <a:prstGeom prst="rect">
            <a:avLst/>
          </a:prstGeom>
          <a:noFill/>
        </p:spPr>
        <p:txBody>
          <a:bodyPr wrap="square">
            <a:spAutoFit/>
          </a:bodyPr>
          <a:lstStyle/>
          <a:p>
            <a:pPr eaLnBrk="1" hangingPunct="1"/>
            <a:r>
              <a:rPr lang="en-US" altLang="en-US" sz="2000" dirty="0">
                <a:solidFill>
                  <a:srgbClr val="51626F"/>
                </a:solidFill>
              </a:rPr>
              <a:t>9+ School</a:t>
            </a:r>
          </a:p>
          <a:p>
            <a:pPr eaLnBrk="1" hangingPunct="1"/>
            <a:endParaRPr lang="en-US" altLang="en-US" sz="2000" dirty="0">
              <a:solidFill>
                <a:srgbClr val="51626F"/>
              </a:solidFill>
            </a:endParaRPr>
          </a:p>
          <a:p>
            <a:pPr eaLnBrk="1" hangingPunct="1"/>
            <a:endParaRPr lang="en-US" altLang="en-US" sz="2000" dirty="0">
              <a:solidFill>
                <a:srgbClr val="51626F"/>
              </a:solidFill>
            </a:endParaRPr>
          </a:p>
          <a:p>
            <a:pPr eaLnBrk="1" hangingPunct="1"/>
            <a:r>
              <a:rPr lang="en-US" altLang="en-US" sz="2000" dirty="0">
                <a:solidFill>
                  <a:srgbClr val="51626F"/>
                </a:solidFill>
              </a:rPr>
              <a:t>2 Village/District </a:t>
            </a:r>
            <a:r>
              <a:rPr lang="en-GB" altLang="en-US" sz="2000" dirty="0">
                <a:solidFill>
                  <a:srgbClr val="51626F"/>
                </a:solidFill>
              </a:rPr>
              <a:t>Centres</a:t>
            </a:r>
          </a:p>
          <a:p>
            <a:pPr eaLnBrk="1" hangingPunct="1"/>
            <a:endParaRPr lang="en-US" altLang="en-US" sz="2000" dirty="0">
              <a:solidFill>
                <a:srgbClr val="51626F"/>
              </a:solidFill>
            </a:endParaRPr>
          </a:p>
          <a:p>
            <a:pPr eaLnBrk="1" hangingPunct="1"/>
            <a:endParaRPr lang="en-US" altLang="en-US" sz="2000" dirty="0">
              <a:solidFill>
                <a:srgbClr val="51626F"/>
              </a:solidFill>
            </a:endParaRPr>
          </a:p>
          <a:p>
            <a:pPr eaLnBrk="1" hangingPunct="1"/>
            <a:endParaRPr lang="en-US" altLang="en-US" sz="2000" dirty="0">
              <a:solidFill>
                <a:srgbClr val="51626F"/>
              </a:solidFill>
            </a:endParaRPr>
          </a:p>
          <a:p>
            <a:pPr eaLnBrk="1" hangingPunct="1"/>
            <a:r>
              <a:rPr lang="en-US" altLang="en-US" sz="2000" dirty="0">
                <a:solidFill>
                  <a:srgbClr val="51626F"/>
                </a:solidFill>
              </a:rPr>
              <a:t>2 Community/Sport </a:t>
            </a:r>
            <a:r>
              <a:rPr lang="en-GB" altLang="en-US" sz="2000" dirty="0">
                <a:solidFill>
                  <a:srgbClr val="51626F"/>
                </a:solidFill>
              </a:rPr>
              <a:t>Centres</a:t>
            </a:r>
          </a:p>
          <a:p>
            <a:pPr eaLnBrk="1" hangingPunct="1"/>
            <a:endParaRPr lang="en-US" altLang="en-US" sz="2000" dirty="0">
              <a:solidFill>
                <a:srgbClr val="51626F"/>
              </a:solidFill>
            </a:endParaRPr>
          </a:p>
          <a:p>
            <a:pPr eaLnBrk="1" hangingPunct="1"/>
            <a:endParaRPr lang="en-US" altLang="en-US" sz="2000" dirty="0">
              <a:solidFill>
                <a:srgbClr val="51626F"/>
              </a:solidFill>
            </a:endParaRPr>
          </a:p>
          <a:p>
            <a:pPr eaLnBrk="1" hangingPunct="1"/>
            <a:r>
              <a:rPr lang="en-US" altLang="en-US" sz="2000" dirty="0">
                <a:solidFill>
                  <a:srgbClr val="51626F"/>
                </a:solidFill>
              </a:rPr>
              <a:t>4 Community Park</a:t>
            </a:r>
          </a:p>
          <a:p>
            <a:pPr eaLnBrk="1" hangingPunct="1"/>
            <a:endParaRPr lang="en-US" altLang="en-US" sz="2000" dirty="0">
              <a:solidFill>
                <a:srgbClr val="51626F"/>
              </a:solidFill>
            </a:endParaRPr>
          </a:p>
        </p:txBody>
      </p:sp>
      <p:sp>
        <p:nvSpPr>
          <p:cNvPr id="11" name="TextBox 10">
            <a:extLst>
              <a:ext uri="{FF2B5EF4-FFF2-40B4-BE49-F238E27FC236}">
                <a16:creationId xmlns:a16="http://schemas.microsoft.com/office/drawing/2014/main" id="{C6249496-6B11-4BDA-B5AD-8345F6DF773C}"/>
              </a:ext>
            </a:extLst>
          </p:cNvPr>
          <p:cNvSpPr txBox="1"/>
          <p:nvPr/>
        </p:nvSpPr>
        <p:spPr>
          <a:xfrm>
            <a:off x="223890" y="1914854"/>
            <a:ext cx="3960440" cy="461665"/>
          </a:xfrm>
          <a:prstGeom prst="rect">
            <a:avLst/>
          </a:prstGeom>
          <a:noFill/>
        </p:spPr>
        <p:txBody>
          <a:bodyPr wrap="square">
            <a:spAutoFit/>
          </a:bodyPr>
          <a:lstStyle/>
          <a:p>
            <a:pPr eaLnBrk="1" hangingPunct="1">
              <a:buFontTx/>
              <a:buNone/>
            </a:pPr>
            <a:r>
              <a:rPr lang="en-GB" altLang="en-US" sz="2400" u="sng" dirty="0">
                <a:solidFill>
                  <a:schemeClr val="accent1">
                    <a:lumMod val="25000"/>
                  </a:schemeClr>
                </a:solidFill>
              </a:rPr>
              <a:t>Local Connections</a:t>
            </a:r>
            <a:endParaRPr lang="en-US" altLang="en-US" sz="2000" u="sng" dirty="0">
              <a:solidFill>
                <a:schemeClr val="accent1">
                  <a:lumMod val="25000"/>
                </a:schemeClr>
              </a:solidFill>
            </a:endParaRPr>
          </a:p>
        </p:txBody>
      </p:sp>
    </p:spTree>
    <p:extLst>
      <p:ext uri="{BB962C8B-B14F-4D97-AF65-F5344CB8AC3E}">
        <p14:creationId xmlns:p14="http://schemas.microsoft.com/office/powerpoint/2010/main" val="3216753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 name="Rectangle 18">
            <a:extLst>
              <a:ext uri="{FF2B5EF4-FFF2-40B4-BE49-F238E27FC236}">
                <a16:creationId xmlns:a16="http://schemas.microsoft.com/office/drawing/2014/main" id="{0AEF8CAF-40F7-4A36-9E23-067820319F40}"/>
              </a:ext>
            </a:extLst>
          </p:cNvPr>
          <p:cNvSpPr>
            <a:spLocks noChangeArrowheads="1"/>
          </p:cNvSpPr>
          <p:nvPr/>
        </p:nvSpPr>
        <p:spPr bwMode="auto">
          <a:xfrm>
            <a:off x="250824" y="981075"/>
            <a:ext cx="8353623"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dirty="0">
                <a:solidFill>
                  <a:srgbClr val="D95E00"/>
                </a:solidFill>
              </a:rPr>
              <a:t>Next Steps</a:t>
            </a:r>
          </a:p>
          <a:p>
            <a:pPr eaLnBrk="1" hangingPunct="1">
              <a:buFontTx/>
              <a:buNone/>
            </a:pPr>
            <a:endParaRPr lang="en-US" altLang="en-US" sz="2000" dirty="0">
              <a:solidFill>
                <a:srgbClr val="51626F"/>
              </a:solidFill>
            </a:endParaRPr>
          </a:p>
          <a:p>
            <a:pPr eaLnBrk="1" hangingPunct="1">
              <a:lnSpc>
                <a:spcPts val="2400"/>
              </a:lnSpc>
            </a:pPr>
            <a:r>
              <a:rPr lang="en-GB" altLang="en-US" sz="1800" dirty="0">
                <a:solidFill>
                  <a:srgbClr val="51626F"/>
                </a:solidFill>
              </a:rPr>
              <a:t>Complete Preliminary Design</a:t>
            </a:r>
          </a:p>
          <a:p>
            <a:pPr lvl="1" eaLnBrk="1" hangingPunct="1">
              <a:lnSpc>
                <a:spcPts val="2400"/>
              </a:lnSpc>
            </a:pPr>
            <a:r>
              <a:rPr lang="en-GB" altLang="en-US" sz="1600" dirty="0">
                <a:solidFill>
                  <a:srgbClr val="51626F"/>
                </a:solidFill>
              </a:rPr>
              <a:t>In consultation with the NTA  </a:t>
            </a:r>
          </a:p>
          <a:p>
            <a:pPr eaLnBrk="1" hangingPunct="1">
              <a:lnSpc>
                <a:spcPts val="2400"/>
              </a:lnSpc>
            </a:pPr>
            <a:endParaRPr lang="en-GB" altLang="en-US" sz="1800" dirty="0">
              <a:solidFill>
                <a:srgbClr val="51626F"/>
              </a:solidFill>
            </a:endParaRPr>
          </a:p>
          <a:p>
            <a:pPr eaLnBrk="1" hangingPunct="1">
              <a:lnSpc>
                <a:spcPts val="2400"/>
              </a:lnSpc>
            </a:pPr>
            <a:r>
              <a:rPr lang="en-GB" altLang="en-US" sz="1800" dirty="0">
                <a:solidFill>
                  <a:srgbClr val="51626F"/>
                </a:solidFill>
              </a:rPr>
              <a:t>Part VII: Aiming to Launch Summer 2022</a:t>
            </a:r>
          </a:p>
          <a:p>
            <a:pPr eaLnBrk="1" hangingPunct="1">
              <a:lnSpc>
                <a:spcPts val="2400"/>
              </a:lnSpc>
            </a:pPr>
            <a:endParaRPr lang="en-GB" altLang="en-US" sz="1800" dirty="0">
              <a:solidFill>
                <a:srgbClr val="51626F"/>
              </a:solidFill>
            </a:endParaRPr>
          </a:p>
          <a:p>
            <a:pPr eaLnBrk="1" hangingPunct="1">
              <a:lnSpc>
                <a:spcPts val="2400"/>
              </a:lnSpc>
            </a:pPr>
            <a:r>
              <a:rPr lang="en-GB" altLang="en-US" sz="1800" dirty="0">
                <a:solidFill>
                  <a:srgbClr val="51626F"/>
                </a:solidFill>
              </a:rPr>
              <a:t>Detailed Design: Q3 2022</a:t>
            </a:r>
          </a:p>
          <a:p>
            <a:pPr eaLnBrk="1" hangingPunct="1">
              <a:lnSpc>
                <a:spcPts val="2400"/>
              </a:lnSpc>
            </a:pPr>
            <a:endParaRPr lang="en-GB" altLang="en-US" sz="1800" dirty="0">
              <a:solidFill>
                <a:srgbClr val="51626F"/>
              </a:solidFill>
            </a:endParaRPr>
          </a:p>
          <a:p>
            <a:pPr eaLnBrk="1" hangingPunct="1">
              <a:lnSpc>
                <a:spcPts val="2400"/>
              </a:lnSpc>
            </a:pPr>
            <a:r>
              <a:rPr lang="en-GB" altLang="en-US" sz="1800" dirty="0">
                <a:solidFill>
                  <a:srgbClr val="51626F"/>
                </a:solidFill>
              </a:rPr>
              <a:t>Begin Construction: 2023</a:t>
            </a:r>
          </a:p>
          <a:p>
            <a:pPr eaLnBrk="1" hangingPunct="1">
              <a:lnSpc>
                <a:spcPts val="2400"/>
              </a:lnSpc>
            </a:pPr>
            <a:endParaRPr lang="en-US" altLang="en-US" sz="1800" dirty="0">
              <a:solidFill>
                <a:srgbClr val="51626F"/>
              </a:solidFill>
            </a:endParaRPr>
          </a:p>
          <a:p>
            <a:pPr eaLnBrk="1" hangingPunct="1">
              <a:buFontTx/>
              <a:buNone/>
            </a:pPr>
            <a:endParaRPr lang="en-US" altLang="en-US" sz="2000" dirty="0">
              <a:solidFill>
                <a:srgbClr val="51626F"/>
              </a:solidFill>
            </a:endParaRPr>
          </a:p>
          <a:p>
            <a:pPr eaLnBrk="1" hangingPunct="1">
              <a:buFontTx/>
              <a:buNone/>
            </a:pPr>
            <a:endParaRPr lang="en-US" altLang="en-US" sz="2000" dirty="0">
              <a:solidFill>
                <a:srgbClr val="51626F"/>
              </a:solidFill>
            </a:endParaRPr>
          </a:p>
        </p:txBody>
      </p:sp>
    </p:spTree>
    <p:extLst>
      <p:ext uri="{BB962C8B-B14F-4D97-AF65-F5344CB8AC3E}">
        <p14:creationId xmlns:p14="http://schemas.microsoft.com/office/powerpoint/2010/main" val="4100760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Rectangle 18">
            <a:extLst>
              <a:ext uri="{FF2B5EF4-FFF2-40B4-BE49-F238E27FC236}">
                <a16:creationId xmlns:a16="http://schemas.microsoft.com/office/drawing/2014/main" id="{9C6EC58A-AD80-49EE-B11A-7158D3CB4F58}"/>
              </a:ext>
            </a:extLst>
          </p:cNvPr>
          <p:cNvSpPr>
            <a:spLocks noChangeArrowheads="1"/>
          </p:cNvSpPr>
          <p:nvPr/>
        </p:nvSpPr>
        <p:spPr bwMode="auto">
          <a:xfrm>
            <a:off x="250825" y="981075"/>
            <a:ext cx="3889375"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dirty="0">
                <a:solidFill>
                  <a:srgbClr val="D95E00"/>
                </a:solidFill>
              </a:rPr>
              <a:t>Context for Project</a:t>
            </a:r>
            <a:endParaRPr lang="en-US" altLang="en-US" sz="2000" dirty="0">
              <a:solidFill>
                <a:srgbClr val="51626F"/>
              </a:solidFill>
            </a:endParaRPr>
          </a:p>
          <a:p>
            <a:pPr eaLnBrk="1" hangingPunct="1">
              <a:lnSpc>
                <a:spcPts val="2400"/>
              </a:lnSpc>
            </a:pPr>
            <a:endParaRPr lang="en-GB" altLang="en-US" sz="1800" dirty="0">
              <a:solidFill>
                <a:srgbClr val="51626F"/>
              </a:solidFill>
            </a:endParaRPr>
          </a:p>
          <a:p>
            <a:pPr eaLnBrk="1" hangingPunct="1">
              <a:lnSpc>
                <a:spcPts val="2400"/>
              </a:lnSpc>
            </a:pPr>
            <a:r>
              <a:rPr lang="en-GB" altLang="en-US" sz="1800" dirty="0">
                <a:solidFill>
                  <a:srgbClr val="51626F"/>
                </a:solidFill>
              </a:rPr>
              <a:t>Link between Royal &amp; Grand Canal Greenways (purple), creating a loop with canals (blue, purple, &amp;yellow)</a:t>
            </a:r>
          </a:p>
          <a:p>
            <a:pPr eaLnBrk="1" hangingPunct="1">
              <a:lnSpc>
                <a:spcPts val="2400"/>
              </a:lnSpc>
            </a:pPr>
            <a:r>
              <a:rPr lang="en-GB" altLang="en-US" sz="1800" dirty="0">
                <a:solidFill>
                  <a:srgbClr val="51626F"/>
                </a:solidFill>
              </a:rPr>
              <a:t>Promote Lucan as a village active travel destination for tourism and locals</a:t>
            </a:r>
          </a:p>
          <a:p>
            <a:pPr eaLnBrk="1" hangingPunct="1">
              <a:lnSpc>
                <a:spcPts val="2400"/>
              </a:lnSpc>
            </a:pPr>
            <a:r>
              <a:rPr lang="en-GB" altLang="en-US" sz="1800" dirty="0">
                <a:solidFill>
                  <a:srgbClr val="51626F"/>
                </a:solidFill>
              </a:rPr>
              <a:t>Village renewal</a:t>
            </a:r>
          </a:p>
          <a:p>
            <a:pPr eaLnBrk="1" hangingPunct="1">
              <a:lnSpc>
                <a:spcPts val="2400"/>
              </a:lnSpc>
            </a:pPr>
            <a:r>
              <a:rPr lang="en-GB" altLang="en-US" sz="1800" dirty="0">
                <a:solidFill>
                  <a:srgbClr val="51626F"/>
                </a:solidFill>
              </a:rPr>
              <a:t>Promote cycling and walking</a:t>
            </a:r>
          </a:p>
          <a:p>
            <a:pPr eaLnBrk="1" hangingPunct="1">
              <a:lnSpc>
                <a:spcPts val="2400"/>
              </a:lnSpc>
            </a:pPr>
            <a:r>
              <a:rPr lang="en-GB" altLang="en-US" sz="1800" dirty="0">
                <a:solidFill>
                  <a:srgbClr val="51626F"/>
                </a:solidFill>
              </a:rPr>
              <a:t>Potential green route for local schools</a:t>
            </a:r>
          </a:p>
          <a:p>
            <a:pPr eaLnBrk="1" hangingPunct="1">
              <a:lnSpc>
                <a:spcPts val="2400"/>
              </a:lnSpc>
            </a:pPr>
            <a:endParaRPr lang="en-GB" altLang="en-US" sz="1800" dirty="0">
              <a:solidFill>
                <a:srgbClr val="51626F"/>
              </a:solidFill>
            </a:endParaRPr>
          </a:p>
          <a:p>
            <a:pPr eaLnBrk="1" hangingPunct="1">
              <a:lnSpc>
                <a:spcPts val="2400"/>
              </a:lnSpc>
            </a:pPr>
            <a:endParaRPr lang="en-GB" altLang="en-US" sz="1800" dirty="0">
              <a:solidFill>
                <a:srgbClr val="51626F"/>
              </a:solidFill>
            </a:endParaRPr>
          </a:p>
          <a:p>
            <a:pPr eaLnBrk="1" hangingPunct="1">
              <a:lnSpc>
                <a:spcPts val="2400"/>
              </a:lnSpc>
            </a:pPr>
            <a:endParaRPr lang="en-US" altLang="en-US" sz="1800" dirty="0">
              <a:solidFill>
                <a:srgbClr val="51626F"/>
              </a:solidFill>
            </a:endParaRPr>
          </a:p>
          <a:p>
            <a:pPr eaLnBrk="1" hangingPunct="1">
              <a:buFontTx/>
              <a:buNone/>
            </a:pPr>
            <a:endParaRPr lang="en-US" altLang="en-US" sz="2000" dirty="0">
              <a:solidFill>
                <a:srgbClr val="51626F"/>
              </a:solidFill>
            </a:endParaRPr>
          </a:p>
          <a:p>
            <a:pPr eaLnBrk="1" hangingPunct="1">
              <a:buFontTx/>
              <a:buNone/>
            </a:pPr>
            <a:endParaRPr lang="en-US" altLang="en-US" sz="2000" dirty="0">
              <a:solidFill>
                <a:srgbClr val="51626F"/>
              </a:solidFill>
            </a:endParaRPr>
          </a:p>
        </p:txBody>
      </p:sp>
      <p:pic>
        <p:nvPicPr>
          <p:cNvPr id="3" name="Picture 6">
            <a:extLst>
              <a:ext uri="{FF2B5EF4-FFF2-40B4-BE49-F238E27FC236}">
                <a16:creationId xmlns:a16="http://schemas.microsoft.com/office/drawing/2014/main" id="{6061085B-CE9B-443D-B5EE-9404294130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50" y="2205038"/>
            <a:ext cx="4813300"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FCDD4908-179E-46C0-B1DC-828B86410B24}"/>
              </a:ext>
            </a:extLst>
          </p:cNvPr>
          <p:cNvSpPr>
            <a:spLocks noChangeArrowheads="1"/>
          </p:cNvSpPr>
          <p:nvPr/>
        </p:nvSpPr>
        <p:spPr bwMode="auto">
          <a:xfrm>
            <a:off x="4140200" y="6221413"/>
            <a:ext cx="4941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1" dirty="0">
                <a:solidFill>
                  <a:srgbClr val="51626F"/>
                </a:solidFill>
              </a:rPr>
              <a:t>Dublin Canal Greenway (Outer Loop 40 km)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 name="Rectangle 18">
            <a:extLst>
              <a:ext uri="{FF2B5EF4-FFF2-40B4-BE49-F238E27FC236}">
                <a16:creationId xmlns:a16="http://schemas.microsoft.com/office/drawing/2014/main" id="{0AEF8CAF-40F7-4A36-9E23-067820319F40}"/>
              </a:ext>
            </a:extLst>
          </p:cNvPr>
          <p:cNvSpPr>
            <a:spLocks noChangeArrowheads="1"/>
          </p:cNvSpPr>
          <p:nvPr/>
        </p:nvSpPr>
        <p:spPr bwMode="auto">
          <a:xfrm>
            <a:off x="250824" y="981075"/>
            <a:ext cx="8425631"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dirty="0">
                <a:solidFill>
                  <a:srgbClr val="D95E00"/>
                </a:solidFill>
              </a:rPr>
              <a:t>Project Precedents</a:t>
            </a:r>
          </a:p>
          <a:p>
            <a:pPr eaLnBrk="1" hangingPunct="1">
              <a:buFontTx/>
              <a:buNone/>
            </a:pPr>
            <a:r>
              <a:rPr lang="en-GB" altLang="en-US" sz="2400" u="sng" dirty="0">
                <a:solidFill>
                  <a:srgbClr val="D95E00"/>
                </a:solidFill>
              </a:rPr>
              <a:t>Dodder Greenway</a:t>
            </a:r>
          </a:p>
          <a:p>
            <a:pPr eaLnBrk="1" hangingPunct="1">
              <a:buFontTx/>
              <a:buNone/>
            </a:pPr>
            <a:endParaRPr lang="en-US" altLang="en-US" sz="2000" dirty="0">
              <a:solidFill>
                <a:srgbClr val="51626F"/>
              </a:solidFill>
            </a:endParaRPr>
          </a:p>
        </p:txBody>
      </p:sp>
      <p:grpSp>
        <p:nvGrpSpPr>
          <p:cNvPr id="20" name="Group 19">
            <a:extLst>
              <a:ext uri="{FF2B5EF4-FFF2-40B4-BE49-F238E27FC236}">
                <a16:creationId xmlns:a16="http://schemas.microsoft.com/office/drawing/2014/main" id="{25B482C0-E055-4E0C-A803-EEB242ACE473}"/>
              </a:ext>
            </a:extLst>
          </p:cNvPr>
          <p:cNvGrpSpPr/>
          <p:nvPr/>
        </p:nvGrpSpPr>
        <p:grpSpPr>
          <a:xfrm>
            <a:off x="2843808" y="2060848"/>
            <a:ext cx="6192688" cy="4526161"/>
            <a:chOff x="250823" y="2215207"/>
            <a:chExt cx="5633444" cy="4117416"/>
          </a:xfrm>
        </p:grpSpPr>
        <p:pic>
          <p:nvPicPr>
            <p:cNvPr id="4" name="Picture 3" descr="A picture containing sky, outdoor, tree, grass&#10;&#10;Description automatically generated">
              <a:extLst>
                <a:ext uri="{FF2B5EF4-FFF2-40B4-BE49-F238E27FC236}">
                  <a16:creationId xmlns:a16="http://schemas.microsoft.com/office/drawing/2014/main" id="{CC3830B4-9D04-483F-8114-05EB8A94F500}"/>
                </a:ext>
              </a:extLst>
            </p:cNvPr>
            <p:cNvPicPr>
              <a:picLocks noChangeAspect="1"/>
            </p:cNvPicPr>
            <p:nvPr/>
          </p:nvPicPr>
          <p:blipFill rotWithShape="1">
            <a:blip r:embed="rId4">
              <a:extLst>
                <a:ext uri="{28A0092B-C50C-407E-A947-70E740481C1C}">
                  <a14:useLocalDpi xmlns:a14="http://schemas.microsoft.com/office/drawing/2010/main" val="0"/>
                </a:ext>
              </a:extLst>
            </a:blip>
            <a:srcRect l="8624" r="10086"/>
            <a:stretch/>
          </p:blipFill>
          <p:spPr>
            <a:xfrm>
              <a:off x="3432082" y="4325743"/>
              <a:ext cx="2452185" cy="2006879"/>
            </a:xfrm>
            <a:prstGeom prst="rect">
              <a:avLst/>
            </a:prstGeom>
          </p:spPr>
        </p:pic>
        <p:pic>
          <p:nvPicPr>
            <p:cNvPr id="13" name="Picture 12" descr="A picture containing outdoor, grass, ground, sky&#10;&#10;Description automatically generated">
              <a:extLst>
                <a:ext uri="{FF2B5EF4-FFF2-40B4-BE49-F238E27FC236}">
                  <a16:creationId xmlns:a16="http://schemas.microsoft.com/office/drawing/2014/main" id="{86EBB7BA-B175-4B00-89CE-FB28D7B9C1ED}"/>
                </a:ext>
              </a:extLst>
            </p:cNvPr>
            <p:cNvPicPr>
              <a:picLocks noChangeAspect="1"/>
            </p:cNvPicPr>
            <p:nvPr/>
          </p:nvPicPr>
          <p:blipFill rotWithShape="1">
            <a:blip r:embed="rId5">
              <a:extLst>
                <a:ext uri="{28A0092B-C50C-407E-A947-70E740481C1C}">
                  <a14:useLocalDpi xmlns:a14="http://schemas.microsoft.com/office/drawing/2010/main" val="0"/>
                </a:ext>
              </a:extLst>
            </a:blip>
            <a:srcRect l="8389" r="10649"/>
            <a:stretch/>
          </p:blipFill>
          <p:spPr>
            <a:xfrm>
              <a:off x="3419872" y="2215207"/>
              <a:ext cx="2452185" cy="2015001"/>
            </a:xfrm>
            <a:prstGeom prst="rect">
              <a:avLst/>
            </a:prstGeom>
          </p:spPr>
        </p:pic>
        <p:pic>
          <p:nvPicPr>
            <p:cNvPr id="15" name="Picture 14" descr="A red bridge over a river&#10;&#10;Description automatically generated with medium confidence">
              <a:extLst>
                <a:ext uri="{FF2B5EF4-FFF2-40B4-BE49-F238E27FC236}">
                  <a16:creationId xmlns:a16="http://schemas.microsoft.com/office/drawing/2014/main" id="{6D0D7AE3-6D6B-4E0C-B674-FC3DB194272D}"/>
                </a:ext>
              </a:extLst>
            </p:cNvPr>
            <p:cNvPicPr>
              <a:picLocks noChangeAspect="1"/>
            </p:cNvPicPr>
            <p:nvPr/>
          </p:nvPicPr>
          <p:blipFill rotWithShape="1">
            <a:blip r:embed="rId6">
              <a:extLst>
                <a:ext uri="{28A0092B-C50C-407E-A947-70E740481C1C}">
                  <a14:useLocalDpi xmlns:a14="http://schemas.microsoft.com/office/drawing/2010/main" val="0"/>
                </a:ext>
              </a:extLst>
            </a:blip>
            <a:srcRect t="8712" b="2941"/>
            <a:stretch/>
          </p:blipFill>
          <p:spPr>
            <a:xfrm>
              <a:off x="250824" y="4325743"/>
              <a:ext cx="3028812" cy="2006880"/>
            </a:xfrm>
            <a:prstGeom prst="rect">
              <a:avLst/>
            </a:prstGeom>
          </p:spPr>
        </p:pic>
        <p:pic>
          <p:nvPicPr>
            <p:cNvPr id="19" name="Picture 18" descr="A picture containing grass, outdoor, nature, old&#10;&#10;Description automatically generated">
              <a:extLst>
                <a:ext uri="{FF2B5EF4-FFF2-40B4-BE49-F238E27FC236}">
                  <a16:creationId xmlns:a16="http://schemas.microsoft.com/office/drawing/2014/main" id="{0364316D-B97E-4E26-8EB9-91C5E31969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823" y="2221668"/>
              <a:ext cx="3028812" cy="2008692"/>
            </a:xfrm>
            <a:prstGeom prst="rect">
              <a:avLst/>
            </a:prstGeom>
          </p:spPr>
        </p:pic>
      </p:grpSp>
      <p:sp>
        <p:nvSpPr>
          <p:cNvPr id="22" name="TextBox 21">
            <a:extLst>
              <a:ext uri="{FF2B5EF4-FFF2-40B4-BE49-F238E27FC236}">
                <a16:creationId xmlns:a16="http://schemas.microsoft.com/office/drawing/2014/main" id="{F4CCEAB2-524F-45D2-8210-34944B471F8A}"/>
              </a:ext>
            </a:extLst>
          </p:cNvPr>
          <p:cNvSpPr txBox="1"/>
          <p:nvPr/>
        </p:nvSpPr>
        <p:spPr>
          <a:xfrm>
            <a:off x="278232" y="1995633"/>
            <a:ext cx="2565576" cy="4001095"/>
          </a:xfrm>
          <a:prstGeom prst="rect">
            <a:avLst/>
          </a:prstGeom>
          <a:noFill/>
        </p:spPr>
        <p:txBody>
          <a:bodyPr wrap="square">
            <a:spAutoFit/>
          </a:bodyPr>
          <a:lstStyle/>
          <a:p>
            <a:pPr marL="342900" indent="-342900" eaLnBrk="1" hangingPunct="1">
              <a:spcAft>
                <a:spcPts val="600"/>
              </a:spcAft>
              <a:buFont typeface="Arial" panose="020B0604020202020204" pitchFamily="34" charset="0"/>
              <a:buChar char="•"/>
            </a:pPr>
            <a:r>
              <a:rPr lang="en-GB" altLang="en-US" sz="1600" dirty="0">
                <a:solidFill>
                  <a:schemeClr val="accent1">
                    <a:lumMod val="25000"/>
                  </a:schemeClr>
                </a:solidFill>
              </a:rPr>
              <a:t>Parkland Links opened April 5th 2022</a:t>
            </a:r>
          </a:p>
          <a:p>
            <a:pPr marL="342900" indent="-342900" eaLnBrk="1" hangingPunct="1">
              <a:spcAft>
                <a:spcPts val="600"/>
              </a:spcAft>
              <a:buFont typeface="Arial" panose="020B0604020202020204" pitchFamily="34" charset="0"/>
              <a:buChar char="•"/>
            </a:pPr>
            <a:r>
              <a:rPr lang="en-GB" altLang="en-US" sz="1600" dirty="0">
                <a:solidFill>
                  <a:schemeClr val="accent1">
                    <a:lumMod val="25000"/>
                  </a:schemeClr>
                </a:solidFill>
              </a:rPr>
              <a:t>Reactions and take up is very positive</a:t>
            </a:r>
          </a:p>
          <a:p>
            <a:pPr marL="342900" indent="-342900" eaLnBrk="1" hangingPunct="1">
              <a:spcAft>
                <a:spcPts val="600"/>
              </a:spcAft>
              <a:buFont typeface="Arial" panose="020B0604020202020204" pitchFamily="34" charset="0"/>
              <a:buChar char="•"/>
            </a:pPr>
            <a:r>
              <a:rPr lang="en-GB" altLang="en-US" sz="1600" dirty="0">
                <a:solidFill>
                  <a:schemeClr val="accent1">
                    <a:lumMod val="25000"/>
                  </a:schemeClr>
                </a:solidFill>
              </a:rPr>
              <a:t>Improved access to local amenities </a:t>
            </a:r>
          </a:p>
          <a:p>
            <a:pPr marL="342900" indent="-342900" eaLnBrk="1" hangingPunct="1">
              <a:spcAft>
                <a:spcPts val="600"/>
              </a:spcAft>
              <a:buFont typeface="Arial" panose="020B0604020202020204" pitchFamily="34" charset="0"/>
              <a:buChar char="•"/>
            </a:pPr>
            <a:r>
              <a:rPr lang="en-GB" altLang="en-US" sz="1600" dirty="0">
                <a:solidFill>
                  <a:schemeClr val="accent1">
                    <a:lumMod val="25000"/>
                  </a:schemeClr>
                </a:solidFill>
              </a:rPr>
              <a:t>Increased access to local business such as the Edge Café</a:t>
            </a:r>
          </a:p>
          <a:p>
            <a:pPr marL="342900" indent="-342900" eaLnBrk="1" hangingPunct="1">
              <a:spcAft>
                <a:spcPts val="600"/>
              </a:spcAft>
              <a:buFont typeface="Arial" panose="020B0604020202020204" pitchFamily="34" charset="0"/>
              <a:buChar char="•"/>
            </a:pPr>
            <a:r>
              <a:rPr lang="en-GB" altLang="en-US" sz="1600" dirty="0">
                <a:solidFill>
                  <a:schemeClr val="accent1">
                    <a:lumMod val="25000"/>
                  </a:schemeClr>
                </a:solidFill>
              </a:rPr>
              <a:t>Safe walking and cycling facilities for all types of users</a:t>
            </a:r>
          </a:p>
          <a:p>
            <a:pPr marL="342900" indent="-342900" eaLnBrk="1" hangingPunct="1">
              <a:spcAft>
                <a:spcPts val="600"/>
              </a:spcAft>
              <a:buFont typeface="Arial" panose="020B0604020202020204" pitchFamily="34" charset="0"/>
              <a:buChar char="•"/>
            </a:pPr>
            <a:r>
              <a:rPr lang="en-GB" altLang="en-US" sz="1600" dirty="0">
                <a:solidFill>
                  <a:schemeClr val="accent1">
                    <a:lumMod val="25000"/>
                  </a:schemeClr>
                </a:solidFill>
              </a:rPr>
              <a:t>Increase biodiversity </a:t>
            </a:r>
          </a:p>
          <a:p>
            <a:pPr marL="342900" indent="-342900" eaLnBrk="1" hangingPunct="1">
              <a:spcAft>
                <a:spcPts val="600"/>
              </a:spcAft>
              <a:buFont typeface="Arial" panose="020B0604020202020204" pitchFamily="34" charset="0"/>
              <a:buChar char="•"/>
            </a:pPr>
            <a:endParaRPr lang="en-GB" altLang="en-US" sz="1600" dirty="0">
              <a:solidFill>
                <a:schemeClr val="accent1">
                  <a:lumMod val="25000"/>
                </a:schemeClr>
              </a:solidFill>
            </a:endParaRPr>
          </a:p>
        </p:txBody>
      </p:sp>
    </p:spTree>
    <p:extLst>
      <p:ext uri="{BB962C8B-B14F-4D97-AF65-F5344CB8AC3E}">
        <p14:creationId xmlns:p14="http://schemas.microsoft.com/office/powerpoint/2010/main" val="466765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 name="Rectangle 18">
            <a:extLst>
              <a:ext uri="{FF2B5EF4-FFF2-40B4-BE49-F238E27FC236}">
                <a16:creationId xmlns:a16="http://schemas.microsoft.com/office/drawing/2014/main" id="{0AEF8CAF-40F7-4A36-9E23-067820319F40}"/>
              </a:ext>
            </a:extLst>
          </p:cNvPr>
          <p:cNvSpPr>
            <a:spLocks noChangeArrowheads="1"/>
          </p:cNvSpPr>
          <p:nvPr/>
        </p:nvSpPr>
        <p:spPr bwMode="auto">
          <a:xfrm>
            <a:off x="250824" y="981075"/>
            <a:ext cx="8425631"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sz="2400" u="sng" dirty="0">
                <a:solidFill>
                  <a:srgbClr val="D95E00"/>
                </a:solidFill>
              </a:rPr>
              <a:t>Canal Loop Urban Greenway</a:t>
            </a:r>
          </a:p>
          <a:p>
            <a:pPr eaLnBrk="1" hangingPunct="1">
              <a:buFontTx/>
              <a:buNone/>
            </a:pPr>
            <a:r>
              <a:rPr lang="en-US" altLang="en-US" dirty="0">
                <a:solidFill>
                  <a:srgbClr val="D95E00"/>
                </a:solidFill>
              </a:rPr>
              <a:t>Project Recap</a:t>
            </a:r>
            <a:endParaRPr lang="en-US" altLang="en-US" sz="2400" u="sng" dirty="0">
              <a:solidFill>
                <a:srgbClr val="D95E00"/>
              </a:solidFill>
            </a:endParaRPr>
          </a:p>
          <a:p>
            <a:pPr eaLnBrk="1" hangingPunct="1">
              <a:buFontTx/>
              <a:buNone/>
            </a:pPr>
            <a:r>
              <a:rPr lang="en-US" altLang="en-US" sz="2400" u="sng" dirty="0">
                <a:solidFill>
                  <a:srgbClr val="D95E00"/>
                </a:solidFill>
              </a:rPr>
              <a:t>Project Concept</a:t>
            </a:r>
          </a:p>
          <a:p>
            <a:pPr eaLnBrk="1" hangingPunct="1">
              <a:lnSpc>
                <a:spcPts val="2400"/>
              </a:lnSpc>
            </a:pPr>
            <a:r>
              <a:rPr lang="en-GB" altLang="en-US" sz="2000" dirty="0">
                <a:solidFill>
                  <a:srgbClr val="51626F"/>
                </a:solidFill>
              </a:rPr>
              <a:t>Project concept commenced in 2017</a:t>
            </a:r>
          </a:p>
          <a:p>
            <a:pPr eaLnBrk="1" hangingPunct="1">
              <a:lnSpc>
                <a:spcPts val="2400"/>
              </a:lnSpc>
            </a:pPr>
            <a:r>
              <a:rPr lang="en-GB" altLang="en-US" sz="2000" dirty="0">
                <a:solidFill>
                  <a:srgbClr val="51626F"/>
                </a:solidFill>
              </a:rPr>
              <a:t>Joint project between SDCC and the National Transport Authority (NTA)</a:t>
            </a:r>
          </a:p>
          <a:p>
            <a:pPr eaLnBrk="1" hangingPunct="1">
              <a:lnSpc>
                <a:spcPts val="2400"/>
              </a:lnSpc>
            </a:pPr>
            <a:r>
              <a:rPr lang="en-GB" altLang="en-US" sz="2000" dirty="0">
                <a:solidFill>
                  <a:srgbClr val="51626F"/>
                </a:solidFill>
              </a:rPr>
              <a:t>Part of the implementation of the Greater Dublin Area Transport Strategy</a:t>
            </a:r>
          </a:p>
          <a:p>
            <a:pPr eaLnBrk="1" hangingPunct="1">
              <a:buFontTx/>
              <a:buNone/>
            </a:pPr>
            <a:endParaRPr lang="en-US" altLang="en-US" sz="2000" dirty="0">
              <a:solidFill>
                <a:srgbClr val="51626F"/>
              </a:solidFill>
            </a:endParaRPr>
          </a:p>
          <a:p>
            <a:pPr eaLnBrk="1" hangingPunct="1">
              <a:buNone/>
            </a:pPr>
            <a:r>
              <a:rPr lang="en-US" altLang="en-US" sz="2400" u="sng" dirty="0">
                <a:solidFill>
                  <a:srgbClr val="D95E00"/>
                </a:solidFill>
              </a:rPr>
              <a:t>Project Objectives</a:t>
            </a:r>
          </a:p>
          <a:p>
            <a:pPr eaLnBrk="1" hangingPunct="1"/>
            <a:r>
              <a:rPr lang="en-GB" altLang="en-US" sz="2000" dirty="0">
                <a:solidFill>
                  <a:srgbClr val="51626F"/>
                </a:solidFill>
              </a:rPr>
              <a:t>Connection between the cycle infrastructure on the Grand Canal and Royal Canal</a:t>
            </a:r>
          </a:p>
          <a:p>
            <a:pPr eaLnBrk="1" hangingPunct="1"/>
            <a:r>
              <a:rPr lang="en-GB" altLang="en-US" sz="2000" dirty="0">
                <a:solidFill>
                  <a:srgbClr val="51626F"/>
                </a:solidFill>
              </a:rPr>
              <a:t>Active Travel infrastructure for school going children</a:t>
            </a:r>
          </a:p>
          <a:p>
            <a:pPr eaLnBrk="1" hangingPunct="1"/>
            <a:r>
              <a:rPr lang="en-GB" altLang="en-US" sz="2000" dirty="0">
                <a:solidFill>
                  <a:srgbClr val="51626F"/>
                </a:solidFill>
              </a:rPr>
              <a:t>Cycle infrastructure to connecting local amenities (Lucan Village Griffeen Valley Park, Schools, Community Centre, etc.)</a:t>
            </a:r>
          </a:p>
          <a:p>
            <a:pPr eaLnBrk="1" hangingPunct="1">
              <a:buNone/>
            </a:pPr>
            <a:endParaRPr lang="en-GB" altLang="en-US" sz="2000" dirty="0">
              <a:solidFill>
                <a:srgbClr val="51626F"/>
              </a:solidFill>
            </a:endParaRPr>
          </a:p>
          <a:p>
            <a:pPr eaLnBrk="1" hangingPunct="1">
              <a:buNone/>
            </a:pPr>
            <a:endParaRPr lang="en-US" altLang="en-US" sz="2000" u="sng" dirty="0">
              <a:solidFill>
                <a:srgbClr val="D95E00"/>
              </a:solidFill>
            </a:endParaRPr>
          </a:p>
          <a:p>
            <a:pPr eaLnBrk="1" hangingPunct="1">
              <a:buFontTx/>
              <a:buNone/>
            </a:pPr>
            <a:endParaRPr lang="en-US" altLang="en-US" sz="2000" dirty="0">
              <a:solidFill>
                <a:srgbClr val="51626F"/>
              </a:solidFill>
            </a:endParaRPr>
          </a:p>
        </p:txBody>
      </p:sp>
    </p:spTree>
    <p:extLst>
      <p:ext uri="{BB962C8B-B14F-4D97-AF65-F5344CB8AC3E}">
        <p14:creationId xmlns:p14="http://schemas.microsoft.com/office/powerpoint/2010/main" val="3227401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 name="Rectangle 18">
            <a:extLst>
              <a:ext uri="{FF2B5EF4-FFF2-40B4-BE49-F238E27FC236}">
                <a16:creationId xmlns:a16="http://schemas.microsoft.com/office/drawing/2014/main" id="{0AEF8CAF-40F7-4A36-9E23-067820319F40}"/>
              </a:ext>
            </a:extLst>
          </p:cNvPr>
          <p:cNvSpPr>
            <a:spLocks noChangeArrowheads="1"/>
          </p:cNvSpPr>
          <p:nvPr/>
        </p:nvSpPr>
        <p:spPr bwMode="auto">
          <a:xfrm>
            <a:off x="250824" y="981075"/>
            <a:ext cx="8425631"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dirty="0">
                <a:solidFill>
                  <a:srgbClr val="D95E00"/>
                </a:solidFill>
              </a:rPr>
              <a:t>Project Recap</a:t>
            </a:r>
          </a:p>
          <a:p>
            <a:pPr eaLnBrk="1" hangingPunct="1">
              <a:buFontTx/>
              <a:buNone/>
            </a:pPr>
            <a:endParaRPr lang="en-US" altLang="en-US" sz="2000" dirty="0">
              <a:solidFill>
                <a:srgbClr val="51626F"/>
              </a:solidFill>
            </a:endParaRPr>
          </a:p>
        </p:txBody>
      </p:sp>
      <p:sp>
        <p:nvSpPr>
          <p:cNvPr id="4" name="Rectangle 3">
            <a:extLst>
              <a:ext uri="{FF2B5EF4-FFF2-40B4-BE49-F238E27FC236}">
                <a16:creationId xmlns:a16="http://schemas.microsoft.com/office/drawing/2014/main" id="{F244B6F9-559C-4AC6-B7AF-52EFE7D8B3EF}"/>
              </a:ext>
            </a:extLst>
          </p:cNvPr>
          <p:cNvSpPr>
            <a:spLocks noChangeArrowheads="1"/>
          </p:cNvSpPr>
          <p:nvPr/>
        </p:nvSpPr>
        <p:spPr bwMode="auto">
          <a:xfrm>
            <a:off x="301457" y="6216651"/>
            <a:ext cx="31184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dirty="0">
                <a:solidFill>
                  <a:srgbClr val="51626F"/>
                </a:solidFill>
              </a:rPr>
              <a:t>Study Area for feasibility study</a:t>
            </a:r>
          </a:p>
          <a:p>
            <a:pPr eaLnBrk="1" hangingPunct="1">
              <a:spcBef>
                <a:spcPct val="0"/>
              </a:spcBef>
              <a:buFontTx/>
              <a:buNone/>
            </a:pPr>
            <a:r>
              <a:rPr lang="en-US" altLang="en-US" sz="1400" dirty="0">
                <a:solidFill>
                  <a:srgbClr val="51626F"/>
                </a:solidFill>
              </a:rPr>
              <a:t>	</a:t>
            </a:r>
          </a:p>
        </p:txBody>
      </p:sp>
      <p:sp>
        <p:nvSpPr>
          <p:cNvPr id="7" name="Rectangle 18">
            <a:extLst>
              <a:ext uri="{FF2B5EF4-FFF2-40B4-BE49-F238E27FC236}">
                <a16:creationId xmlns:a16="http://schemas.microsoft.com/office/drawing/2014/main" id="{74B2F053-04FB-4D85-B0E9-EA9A448C3ADA}"/>
              </a:ext>
            </a:extLst>
          </p:cNvPr>
          <p:cNvSpPr>
            <a:spLocks noChangeArrowheads="1"/>
          </p:cNvSpPr>
          <p:nvPr/>
        </p:nvSpPr>
        <p:spPr bwMode="auto">
          <a:xfrm>
            <a:off x="2655746" y="1651000"/>
            <a:ext cx="6020709" cy="465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sz="2400" u="sng" dirty="0">
                <a:solidFill>
                  <a:srgbClr val="D95E00"/>
                </a:solidFill>
              </a:rPr>
              <a:t>Project Progress to Date</a:t>
            </a:r>
          </a:p>
          <a:p>
            <a:pPr eaLnBrk="1" hangingPunct="1">
              <a:lnSpc>
                <a:spcPts val="2400"/>
              </a:lnSpc>
            </a:pPr>
            <a:r>
              <a:rPr lang="en-GB" altLang="en-US" sz="1600" dirty="0">
                <a:solidFill>
                  <a:srgbClr val="51626F"/>
                </a:solidFill>
              </a:rPr>
              <a:t>Project Team formed in 2018; Technical Consultant appointed for Feasibility study</a:t>
            </a:r>
          </a:p>
          <a:p>
            <a:pPr eaLnBrk="1" hangingPunct="1">
              <a:lnSpc>
                <a:spcPts val="2400"/>
              </a:lnSpc>
            </a:pPr>
            <a:r>
              <a:rPr lang="en-GB" altLang="en-US" sz="1600" dirty="0">
                <a:solidFill>
                  <a:srgbClr val="51626F"/>
                </a:solidFill>
              </a:rPr>
              <a:t>Over 30 route options examined</a:t>
            </a:r>
          </a:p>
          <a:p>
            <a:pPr eaLnBrk="1" hangingPunct="1">
              <a:lnSpc>
                <a:spcPts val="2400"/>
              </a:lnSpc>
            </a:pPr>
            <a:r>
              <a:rPr lang="en-GB" altLang="en-US" sz="1600" dirty="0">
                <a:solidFill>
                  <a:srgbClr val="51626F"/>
                </a:solidFill>
              </a:rPr>
              <a:t>Multi-criteria route analysis carried out on the routes</a:t>
            </a:r>
          </a:p>
          <a:p>
            <a:pPr eaLnBrk="1" hangingPunct="1">
              <a:lnSpc>
                <a:spcPts val="2400"/>
              </a:lnSpc>
            </a:pPr>
            <a:r>
              <a:rPr lang="en-GB" altLang="en-US" sz="1600" dirty="0">
                <a:solidFill>
                  <a:srgbClr val="51626F"/>
                </a:solidFill>
              </a:rPr>
              <a:t>Preferred route option identified</a:t>
            </a:r>
          </a:p>
          <a:p>
            <a:pPr eaLnBrk="1" hangingPunct="1">
              <a:lnSpc>
                <a:spcPts val="2400"/>
              </a:lnSpc>
            </a:pPr>
            <a:r>
              <a:rPr lang="en-GB" altLang="en-US" sz="1600" dirty="0">
                <a:solidFill>
                  <a:srgbClr val="51626F"/>
                </a:solidFill>
              </a:rPr>
              <a:t>Non-Statutory Public Consultation held in March/April 2021.</a:t>
            </a:r>
          </a:p>
          <a:p>
            <a:pPr eaLnBrk="1" hangingPunct="1">
              <a:lnSpc>
                <a:spcPts val="2400"/>
              </a:lnSpc>
            </a:pPr>
            <a:endParaRPr lang="en-GB" altLang="en-US" sz="1600" dirty="0">
              <a:solidFill>
                <a:srgbClr val="51626F"/>
              </a:solidFill>
            </a:endParaRPr>
          </a:p>
          <a:p>
            <a:pPr eaLnBrk="1" hangingPunct="1">
              <a:lnSpc>
                <a:spcPts val="2400"/>
              </a:lnSpc>
            </a:pPr>
            <a:r>
              <a:rPr lang="en-GB" altLang="en-US" sz="1600" dirty="0">
                <a:solidFill>
                  <a:srgbClr val="51626F"/>
                </a:solidFill>
              </a:rPr>
              <a:t>July 2021 new project team created, and new consultant team appointed</a:t>
            </a:r>
          </a:p>
          <a:p>
            <a:pPr eaLnBrk="1" hangingPunct="1">
              <a:lnSpc>
                <a:spcPts val="2400"/>
              </a:lnSpc>
            </a:pPr>
            <a:r>
              <a:rPr lang="en-GB" altLang="en-US" sz="1600" dirty="0">
                <a:solidFill>
                  <a:srgbClr val="51626F"/>
                </a:solidFill>
              </a:rPr>
              <a:t>The consultant team has been developing preliminary design for the preferred route and school connection links</a:t>
            </a:r>
          </a:p>
          <a:p>
            <a:pPr eaLnBrk="1" hangingPunct="1">
              <a:lnSpc>
                <a:spcPts val="2400"/>
              </a:lnSpc>
            </a:pPr>
            <a:endParaRPr lang="en-GB" altLang="en-US" sz="1800" dirty="0">
              <a:solidFill>
                <a:srgbClr val="51626F"/>
              </a:solidFill>
            </a:endParaRPr>
          </a:p>
          <a:p>
            <a:pPr eaLnBrk="1" hangingPunct="1">
              <a:buNone/>
            </a:pPr>
            <a:endParaRPr lang="en-GB" altLang="en-US" sz="2000" dirty="0">
              <a:solidFill>
                <a:srgbClr val="51626F"/>
              </a:solidFill>
            </a:endParaRPr>
          </a:p>
          <a:p>
            <a:pPr eaLnBrk="1" hangingPunct="1">
              <a:buNone/>
            </a:pPr>
            <a:endParaRPr lang="en-US" altLang="en-US" sz="2000" u="sng" dirty="0">
              <a:solidFill>
                <a:srgbClr val="D95E00"/>
              </a:solidFill>
            </a:endParaRPr>
          </a:p>
          <a:p>
            <a:pPr eaLnBrk="1" hangingPunct="1">
              <a:buFontTx/>
              <a:buNone/>
            </a:pPr>
            <a:endParaRPr lang="en-US" altLang="en-US" sz="2000" dirty="0">
              <a:solidFill>
                <a:srgbClr val="51626F"/>
              </a:solidFill>
            </a:endParaRPr>
          </a:p>
        </p:txBody>
      </p:sp>
      <p:pic>
        <p:nvPicPr>
          <p:cNvPr id="8" name="Content Placeholder 12">
            <a:extLst>
              <a:ext uri="{FF2B5EF4-FFF2-40B4-BE49-F238E27FC236}">
                <a16:creationId xmlns:a16="http://schemas.microsoft.com/office/drawing/2014/main" id="{743EDFD8-C3F5-4E63-9CF9-F1F262F3EACF}"/>
              </a:ext>
            </a:extLst>
          </p:cNvPr>
          <p:cNvPicPr>
            <a:picLocks noGrp="1" noChangeArrowheads="1"/>
          </p:cNvPicPr>
          <p:nvPr>
            <p:ph idx="1"/>
          </p:nvPr>
        </p:nvPicPr>
        <p:blipFill>
          <a:blip r:embed="rId4">
            <a:extLst>
              <a:ext uri="{28A0092B-C50C-407E-A947-70E740481C1C}">
                <a14:useLocalDpi xmlns:a14="http://schemas.microsoft.com/office/drawing/2010/main" val="0"/>
              </a:ext>
            </a:extLst>
          </a:blip>
          <a:srcRect l="3419" r="16116" b="2"/>
          <a:stretch>
            <a:fillRect/>
          </a:stretch>
        </p:blipFill>
        <p:spPr>
          <a:xfrm>
            <a:off x="301457" y="1651000"/>
            <a:ext cx="2289175" cy="4565650"/>
          </a:xfrm>
        </p:spPr>
      </p:pic>
    </p:spTree>
    <p:extLst>
      <p:ext uri="{BB962C8B-B14F-4D97-AF65-F5344CB8AC3E}">
        <p14:creationId xmlns:p14="http://schemas.microsoft.com/office/powerpoint/2010/main" val="379258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 name="Rectangle 18">
            <a:extLst>
              <a:ext uri="{FF2B5EF4-FFF2-40B4-BE49-F238E27FC236}">
                <a16:creationId xmlns:a16="http://schemas.microsoft.com/office/drawing/2014/main" id="{0AEF8CAF-40F7-4A36-9E23-067820319F40}"/>
              </a:ext>
            </a:extLst>
          </p:cNvPr>
          <p:cNvSpPr>
            <a:spLocks noChangeArrowheads="1"/>
          </p:cNvSpPr>
          <p:nvPr/>
        </p:nvSpPr>
        <p:spPr bwMode="auto">
          <a:xfrm>
            <a:off x="250824" y="981075"/>
            <a:ext cx="8425631"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dirty="0">
                <a:solidFill>
                  <a:srgbClr val="D95E00"/>
                </a:solidFill>
              </a:rPr>
              <a:t>Project Recap</a:t>
            </a:r>
          </a:p>
          <a:p>
            <a:pPr eaLnBrk="1" hangingPunct="1">
              <a:buFontTx/>
              <a:buNone/>
            </a:pPr>
            <a:endParaRPr lang="en-US" altLang="en-US" sz="2400" u="sng" dirty="0">
              <a:solidFill>
                <a:srgbClr val="D95E00"/>
              </a:solidFill>
            </a:endParaRPr>
          </a:p>
          <a:p>
            <a:pPr eaLnBrk="1" hangingPunct="1">
              <a:buFontTx/>
              <a:buNone/>
            </a:pPr>
            <a:r>
              <a:rPr lang="en-GB" altLang="en-US" sz="2400" u="sng" dirty="0">
                <a:solidFill>
                  <a:srgbClr val="D95E00"/>
                </a:solidFill>
              </a:rPr>
              <a:t>Non-Statutory Public Consultation 2021 - </a:t>
            </a:r>
            <a:r>
              <a:rPr lang="en-US" altLang="en-US" sz="2400" u="sng" dirty="0">
                <a:solidFill>
                  <a:srgbClr val="D95E00"/>
                </a:solidFill>
              </a:rPr>
              <a:t>Results Summary</a:t>
            </a:r>
          </a:p>
          <a:p>
            <a:pPr eaLnBrk="1" hangingPunct="1"/>
            <a:r>
              <a:rPr lang="en-GB" altLang="en-US" sz="1600" dirty="0">
                <a:solidFill>
                  <a:srgbClr val="51626F"/>
                </a:solidFill>
              </a:rPr>
              <a:t>87% of responses were from Lucan residents</a:t>
            </a:r>
          </a:p>
          <a:p>
            <a:pPr eaLnBrk="1" hangingPunct="1">
              <a:lnSpc>
                <a:spcPts val="2400"/>
              </a:lnSpc>
            </a:pPr>
            <a:r>
              <a:rPr lang="en-GB" altLang="en-US" sz="1600" dirty="0">
                <a:solidFill>
                  <a:srgbClr val="51626F"/>
                </a:solidFill>
              </a:rPr>
              <a:t>60% in favour, 25% against, 15% unsure</a:t>
            </a:r>
          </a:p>
          <a:p>
            <a:pPr eaLnBrk="1" hangingPunct="1">
              <a:lnSpc>
                <a:spcPts val="2400"/>
              </a:lnSpc>
            </a:pPr>
            <a:r>
              <a:rPr lang="en-GB" altLang="en-US" sz="1600" dirty="0">
                <a:solidFill>
                  <a:srgbClr val="51626F"/>
                </a:solidFill>
              </a:rPr>
              <a:t>80% of school children were very happy with the proposals.</a:t>
            </a:r>
          </a:p>
          <a:p>
            <a:pPr eaLnBrk="1" hangingPunct="1">
              <a:lnSpc>
                <a:spcPts val="2400"/>
              </a:lnSpc>
            </a:pPr>
            <a:endParaRPr lang="en-GB" altLang="en-US" sz="1600" dirty="0">
              <a:solidFill>
                <a:srgbClr val="51626F"/>
              </a:solidFill>
            </a:endParaRPr>
          </a:p>
          <a:p>
            <a:pPr eaLnBrk="1" hangingPunct="1">
              <a:lnSpc>
                <a:spcPts val="2400"/>
              </a:lnSpc>
            </a:pPr>
            <a:r>
              <a:rPr lang="en-GB" altLang="en-US" sz="1600" dirty="0">
                <a:solidFill>
                  <a:srgbClr val="51626F"/>
                </a:solidFill>
              </a:rPr>
              <a:t>Main concerns was the impact on the existing Liffey Bridge</a:t>
            </a:r>
          </a:p>
          <a:p>
            <a:pPr eaLnBrk="1" hangingPunct="1">
              <a:lnSpc>
                <a:spcPts val="2400"/>
              </a:lnSpc>
            </a:pPr>
            <a:r>
              <a:rPr lang="en-GB" altLang="en-US" sz="1600" dirty="0">
                <a:solidFill>
                  <a:srgbClr val="51626F"/>
                </a:solidFill>
              </a:rPr>
              <a:t>Second concern was impact on streetscaped/residential areas</a:t>
            </a:r>
          </a:p>
          <a:p>
            <a:pPr eaLnBrk="1" hangingPunct="1">
              <a:lnSpc>
                <a:spcPts val="2400"/>
              </a:lnSpc>
            </a:pPr>
            <a:endParaRPr lang="en-GB" altLang="en-US" sz="1600" dirty="0">
              <a:solidFill>
                <a:srgbClr val="51626F"/>
              </a:solidFill>
            </a:endParaRPr>
          </a:p>
          <a:p>
            <a:pPr eaLnBrk="1" hangingPunct="1">
              <a:lnSpc>
                <a:spcPts val="2400"/>
              </a:lnSpc>
            </a:pPr>
            <a:r>
              <a:rPr lang="en-GB" altLang="en-US" sz="1600" u="sng" dirty="0">
                <a:solidFill>
                  <a:srgbClr val="51626F"/>
                </a:solidFill>
              </a:rPr>
              <a:t>As a result of the strong opposition to the proposed bridge this section has been omitted from the current scheme and will be examined further. The preferred Canal Loop route will terminate in Lucan Village</a:t>
            </a:r>
            <a:r>
              <a:rPr lang="en-GB" altLang="en-US" sz="1600" dirty="0">
                <a:solidFill>
                  <a:srgbClr val="51626F"/>
                </a:solidFill>
              </a:rPr>
              <a:t>.</a:t>
            </a:r>
          </a:p>
          <a:p>
            <a:pPr eaLnBrk="1" hangingPunct="1">
              <a:buNone/>
            </a:pPr>
            <a:endParaRPr lang="en-GB" altLang="en-US" sz="2000" dirty="0">
              <a:solidFill>
                <a:srgbClr val="51626F"/>
              </a:solidFill>
            </a:endParaRPr>
          </a:p>
          <a:p>
            <a:pPr eaLnBrk="1" hangingPunct="1">
              <a:buNone/>
            </a:pPr>
            <a:endParaRPr lang="en-US" altLang="en-US" sz="2000" u="sng" dirty="0">
              <a:solidFill>
                <a:srgbClr val="D95E00"/>
              </a:solidFill>
            </a:endParaRPr>
          </a:p>
          <a:p>
            <a:pPr eaLnBrk="1" hangingPunct="1">
              <a:buFontTx/>
              <a:buNone/>
            </a:pPr>
            <a:endParaRPr lang="en-US" altLang="en-US" sz="2000" dirty="0">
              <a:solidFill>
                <a:srgbClr val="51626F"/>
              </a:solidFill>
            </a:endParaRPr>
          </a:p>
        </p:txBody>
      </p:sp>
    </p:spTree>
    <p:extLst>
      <p:ext uri="{BB962C8B-B14F-4D97-AF65-F5344CB8AC3E}">
        <p14:creationId xmlns:p14="http://schemas.microsoft.com/office/powerpoint/2010/main" val="4035366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4" descr="Application&#10;&#10;Description automatically generated with low confidence">
            <a:extLst>
              <a:ext uri="{FF2B5EF4-FFF2-40B4-BE49-F238E27FC236}">
                <a16:creationId xmlns:a16="http://schemas.microsoft.com/office/drawing/2014/main" id="{2A1A7B0D-38F2-42DC-AD75-1A0168EFC4F2}"/>
              </a:ext>
            </a:extLst>
          </p:cNvPr>
          <p:cNvPicPr>
            <a:picLocks noChangeAspect="1"/>
          </p:cNvPicPr>
          <p:nvPr/>
        </p:nvPicPr>
        <p:blipFill rotWithShape="1">
          <a:blip r:embed="rId4">
            <a:extLst>
              <a:ext uri="{28A0092B-C50C-407E-A947-70E740481C1C}">
                <a14:useLocalDpi xmlns:a14="http://schemas.microsoft.com/office/drawing/2010/main" val="0"/>
              </a:ext>
            </a:extLst>
          </a:blip>
          <a:srcRect l="5113" t="14996" r="9838"/>
          <a:stretch/>
        </p:blipFill>
        <p:spPr>
          <a:xfrm>
            <a:off x="250825" y="1844824"/>
            <a:ext cx="8838756" cy="4968552"/>
          </a:xfrm>
          <a:prstGeom prst="rect">
            <a:avLst/>
          </a:prstGeom>
        </p:spPr>
      </p:pic>
      <p:sp>
        <p:nvSpPr>
          <p:cNvPr id="4098" name="Rectangle 18">
            <a:extLst>
              <a:ext uri="{FF2B5EF4-FFF2-40B4-BE49-F238E27FC236}">
                <a16:creationId xmlns:a16="http://schemas.microsoft.com/office/drawing/2014/main" id="{9C6EC58A-AD80-49EE-B11A-7158D3CB4F58}"/>
              </a:ext>
            </a:extLst>
          </p:cNvPr>
          <p:cNvSpPr>
            <a:spLocks noChangeArrowheads="1"/>
          </p:cNvSpPr>
          <p:nvPr/>
        </p:nvSpPr>
        <p:spPr bwMode="auto">
          <a:xfrm>
            <a:off x="250825" y="981075"/>
            <a:ext cx="7417519"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None/>
            </a:pPr>
            <a:r>
              <a:rPr lang="en-US" altLang="en-US" dirty="0">
                <a:solidFill>
                  <a:srgbClr val="D95E00"/>
                </a:solidFill>
              </a:rPr>
              <a:t>Project Update</a:t>
            </a:r>
            <a:endParaRPr lang="en-US" altLang="en-US" sz="2400" u="sng" dirty="0">
              <a:solidFill>
                <a:srgbClr val="D95E00"/>
              </a:solidFill>
            </a:endParaRPr>
          </a:p>
          <a:p>
            <a:pPr eaLnBrk="1" hangingPunct="1">
              <a:buFontTx/>
              <a:buNone/>
            </a:pPr>
            <a:r>
              <a:rPr lang="en-US" altLang="en-US" sz="2400" u="sng" dirty="0">
                <a:solidFill>
                  <a:srgbClr val="D95E00"/>
                </a:solidFill>
              </a:rPr>
              <a:t>Proposals - Landscape Character Areas</a:t>
            </a:r>
            <a:endParaRPr lang="en-US" altLang="en-US" sz="2400" u="sng" dirty="0">
              <a:solidFill>
                <a:srgbClr val="51626F"/>
              </a:solidFill>
            </a:endParaRPr>
          </a:p>
          <a:p>
            <a:pPr marL="0" indent="0" eaLnBrk="1" hangingPunct="1">
              <a:lnSpc>
                <a:spcPts val="2400"/>
              </a:lnSpc>
              <a:buNone/>
            </a:pPr>
            <a:endParaRPr lang="en-GB" altLang="en-US" sz="1800" dirty="0">
              <a:solidFill>
                <a:srgbClr val="51626F"/>
              </a:solidFill>
            </a:endParaRPr>
          </a:p>
          <a:p>
            <a:pPr eaLnBrk="1" hangingPunct="1">
              <a:lnSpc>
                <a:spcPts val="2400"/>
              </a:lnSpc>
            </a:pPr>
            <a:endParaRPr lang="en-GB" altLang="en-US" sz="1800" dirty="0">
              <a:solidFill>
                <a:srgbClr val="51626F"/>
              </a:solidFill>
            </a:endParaRPr>
          </a:p>
          <a:p>
            <a:pPr eaLnBrk="1" hangingPunct="1">
              <a:lnSpc>
                <a:spcPts val="2400"/>
              </a:lnSpc>
            </a:pPr>
            <a:endParaRPr lang="en-US" altLang="en-US" sz="1800" dirty="0">
              <a:solidFill>
                <a:srgbClr val="51626F"/>
              </a:solidFill>
            </a:endParaRPr>
          </a:p>
          <a:p>
            <a:pPr eaLnBrk="1" hangingPunct="1">
              <a:buFontTx/>
              <a:buNone/>
            </a:pPr>
            <a:endParaRPr lang="en-US" altLang="en-US" sz="2000" dirty="0">
              <a:solidFill>
                <a:srgbClr val="51626F"/>
              </a:solidFill>
            </a:endParaRPr>
          </a:p>
          <a:p>
            <a:pPr eaLnBrk="1" hangingPunct="1">
              <a:buFontTx/>
              <a:buNone/>
            </a:pPr>
            <a:endParaRPr lang="en-US" altLang="en-US" sz="2000" dirty="0">
              <a:solidFill>
                <a:srgbClr val="51626F"/>
              </a:solidFill>
            </a:endParaRPr>
          </a:p>
        </p:txBody>
      </p:sp>
    </p:spTree>
    <p:extLst>
      <p:ext uri="{BB962C8B-B14F-4D97-AF65-F5344CB8AC3E}">
        <p14:creationId xmlns:p14="http://schemas.microsoft.com/office/powerpoint/2010/main" val="3817513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55844D-1C9C-482A-9DF2-885D2C730FC7}"/>
              </a:ext>
            </a:extLst>
          </p:cNvPr>
          <p:cNvSpPr/>
          <p:nvPr/>
        </p:nvSpPr>
        <p:spPr bwMode="auto">
          <a:xfrm>
            <a:off x="0" y="0"/>
            <a:ext cx="250824" cy="6858000"/>
          </a:xfrm>
          <a:prstGeom prst="rect">
            <a:avLst/>
          </a:prstGeom>
          <a:solidFill>
            <a:srgbClr val="F6F0B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E" sz="2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p:txBody>
      </p:sp>
      <p:sp>
        <p:nvSpPr>
          <p:cNvPr id="10" name="Rectangle 18">
            <a:extLst>
              <a:ext uri="{FF2B5EF4-FFF2-40B4-BE49-F238E27FC236}">
                <a16:creationId xmlns:a16="http://schemas.microsoft.com/office/drawing/2014/main" id="{0AEF8CAF-40F7-4A36-9E23-067820319F40}"/>
              </a:ext>
            </a:extLst>
          </p:cNvPr>
          <p:cNvSpPr>
            <a:spLocks noChangeArrowheads="1"/>
          </p:cNvSpPr>
          <p:nvPr/>
        </p:nvSpPr>
        <p:spPr bwMode="auto">
          <a:xfrm>
            <a:off x="250824" y="981075"/>
            <a:ext cx="8785672"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GB" altLang="en-US" sz="2800" dirty="0">
                <a:solidFill>
                  <a:srgbClr val="D95E00"/>
                </a:solidFill>
              </a:rPr>
              <a:t>Project Update</a:t>
            </a:r>
          </a:p>
          <a:p>
            <a:pPr eaLnBrk="1" hangingPunct="1">
              <a:buFontTx/>
              <a:buNone/>
            </a:pPr>
            <a:r>
              <a:rPr lang="en-US" altLang="en-US" sz="2400" u="sng" dirty="0">
                <a:solidFill>
                  <a:srgbClr val="D95E00"/>
                </a:solidFill>
              </a:rPr>
              <a:t>1: Lucan Village South</a:t>
            </a:r>
          </a:p>
          <a:p>
            <a:pPr eaLnBrk="1" hangingPunct="1">
              <a:buFontTx/>
              <a:buNone/>
            </a:pPr>
            <a:r>
              <a:rPr lang="en-GB" altLang="en-US" sz="2000" u="sng" dirty="0">
                <a:solidFill>
                  <a:srgbClr val="D95E00"/>
                </a:solidFill>
              </a:rPr>
              <a:t>Non-Statutory Public Consultation 2021/2022 - Residents</a:t>
            </a:r>
            <a:endParaRPr lang="en-US" altLang="en-US" sz="2000" u="sng" dirty="0">
              <a:solidFill>
                <a:srgbClr val="D95E00"/>
              </a:solidFill>
            </a:endParaRPr>
          </a:p>
          <a:p>
            <a:pPr eaLnBrk="1" hangingPunct="1"/>
            <a:r>
              <a:rPr lang="en-GB" altLang="en-US" sz="1800" dirty="0">
                <a:solidFill>
                  <a:srgbClr val="51626F"/>
                </a:solidFill>
              </a:rPr>
              <a:t>There was 2 meeting with local Lucan residents in 2021</a:t>
            </a:r>
          </a:p>
          <a:p>
            <a:pPr lvl="1" eaLnBrk="1" hangingPunct="1"/>
            <a:r>
              <a:rPr lang="en-GB" altLang="en-US" sz="1400" dirty="0">
                <a:solidFill>
                  <a:srgbClr val="51626F"/>
                </a:solidFill>
              </a:rPr>
              <a:t>November 2</a:t>
            </a:r>
            <a:r>
              <a:rPr lang="en-GB" altLang="en-US" sz="1400" baseline="30000" dirty="0">
                <a:solidFill>
                  <a:srgbClr val="51626F"/>
                </a:solidFill>
              </a:rPr>
              <a:t>nd</a:t>
            </a:r>
            <a:r>
              <a:rPr lang="en-GB" altLang="en-US" sz="1400" dirty="0">
                <a:solidFill>
                  <a:srgbClr val="51626F"/>
                </a:solidFill>
              </a:rPr>
              <a:t> (Sarsfield Residents)</a:t>
            </a:r>
          </a:p>
          <a:p>
            <a:pPr lvl="1" eaLnBrk="1" hangingPunct="1"/>
            <a:r>
              <a:rPr lang="en-GB" altLang="en-US" sz="1400" dirty="0">
                <a:solidFill>
                  <a:srgbClr val="51626F"/>
                </a:solidFill>
              </a:rPr>
              <a:t>November 23</a:t>
            </a:r>
            <a:r>
              <a:rPr lang="en-GB" altLang="en-US" sz="1400" baseline="30000" dirty="0">
                <a:solidFill>
                  <a:srgbClr val="51626F"/>
                </a:solidFill>
              </a:rPr>
              <a:t>rd</a:t>
            </a:r>
            <a:r>
              <a:rPr lang="en-GB" altLang="en-US" sz="1400" dirty="0">
                <a:solidFill>
                  <a:srgbClr val="51626F"/>
                </a:solidFill>
              </a:rPr>
              <a:t> (Cherbury Residents)</a:t>
            </a:r>
          </a:p>
          <a:p>
            <a:pPr lvl="1" eaLnBrk="1" hangingPunct="1"/>
            <a:endParaRPr lang="en-GB" altLang="en-US" sz="1400" dirty="0">
              <a:solidFill>
                <a:srgbClr val="51626F"/>
              </a:solidFill>
            </a:endParaRPr>
          </a:p>
          <a:p>
            <a:pPr eaLnBrk="1" hangingPunct="1"/>
            <a:r>
              <a:rPr lang="en-GB" altLang="en-US" sz="1800" dirty="0">
                <a:solidFill>
                  <a:srgbClr val="51626F"/>
                </a:solidFill>
              </a:rPr>
              <a:t>During the Sarsfield meeting, an alternative alignment through Brookvale open space was suggested by the residents. Which, after review, has been incorporated into the emerging preferred route.</a:t>
            </a:r>
          </a:p>
          <a:p>
            <a:pPr eaLnBrk="1" hangingPunct="1"/>
            <a:endParaRPr lang="en-GB" altLang="en-US" sz="1800" dirty="0">
              <a:solidFill>
                <a:srgbClr val="51626F"/>
              </a:solidFill>
            </a:endParaRPr>
          </a:p>
          <a:p>
            <a:pPr eaLnBrk="1" hangingPunct="1"/>
            <a:r>
              <a:rPr lang="en-GB" altLang="en-US" sz="1800" dirty="0">
                <a:solidFill>
                  <a:srgbClr val="51626F"/>
                </a:solidFill>
              </a:rPr>
              <a:t>A leaflet drop for residents along a section emerging preferred route, March 2022</a:t>
            </a:r>
          </a:p>
          <a:p>
            <a:pPr lvl="1" eaLnBrk="1" hangingPunct="1"/>
            <a:r>
              <a:rPr lang="en-GB" altLang="en-US" sz="1400" dirty="0">
                <a:solidFill>
                  <a:srgbClr val="51626F"/>
                </a:solidFill>
              </a:rPr>
              <a:t>Lucan-Newlands Road Residents &amp; Brookvale Estates</a:t>
            </a:r>
          </a:p>
          <a:p>
            <a:pPr lvl="1" eaLnBrk="1" hangingPunct="1"/>
            <a:r>
              <a:rPr lang="en-GB" altLang="en-US" sz="1400" dirty="0">
                <a:solidFill>
                  <a:srgbClr val="51626F"/>
                </a:solidFill>
              </a:rPr>
              <a:t>More than half responses have positive response &amp; suggestion to improve the scheme</a:t>
            </a:r>
          </a:p>
          <a:p>
            <a:pPr lvl="1" eaLnBrk="1" hangingPunct="1"/>
            <a:endParaRPr lang="en-GB" altLang="en-US" sz="1400" dirty="0">
              <a:solidFill>
                <a:srgbClr val="51626F"/>
              </a:solidFill>
            </a:endParaRPr>
          </a:p>
          <a:p>
            <a:pPr eaLnBrk="1" hangingPunct="1">
              <a:buFontTx/>
              <a:buNone/>
            </a:pPr>
            <a:endParaRPr lang="en-US" altLang="en-US" sz="2000" dirty="0">
              <a:solidFill>
                <a:srgbClr val="51626F"/>
              </a:solidFill>
            </a:endParaRPr>
          </a:p>
        </p:txBody>
      </p:sp>
    </p:spTree>
    <p:extLst>
      <p:ext uri="{BB962C8B-B14F-4D97-AF65-F5344CB8AC3E}">
        <p14:creationId xmlns:p14="http://schemas.microsoft.com/office/powerpoint/2010/main" val="1128655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 name="Rectangle 18">
            <a:extLst>
              <a:ext uri="{FF2B5EF4-FFF2-40B4-BE49-F238E27FC236}">
                <a16:creationId xmlns:a16="http://schemas.microsoft.com/office/drawing/2014/main" id="{0AEF8CAF-40F7-4A36-9E23-067820319F40}"/>
              </a:ext>
            </a:extLst>
          </p:cNvPr>
          <p:cNvSpPr>
            <a:spLocks noChangeArrowheads="1"/>
          </p:cNvSpPr>
          <p:nvPr/>
        </p:nvSpPr>
        <p:spPr bwMode="auto">
          <a:xfrm>
            <a:off x="4175449" y="0"/>
            <a:ext cx="4968551" cy="1412776"/>
          </a:xfrm>
          <a:custGeom>
            <a:avLst/>
            <a:gdLst>
              <a:gd name="connsiteX0" fmla="*/ 0 w 4968551"/>
              <a:gd name="connsiteY0" fmla="*/ 0 h 1412776"/>
              <a:gd name="connsiteX1" fmla="*/ 4968551 w 4968551"/>
              <a:gd name="connsiteY1" fmla="*/ 0 h 1412776"/>
              <a:gd name="connsiteX2" fmla="*/ 4968551 w 4968551"/>
              <a:gd name="connsiteY2" fmla="*/ 1412776 h 1412776"/>
              <a:gd name="connsiteX3" fmla="*/ 0 w 4968551"/>
              <a:gd name="connsiteY3" fmla="*/ 1412776 h 1412776"/>
              <a:gd name="connsiteX4" fmla="*/ 0 w 4968551"/>
              <a:gd name="connsiteY4" fmla="*/ 0 h 1412776"/>
              <a:gd name="connsiteX0" fmla="*/ 0 w 4968551"/>
              <a:gd name="connsiteY0" fmla="*/ 0 h 1412776"/>
              <a:gd name="connsiteX1" fmla="*/ 4968551 w 4968551"/>
              <a:gd name="connsiteY1" fmla="*/ 0 h 1412776"/>
              <a:gd name="connsiteX2" fmla="*/ 4968551 w 4968551"/>
              <a:gd name="connsiteY2" fmla="*/ 1412776 h 1412776"/>
              <a:gd name="connsiteX3" fmla="*/ 555812 w 4968551"/>
              <a:gd name="connsiteY3" fmla="*/ 973506 h 1412776"/>
              <a:gd name="connsiteX4" fmla="*/ 0 w 4968551"/>
              <a:gd name="connsiteY4" fmla="*/ 0 h 1412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8551" h="1412776">
                <a:moveTo>
                  <a:pt x="0" y="0"/>
                </a:moveTo>
                <a:lnTo>
                  <a:pt x="4968551" y="0"/>
                </a:lnTo>
                <a:lnTo>
                  <a:pt x="4968551" y="1412776"/>
                </a:lnTo>
                <a:lnTo>
                  <a:pt x="555812" y="973506"/>
                </a:lnTo>
                <a:lnTo>
                  <a:pt x="0" y="0"/>
                </a:lnTo>
                <a:close/>
              </a:path>
            </a:pathLst>
          </a:custGeom>
          <a:solidFill>
            <a:schemeClr val="bg1"/>
          </a:solidFill>
          <a:ln>
            <a:noFill/>
          </a:ln>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buFontTx/>
              <a:buNone/>
            </a:pPr>
            <a:r>
              <a:rPr lang="en-US" altLang="en-US" dirty="0">
                <a:solidFill>
                  <a:srgbClr val="D95E00"/>
                </a:solidFill>
              </a:rPr>
              <a:t>Project Recap</a:t>
            </a:r>
          </a:p>
          <a:p>
            <a:pPr algn="r" eaLnBrk="1" hangingPunct="1">
              <a:buFontTx/>
              <a:buNone/>
            </a:pPr>
            <a:r>
              <a:rPr lang="en-US" altLang="en-US" sz="2400" u="sng" dirty="0">
                <a:solidFill>
                  <a:srgbClr val="D95E00"/>
                </a:solidFill>
              </a:rPr>
              <a:t>Consultation Results Summary</a:t>
            </a:r>
            <a:endParaRPr lang="en-US" altLang="en-US" sz="2000" dirty="0">
              <a:solidFill>
                <a:srgbClr val="51626F"/>
              </a:solidFill>
            </a:endParaRPr>
          </a:p>
        </p:txBody>
      </p:sp>
      <p:pic>
        <p:nvPicPr>
          <p:cNvPr id="5" name="Picture 10">
            <a:extLst>
              <a:ext uri="{FF2B5EF4-FFF2-40B4-BE49-F238E27FC236}">
                <a16:creationId xmlns:a16="http://schemas.microsoft.com/office/drawing/2014/main" id="{A3D577F9-4B50-4E0D-9FAB-9F2A80045AA8}"/>
              </a:ext>
            </a:extLst>
          </p:cNvPr>
          <p:cNvPicPr>
            <a:picLocks noChangeAspect="1"/>
          </p:cNvPicPr>
          <p:nvPr/>
        </p:nvPicPr>
        <p:blipFill rotWithShape="1">
          <a:blip r:embed="rId4"/>
          <a:srcRect l="12246" t="-1" r="1614" b="12522"/>
          <a:stretch/>
        </p:blipFill>
        <p:spPr>
          <a:xfrm>
            <a:off x="414903" y="4763754"/>
            <a:ext cx="2655054" cy="2007995"/>
          </a:xfrm>
          <a:prstGeom prst="rect">
            <a:avLst/>
          </a:prstGeom>
          <a:noFill/>
          <a:ln cap="flat">
            <a:noFill/>
          </a:ln>
        </p:spPr>
      </p:pic>
      <p:sp>
        <p:nvSpPr>
          <p:cNvPr id="6" name="Rectangle 18">
            <a:extLst>
              <a:ext uri="{FF2B5EF4-FFF2-40B4-BE49-F238E27FC236}">
                <a16:creationId xmlns:a16="http://schemas.microsoft.com/office/drawing/2014/main" id="{7110CDA1-7E23-44BD-B953-54DF3B476481}"/>
              </a:ext>
            </a:extLst>
          </p:cNvPr>
          <p:cNvSpPr>
            <a:spLocks noChangeArrowheads="1"/>
          </p:cNvSpPr>
          <p:nvPr/>
        </p:nvSpPr>
        <p:spPr bwMode="auto">
          <a:xfrm>
            <a:off x="3027888" y="5641886"/>
            <a:ext cx="5701209" cy="190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eaLnBrk="1" hangingPunct="1">
              <a:buFontTx/>
              <a:buNone/>
            </a:pPr>
            <a:r>
              <a:rPr lang="en-GB" altLang="en-US" sz="1800" dirty="0">
                <a:solidFill>
                  <a:schemeClr val="accent5">
                    <a:lumMod val="25000"/>
                  </a:schemeClr>
                </a:solidFill>
              </a:rPr>
              <a:t>Route suggested by residents and featuring in consultation with residents via leaflet drop</a:t>
            </a:r>
          </a:p>
          <a:p>
            <a:pPr marL="400050" lvl="1" eaLnBrk="1" hangingPunct="1">
              <a:buNone/>
            </a:pPr>
            <a:r>
              <a:rPr lang="en-GB" altLang="en-US" sz="1200" dirty="0">
                <a:solidFill>
                  <a:schemeClr val="accent5">
                    <a:lumMod val="25000"/>
                  </a:schemeClr>
                </a:solidFill>
              </a:rPr>
              <a:t>Note: </a:t>
            </a:r>
            <a:r>
              <a:rPr lang="en-US" altLang="en-US" sz="1200" dirty="0">
                <a:solidFill>
                  <a:schemeClr val="accent5">
                    <a:lumMod val="25000"/>
                  </a:schemeClr>
                </a:solidFill>
              </a:rPr>
              <a:t>Requires land to be previously designated opening space to be taken-in-charge. Landowner has agreed in principle to complete the TIC process post development</a:t>
            </a:r>
            <a:endParaRPr lang="en-GB" altLang="en-US" sz="1200" dirty="0">
              <a:solidFill>
                <a:schemeClr val="accent5">
                  <a:lumMod val="25000"/>
                </a:schemeClr>
              </a:solidFill>
            </a:endParaRPr>
          </a:p>
        </p:txBody>
      </p:sp>
      <p:sp>
        <p:nvSpPr>
          <p:cNvPr id="7" name="Rectangle 6">
            <a:extLst>
              <a:ext uri="{FF2B5EF4-FFF2-40B4-BE49-F238E27FC236}">
                <a16:creationId xmlns:a16="http://schemas.microsoft.com/office/drawing/2014/main" id="{6B42F5A7-FE85-46E8-8340-393EFC863E43}"/>
              </a:ext>
            </a:extLst>
          </p:cNvPr>
          <p:cNvSpPr/>
          <p:nvPr/>
        </p:nvSpPr>
        <p:spPr bwMode="auto">
          <a:xfrm>
            <a:off x="0" y="0"/>
            <a:ext cx="250824" cy="6858000"/>
          </a:xfrm>
          <a:prstGeom prst="rect">
            <a:avLst/>
          </a:prstGeom>
          <a:solidFill>
            <a:srgbClr val="F6F0B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E" sz="2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p:txBody>
      </p:sp>
      <p:pic>
        <p:nvPicPr>
          <p:cNvPr id="8" name="Picture 7">
            <a:extLst>
              <a:ext uri="{FF2B5EF4-FFF2-40B4-BE49-F238E27FC236}">
                <a16:creationId xmlns:a16="http://schemas.microsoft.com/office/drawing/2014/main" id="{8683AE35-8842-43A8-BAC9-A7275FB74094}"/>
              </a:ext>
            </a:extLst>
          </p:cNvPr>
          <p:cNvPicPr>
            <a:picLocks noChangeAspect="1"/>
          </p:cNvPicPr>
          <p:nvPr/>
        </p:nvPicPr>
        <p:blipFill rotWithShape="1">
          <a:blip r:embed="rId5"/>
          <a:srcRect l="10703" r="8460" b="18327"/>
          <a:stretch/>
        </p:blipFill>
        <p:spPr>
          <a:xfrm>
            <a:off x="395536" y="2652192"/>
            <a:ext cx="2655054" cy="1856928"/>
          </a:xfrm>
          <a:prstGeom prst="rect">
            <a:avLst/>
          </a:prstGeom>
          <a:noFill/>
          <a:ln cap="flat">
            <a:noFill/>
          </a:ln>
        </p:spPr>
      </p:pic>
      <p:sp>
        <p:nvSpPr>
          <p:cNvPr id="9" name="Rectangle 18">
            <a:extLst>
              <a:ext uri="{FF2B5EF4-FFF2-40B4-BE49-F238E27FC236}">
                <a16:creationId xmlns:a16="http://schemas.microsoft.com/office/drawing/2014/main" id="{522E91B9-E2D3-4CA5-A1E1-9FFC55598E2E}"/>
              </a:ext>
            </a:extLst>
          </p:cNvPr>
          <p:cNvSpPr>
            <a:spLocks noChangeArrowheads="1"/>
          </p:cNvSpPr>
          <p:nvPr/>
        </p:nvSpPr>
        <p:spPr bwMode="auto">
          <a:xfrm>
            <a:off x="3050590" y="4194876"/>
            <a:ext cx="6059086" cy="88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GB" altLang="en-US" sz="1800" dirty="0">
                <a:solidFill>
                  <a:schemeClr val="accent5">
                    <a:lumMod val="25000"/>
                  </a:schemeClr>
                </a:solidFill>
              </a:rPr>
              <a:t>Route after Non-Statutory Public Consultation 2022</a:t>
            </a:r>
            <a:endParaRPr lang="en-US" altLang="en-US" sz="1800" dirty="0">
              <a:solidFill>
                <a:schemeClr val="accent5">
                  <a:lumMod val="25000"/>
                </a:schemeClr>
              </a:solidFill>
            </a:endParaRPr>
          </a:p>
        </p:txBody>
      </p:sp>
      <p:pic>
        <p:nvPicPr>
          <p:cNvPr id="11" name="Picture 6">
            <a:extLst>
              <a:ext uri="{FF2B5EF4-FFF2-40B4-BE49-F238E27FC236}">
                <a16:creationId xmlns:a16="http://schemas.microsoft.com/office/drawing/2014/main" id="{1FBDEDB6-68AC-4930-9904-819D7BD282D7}"/>
              </a:ext>
            </a:extLst>
          </p:cNvPr>
          <p:cNvPicPr>
            <a:picLocks noChangeAspect="1"/>
          </p:cNvPicPr>
          <p:nvPr/>
        </p:nvPicPr>
        <p:blipFill rotWithShape="1">
          <a:blip r:embed="rId6"/>
          <a:srcRect l="8119" t="12336" r="33025" b="18266"/>
          <a:stretch/>
        </p:blipFill>
        <p:spPr>
          <a:xfrm>
            <a:off x="414903" y="363278"/>
            <a:ext cx="2655054" cy="2098996"/>
          </a:xfrm>
          <a:prstGeom prst="rect">
            <a:avLst/>
          </a:prstGeom>
          <a:noFill/>
          <a:ln cap="flat">
            <a:noFill/>
          </a:ln>
        </p:spPr>
      </p:pic>
      <p:sp>
        <p:nvSpPr>
          <p:cNvPr id="12" name="Rectangle 18">
            <a:extLst>
              <a:ext uri="{FF2B5EF4-FFF2-40B4-BE49-F238E27FC236}">
                <a16:creationId xmlns:a16="http://schemas.microsoft.com/office/drawing/2014/main" id="{61D18881-FD8D-4771-A4BC-D1A6D5D54B13}"/>
              </a:ext>
            </a:extLst>
          </p:cNvPr>
          <p:cNvSpPr>
            <a:spLocks noChangeArrowheads="1"/>
          </p:cNvSpPr>
          <p:nvPr/>
        </p:nvSpPr>
        <p:spPr bwMode="auto">
          <a:xfrm>
            <a:off x="3008833" y="2149717"/>
            <a:ext cx="7067198" cy="396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GB" altLang="en-US" sz="1800" dirty="0">
                <a:solidFill>
                  <a:schemeClr val="accent5">
                    <a:lumMod val="25000"/>
                  </a:schemeClr>
                </a:solidFill>
              </a:rPr>
              <a:t>Route for Non-Statutory Public Consultation 2021</a:t>
            </a:r>
            <a:endParaRPr lang="en-US" altLang="en-US" sz="1800" dirty="0">
              <a:solidFill>
                <a:schemeClr val="accent5">
                  <a:lumMod val="25000"/>
                </a:schemeClr>
              </a:solidFill>
            </a:endParaRPr>
          </a:p>
        </p:txBody>
      </p:sp>
    </p:spTree>
    <p:extLst>
      <p:ext uri="{BB962C8B-B14F-4D97-AF65-F5344CB8AC3E}">
        <p14:creationId xmlns:p14="http://schemas.microsoft.com/office/powerpoint/2010/main" val="230175578"/>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4611</TotalTime>
  <Words>799</Words>
  <Application>Microsoft Office PowerPoint</Application>
  <PresentationFormat>On-screen Show (4:3)</PresentationFormat>
  <Paragraphs>165</Paragraphs>
  <Slides>15</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 Clarke</dc:creator>
  <cp:lastModifiedBy>Ciara Brennan</cp:lastModifiedBy>
  <cp:revision>165</cp:revision>
  <dcterms:created xsi:type="dcterms:W3CDTF">2007-03-26T15:59:42Z</dcterms:created>
  <dcterms:modified xsi:type="dcterms:W3CDTF">2022-04-25T15:19:17Z</dcterms:modified>
</cp:coreProperties>
</file>