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66" r:id="rId2"/>
    <p:sldId id="306" r:id="rId3"/>
    <p:sldId id="605" r:id="rId4"/>
    <p:sldId id="607" r:id="rId5"/>
    <p:sldId id="603" r:id="rId6"/>
    <p:sldId id="604" r:id="rId7"/>
    <p:sldId id="600" r:id="rId8"/>
    <p:sldId id="601" r:id="rId9"/>
    <p:sldId id="602" r:id="rId10"/>
    <p:sldId id="486" r:id="rId11"/>
    <p:sldId id="563" r:id="rId12"/>
    <p:sldId id="564" r:id="rId13"/>
    <p:sldId id="474" r:id="rId14"/>
    <p:sldId id="529" r:id="rId15"/>
    <p:sldId id="427" r:id="rId16"/>
    <p:sldId id="565" r:id="rId17"/>
    <p:sldId id="566" r:id="rId18"/>
    <p:sldId id="567" r:id="rId19"/>
    <p:sldId id="568" r:id="rId20"/>
    <p:sldId id="569" r:id="rId21"/>
    <p:sldId id="589" r:id="rId22"/>
    <p:sldId id="576" r:id="rId23"/>
    <p:sldId id="573" r:id="rId24"/>
    <p:sldId id="587" r:id="rId25"/>
    <p:sldId id="588" r:id="rId26"/>
    <p:sldId id="594" r:id="rId27"/>
    <p:sldId id="574" r:id="rId28"/>
    <p:sldId id="598" r:id="rId29"/>
    <p:sldId id="575" r:id="rId30"/>
    <p:sldId id="595" r:id="rId31"/>
    <p:sldId id="596" r:id="rId32"/>
    <p:sldId id="597" r:id="rId33"/>
    <p:sldId id="581" r:id="rId34"/>
    <p:sldId id="577" r:id="rId35"/>
    <p:sldId id="578" r:id="rId36"/>
    <p:sldId id="579" r:id="rId37"/>
    <p:sldId id="580" r:id="rId38"/>
    <p:sldId id="586" r:id="rId39"/>
    <p:sldId id="571" r:id="rId40"/>
    <p:sldId id="590" r:id="rId41"/>
    <p:sldId id="582" r:id="rId42"/>
    <p:sldId id="591" r:id="rId43"/>
    <p:sldId id="572" r:id="rId44"/>
    <p:sldId id="592" r:id="rId45"/>
    <p:sldId id="584" r:id="rId46"/>
    <p:sldId id="585" r:id="rId47"/>
    <p:sldId id="593" r:id="rId48"/>
    <p:sldId id="583" r:id="rId49"/>
    <p:sldId id="304" r:id="rId50"/>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8C2763-9567-42C7-A9CC-0B169799FB11}">
          <p14:sldIdLst>
            <p14:sldId id="266"/>
            <p14:sldId id="306"/>
            <p14:sldId id="605"/>
            <p14:sldId id="607"/>
            <p14:sldId id="603"/>
            <p14:sldId id="604"/>
            <p14:sldId id="600"/>
            <p14:sldId id="601"/>
            <p14:sldId id="602"/>
            <p14:sldId id="486"/>
            <p14:sldId id="563"/>
            <p14:sldId id="564"/>
            <p14:sldId id="474"/>
            <p14:sldId id="529"/>
            <p14:sldId id="427"/>
            <p14:sldId id="565"/>
            <p14:sldId id="566"/>
            <p14:sldId id="567"/>
            <p14:sldId id="568"/>
            <p14:sldId id="569"/>
            <p14:sldId id="589"/>
            <p14:sldId id="576"/>
            <p14:sldId id="573"/>
            <p14:sldId id="587"/>
            <p14:sldId id="588"/>
            <p14:sldId id="594"/>
            <p14:sldId id="574"/>
            <p14:sldId id="598"/>
            <p14:sldId id="575"/>
            <p14:sldId id="595"/>
            <p14:sldId id="596"/>
            <p14:sldId id="597"/>
            <p14:sldId id="581"/>
            <p14:sldId id="577"/>
            <p14:sldId id="578"/>
            <p14:sldId id="579"/>
            <p14:sldId id="580"/>
            <p14:sldId id="586"/>
            <p14:sldId id="571"/>
            <p14:sldId id="590"/>
            <p14:sldId id="582"/>
            <p14:sldId id="591"/>
            <p14:sldId id="572"/>
            <p14:sldId id="592"/>
            <p14:sldId id="584"/>
            <p14:sldId id="585"/>
            <p14:sldId id="593"/>
            <p14:sldId id="583"/>
            <p14:sldId id="304"/>
          </p14:sldIdLst>
        </p14:section>
        <p14:section name="Untitled Section" id="{1B65A58C-B411-42E8-B048-5D0FC0815521}">
          <p14:sldIdLst/>
        </p14:section>
      </p14:sectionLst>
    </p:ext>
    <p:ext uri="{EFAFB233-063F-42B5-8137-9DF3F51BA10A}">
      <p15:sldGuideLst xmlns:p15="http://schemas.microsoft.com/office/powerpoint/2012/main">
        <p15:guide id="2" orient="horz" userDrawn="1">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65" d="100"/>
          <a:sy n="65" d="100"/>
        </p:scale>
        <p:origin x="1302" y="48"/>
      </p:cViewPr>
      <p:guideLst>
        <p:guide orient="horz"/>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8956BF4-86D6-4997-B325-1D75EA08AD7E}" type="datetimeFigureOut">
              <a:rPr lang="en-IE" smtClean="0"/>
              <a:t>11/04/2022</a:t>
            </a:fld>
            <a:endParaRPr lang="en-IE"/>
          </a:p>
        </p:txBody>
      </p:sp>
      <p:sp>
        <p:nvSpPr>
          <p:cNvPr id="4" name="Slide Image Placeholder 3"/>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A2D11A82-9A8E-48EC-9D89-EA9B6AB93C45}" type="slidenum">
              <a:rPr lang="en-IE" smtClean="0"/>
              <a:t>‹#›</a:t>
            </a:fld>
            <a:endParaRPr lang="en-IE"/>
          </a:p>
        </p:txBody>
      </p:sp>
    </p:spTree>
    <p:extLst>
      <p:ext uri="{BB962C8B-B14F-4D97-AF65-F5344CB8AC3E}">
        <p14:creationId xmlns:p14="http://schemas.microsoft.com/office/powerpoint/2010/main" val="156387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5820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48477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91701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1EEB4D-905E-4893-AE0A-34851A8B8E85}" type="datetimeFigureOut">
              <a:rPr lang="en-IE" smtClean="0"/>
              <a:t>11/04/2022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5913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1EEB4D-905E-4893-AE0A-34851A8B8E85}" type="datetimeFigureOut">
              <a:rPr lang="en-IE" smtClean="0"/>
              <a:t>11/04/2022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46119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1EEB4D-905E-4893-AE0A-34851A8B8E85}" type="datetimeFigureOut">
              <a:rPr lang="en-IE" smtClean="0"/>
              <a:t>11/04/2022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88061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1EEB4D-905E-4893-AE0A-34851A8B8E85}" type="datetimeFigureOut">
              <a:rPr lang="en-IE" smtClean="0"/>
              <a:t>11/04/2022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9783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EEB4D-905E-4893-AE0A-34851A8B8E85}" type="datetimeFigureOut">
              <a:rPr lang="en-IE" smtClean="0"/>
              <a:t>11/04/2022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330609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EEB4D-905E-4893-AE0A-34851A8B8E85}" type="datetimeFigureOut">
              <a:rPr lang="en-IE" smtClean="0"/>
              <a:t>11/04/2022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260407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11/04/2022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414330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1EEB4D-905E-4893-AE0A-34851A8B8E85}" type="datetimeFigureOut">
              <a:rPr lang="en-IE" smtClean="0"/>
              <a:t>11/04/2022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04E12019-8E48-4DF3-B5AD-273A550E8C9D}" type="slidenum">
              <a:rPr lang="en-IE" smtClean="0"/>
              <a:t>‹#›</a:t>
            </a:fld>
            <a:endParaRPr lang="en-IE"/>
          </a:p>
        </p:txBody>
      </p:sp>
    </p:spTree>
    <p:extLst>
      <p:ext uri="{BB962C8B-B14F-4D97-AF65-F5344CB8AC3E}">
        <p14:creationId xmlns:p14="http://schemas.microsoft.com/office/powerpoint/2010/main" val="189850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EEB4D-905E-4893-AE0A-34851A8B8E85}" type="datetimeFigureOut">
              <a:rPr lang="en-IE" smtClean="0"/>
              <a:t>11/04/2022</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12019-8E48-4DF3-B5AD-273A550E8C9D}" type="slidenum">
              <a:rPr lang="en-IE" smtClean="0"/>
              <a:t>‹#›</a:t>
            </a:fld>
            <a:endParaRPr lang="en-IE"/>
          </a:p>
        </p:txBody>
      </p:sp>
    </p:spTree>
    <p:extLst>
      <p:ext uri="{BB962C8B-B14F-4D97-AF65-F5344CB8AC3E}">
        <p14:creationId xmlns:p14="http://schemas.microsoft.com/office/powerpoint/2010/main" val="590489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234"/>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p:cNvSpPr txBox="1"/>
          <p:nvPr/>
        </p:nvSpPr>
        <p:spPr>
          <a:xfrm>
            <a:off x="97693" y="2751027"/>
            <a:ext cx="8975968" cy="2632644"/>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SHD Application</a:t>
            </a:r>
            <a:r>
              <a:rPr lang="en-IE" sz="3200" dirty="0">
                <a:solidFill>
                  <a:schemeClr val="bg2">
                    <a:lumMod val="75000"/>
                  </a:schemeClr>
                </a:solidFill>
                <a:latin typeface="Times New Roman" panose="02020603050405020304" pitchFamily="18" charset="0"/>
                <a:cs typeface="Times New Roman" panose="02020603050405020304" pitchFamily="18" charset="0"/>
              </a:rPr>
              <a:t> Ref: SHD3ABP-313059-22</a:t>
            </a:r>
          </a:p>
          <a:p>
            <a:r>
              <a:rPr lang="en-IE" sz="3200" dirty="0">
                <a:solidFill>
                  <a:schemeClr val="bg2">
                    <a:lumMod val="75000"/>
                  </a:schemeClr>
                </a:solidFill>
                <a:latin typeface="Times New Roman" panose="02020603050405020304" pitchFamily="18" charset="0"/>
                <a:cs typeface="Times New Roman" panose="02020603050405020304" pitchFamily="18" charset="0"/>
              </a:rPr>
              <a:t>Applicant: BCDK Holdings Ltd and </a:t>
            </a:r>
            <a:r>
              <a:rPr lang="en-IE" sz="3200" dirty="0" err="1">
                <a:solidFill>
                  <a:schemeClr val="bg2">
                    <a:lumMod val="75000"/>
                  </a:schemeClr>
                </a:solidFill>
                <a:latin typeface="Times New Roman" panose="02020603050405020304" pitchFamily="18" charset="0"/>
                <a:cs typeface="Times New Roman" panose="02020603050405020304" pitchFamily="18" charset="0"/>
              </a:rPr>
              <a:t>Coill</a:t>
            </a:r>
            <a:r>
              <a:rPr lang="en-IE" sz="3200" dirty="0">
                <a:solidFill>
                  <a:schemeClr val="bg2">
                    <a:lumMod val="75000"/>
                  </a:schemeClr>
                </a:solidFill>
                <a:latin typeface="Times New Roman" panose="02020603050405020304" pitchFamily="18" charset="0"/>
                <a:cs typeface="Times New Roman" panose="02020603050405020304" pitchFamily="18" charset="0"/>
              </a:rPr>
              <a:t> Avon Ltd</a:t>
            </a:r>
          </a:p>
          <a:p>
            <a:r>
              <a:rPr lang="en-IE" sz="3200" dirty="0">
                <a:solidFill>
                  <a:schemeClr val="bg2">
                    <a:lumMod val="75000"/>
                  </a:schemeClr>
                </a:solidFill>
                <a:latin typeface="Times New Roman" panose="02020603050405020304" pitchFamily="18" charset="0"/>
                <a:cs typeface="Times New Roman" panose="02020603050405020304" pitchFamily="18" charset="0"/>
              </a:rPr>
              <a:t>Location: </a:t>
            </a:r>
            <a:r>
              <a:rPr lang="en-IE" sz="3200" dirty="0" err="1">
                <a:solidFill>
                  <a:schemeClr val="bg2">
                    <a:lumMod val="75000"/>
                  </a:schemeClr>
                </a:solidFill>
                <a:latin typeface="Times New Roman" panose="02020603050405020304" pitchFamily="18" charset="0"/>
                <a:cs typeface="Times New Roman" panose="02020603050405020304" pitchFamily="18" charset="0"/>
              </a:rPr>
              <a:t>Kilmashogue</a:t>
            </a:r>
            <a:r>
              <a:rPr lang="en-IE" sz="3200" dirty="0">
                <a:solidFill>
                  <a:schemeClr val="bg2">
                    <a:lumMod val="75000"/>
                  </a:schemeClr>
                </a:solidFill>
                <a:latin typeface="Times New Roman" panose="02020603050405020304" pitchFamily="18" charset="0"/>
                <a:cs typeface="Times New Roman" panose="02020603050405020304" pitchFamily="18" charset="0"/>
              </a:rPr>
              <a:t>, </a:t>
            </a:r>
            <a:r>
              <a:rPr lang="en-IE" sz="3200" dirty="0" err="1">
                <a:solidFill>
                  <a:schemeClr val="bg2">
                    <a:lumMod val="75000"/>
                  </a:schemeClr>
                </a:solidFill>
                <a:latin typeface="Times New Roman" panose="02020603050405020304" pitchFamily="18" charset="0"/>
                <a:cs typeface="Times New Roman" panose="02020603050405020304" pitchFamily="18" charset="0"/>
              </a:rPr>
              <a:t>Whitechurch</a:t>
            </a:r>
            <a:r>
              <a:rPr lang="en-IE" sz="3200" dirty="0">
                <a:solidFill>
                  <a:schemeClr val="bg2">
                    <a:lumMod val="75000"/>
                  </a:schemeClr>
                </a:solidFill>
                <a:latin typeface="Times New Roman" panose="02020603050405020304" pitchFamily="18" charset="0"/>
                <a:cs typeface="Times New Roman" panose="02020603050405020304" pitchFamily="18" charset="0"/>
              </a:rPr>
              <a:t> Rd, Rathfarnham</a:t>
            </a:r>
          </a:p>
          <a:p>
            <a:r>
              <a:rPr lang="en-IE" sz="3200" dirty="0">
                <a:solidFill>
                  <a:schemeClr val="bg2">
                    <a:lumMod val="75000"/>
                  </a:schemeClr>
                </a:solidFill>
                <a:latin typeface="Times New Roman" panose="02020603050405020304" pitchFamily="18" charset="0"/>
                <a:cs typeface="Times New Roman" panose="02020603050405020304" pitchFamily="18" charset="0"/>
              </a:rPr>
              <a:t>Presentation to: R.T.F.B.  ACM 12</a:t>
            </a:r>
            <a:r>
              <a:rPr lang="en-IE" sz="3200" baseline="30000" dirty="0">
                <a:solidFill>
                  <a:schemeClr val="bg2">
                    <a:lumMod val="75000"/>
                  </a:schemeClr>
                </a:solidFill>
                <a:latin typeface="Times New Roman" panose="02020603050405020304" pitchFamily="18" charset="0"/>
                <a:cs typeface="Times New Roman" panose="02020603050405020304" pitchFamily="18" charset="0"/>
              </a:rPr>
              <a:t>th</a:t>
            </a:r>
            <a:r>
              <a:rPr lang="en-IE" sz="3200" dirty="0">
                <a:solidFill>
                  <a:schemeClr val="bg2">
                    <a:lumMod val="75000"/>
                  </a:schemeClr>
                </a:solidFill>
                <a:latin typeface="Times New Roman" panose="02020603050405020304" pitchFamily="18" charset="0"/>
                <a:cs typeface="Times New Roman" panose="02020603050405020304" pitchFamily="18" charset="0"/>
              </a:rPr>
              <a:t> April 2022</a:t>
            </a:r>
          </a:p>
        </p:txBody>
      </p:sp>
      <p:cxnSp>
        <p:nvCxnSpPr>
          <p:cNvPr id="5" name="Straight Connector 4"/>
          <p:cNvCxnSpPr/>
          <p:nvPr/>
        </p:nvCxnSpPr>
        <p:spPr>
          <a:xfrm>
            <a:off x="346323" y="2751026"/>
            <a:ext cx="3506662" cy="156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
        <p:nvSpPr>
          <p:cNvPr id="8" name="TextBox 7"/>
          <p:cNvSpPr txBox="1"/>
          <p:nvPr/>
        </p:nvSpPr>
        <p:spPr>
          <a:xfrm>
            <a:off x="6559826" y="5393635"/>
            <a:ext cx="2513835" cy="523220"/>
          </a:xfrm>
          <a:prstGeom prst="rect">
            <a:avLst/>
          </a:prstGeom>
          <a:noFill/>
        </p:spPr>
        <p:txBody>
          <a:bodyPr wrap="square" rtlCol="0">
            <a:spAutoFit/>
          </a:bodyPr>
          <a:lstStyle/>
          <a:p>
            <a:r>
              <a:rPr lang="en-IE" sz="1400" b="1" dirty="0">
                <a:solidFill>
                  <a:schemeClr val="accent5">
                    <a:lumMod val="60000"/>
                    <a:lumOff val="40000"/>
                  </a:schemeClr>
                </a:solidFill>
              </a:rPr>
              <a:t>           Jim Johnston </a:t>
            </a:r>
          </a:p>
          <a:p>
            <a:r>
              <a:rPr lang="en-IE" sz="1400" b="1" dirty="0">
                <a:solidFill>
                  <a:schemeClr val="accent5">
                    <a:lumMod val="60000"/>
                    <a:lumOff val="40000"/>
                  </a:schemeClr>
                </a:solidFill>
              </a:rPr>
              <a:t>           Senior Executive Planner</a:t>
            </a:r>
          </a:p>
        </p:txBody>
      </p:sp>
    </p:spTree>
    <p:extLst>
      <p:ext uri="{BB962C8B-B14F-4D97-AF65-F5344CB8AC3E}">
        <p14:creationId xmlns:p14="http://schemas.microsoft.com/office/powerpoint/2010/main" val="2564218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DE006-2000-44CE-95DA-C85EE1053ADA}"/>
              </a:ext>
            </a:extLst>
          </p:cNvPr>
          <p:cNvSpPr txBox="1"/>
          <p:nvPr/>
        </p:nvSpPr>
        <p:spPr>
          <a:xfrm>
            <a:off x="106017" y="1"/>
            <a:ext cx="9037983" cy="11287705"/>
          </a:xfrm>
          <a:prstGeom prst="rect">
            <a:avLst/>
          </a:prstGeom>
          <a:noFill/>
        </p:spPr>
        <p:txBody>
          <a:bodyPr wrap="square">
            <a:spAutoFit/>
          </a:bodyPr>
          <a:lstStyle/>
          <a:p>
            <a:pPr lvl="0">
              <a:spcAft>
                <a:spcPts val="0"/>
              </a:spcAft>
            </a:pPr>
            <a:r>
              <a:rPr lang="en-IE" sz="1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Proposed Development</a:t>
            </a:r>
          </a:p>
          <a:p>
            <a:pPr>
              <a:spcAft>
                <a:spcPts val="0"/>
              </a:spcAft>
            </a:pPr>
            <a:r>
              <a:rPr lang="en-IE" sz="1800" dirty="0">
                <a:solidFill>
                  <a:srgbClr val="000000"/>
                </a:solidFill>
                <a:effectLst/>
                <a:latin typeface="Arial" panose="020B0604020202020204" pitchFamily="34" charset="0"/>
                <a:ea typeface="Calibri" panose="020F0502020204030204" pitchFamily="34" charset="0"/>
              </a:rPr>
              <a: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site is located on interlinked lands at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Kilmashogue</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House and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Coill</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Avon House,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Rathfarnham. The site is 6.77ha and includes the derelict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Kilmashogue</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House (southern lands) and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Coill</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Avon House (northern lands) and the adjacent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and College Road, roads in the administrative areas of South Dublin County Council and Dun Laoghaire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Rathdown</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County Council.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development will consist of:- </a:t>
            </a:r>
          </a:p>
          <a:p>
            <a:pPr>
              <a:spcAft>
                <a:spcPts val="15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Demolition of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Kilmashogue</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House/outbuildings and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Coill</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Avon House/outbuildings; </a:t>
            </a:r>
          </a:p>
          <a:p>
            <a:pPr>
              <a:spcAft>
                <a:spcPts val="15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refurbishment and re-use of 2  stone outbuildings for community use, to be incorporated into an area of public open space on the southern lands; </a:t>
            </a:r>
          </a:p>
          <a:p>
            <a:pPr>
              <a:spcAft>
                <a:spcPts val="15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construction of a mixed-use development comprising neighbourhood centre and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178 residential units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comprising 72 houses, 38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68 duplex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150"/>
              </a:spcAft>
            </a:pPr>
            <a:endPar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7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72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houses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will comprise 2, 2.5 and 3-storey detached, semi-detached and terraced units to include:- </a:t>
            </a:r>
          </a:p>
          <a:p>
            <a:pPr>
              <a:spcAft>
                <a:spcPts val="7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6 no. 2-bed houses; </a:t>
            </a:r>
          </a:p>
          <a:p>
            <a:pPr>
              <a:spcAft>
                <a:spcPts val="7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45 no. 3-bed houses;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21 no. 4-bed houses; </a:t>
            </a: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endParaRPr lang="en-IE" dirty="0">
              <a:solidFill>
                <a:srgbClr val="000000"/>
              </a:solidFill>
              <a:latin typeface="Arial" panose="020B0604020202020204" pitchFamily="34" charset="0"/>
              <a:ea typeface="Calibri" panose="020F0502020204030204" pitchFamily="34" charset="0"/>
            </a:endParaRPr>
          </a:p>
          <a:p>
            <a:pPr>
              <a:spcAft>
                <a:spcPts val="0"/>
              </a:spcAft>
            </a:pP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290951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6560E-175A-436B-8F81-CF27B8C443DD}"/>
              </a:ext>
            </a:extLst>
          </p:cNvPr>
          <p:cNvSpPr txBox="1"/>
          <p:nvPr/>
        </p:nvSpPr>
        <p:spPr>
          <a:xfrm>
            <a:off x="309717" y="353961"/>
            <a:ext cx="8627806" cy="5080878"/>
          </a:xfrm>
          <a:prstGeom prst="rect">
            <a:avLst/>
          </a:prstGeom>
          <a:noFill/>
        </p:spPr>
        <p:txBody>
          <a:bodyPr wrap="square">
            <a:spAutoFit/>
          </a:bodyPr>
          <a:lstStyle/>
          <a:p>
            <a:pPr>
              <a:spcAft>
                <a:spcPts val="85"/>
              </a:spcAft>
            </a:pPr>
            <a:r>
              <a:rPr lang="en-IE" sz="1800" dirty="0">
                <a:solidFill>
                  <a:srgbClr val="000000"/>
                </a:solidFill>
                <a:effectLst/>
                <a:latin typeface="Arial" panose="020B0604020202020204" pitchFamily="34" charset="0"/>
                <a:ea typeface="Calibri" panose="020F0502020204030204" pitchFamily="34" charset="0"/>
              </a:rPr>
              <a:t>•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apartments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(38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68 duplex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all with associated balconies/terraces are located across 7 buildings ranging in height from 3 to 5-storey consisting of 1 no. Block A/B, 1 no. Block C, 1 no. Block E, 1 no. Block S and 3 no. Blocks T as follows: -</a:t>
            </a:r>
          </a:p>
          <a:p>
            <a:pPr>
              <a:spcAft>
                <a:spcPts val="85"/>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I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A/B: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5-storey over basement and podium accommodating 10 no. 1-bed apartments, 16 no. 2-bed duplex apartments and 1 no. 3-bed duplex apartment with associated balconies/terraces; </a:t>
            </a:r>
          </a:p>
          <a:p>
            <a:pPr>
              <a:spcAft>
                <a:spcPts val="85"/>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I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C: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5-storey over basement - 4 no. 1-bed apartments and 8 no. 2-bed duplex apartments </a:t>
            </a:r>
          </a:p>
          <a:p>
            <a:pPr>
              <a:spcAft>
                <a:spcPts val="85"/>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I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E: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4-storey over basement - 8 no. 1-bed apartments and 16 no. 2-bed duplex apartments</a:t>
            </a:r>
          </a:p>
          <a:p>
            <a:pPr>
              <a:spcAft>
                <a:spcPts val="85"/>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I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S: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3-storey - 2 no. 2-bed duplex apartments and 1 no. 3-bed apartment and 1 No. 3-bed duplex apartments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a:t>
            </a:r>
            <a:r>
              <a:rPr lang="en-IE"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T: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3no. 3-storey buildings - 6 no. 1-bed apartments, 18 no. 2-bed duplex apartments, 9 no. 3-bed apartments and 6 no. 3-bed duplex apartments</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7556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FB90CE-A5D9-4D92-90CD-7253ABB76B99}"/>
              </a:ext>
            </a:extLst>
          </p:cNvPr>
          <p:cNvSpPr txBox="1"/>
          <p:nvPr/>
        </p:nvSpPr>
        <p:spPr>
          <a:xfrm>
            <a:off x="162232" y="1"/>
            <a:ext cx="8819536" cy="6863417"/>
          </a:xfrm>
          <a:prstGeom prst="rect">
            <a:avLst/>
          </a:prstGeom>
          <a:noFill/>
        </p:spPr>
        <p:txBody>
          <a:bodyPr wrap="square">
            <a:spAutoFit/>
          </a:bodyPr>
          <a:lstStyle/>
          <a:p>
            <a:pPr>
              <a:spcAft>
                <a:spcPts val="0"/>
              </a:spcAft>
            </a:pPr>
            <a:r>
              <a:rPr lang="en-IE" sz="1800" dirty="0">
                <a:solidFill>
                  <a:srgbClr val="000000"/>
                </a:solidFill>
                <a:effectLst/>
                <a:latin typeface="Arial" panose="020B0604020202020204" pitchFamily="34" charset="0"/>
                <a:ea typeface="Calibri" panose="020F0502020204030204" pitchFamily="34" charset="0"/>
              </a:rPr>
              <a:t>• </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Block A/B and Block C are arranged around a landscaped podium. The neighbourhood centre is located below this podium and contains a 2-level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creche</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(313m²) at lower ground and ground floor level, and 3 retail/non-retail service/cafe units (470m2) at ground level;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basement below Block A/B and Block C accommodates 50 car parking spaces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bicycle parking, bin stores, plant and staff service area (80m2);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basement below Block E accommodates 35 car parking spaces</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bicycle parking, bin store and plant;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20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section of link street</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with footpath and cycle path (approx. 438 linear metres) extending from the junction of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and College Road on an alignment parallel to the M50, to provide access to the southern development lands and incorporating a bus turning circle;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new signalised crossroads junction to connect the proposed link street with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and College Road;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Upgrade works to College Road including a new two-way cycle track and relocated footpath from the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junction to provide connectivity to the Slang River pedestrian/cycle Greenway;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Upgrades to the existing vehicular access and bridge at the entrance to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Coill</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Avon House on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Foul sewer drainage works along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Whitechurch</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Road from the southern lands to the existing junction at </a:t>
            </a:r>
            <a:r>
              <a:rPr lang="en-IE"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Glinbury</a:t>
            </a: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housing estate; </a:t>
            </a:r>
          </a:p>
          <a:p>
            <a:pPr>
              <a:spcAft>
                <a:spcPts val="0"/>
              </a:spcAft>
            </a:pPr>
            <a:r>
              <a:rPr lang="en-IE"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Landscaping, surface car parking, boundary treatments, infrastructure works, etc </a:t>
            </a:r>
            <a:r>
              <a:rPr lang="en-IE" sz="1800" dirty="0">
                <a:solidFill>
                  <a:srgbClr val="000000"/>
                </a:solidFill>
                <a:effectLst/>
                <a:latin typeface="Arial" panose="020B0604020202020204" pitchFamily="34" charset="0"/>
                <a:ea typeface="Calibri" panose="020F0502020204030204" pitchFamily="34" charset="0"/>
              </a:rPr>
              <a:t> </a:t>
            </a:r>
            <a:endParaRPr lang="en-IE" sz="20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16824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38CAB-2128-4FCA-AFE5-C4542A6C97B5}"/>
              </a:ext>
            </a:extLst>
          </p:cNvPr>
          <p:cNvSpPr txBox="1"/>
          <p:nvPr/>
        </p:nvSpPr>
        <p:spPr>
          <a:xfrm>
            <a:off x="225287" y="339212"/>
            <a:ext cx="8425604" cy="553998"/>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 the Bord requested that the following issues be addressed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a:p>
            <a:pPr>
              <a:spcAft>
                <a:spcPts val="0"/>
              </a:spcAft>
            </a:pPr>
            <a:r>
              <a:rPr lang="en-IE" sz="1200" dirty="0">
                <a:effectLst/>
                <a:latin typeface="Calibri" panose="020F0502020204030204" pitchFamily="34" charset="0"/>
                <a:ea typeface="Calibri" panose="020F0502020204030204" pitchFamily="34" charset="0"/>
              </a:rPr>
              <a:t> </a:t>
            </a:r>
          </a:p>
        </p:txBody>
      </p:sp>
      <p:sp>
        <p:nvSpPr>
          <p:cNvPr id="4" name="TextBox 3">
            <a:extLst>
              <a:ext uri="{FF2B5EF4-FFF2-40B4-BE49-F238E27FC236}">
                <a16:creationId xmlns:a16="http://schemas.microsoft.com/office/drawing/2014/main" id="{944CC7DB-5561-4E07-A9E1-CA35BDE341A8}"/>
              </a:ext>
            </a:extLst>
          </p:cNvPr>
          <p:cNvSpPr txBox="1"/>
          <p:nvPr/>
        </p:nvSpPr>
        <p:spPr>
          <a:xfrm>
            <a:off x="103239" y="339213"/>
            <a:ext cx="8547652" cy="923330"/>
          </a:xfrm>
          <a:prstGeom prst="rect">
            <a:avLst/>
          </a:prstGeom>
          <a:noFill/>
        </p:spPr>
        <p:txBody>
          <a:bodyPr wrap="square">
            <a:spAutoFit/>
          </a:bodyPr>
          <a:lstStyle/>
          <a:p>
            <a:pPr>
              <a:spcAft>
                <a:spcPts val="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endParaRPr lang="en-IE" dirty="0">
              <a:solidFill>
                <a:srgbClr val="000000"/>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0BC63F3-274E-44D3-BC95-FB39EF78BA38}"/>
              </a:ext>
            </a:extLst>
          </p:cNvPr>
          <p:cNvSpPr txBox="1"/>
          <p:nvPr/>
        </p:nvSpPr>
        <p:spPr>
          <a:xfrm>
            <a:off x="371061" y="-1017641"/>
            <a:ext cx="8547652" cy="369332"/>
          </a:xfrm>
          <a:prstGeom prst="rect">
            <a:avLst/>
          </a:prstGeom>
          <a:noFill/>
        </p:spPr>
        <p:txBody>
          <a:bodyPr wrap="square">
            <a:spAutoFit/>
          </a:bodyPr>
          <a:lstStyle/>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Arial" panose="020B06040202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79269F39-97DB-4AE6-B701-7CBD3AD9D171}"/>
              </a:ext>
            </a:extLst>
          </p:cNvPr>
          <p:cNvSpPr txBox="1"/>
          <p:nvPr/>
        </p:nvSpPr>
        <p:spPr>
          <a:xfrm>
            <a:off x="103239" y="752168"/>
            <a:ext cx="8815474" cy="6055504"/>
          </a:xfrm>
          <a:prstGeom prst="rect">
            <a:avLst/>
          </a:prstGeom>
          <a:noFill/>
        </p:spPr>
        <p:txBody>
          <a:bodyPr wrap="square">
            <a:spAutoFit/>
          </a:bodyPr>
          <a:lstStyle/>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1. Principle of proposal: </a:t>
            </a: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principle of the development in the context of  H3 SLO 1 of South Dublin County Development Plan 2016 - 2022 and  demonstrate that the proposal is not premature pending determination of a road layout/increased accessibility for the area. </a:t>
            </a:r>
            <a:endParaRPr lang="en-IE" sz="1600" dirty="0">
              <a:effectLst/>
              <a:latin typeface="Calibri" panose="020F0502020204030204" pitchFamily="34" charset="0"/>
              <a:ea typeface="Calibri" panose="020F0502020204030204" pitchFamily="34" charset="0"/>
            </a:endParaRPr>
          </a:p>
          <a:p>
            <a:pPr>
              <a:spcAft>
                <a:spcPts val="0"/>
              </a:spcAft>
            </a:pPr>
            <a:r>
              <a:rPr lang="en-IE" sz="1800" dirty="0">
                <a:effectLst/>
                <a:latin typeface="Times New Roman" panose="02020603050405020304" pitchFamily="18" charset="0"/>
                <a:ea typeface="Calibri" panose="020F0502020204030204" pitchFamily="34" charset="0"/>
              </a:rPr>
              <a:t> </a:t>
            </a:r>
            <a:endParaRPr lang="en-IE" sz="1600" dirty="0">
              <a:effectLst/>
              <a:latin typeface="Calibri" panose="020F0502020204030204" pitchFamily="34" charset="0"/>
              <a:ea typeface="Calibri" panose="020F0502020204030204" pitchFamily="34" charset="0"/>
            </a:endParaRPr>
          </a:p>
          <a:p>
            <a:pPr>
              <a:spcAft>
                <a:spcPts val="1100"/>
              </a:spcAft>
            </a:pPr>
            <a:r>
              <a:rPr lang="en-IE" sz="1800" dirty="0">
                <a:solidFill>
                  <a:srgbClr val="000000"/>
                </a:solidFill>
                <a:effectLst/>
                <a:latin typeface="Times New Roman" panose="02020603050405020304" pitchFamily="18" charset="0"/>
                <a:ea typeface="Calibri" panose="020F0502020204030204" pitchFamily="34" charset="0"/>
              </a:rPr>
              <a:t>2. Height, Density, Car Parking and Layout  - Further justification of:</a:t>
            </a:r>
            <a:endParaRPr lang="en-IE" sz="1800" dirty="0">
              <a:solidFill>
                <a:srgbClr val="000000"/>
              </a:solidFill>
              <a:effectLst/>
              <a:latin typeface="Arial" panose="020B0604020202020204" pitchFamily="34" charset="0"/>
              <a:ea typeface="Calibri" panose="020F0502020204030204" pitchFamily="34" charset="0"/>
            </a:endParaRPr>
          </a:p>
          <a:p>
            <a:pPr>
              <a:spcAft>
                <a:spcPts val="1100"/>
              </a:spcAft>
            </a:pPr>
            <a:r>
              <a:rPr lang="en-IE" sz="1800" dirty="0">
                <a:solidFill>
                  <a:srgbClr val="000000"/>
                </a:solidFill>
                <a:effectLst/>
                <a:latin typeface="Times New Roman" panose="02020603050405020304" pitchFamily="18" charset="0"/>
                <a:ea typeface="Calibri" panose="020F0502020204030204" pitchFamily="34" charset="0"/>
              </a:rPr>
              <a:t>(</a:t>
            </a:r>
            <a:r>
              <a:rPr lang="en-IE" sz="1800" dirty="0" err="1">
                <a:solidFill>
                  <a:srgbClr val="000000"/>
                </a:solidFill>
                <a:effectLst/>
                <a:latin typeface="Times New Roman" panose="02020603050405020304" pitchFamily="18" charset="0"/>
                <a:ea typeface="Calibri" panose="020F0502020204030204" pitchFamily="34" charset="0"/>
              </a:rPr>
              <a:t>i</a:t>
            </a:r>
            <a:r>
              <a:rPr lang="en-IE" sz="1800" dirty="0">
                <a:solidFill>
                  <a:srgbClr val="000000"/>
                </a:solidFill>
                <a:effectLst/>
                <a:latin typeface="Times New Roman" panose="02020603050405020304" pitchFamily="18" charset="0"/>
                <a:ea typeface="Calibri" panose="020F0502020204030204" pitchFamily="34" charset="0"/>
              </a:rPr>
              <a:t>)  height and density strategy for the site. Ensure design strategy for the site as it relates to height and density provides the optimal architectural solution for this site, in line with both local and national policy.</a:t>
            </a:r>
            <a:endParaRPr lang="en-IE" sz="1800" dirty="0">
              <a:solidFill>
                <a:srgbClr val="000000"/>
              </a:solidFill>
              <a:effectLst/>
              <a:latin typeface="Arial" panose="020B0604020202020204" pitchFamily="34" charset="0"/>
              <a:ea typeface="Calibri" panose="020F0502020204030204" pitchFamily="34" charset="0"/>
            </a:endParaRPr>
          </a:p>
          <a:p>
            <a:pPr>
              <a:spcAft>
                <a:spcPts val="1100"/>
              </a:spcAft>
            </a:pPr>
            <a:r>
              <a:rPr lang="en-IE" sz="1800" dirty="0">
                <a:solidFill>
                  <a:srgbClr val="000000"/>
                </a:solidFill>
                <a:effectLst/>
                <a:latin typeface="Times New Roman" panose="02020603050405020304" pitchFamily="18" charset="0"/>
                <a:ea typeface="Calibri" panose="020F0502020204030204" pitchFamily="34" charset="0"/>
              </a:rPr>
              <a:t>(ii) car parking strategy. Ensure the proposed car parking strategy provides the optimal solution for the site</a:t>
            </a: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(iii)   layout of the proposed development particularly in relation to the 12 criteria set out in the Urban Design Manual and DMURS - examine areas of the site where increased height and density may be appropriate, for example along the proposed link road and overlooking the areas of open space.</a:t>
            </a: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 </a:t>
            </a:r>
            <a:endParaRPr lang="en-IE" sz="1800" dirty="0">
              <a:solidFill>
                <a:srgbClr val="000000"/>
              </a:solidFill>
              <a:effectLst/>
              <a:latin typeface="Arial" panose="020B0604020202020204" pitchFamily="34" charset="0"/>
              <a:ea typeface="Calibri" panose="020F0502020204030204" pitchFamily="34" charset="0"/>
            </a:endParaRPr>
          </a:p>
          <a:p>
            <a:pPr>
              <a:spcAft>
                <a:spcPts val="0"/>
              </a:spcAft>
            </a:pPr>
            <a:r>
              <a:rPr lang="en-IE" sz="1800" dirty="0">
                <a:solidFill>
                  <a:srgbClr val="000000"/>
                </a:solidFill>
                <a:effectLst/>
                <a:latin typeface="Times New Roman" panose="02020603050405020304" pitchFamily="18" charset="0"/>
                <a:ea typeface="Calibri" panose="020F0502020204030204" pitchFamily="34" charset="0"/>
              </a:rPr>
              <a:t>3. Design and Materiality  - justify design and demonstrate that the elevational treatments, external finishes, materials and detailing of  buildings, and landscaping and surface/boundary treatments of the outdoor spaces would be high quality. A Building Lifecycle Report should also be submitted.</a:t>
            </a:r>
            <a:endParaRPr lang="en-IE"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0477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9DD27-4106-45F6-8F0C-AC54CFA0B983}"/>
              </a:ext>
            </a:extLst>
          </p:cNvPr>
          <p:cNvSpPr txBox="1"/>
          <p:nvPr/>
        </p:nvSpPr>
        <p:spPr>
          <a:xfrm>
            <a:off x="530941" y="782287"/>
            <a:ext cx="8303343" cy="5622052"/>
          </a:xfrm>
          <a:prstGeom prst="rect">
            <a:avLst/>
          </a:prstGeom>
          <a:noFill/>
        </p:spPr>
        <p:txBody>
          <a:bodyPr wrap="square">
            <a:spAutoFit/>
          </a:bodyPr>
          <a:lstStyle/>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1. A site layout plan which clearly identifies which areas are being included for the purposes of calculation of net and gross areas.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2. A report which address existing and future residential amenity and which includes matters such as daylight/sunlight analysis, micro-climate/wind impacts and noise impacts and a Daylight/Sunlight analysis.</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3. A housing quality assessment which demonstrates compliance with the 2020 Guidelines on Design Standards for New Apartments, including a schedule of floor areas for all proposed units, clearly setting out the aspect (single, dual, triple) of each unit.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4. A site layout plan showing which areas are to be taken in charge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5. Construction and Demolition Waste Management Plan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6. Waste management details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7. Archaeological Impact Assessment </a:t>
            </a:r>
            <a:endParaRPr lang="en-IE" sz="1800" dirty="0">
              <a:solidFill>
                <a:srgbClr val="000000"/>
              </a:solidFill>
              <a:effectLst/>
              <a:latin typeface="Arial" panose="020B0604020202020204" pitchFamily="34" charset="0"/>
              <a:ea typeface="Calibri" panose="020F0502020204030204" pitchFamily="34" charset="0"/>
            </a:endParaRPr>
          </a:p>
          <a:p>
            <a:pPr>
              <a:spcAft>
                <a:spcPts val="790"/>
              </a:spcAft>
            </a:pPr>
            <a:r>
              <a:rPr lang="en-IE" sz="1800" dirty="0">
                <a:solidFill>
                  <a:srgbClr val="000000"/>
                </a:solidFill>
                <a:effectLst/>
                <a:latin typeface="Times New Roman" panose="02020603050405020304" pitchFamily="18" charset="0"/>
                <a:ea typeface="Calibri" panose="020F0502020204030204" pitchFamily="34" charset="0"/>
              </a:rPr>
              <a:t>8. Childcare Demand Assessment </a:t>
            </a:r>
            <a:endParaRPr lang="en-IE" sz="1800" dirty="0">
              <a:solidFill>
                <a:srgbClr val="000000"/>
              </a:solidFill>
              <a:effectLst/>
              <a:latin typeface="Arial" panose="020B0604020202020204" pitchFamily="34" charset="0"/>
              <a:ea typeface="Calibri" panose="020F0502020204030204" pitchFamily="34" charset="0"/>
            </a:endParaRPr>
          </a:p>
          <a:p>
            <a:pPr>
              <a:spcAft>
                <a:spcPts val="800"/>
              </a:spcAft>
            </a:pPr>
            <a:r>
              <a:rPr lang="en-IE" sz="1800" dirty="0">
                <a:solidFill>
                  <a:srgbClr val="000000"/>
                </a:solidFill>
                <a:effectLst/>
                <a:latin typeface="Times New Roman" panose="02020603050405020304" pitchFamily="18" charset="0"/>
                <a:ea typeface="Calibri" panose="020F0502020204030204" pitchFamily="34" charset="0"/>
              </a:rPr>
              <a:t>9. Additional details, re Roads Department Planning Report, Parks report and Surface Water Drainage and Flood Risk report as indicated in Appendix 1 of the Planning Authority’s Opinion </a:t>
            </a:r>
            <a:endParaRPr lang="en-IE" sz="1800" dirty="0">
              <a:solidFill>
                <a:srgbClr val="000000"/>
              </a:solidFill>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61A09EC3-1068-4811-865B-3DF62AACAD62}"/>
              </a:ext>
            </a:extLst>
          </p:cNvPr>
          <p:cNvSpPr txBox="1"/>
          <p:nvPr/>
        </p:nvSpPr>
        <p:spPr>
          <a:xfrm>
            <a:off x="530942" y="412955"/>
            <a:ext cx="6327058" cy="369332"/>
          </a:xfrm>
          <a:prstGeom prst="rect">
            <a:avLst/>
          </a:prstGeom>
          <a:noFill/>
        </p:spPr>
        <p:txBody>
          <a:bodyPr wrap="square">
            <a:spAutoFit/>
          </a:bodyPr>
          <a:lstStyle/>
          <a:p>
            <a:pPr>
              <a:spcAft>
                <a:spcPts val="0"/>
              </a:spcAft>
            </a:pPr>
            <a:r>
              <a:rPr lang="en-IE" sz="1800" dirty="0">
                <a:solidFill>
                  <a:schemeClr val="accent1">
                    <a:lumMod val="75000"/>
                  </a:schemeClr>
                </a:solidFill>
                <a:effectLst/>
                <a:latin typeface="Times New Roman" panose="02020603050405020304" pitchFamily="18" charset="0"/>
                <a:ea typeface="Calibri" panose="020F0502020204030204" pitchFamily="34" charset="0"/>
              </a:rPr>
              <a:t>ABP comments continued:</a:t>
            </a:r>
            <a:endParaRPr lang="en-IE" sz="1400" dirty="0">
              <a:solidFill>
                <a:schemeClr val="accent1">
                  <a:lumMod val="75000"/>
                </a:schemeClr>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965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FDC6BA-1BB3-4B12-93CB-DE7313AB5166}"/>
              </a:ext>
            </a:extLst>
          </p:cNvPr>
          <p:cNvSpPr txBox="1"/>
          <p:nvPr/>
        </p:nvSpPr>
        <p:spPr>
          <a:xfrm>
            <a:off x="132735" y="1"/>
            <a:ext cx="8878530" cy="6773649"/>
          </a:xfrm>
          <a:prstGeom prst="rect">
            <a:avLst/>
          </a:prstGeom>
          <a:noFill/>
        </p:spPr>
        <p:txBody>
          <a:bodyPr wrap="square">
            <a:spAutoFit/>
          </a:bodyPr>
          <a:lstStyle/>
          <a:p>
            <a:r>
              <a:rPr lang="en-GB" sz="1800" b="1" dirty="0">
                <a:solidFill>
                  <a:srgbClr val="00B0F0"/>
                </a:solidFill>
                <a:effectLst/>
                <a:latin typeface="Times New Roman" panose="02020603050405020304" pitchFamily="18" charset="0"/>
                <a:ea typeface="Calibri" panose="020F0502020204030204" pitchFamily="34" charset="0"/>
              </a:rPr>
              <a:t>Statistics for Proposed Development</a:t>
            </a:r>
          </a:p>
          <a:p>
            <a:pPr>
              <a:spcAft>
                <a:spcPts val="0"/>
              </a:spcAft>
            </a:pPr>
            <a:endParaRPr lang="en-GB" b="1" dirty="0">
              <a:solidFill>
                <a:srgbClr val="000000"/>
              </a:solidFill>
              <a:latin typeface="Times New Roman" panose="02020603050405020304" pitchFamily="18" charset="0"/>
              <a:ea typeface="Calibri" panose="020F0502020204030204" pitchFamily="34" charset="0"/>
            </a:endParaRPr>
          </a:p>
          <a:p>
            <a:pPr>
              <a:spcAft>
                <a:spcPts val="0"/>
              </a:spcAft>
            </a:pPr>
            <a:r>
              <a:rPr lang="en-GB"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Proposal  -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mixed-use development comprising neighbourhood centre and </a:t>
            </a:r>
            <a:r>
              <a:rPr lang="en-IE" sz="1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178 residential units</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comprising </a:t>
            </a:r>
            <a:r>
              <a:rPr lang="en-IE" sz="1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72 houses and 106 </a:t>
            </a:r>
            <a:r>
              <a:rPr lang="en-IE" sz="1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(38 </a:t>
            </a:r>
            <a:r>
              <a:rPr lang="en-IE"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68 duplex </a:t>
            </a:r>
            <a:r>
              <a:rPr lang="en-IE"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apts</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72  houses will comprise 2, 2.5 and 3-storey detached, semi-detached and terraced units to include:- </a:t>
            </a:r>
          </a:p>
          <a:p>
            <a:pPr>
              <a:spcAft>
                <a:spcPts val="70"/>
              </a:spcAft>
            </a:pP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6 no. 2-bed houses; </a:t>
            </a:r>
          </a:p>
          <a:p>
            <a:pPr>
              <a:spcAft>
                <a:spcPts val="70"/>
              </a:spcAft>
            </a:pP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45 no. 3-bed houses; </a:t>
            </a:r>
          </a:p>
          <a:p>
            <a:pPr>
              <a:spcAft>
                <a:spcPts val="0"/>
              </a:spcAft>
            </a:pP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21 no. 4-bed houses; </a:t>
            </a:r>
          </a:p>
          <a:p>
            <a:pPr>
              <a:spcAft>
                <a:spcPts val="0"/>
              </a:spcAft>
            </a:pPr>
            <a:endPar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Unit breakdown</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15.7% 1 bed,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 2 bed,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35.3% 3 bed,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4 bed </a:t>
            </a:r>
          </a:p>
          <a:p>
            <a:pPr>
              <a:spcAft>
                <a:spcPts val="0"/>
              </a:spcAft>
            </a:pPr>
            <a:endParaRPr lang="en-GB"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GB"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Site area – </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6.77ha. </a:t>
            </a:r>
            <a:r>
              <a:rPr lang="en-IE" sz="1600" i="0" u="none" strike="noStrike" baseline="0" dirty="0">
                <a:solidFill>
                  <a:srgbClr val="000000"/>
                </a:solidFill>
                <a:latin typeface="Times New Roman" panose="02020603050405020304" pitchFamily="18" charset="0"/>
                <a:cs typeface="Times New Roman" panose="02020603050405020304" pitchFamily="18" charset="0"/>
              </a:rPr>
              <a:t> 	</a:t>
            </a:r>
          </a:p>
          <a:p>
            <a:pPr>
              <a:spcAft>
                <a:spcPts val="0"/>
              </a:spcAft>
            </a:pPr>
            <a:r>
              <a:rPr lang="en-GB"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Density –  </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41 </a:t>
            </a:r>
            <a:r>
              <a:rPr lang="en-GB"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units per ha.</a:t>
            </a:r>
            <a:r>
              <a:rPr lang="en-GB"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600" i="0" u="none" strike="noStrike" baseline="0" dirty="0">
                <a:solidFill>
                  <a:srgbClr val="000000"/>
                </a:solidFill>
                <a:latin typeface="Times New Roman" panose="02020603050405020304" pitchFamily="18" charset="0"/>
                <a:cs typeface="Times New Roman" panose="02020603050405020304" pitchFamily="18" charset="0"/>
              </a:rPr>
              <a:t> </a:t>
            </a:r>
          </a:p>
          <a:p>
            <a:pPr>
              <a:spcAft>
                <a:spcPts val="265"/>
              </a:spcAft>
            </a:pPr>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Creche – </a:t>
            </a:r>
            <a:r>
              <a:rPr lang="en-IE" sz="16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creche</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(313m²) at lower ground and ground floor level, and (Block A/B and Block C)</a:t>
            </a:r>
          </a:p>
          <a:p>
            <a:pPr>
              <a:spcAft>
                <a:spcPts val="265"/>
              </a:spcAft>
            </a:pPr>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Shop –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retail/non-retail service/cafe units (470m2) at ground level – all in Neighbourhood Centre </a:t>
            </a:r>
            <a:endPar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265"/>
              </a:spcAft>
            </a:pPr>
            <a:endParaRPr lang="en-IE"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265"/>
              </a:spcAft>
            </a:pPr>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 parking spaces –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total 289 including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50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basement of Block A/B/C.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35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basement Block E </a:t>
            </a:r>
          </a:p>
          <a:p>
            <a:pPr>
              <a:spcAft>
                <a:spcPts val="265"/>
              </a:spcAft>
            </a:pPr>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Bicycle parking –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162 </a:t>
            </a:r>
          </a:p>
          <a:p>
            <a:pPr>
              <a:spcAft>
                <a:spcPts val="0"/>
              </a:spcAft>
            </a:pPr>
            <a:r>
              <a:rPr lang="en-GB"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Plot Ratio – </a:t>
            </a:r>
            <a:r>
              <a:rPr lang="en-GB"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0.42</a:t>
            </a:r>
          </a:p>
          <a:p>
            <a:pPr>
              <a:spcAft>
                <a:spcPts val="0"/>
              </a:spcAft>
            </a:pPr>
            <a:r>
              <a:rPr lang="en-GB" sz="1600" b="1" i="0" u="none" strike="noStrike" baseline="0" dirty="0">
                <a:solidFill>
                  <a:srgbClr val="000000"/>
                </a:solidFill>
                <a:latin typeface="Times New Roman" panose="02020603050405020304" pitchFamily="18" charset="0"/>
                <a:cs typeface="Times New Roman" panose="02020603050405020304" pitchFamily="18" charset="0"/>
              </a:rPr>
              <a:t>Site Coverage – </a:t>
            </a:r>
            <a:r>
              <a:rPr lang="en-GB" sz="1600" i="0" u="none" strike="noStrike" baseline="0" dirty="0">
                <a:solidFill>
                  <a:srgbClr val="000000"/>
                </a:solidFill>
                <a:latin typeface="Times New Roman" panose="02020603050405020304" pitchFamily="18" charset="0"/>
                <a:cs typeface="Times New Roman" panose="02020603050405020304" pitchFamily="18" charset="0"/>
              </a:rPr>
              <a:t>16%</a:t>
            </a:r>
            <a:r>
              <a:rPr lang="en-IE" sz="1600" i="0" u="none" strike="noStrike" baseline="0" dirty="0">
                <a:solidFill>
                  <a:srgbClr val="000000"/>
                </a:solidFill>
                <a:latin typeface="Times New Roman" panose="02020603050405020304" pitchFamily="18" charset="0"/>
                <a:cs typeface="Times New Roman" panose="02020603050405020304" pitchFamily="18" charset="0"/>
              </a:rPr>
              <a:t> 	</a:t>
            </a:r>
          </a:p>
          <a:p>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Height – </a:t>
            </a:r>
            <a:r>
              <a:rPr lang="en-IE" sz="1600" i="0" u="none" strike="noStrike" baseline="0" dirty="0">
                <a:solidFill>
                  <a:srgbClr val="000000"/>
                </a:solidFill>
                <a:latin typeface="Times New Roman" panose="02020603050405020304" pitchFamily="18" charset="0"/>
                <a:cs typeface="Times New Roman" panose="02020603050405020304" pitchFamily="18" charset="0"/>
              </a:rPr>
              <a:t>2 to 5 storeys</a:t>
            </a:r>
          </a:p>
          <a:p>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Dual Aspect apartments –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57</a:t>
            </a:r>
            <a:r>
              <a:rPr lang="en-IE" sz="1600" i="0" u="none" strike="noStrike" baseline="0" dirty="0">
                <a:solidFill>
                  <a:srgbClr val="000000"/>
                </a:solidFill>
                <a:latin typeface="Times New Roman" panose="02020603050405020304" pitchFamily="18" charset="0"/>
                <a:cs typeface="Times New Roman" panose="02020603050405020304" pitchFamily="18" charset="0"/>
              </a:rPr>
              <a:t>% </a:t>
            </a:r>
          </a:p>
          <a:p>
            <a:r>
              <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Public Open Space – </a:t>
            </a:r>
            <a:r>
              <a:rPr lang="en-IE"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0.69ha (16% of site area)</a:t>
            </a:r>
          </a:p>
          <a:p>
            <a:r>
              <a:rPr lang="en-IE"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Communal Open Space – </a:t>
            </a:r>
            <a:r>
              <a:rPr lang="en-IE"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0.12ha. (apartments and duplex)</a:t>
            </a:r>
            <a:r>
              <a:rPr lang="en-IE" sz="1600" i="0" u="none" strike="noStrike" baseline="0" dirty="0">
                <a:solidFill>
                  <a:srgbClr val="000000"/>
                </a:solidFill>
                <a:latin typeface="Times New Roman" panose="02020603050405020304" pitchFamily="18" charset="0"/>
                <a:cs typeface="Times New Roman" panose="02020603050405020304" pitchFamily="18" charset="0"/>
              </a:rPr>
              <a:t> </a:t>
            </a:r>
          </a:p>
          <a:p>
            <a:r>
              <a:rPr lang="en-IE" sz="1600" b="1" i="0" u="none" strike="noStrike" baseline="0" dirty="0">
                <a:solidFill>
                  <a:srgbClr val="000000"/>
                </a:solidFill>
                <a:latin typeface="Times New Roman" panose="02020603050405020304" pitchFamily="18" charset="0"/>
                <a:cs typeface="Times New Roman" panose="02020603050405020304" pitchFamily="18" charset="0"/>
              </a:rPr>
              <a:t>Applicants website</a:t>
            </a:r>
            <a:r>
              <a:rPr lang="en-IE" sz="1600" b="0" i="0" u="none" strike="noStrike" baseline="0" dirty="0">
                <a:solidFill>
                  <a:srgbClr val="000000"/>
                </a:solidFill>
                <a:latin typeface="Times New Roman" panose="02020603050405020304" pitchFamily="18" charset="0"/>
                <a:cs typeface="Times New Roman" panose="02020603050405020304" pitchFamily="18" charset="0"/>
              </a:rPr>
              <a:t> -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www.edmondstownshd.com.</a:t>
            </a:r>
          </a:p>
          <a:p>
            <a:endParaRPr lang="en-IE"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044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7D86D-C8CB-40CD-B663-F4623F23CF44}"/>
              </a:ext>
            </a:extLst>
          </p:cNvPr>
          <p:cNvPicPr>
            <a:picLocks noChangeAspect="1"/>
          </p:cNvPicPr>
          <p:nvPr/>
        </p:nvPicPr>
        <p:blipFill>
          <a:blip r:embed="rId2"/>
          <a:stretch>
            <a:fillRect/>
          </a:stretch>
        </p:blipFill>
        <p:spPr>
          <a:xfrm>
            <a:off x="1604962" y="552450"/>
            <a:ext cx="5934075" cy="5753100"/>
          </a:xfrm>
          <a:prstGeom prst="rect">
            <a:avLst/>
          </a:prstGeom>
        </p:spPr>
      </p:pic>
    </p:spTree>
    <p:extLst>
      <p:ext uri="{BB962C8B-B14F-4D97-AF65-F5344CB8AC3E}">
        <p14:creationId xmlns:p14="http://schemas.microsoft.com/office/powerpoint/2010/main" val="2338921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41530-ED5D-497D-965F-2357CCD63604}"/>
              </a:ext>
            </a:extLst>
          </p:cNvPr>
          <p:cNvPicPr>
            <a:picLocks noChangeAspect="1"/>
          </p:cNvPicPr>
          <p:nvPr/>
        </p:nvPicPr>
        <p:blipFill>
          <a:blip r:embed="rId2"/>
          <a:stretch>
            <a:fillRect/>
          </a:stretch>
        </p:blipFill>
        <p:spPr>
          <a:xfrm>
            <a:off x="608522" y="353960"/>
            <a:ext cx="7677568" cy="6356555"/>
          </a:xfrm>
          <a:prstGeom prst="rect">
            <a:avLst/>
          </a:prstGeom>
        </p:spPr>
      </p:pic>
    </p:spTree>
    <p:extLst>
      <p:ext uri="{BB962C8B-B14F-4D97-AF65-F5344CB8AC3E}">
        <p14:creationId xmlns:p14="http://schemas.microsoft.com/office/powerpoint/2010/main" val="325556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F5746-683C-4E49-AE42-D6EC19B42F3C}"/>
              </a:ext>
            </a:extLst>
          </p:cNvPr>
          <p:cNvPicPr>
            <a:picLocks noChangeAspect="1"/>
          </p:cNvPicPr>
          <p:nvPr/>
        </p:nvPicPr>
        <p:blipFill>
          <a:blip r:embed="rId2"/>
          <a:stretch>
            <a:fillRect/>
          </a:stretch>
        </p:blipFill>
        <p:spPr>
          <a:xfrm>
            <a:off x="119062" y="1038225"/>
            <a:ext cx="8905875" cy="4781550"/>
          </a:xfrm>
          <a:prstGeom prst="rect">
            <a:avLst/>
          </a:prstGeom>
        </p:spPr>
      </p:pic>
    </p:spTree>
    <p:extLst>
      <p:ext uri="{BB962C8B-B14F-4D97-AF65-F5344CB8AC3E}">
        <p14:creationId xmlns:p14="http://schemas.microsoft.com/office/powerpoint/2010/main" val="367656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679F2-16E9-49A0-A333-E6009372760B}"/>
              </a:ext>
            </a:extLst>
          </p:cNvPr>
          <p:cNvPicPr>
            <a:picLocks noChangeAspect="1"/>
          </p:cNvPicPr>
          <p:nvPr/>
        </p:nvPicPr>
        <p:blipFill>
          <a:blip r:embed="rId2"/>
          <a:stretch>
            <a:fillRect/>
          </a:stretch>
        </p:blipFill>
        <p:spPr>
          <a:xfrm>
            <a:off x="1371600" y="1563"/>
            <a:ext cx="6563032" cy="6689514"/>
          </a:xfrm>
          <a:prstGeom prst="rect">
            <a:avLst/>
          </a:prstGeom>
        </p:spPr>
      </p:pic>
    </p:spTree>
    <p:extLst>
      <p:ext uri="{BB962C8B-B14F-4D97-AF65-F5344CB8AC3E}">
        <p14:creationId xmlns:p14="http://schemas.microsoft.com/office/powerpoint/2010/main" val="165244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68174" y="1081994"/>
            <a:ext cx="2309821" cy="435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1061" y="1147976"/>
            <a:ext cx="7752522" cy="10064294"/>
          </a:xfrm>
          <a:prstGeom prst="rect">
            <a:avLst/>
          </a:prstGeom>
          <a:noFill/>
        </p:spPr>
        <p:txBody>
          <a:bodyPr wrap="square" rtlCol="0">
            <a:spAutoFit/>
          </a:bodyPr>
          <a:lstStyle/>
          <a:p>
            <a:r>
              <a:rPr lang="en-IE" b="1" dirty="0">
                <a:solidFill>
                  <a:srgbClr val="0070C0"/>
                </a:solidFill>
                <a:latin typeface="Times New Roman" panose="02020603050405020304" pitchFamily="18" charset="0"/>
                <a:cs typeface="Times New Roman" panose="02020603050405020304" pitchFamily="18" charset="0"/>
              </a:rPr>
              <a:t>Timelines</a:t>
            </a:r>
            <a:r>
              <a:rPr lang="en-IE" b="1" dirty="0">
                <a:solidFill>
                  <a:srgbClr val="0070C0"/>
                </a:solidFill>
              </a:rPr>
              <a:t> </a:t>
            </a: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SHD Lodged with ABP on</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21/03/22</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Week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by 5.30pm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24/04/22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Wks</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SDCC report due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15/05/22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Week Decision due from ABP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11/07/22</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S.247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pre-planning</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meeting with SDCC as follows: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E" sz="1800" b="0" i="0" u="none" strike="noStrike" baseline="0" dirty="0">
                <a:solidFill>
                  <a:srgbClr val="000000"/>
                </a:solidFill>
                <a:latin typeface="Times New Roman" panose="02020603050405020304" pitchFamily="18" charset="0"/>
              </a:rPr>
              <a:t> SHD1SPP010/20 on </a:t>
            </a:r>
            <a:r>
              <a:rPr lang="en-IE"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23/07/20 </a:t>
            </a:r>
            <a:r>
              <a:rPr lang="en-IE" sz="1800" b="0" i="0" u="none" strike="noStrike" baseline="0" dirty="0">
                <a:solidFill>
                  <a:srgbClr val="000000"/>
                </a:solidFill>
                <a:latin typeface="Times New Roman" panose="02020603050405020304" pitchFamily="18" charset="0"/>
              </a:rPr>
              <a:t>and SHD1SPP013/20 </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9/11/20</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36830">
              <a:spcAft>
                <a:spcPts val="0"/>
              </a:spcAft>
            </a:pPr>
            <a:r>
              <a:rPr lang="en-IE"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tabLst>
                <a:tab pos="457200" algn="l"/>
              </a:tabLst>
            </a:pP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Tripartite meeting ref SHD2ABP-308723-20 held on </a:t>
            </a:r>
            <a:r>
              <a:rPr lang="en-IE"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03/02/21</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with An Bord </a:t>
            </a:r>
            <a:r>
              <a:rPr lang="en-I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Pleanála</a:t>
            </a:r>
            <a:r>
              <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applicant and SDCC.</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0"/>
              </a:spcAft>
              <a:buFont typeface="Symbol" panose="05050102010706020507" pitchFamily="18" charset="2"/>
              <a:buChar char=""/>
              <a:tabLst>
                <a:tab pos="457200" algn="l"/>
              </a:tabLst>
            </a:pP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a:p>
            <a:endParaRPr lang="en-IE" b="1" dirty="0">
              <a:solidFill>
                <a:srgbClr val="0070C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pic>
        <p:nvPicPr>
          <p:cNvPr id="10" name="Picture 9"/>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68174" y="265439"/>
            <a:ext cx="707002" cy="707002"/>
          </a:xfrm>
          <a:prstGeom prst="rect">
            <a:avLst/>
          </a:prstGeom>
        </p:spPr>
      </p:pic>
      <p:sp>
        <p:nvSpPr>
          <p:cNvPr id="8" name="Rectangle 7"/>
          <p:cNvSpPr/>
          <p:nvPr/>
        </p:nvSpPr>
        <p:spPr>
          <a:xfrm>
            <a:off x="371061" y="3790123"/>
            <a:ext cx="8504766" cy="646331"/>
          </a:xfrm>
          <a:prstGeom prst="rect">
            <a:avLst/>
          </a:prstGeom>
        </p:spPr>
        <p:txBody>
          <a:bodyPr wrap="square">
            <a:spAutoFit/>
          </a:bodyPr>
          <a:lstStyle/>
          <a:p>
            <a:r>
              <a:rPr lang="en-IE" b="1" dirty="0">
                <a:solidFill>
                  <a:srgbClr val="0070C0"/>
                </a:solidFill>
                <a:latin typeface="Times New Roman" panose="02020603050405020304" pitchFamily="18" charset="0"/>
                <a:cs typeface="Times New Roman" panose="02020603050405020304" pitchFamily="18" charset="0"/>
              </a:rPr>
              <a:t>Consultations </a:t>
            </a:r>
          </a:p>
          <a:p>
            <a:endParaRPr lang="en-IE"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4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127B6-4E21-4EA0-A491-72D0E3363F8F}"/>
              </a:ext>
            </a:extLst>
          </p:cNvPr>
          <p:cNvPicPr>
            <a:picLocks noChangeAspect="1"/>
          </p:cNvPicPr>
          <p:nvPr/>
        </p:nvPicPr>
        <p:blipFill>
          <a:blip r:embed="rId2"/>
          <a:stretch>
            <a:fillRect/>
          </a:stretch>
        </p:blipFill>
        <p:spPr>
          <a:xfrm>
            <a:off x="648929" y="96783"/>
            <a:ext cx="7919884" cy="6602952"/>
          </a:xfrm>
          <a:prstGeom prst="rect">
            <a:avLst/>
          </a:prstGeom>
        </p:spPr>
      </p:pic>
    </p:spTree>
    <p:extLst>
      <p:ext uri="{BB962C8B-B14F-4D97-AF65-F5344CB8AC3E}">
        <p14:creationId xmlns:p14="http://schemas.microsoft.com/office/powerpoint/2010/main" val="346412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928D7-6C33-4F6B-8BE2-0872D49979EA}"/>
              </a:ext>
            </a:extLst>
          </p:cNvPr>
          <p:cNvPicPr>
            <a:picLocks noChangeAspect="1"/>
          </p:cNvPicPr>
          <p:nvPr/>
        </p:nvPicPr>
        <p:blipFill>
          <a:blip r:embed="rId2"/>
          <a:stretch>
            <a:fillRect/>
          </a:stretch>
        </p:blipFill>
        <p:spPr>
          <a:xfrm>
            <a:off x="2638425" y="1395412"/>
            <a:ext cx="3867150" cy="4067175"/>
          </a:xfrm>
          <a:prstGeom prst="rect">
            <a:avLst/>
          </a:prstGeom>
        </p:spPr>
      </p:pic>
      <p:sp>
        <p:nvSpPr>
          <p:cNvPr id="4" name="Title 3">
            <a:extLst>
              <a:ext uri="{FF2B5EF4-FFF2-40B4-BE49-F238E27FC236}">
                <a16:creationId xmlns:a16="http://schemas.microsoft.com/office/drawing/2014/main" id="{B3EC45B5-222C-4760-B365-673185F8430C}"/>
              </a:ext>
            </a:extLst>
          </p:cNvPr>
          <p:cNvSpPr>
            <a:spLocks noGrp="1"/>
          </p:cNvSpPr>
          <p:nvPr>
            <p:ph type="title"/>
          </p:nvPr>
        </p:nvSpPr>
        <p:spPr>
          <a:xfrm>
            <a:off x="339213" y="5855110"/>
            <a:ext cx="8176137" cy="811161"/>
          </a:xfrm>
        </p:spPr>
        <p:txBody>
          <a:bodyPr/>
          <a:lstStyle/>
          <a:p>
            <a:r>
              <a:rPr lang="en-GB" dirty="0"/>
              <a:t>View 14</a:t>
            </a:r>
            <a:endParaRPr lang="en-IE" dirty="0"/>
          </a:p>
        </p:txBody>
      </p:sp>
    </p:spTree>
    <p:extLst>
      <p:ext uri="{BB962C8B-B14F-4D97-AF65-F5344CB8AC3E}">
        <p14:creationId xmlns:p14="http://schemas.microsoft.com/office/powerpoint/2010/main" val="56068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F025-3BDC-4B6A-AA14-987289F5E244}"/>
              </a:ext>
            </a:extLst>
          </p:cNvPr>
          <p:cNvSpPr>
            <a:spLocks noGrp="1"/>
          </p:cNvSpPr>
          <p:nvPr>
            <p:ph type="title"/>
          </p:nvPr>
        </p:nvSpPr>
        <p:spPr>
          <a:xfrm>
            <a:off x="398206" y="5987845"/>
            <a:ext cx="8117144" cy="663678"/>
          </a:xfrm>
        </p:spPr>
        <p:txBody>
          <a:bodyPr>
            <a:normAutofit fontScale="90000"/>
          </a:bodyPr>
          <a:lstStyle/>
          <a:p>
            <a:r>
              <a:rPr lang="en-GB" dirty="0"/>
              <a:t>View 1</a:t>
            </a:r>
            <a:endParaRPr lang="en-IE" dirty="0"/>
          </a:p>
        </p:txBody>
      </p:sp>
      <p:pic>
        <p:nvPicPr>
          <p:cNvPr id="4" name="Picture 3">
            <a:extLst>
              <a:ext uri="{FF2B5EF4-FFF2-40B4-BE49-F238E27FC236}">
                <a16:creationId xmlns:a16="http://schemas.microsoft.com/office/drawing/2014/main" id="{5DC1F9AB-6555-43B4-A419-BEB3296BA2EF}"/>
              </a:ext>
            </a:extLst>
          </p:cNvPr>
          <p:cNvPicPr>
            <a:picLocks noChangeAspect="1"/>
          </p:cNvPicPr>
          <p:nvPr/>
        </p:nvPicPr>
        <p:blipFill>
          <a:blip r:embed="rId2"/>
          <a:stretch>
            <a:fillRect/>
          </a:stretch>
        </p:blipFill>
        <p:spPr>
          <a:xfrm>
            <a:off x="2081212" y="1143000"/>
            <a:ext cx="4981575" cy="4572000"/>
          </a:xfrm>
          <a:prstGeom prst="rect">
            <a:avLst/>
          </a:prstGeom>
        </p:spPr>
      </p:pic>
    </p:spTree>
    <p:extLst>
      <p:ext uri="{BB962C8B-B14F-4D97-AF65-F5344CB8AC3E}">
        <p14:creationId xmlns:p14="http://schemas.microsoft.com/office/powerpoint/2010/main" val="41279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D908A-39BE-4B6D-A174-54A57CB0C98B}"/>
              </a:ext>
            </a:extLst>
          </p:cNvPr>
          <p:cNvPicPr>
            <a:picLocks noChangeAspect="1"/>
          </p:cNvPicPr>
          <p:nvPr/>
        </p:nvPicPr>
        <p:blipFill>
          <a:blip r:embed="rId2"/>
          <a:stretch>
            <a:fillRect/>
          </a:stretch>
        </p:blipFill>
        <p:spPr>
          <a:xfrm>
            <a:off x="1457325" y="1281112"/>
            <a:ext cx="6229350" cy="4295775"/>
          </a:xfrm>
          <a:prstGeom prst="rect">
            <a:avLst/>
          </a:prstGeom>
        </p:spPr>
      </p:pic>
      <p:sp>
        <p:nvSpPr>
          <p:cNvPr id="4" name="Title 3">
            <a:extLst>
              <a:ext uri="{FF2B5EF4-FFF2-40B4-BE49-F238E27FC236}">
                <a16:creationId xmlns:a16="http://schemas.microsoft.com/office/drawing/2014/main" id="{8064AB22-476B-4037-8E7C-F1B322AAB4C4}"/>
              </a:ext>
            </a:extLst>
          </p:cNvPr>
          <p:cNvSpPr>
            <a:spLocks noGrp="1"/>
          </p:cNvSpPr>
          <p:nvPr>
            <p:ph type="title"/>
          </p:nvPr>
        </p:nvSpPr>
        <p:spPr>
          <a:xfrm>
            <a:off x="589934" y="5899355"/>
            <a:ext cx="7925415" cy="634180"/>
          </a:xfrm>
        </p:spPr>
        <p:txBody>
          <a:bodyPr>
            <a:normAutofit fontScale="90000"/>
          </a:bodyPr>
          <a:lstStyle/>
          <a:p>
            <a:r>
              <a:rPr lang="en-GB" dirty="0"/>
              <a:t>View 41</a:t>
            </a:r>
            <a:endParaRPr lang="en-IE" dirty="0"/>
          </a:p>
        </p:txBody>
      </p:sp>
    </p:spTree>
    <p:extLst>
      <p:ext uri="{BB962C8B-B14F-4D97-AF65-F5344CB8AC3E}">
        <p14:creationId xmlns:p14="http://schemas.microsoft.com/office/powerpoint/2010/main" val="520703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F0B0A-3A0A-4FD6-BE12-E3583BC3DCEE}"/>
              </a:ext>
            </a:extLst>
          </p:cNvPr>
          <p:cNvPicPr>
            <a:picLocks noChangeAspect="1"/>
          </p:cNvPicPr>
          <p:nvPr/>
        </p:nvPicPr>
        <p:blipFill>
          <a:blip r:embed="rId2"/>
          <a:stretch>
            <a:fillRect/>
          </a:stretch>
        </p:blipFill>
        <p:spPr>
          <a:xfrm>
            <a:off x="1909762" y="1323975"/>
            <a:ext cx="5324475" cy="4210050"/>
          </a:xfrm>
          <a:prstGeom prst="rect">
            <a:avLst/>
          </a:prstGeom>
        </p:spPr>
      </p:pic>
      <p:pic>
        <p:nvPicPr>
          <p:cNvPr id="5" name="Picture 4">
            <a:extLst>
              <a:ext uri="{FF2B5EF4-FFF2-40B4-BE49-F238E27FC236}">
                <a16:creationId xmlns:a16="http://schemas.microsoft.com/office/drawing/2014/main" id="{CB3729E8-2C57-4130-987E-E84834309A93}"/>
              </a:ext>
            </a:extLst>
          </p:cNvPr>
          <p:cNvPicPr>
            <a:picLocks noChangeAspect="1"/>
          </p:cNvPicPr>
          <p:nvPr/>
        </p:nvPicPr>
        <p:blipFill>
          <a:blip r:embed="rId2"/>
          <a:stretch>
            <a:fillRect/>
          </a:stretch>
        </p:blipFill>
        <p:spPr>
          <a:xfrm>
            <a:off x="1909762" y="1323975"/>
            <a:ext cx="5324475" cy="4210050"/>
          </a:xfrm>
          <a:prstGeom prst="rect">
            <a:avLst/>
          </a:prstGeom>
        </p:spPr>
      </p:pic>
      <p:sp>
        <p:nvSpPr>
          <p:cNvPr id="6" name="Title 5">
            <a:extLst>
              <a:ext uri="{FF2B5EF4-FFF2-40B4-BE49-F238E27FC236}">
                <a16:creationId xmlns:a16="http://schemas.microsoft.com/office/drawing/2014/main" id="{BCE0BFD7-93B3-4D0B-9E43-F10809D2731C}"/>
              </a:ext>
            </a:extLst>
          </p:cNvPr>
          <p:cNvSpPr>
            <a:spLocks noGrp="1"/>
          </p:cNvSpPr>
          <p:nvPr>
            <p:ph type="title"/>
          </p:nvPr>
        </p:nvSpPr>
        <p:spPr>
          <a:xfrm>
            <a:off x="353961" y="5943600"/>
            <a:ext cx="8161389" cy="737419"/>
          </a:xfrm>
        </p:spPr>
        <p:txBody>
          <a:bodyPr/>
          <a:lstStyle/>
          <a:p>
            <a:r>
              <a:rPr lang="en-GB" dirty="0"/>
              <a:t>View 4</a:t>
            </a:r>
            <a:endParaRPr lang="en-IE" dirty="0"/>
          </a:p>
        </p:txBody>
      </p:sp>
    </p:spTree>
    <p:extLst>
      <p:ext uri="{BB962C8B-B14F-4D97-AF65-F5344CB8AC3E}">
        <p14:creationId xmlns:p14="http://schemas.microsoft.com/office/powerpoint/2010/main" val="880441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A3D1F-D9EA-46F3-BE9B-312B0BE44176}"/>
              </a:ext>
            </a:extLst>
          </p:cNvPr>
          <p:cNvPicPr>
            <a:picLocks noChangeAspect="1"/>
          </p:cNvPicPr>
          <p:nvPr/>
        </p:nvPicPr>
        <p:blipFill>
          <a:blip r:embed="rId2"/>
          <a:stretch>
            <a:fillRect/>
          </a:stretch>
        </p:blipFill>
        <p:spPr>
          <a:xfrm>
            <a:off x="2009775" y="1400175"/>
            <a:ext cx="5124450" cy="4057650"/>
          </a:xfrm>
          <a:prstGeom prst="rect">
            <a:avLst/>
          </a:prstGeom>
        </p:spPr>
      </p:pic>
      <p:sp>
        <p:nvSpPr>
          <p:cNvPr id="4" name="Title 3">
            <a:extLst>
              <a:ext uri="{FF2B5EF4-FFF2-40B4-BE49-F238E27FC236}">
                <a16:creationId xmlns:a16="http://schemas.microsoft.com/office/drawing/2014/main" id="{F1141921-E954-4A44-8806-10E371614C79}"/>
              </a:ext>
            </a:extLst>
          </p:cNvPr>
          <p:cNvSpPr>
            <a:spLocks noGrp="1"/>
          </p:cNvSpPr>
          <p:nvPr>
            <p:ph type="title"/>
          </p:nvPr>
        </p:nvSpPr>
        <p:spPr>
          <a:xfrm>
            <a:off x="471948" y="5973097"/>
            <a:ext cx="8043402" cy="693174"/>
          </a:xfrm>
        </p:spPr>
        <p:txBody>
          <a:bodyPr>
            <a:normAutofit fontScale="90000"/>
          </a:bodyPr>
          <a:lstStyle/>
          <a:p>
            <a:r>
              <a:rPr lang="en-GB" dirty="0"/>
              <a:t>View 5</a:t>
            </a:r>
            <a:endParaRPr lang="en-IE" dirty="0"/>
          </a:p>
        </p:txBody>
      </p:sp>
    </p:spTree>
    <p:extLst>
      <p:ext uri="{BB962C8B-B14F-4D97-AF65-F5344CB8AC3E}">
        <p14:creationId xmlns:p14="http://schemas.microsoft.com/office/powerpoint/2010/main" val="191923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877D0-2C2F-4DD3-AB1E-2A67C146E44A}"/>
              </a:ext>
            </a:extLst>
          </p:cNvPr>
          <p:cNvPicPr>
            <a:picLocks noChangeAspect="1"/>
          </p:cNvPicPr>
          <p:nvPr/>
        </p:nvPicPr>
        <p:blipFill>
          <a:blip r:embed="rId2"/>
          <a:stretch>
            <a:fillRect/>
          </a:stretch>
        </p:blipFill>
        <p:spPr>
          <a:xfrm>
            <a:off x="1928812" y="1290637"/>
            <a:ext cx="5286375" cy="4276725"/>
          </a:xfrm>
          <a:prstGeom prst="rect">
            <a:avLst/>
          </a:prstGeom>
        </p:spPr>
      </p:pic>
      <p:sp>
        <p:nvSpPr>
          <p:cNvPr id="4" name="Title 3">
            <a:extLst>
              <a:ext uri="{FF2B5EF4-FFF2-40B4-BE49-F238E27FC236}">
                <a16:creationId xmlns:a16="http://schemas.microsoft.com/office/drawing/2014/main" id="{CA3C46F3-6DB6-48ED-889A-D9FA616A4CBB}"/>
              </a:ext>
            </a:extLst>
          </p:cNvPr>
          <p:cNvSpPr>
            <a:spLocks noGrp="1"/>
          </p:cNvSpPr>
          <p:nvPr>
            <p:ph type="title"/>
          </p:nvPr>
        </p:nvSpPr>
        <p:spPr>
          <a:xfrm>
            <a:off x="471949" y="5973097"/>
            <a:ext cx="8043402" cy="707922"/>
          </a:xfrm>
        </p:spPr>
        <p:txBody>
          <a:bodyPr/>
          <a:lstStyle/>
          <a:p>
            <a:r>
              <a:rPr lang="en-GB" dirty="0"/>
              <a:t>View 6</a:t>
            </a:r>
            <a:endParaRPr lang="en-IE" dirty="0"/>
          </a:p>
        </p:txBody>
      </p:sp>
    </p:spTree>
    <p:extLst>
      <p:ext uri="{BB962C8B-B14F-4D97-AF65-F5344CB8AC3E}">
        <p14:creationId xmlns:p14="http://schemas.microsoft.com/office/powerpoint/2010/main" val="307723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25A78-8026-4ACC-BD24-491136C38F8D}"/>
              </a:ext>
            </a:extLst>
          </p:cNvPr>
          <p:cNvPicPr>
            <a:picLocks noChangeAspect="1"/>
          </p:cNvPicPr>
          <p:nvPr/>
        </p:nvPicPr>
        <p:blipFill>
          <a:blip r:embed="rId2"/>
          <a:stretch>
            <a:fillRect/>
          </a:stretch>
        </p:blipFill>
        <p:spPr>
          <a:xfrm>
            <a:off x="1724025" y="1133475"/>
            <a:ext cx="5695950" cy="4591050"/>
          </a:xfrm>
          <a:prstGeom prst="rect">
            <a:avLst/>
          </a:prstGeom>
        </p:spPr>
      </p:pic>
      <p:sp>
        <p:nvSpPr>
          <p:cNvPr id="4" name="Title 3">
            <a:extLst>
              <a:ext uri="{FF2B5EF4-FFF2-40B4-BE49-F238E27FC236}">
                <a16:creationId xmlns:a16="http://schemas.microsoft.com/office/drawing/2014/main" id="{0448A897-A2E3-4E9D-AEB4-72FB04DE595E}"/>
              </a:ext>
            </a:extLst>
          </p:cNvPr>
          <p:cNvSpPr>
            <a:spLocks noGrp="1"/>
          </p:cNvSpPr>
          <p:nvPr>
            <p:ph type="title"/>
          </p:nvPr>
        </p:nvSpPr>
        <p:spPr>
          <a:xfrm>
            <a:off x="840658" y="6046839"/>
            <a:ext cx="7674692" cy="707922"/>
          </a:xfrm>
        </p:spPr>
        <p:txBody>
          <a:bodyPr/>
          <a:lstStyle/>
          <a:p>
            <a:r>
              <a:rPr lang="en-GB" dirty="0"/>
              <a:t>View 42</a:t>
            </a:r>
            <a:endParaRPr lang="en-IE" dirty="0"/>
          </a:p>
        </p:txBody>
      </p:sp>
    </p:spTree>
    <p:extLst>
      <p:ext uri="{BB962C8B-B14F-4D97-AF65-F5344CB8AC3E}">
        <p14:creationId xmlns:p14="http://schemas.microsoft.com/office/powerpoint/2010/main" val="1352662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72C5B-DF60-432A-A8F0-6C80F9A5690C}"/>
              </a:ext>
            </a:extLst>
          </p:cNvPr>
          <p:cNvPicPr>
            <a:picLocks noChangeAspect="1"/>
          </p:cNvPicPr>
          <p:nvPr/>
        </p:nvPicPr>
        <p:blipFill>
          <a:blip r:embed="rId2"/>
          <a:stretch>
            <a:fillRect/>
          </a:stretch>
        </p:blipFill>
        <p:spPr>
          <a:xfrm>
            <a:off x="2214562" y="1443037"/>
            <a:ext cx="4714875" cy="3971925"/>
          </a:xfrm>
          <a:prstGeom prst="rect">
            <a:avLst/>
          </a:prstGeom>
        </p:spPr>
      </p:pic>
      <p:sp>
        <p:nvSpPr>
          <p:cNvPr id="4" name="Title 3">
            <a:extLst>
              <a:ext uri="{FF2B5EF4-FFF2-40B4-BE49-F238E27FC236}">
                <a16:creationId xmlns:a16="http://schemas.microsoft.com/office/drawing/2014/main" id="{E5943780-00A3-4409-9FA6-1DD57191E8CD}"/>
              </a:ext>
            </a:extLst>
          </p:cNvPr>
          <p:cNvSpPr>
            <a:spLocks noGrp="1"/>
          </p:cNvSpPr>
          <p:nvPr>
            <p:ph type="title"/>
          </p:nvPr>
        </p:nvSpPr>
        <p:spPr>
          <a:xfrm>
            <a:off x="486696" y="5973096"/>
            <a:ext cx="8028653" cy="737419"/>
          </a:xfrm>
        </p:spPr>
        <p:txBody>
          <a:bodyPr/>
          <a:lstStyle/>
          <a:p>
            <a:r>
              <a:rPr lang="en-GB" dirty="0"/>
              <a:t>Week 12</a:t>
            </a:r>
            <a:endParaRPr lang="en-IE" dirty="0"/>
          </a:p>
        </p:txBody>
      </p:sp>
    </p:spTree>
    <p:extLst>
      <p:ext uri="{BB962C8B-B14F-4D97-AF65-F5344CB8AC3E}">
        <p14:creationId xmlns:p14="http://schemas.microsoft.com/office/powerpoint/2010/main" val="1588160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E6A84-31CF-4835-89A0-B6A6A0EBD336}"/>
              </a:ext>
            </a:extLst>
          </p:cNvPr>
          <p:cNvPicPr>
            <a:picLocks noChangeAspect="1"/>
          </p:cNvPicPr>
          <p:nvPr/>
        </p:nvPicPr>
        <p:blipFill>
          <a:blip r:embed="rId2"/>
          <a:stretch>
            <a:fillRect/>
          </a:stretch>
        </p:blipFill>
        <p:spPr>
          <a:xfrm>
            <a:off x="914399" y="404999"/>
            <a:ext cx="6887497" cy="5694387"/>
          </a:xfrm>
          <a:prstGeom prst="rect">
            <a:avLst/>
          </a:prstGeom>
        </p:spPr>
      </p:pic>
      <p:sp>
        <p:nvSpPr>
          <p:cNvPr id="4" name="Title 3">
            <a:extLst>
              <a:ext uri="{FF2B5EF4-FFF2-40B4-BE49-F238E27FC236}">
                <a16:creationId xmlns:a16="http://schemas.microsoft.com/office/drawing/2014/main" id="{EC326EBE-B997-4395-B7E7-8DF755313C8A}"/>
              </a:ext>
            </a:extLst>
          </p:cNvPr>
          <p:cNvSpPr>
            <a:spLocks noGrp="1"/>
          </p:cNvSpPr>
          <p:nvPr>
            <p:ph type="title"/>
          </p:nvPr>
        </p:nvSpPr>
        <p:spPr>
          <a:xfrm>
            <a:off x="501446" y="6238568"/>
            <a:ext cx="8013904" cy="412955"/>
          </a:xfrm>
        </p:spPr>
        <p:txBody>
          <a:bodyPr>
            <a:normAutofit fontScale="90000"/>
          </a:bodyPr>
          <a:lstStyle/>
          <a:p>
            <a:r>
              <a:rPr lang="en-GB" dirty="0"/>
              <a:t>View 43</a:t>
            </a:r>
            <a:endParaRPr lang="en-IE" dirty="0"/>
          </a:p>
        </p:txBody>
      </p:sp>
    </p:spTree>
    <p:extLst>
      <p:ext uri="{BB962C8B-B14F-4D97-AF65-F5344CB8AC3E}">
        <p14:creationId xmlns:p14="http://schemas.microsoft.com/office/powerpoint/2010/main" val="219655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E6A9B-7403-4F5F-B855-63CEAF8A178D}"/>
              </a:ext>
            </a:extLst>
          </p:cNvPr>
          <p:cNvPicPr>
            <a:picLocks noChangeAspect="1"/>
          </p:cNvPicPr>
          <p:nvPr/>
        </p:nvPicPr>
        <p:blipFill>
          <a:blip r:embed="rId2"/>
          <a:stretch>
            <a:fillRect/>
          </a:stretch>
        </p:blipFill>
        <p:spPr>
          <a:xfrm>
            <a:off x="241789" y="501446"/>
            <a:ext cx="8617228" cy="5884606"/>
          </a:xfrm>
          <a:prstGeom prst="rect">
            <a:avLst/>
          </a:prstGeom>
        </p:spPr>
      </p:pic>
    </p:spTree>
    <p:extLst>
      <p:ext uri="{BB962C8B-B14F-4D97-AF65-F5344CB8AC3E}">
        <p14:creationId xmlns:p14="http://schemas.microsoft.com/office/powerpoint/2010/main" val="65460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146C1-C458-4152-8632-C3C2062118EC}"/>
              </a:ext>
            </a:extLst>
          </p:cNvPr>
          <p:cNvPicPr>
            <a:picLocks noChangeAspect="1"/>
          </p:cNvPicPr>
          <p:nvPr/>
        </p:nvPicPr>
        <p:blipFill>
          <a:blip r:embed="rId2"/>
          <a:stretch>
            <a:fillRect/>
          </a:stretch>
        </p:blipFill>
        <p:spPr>
          <a:xfrm>
            <a:off x="1995487" y="1300162"/>
            <a:ext cx="5153025" cy="4257675"/>
          </a:xfrm>
          <a:prstGeom prst="rect">
            <a:avLst/>
          </a:prstGeom>
        </p:spPr>
      </p:pic>
      <p:sp>
        <p:nvSpPr>
          <p:cNvPr id="4" name="Title 3">
            <a:extLst>
              <a:ext uri="{FF2B5EF4-FFF2-40B4-BE49-F238E27FC236}">
                <a16:creationId xmlns:a16="http://schemas.microsoft.com/office/drawing/2014/main" id="{8F7EB542-573B-4A2F-93B5-32BFA03B9D53}"/>
              </a:ext>
            </a:extLst>
          </p:cNvPr>
          <p:cNvSpPr>
            <a:spLocks noGrp="1"/>
          </p:cNvSpPr>
          <p:nvPr>
            <p:ph type="title"/>
          </p:nvPr>
        </p:nvSpPr>
        <p:spPr>
          <a:xfrm>
            <a:off x="206477" y="5973097"/>
            <a:ext cx="8308873" cy="604684"/>
          </a:xfrm>
        </p:spPr>
        <p:txBody>
          <a:bodyPr>
            <a:normAutofit fontScale="90000"/>
          </a:bodyPr>
          <a:lstStyle/>
          <a:p>
            <a:r>
              <a:rPr lang="en-GB" dirty="0"/>
              <a:t>View 8</a:t>
            </a:r>
            <a:endParaRPr lang="en-IE" dirty="0"/>
          </a:p>
        </p:txBody>
      </p:sp>
    </p:spTree>
    <p:extLst>
      <p:ext uri="{BB962C8B-B14F-4D97-AF65-F5344CB8AC3E}">
        <p14:creationId xmlns:p14="http://schemas.microsoft.com/office/powerpoint/2010/main" val="2690149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F3614-8E25-47A1-B908-509339B59B2E}"/>
              </a:ext>
            </a:extLst>
          </p:cNvPr>
          <p:cNvPicPr>
            <a:picLocks noChangeAspect="1"/>
          </p:cNvPicPr>
          <p:nvPr/>
        </p:nvPicPr>
        <p:blipFill>
          <a:blip r:embed="rId2"/>
          <a:stretch>
            <a:fillRect/>
          </a:stretch>
        </p:blipFill>
        <p:spPr>
          <a:xfrm>
            <a:off x="2028825" y="1238250"/>
            <a:ext cx="5086350" cy="4381500"/>
          </a:xfrm>
          <a:prstGeom prst="rect">
            <a:avLst/>
          </a:prstGeom>
        </p:spPr>
      </p:pic>
      <p:sp>
        <p:nvSpPr>
          <p:cNvPr id="4" name="Title 3">
            <a:extLst>
              <a:ext uri="{FF2B5EF4-FFF2-40B4-BE49-F238E27FC236}">
                <a16:creationId xmlns:a16="http://schemas.microsoft.com/office/drawing/2014/main" id="{C41E570D-FEDC-4126-896E-A349FACAC2FB}"/>
              </a:ext>
            </a:extLst>
          </p:cNvPr>
          <p:cNvSpPr>
            <a:spLocks noGrp="1"/>
          </p:cNvSpPr>
          <p:nvPr>
            <p:ph type="title"/>
          </p:nvPr>
        </p:nvSpPr>
        <p:spPr>
          <a:xfrm>
            <a:off x="353961" y="5958348"/>
            <a:ext cx="8161389" cy="663678"/>
          </a:xfrm>
        </p:spPr>
        <p:txBody>
          <a:bodyPr>
            <a:normAutofit fontScale="90000"/>
          </a:bodyPr>
          <a:lstStyle/>
          <a:p>
            <a:r>
              <a:rPr lang="en-GB" dirty="0"/>
              <a:t>View 9</a:t>
            </a:r>
            <a:endParaRPr lang="en-IE" dirty="0"/>
          </a:p>
        </p:txBody>
      </p:sp>
    </p:spTree>
    <p:extLst>
      <p:ext uri="{BB962C8B-B14F-4D97-AF65-F5344CB8AC3E}">
        <p14:creationId xmlns:p14="http://schemas.microsoft.com/office/powerpoint/2010/main" val="3191997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FC9D8-3FB0-4F3B-83AE-4521A6CDC166}"/>
              </a:ext>
            </a:extLst>
          </p:cNvPr>
          <p:cNvPicPr>
            <a:picLocks noChangeAspect="1"/>
          </p:cNvPicPr>
          <p:nvPr/>
        </p:nvPicPr>
        <p:blipFill>
          <a:blip r:embed="rId2"/>
          <a:stretch>
            <a:fillRect/>
          </a:stretch>
        </p:blipFill>
        <p:spPr>
          <a:xfrm>
            <a:off x="1552575" y="1338262"/>
            <a:ext cx="6038850" cy="4181475"/>
          </a:xfrm>
          <a:prstGeom prst="rect">
            <a:avLst/>
          </a:prstGeom>
        </p:spPr>
      </p:pic>
      <p:sp>
        <p:nvSpPr>
          <p:cNvPr id="4" name="Title 3">
            <a:extLst>
              <a:ext uri="{FF2B5EF4-FFF2-40B4-BE49-F238E27FC236}">
                <a16:creationId xmlns:a16="http://schemas.microsoft.com/office/drawing/2014/main" id="{42EAA28E-0D33-4066-9155-A07685EC0367}"/>
              </a:ext>
            </a:extLst>
          </p:cNvPr>
          <p:cNvSpPr>
            <a:spLocks noGrp="1"/>
          </p:cNvSpPr>
          <p:nvPr>
            <p:ph type="title"/>
          </p:nvPr>
        </p:nvSpPr>
        <p:spPr>
          <a:xfrm>
            <a:off x="162232" y="5914103"/>
            <a:ext cx="8353118" cy="663678"/>
          </a:xfrm>
        </p:spPr>
        <p:txBody>
          <a:bodyPr>
            <a:normAutofit fontScale="90000"/>
          </a:bodyPr>
          <a:lstStyle/>
          <a:p>
            <a:r>
              <a:rPr lang="en-GB" dirty="0"/>
              <a:t>View 10</a:t>
            </a:r>
            <a:endParaRPr lang="en-IE" dirty="0"/>
          </a:p>
        </p:txBody>
      </p:sp>
    </p:spTree>
    <p:extLst>
      <p:ext uri="{BB962C8B-B14F-4D97-AF65-F5344CB8AC3E}">
        <p14:creationId xmlns:p14="http://schemas.microsoft.com/office/powerpoint/2010/main" val="3789866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BCBD0-8434-4BA5-AC45-1E855E13DA1F}"/>
              </a:ext>
            </a:extLst>
          </p:cNvPr>
          <p:cNvPicPr>
            <a:picLocks noChangeAspect="1"/>
          </p:cNvPicPr>
          <p:nvPr/>
        </p:nvPicPr>
        <p:blipFill>
          <a:blip r:embed="rId2"/>
          <a:stretch>
            <a:fillRect/>
          </a:stretch>
        </p:blipFill>
        <p:spPr>
          <a:xfrm>
            <a:off x="1519237" y="1171575"/>
            <a:ext cx="6105525" cy="4514850"/>
          </a:xfrm>
          <a:prstGeom prst="rect">
            <a:avLst/>
          </a:prstGeom>
        </p:spPr>
      </p:pic>
      <p:sp>
        <p:nvSpPr>
          <p:cNvPr id="4" name="Title 3">
            <a:extLst>
              <a:ext uri="{FF2B5EF4-FFF2-40B4-BE49-F238E27FC236}">
                <a16:creationId xmlns:a16="http://schemas.microsoft.com/office/drawing/2014/main" id="{192BF6C9-BC3B-4646-B567-01EA0E96C0B4}"/>
              </a:ext>
            </a:extLst>
          </p:cNvPr>
          <p:cNvSpPr>
            <a:spLocks noGrp="1"/>
          </p:cNvSpPr>
          <p:nvPr>
            <p:ph type="title"/>
          </p:nvPr>
        </p:nvSpPr>
        <p:spPr>
          <a:xfrm>
            <a:off x="368711" y="5943600"/>
            <a:ext cx="8146640" cy="589935"/>
          </a:xfrm>
        </p:spPr>
        <p:txBody>
          <a:bodyPr>
            <a:normAutofit fontScale="90000"/>
          </a:bodyPr>
          <a:lstStyle/>
          <a:p>
            <a:r>
              <a:rPr lang="en-GB" dirty="0"/>
              <a:t>View 36</a:t>
            </a:r>
            <a:endParaRPr lang="en-IE" dirty="0"/>
          </a:p>
        </p:txBody>
      </p:sp>
    </p:spTree>
    <p:extLst>
      <p:ext uri="{BB962C8B-B14F-4D97-AF65-F5344CB8AC3E}">
        <p14:creationId xmlns:p14="http://schemas.microsoft.com/office/powerpoint/2010/main" val="2680294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0E5B3-0CDB-4BD6-8943-BD46A6FEA95E}"/>
              </a:ext>
            </a:extLst>
          </p:cNvPr>
          <p:cNvPicPr>
            <a:picLocks noChangeAspect="1"/>
          </p:cNvPicPr>
          <p:nvPr/>
        </p:nvPicPr>
        <p:blipFill>
          <a:blip r:embed="rId2"/>
          <a:stretch>
            <a:fillRect/>
          </a:stretch>
        </p:blipFill>
        <p:spPr>
          <a:xfrm>
            <a:off x="2005012" y="1328737"/>
            <a:ext cx="5133975" cy="4200525"/>
          </a:xfrm>
          <a:prstGeom prst="rect">
            <a:avLst/>
          </a:prstGeom>
        </p:spPr>
      </p:pic>
      <p:sp>
        <p:nvSpPr>
          <p:cNvPr id="4" name="Title 3">
            <a:extLst>
              <a:ext uri="{FF2B5EF4-FFF2-40B4-BE49-F238E27FC236}">
                <a16:creationId xmlns:a16="http://schemas.microsoft.com/office/drawing/2014/main" id="{2D0214BB-19B8-4499-9D0B-E4A9505F4D03}"/>
              </a:ext>
            </a:extLst>
          </p:cNvPr>
          <p:cNvSpPr>
            <a:spLocks noGrp="1"/>
          </p:cNvSpPr>
          <p:nvPr>
            <p:ph type="title"/>
          </p:nvPr>
        </p:nvSpPr>
        <p:spPr>
          <a:xfrm>
            <a:off x="427703" y="6105832"/>
            <a:ext cx="8087647" cy="530942"/>
          </a:xfrm>
        </p:spPr>
        <p:txBody>
          <a:bodyPr>
            <a:normAutofit fontScale="90000"/>
          </a:bodyPr>
          <a:lstStyle/>
          <a:p>
            <a:r>
              <a:rPr lang="en-GB"/>
              <a:t>View 26</a:t>
            </a:r>
            <a:endParaRPr lang="en-IE" dirty="0"/>
          </a:p>
        </p:txBody>
      </p:sp>
    </p:spTree>
    <p:extLst>
      <p:ext uri="{BB962C8B-B14F-4D97-AF65-F5344CB8AC3E}">
        <p14:creationId xmlns:p14="http://schemas.microsoft.com/office/powerpoint/2010/main" val="845334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E9573-D87C-47DE-B246-5029A5DE9BDC}"/>
              </a:ext>
            </a:extLst>
          </p:cNvPr>
          <p:cNvPicPr>
            <a:picLocks noChangeAspect="1"/>
          </p:cNvPicPr>
          <p:nvPr/>
        </p:nvPicPr>
        <p:blipFill>
          <a:blip r:embed="rId2"/>
          <a:stretch>
            <a:fillRect/>
          </a:stretch>
        </p:blipFill>
        <p:spPr>
          <a:xfrm>
            <a:off x="1890712" y="1409700"/>
            <a:ext cx="5362575" cy="4038600"/>
          </a:xfrm>
          <a:prstGeom prst="rect">
            <a:avLst/>
          </a:prstGeom>
        </p:spPr>
      </p:pic>
      <p:sp>
        <p:nvSpPr>
          <p:cNvPr id="4" name="Title 3">
            <a:extLst>
              <a:ext uri="{FF2B5EF4-FFF2-40B4-BE49-F238E27FC236}">
                <a16:creationId xmlns:a16="http://schemas.microsoft.com/office/drawing/2014/main" id="{691D6368-87F3-43B7-8EE4-A0ED05AD1484}"/>
              </a:ext>
            </a:extLst>
          </p:cNvPr>
          <p:cNvSpPr>
            <a:spLocks noGrp="1"/>
          </p:cNvSpPr>
          <p:nvPr>
            <p:ph type="title"/>
          </p:nvPr>
        </p:nvSpPr>
        <p:spPr>
          <a:xfrm>
            <a:off x="530942" y="5958348"/>
            <a:ext cx="7984408" cy="693175"/>
          </a:xfrm>
        </p:spPr>
        <p:txBody>
          <a:bodyPr>
            <a:normAutofit fontScale="90000"/>
          </a:bodyPr>
          <a:lstStyle/>
          <a:p>
            <a:r>
              <a:rPr lang="en-GB" dirty="0"/>
              <a:t>View 28</a:t>
            </a:r>
            <a:endParaRPr lang="en-IE" dirty="0"/>
          </a:p>
        </p:txBody>
      </p:sp>
    </p:spTree>
    <p:extLst>
      <p:ext uri="{BB962C8B-B14F-4D97-AF65-F5344CB8AC3E}">
        <p14:creationId xmlns:p14="http://schemas.microsoft.com/office/powerpoint/2010/main" val="966707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360693-E4C3-4BC3-98EC-ECCD5292ECAA}"/>
              </a:ext>
            </a:extLst>
          </p:cNvPr>
          <p:cNvPicPr>
            <a:picLocks noChangeAspect="1"/>
          </p:cNvPicPr>
          <p:nvPr/>
        </p:nvPicPr>
        <p:blipFill>
          <a:blip r:embed="rId2"/>
          <a:stretch>
            <a:fillRect/>
          </a:stretch>
        </p:blipFill>
        <p:spPr>
          <a:xfrm>
            <a:off x="1328737" y="1252537"/>
            <a:ext cx="6486525" cy="4352925"/>
          </a:xfrm>
          <a:prstGeom prst="rect">
            <a:avLst/>
          </a:prstGeom>
        </p:spPr>
      </p:pic>
      <p:sp>
        <p:nvSpPr>
          <p:cNvPr id="4" name="Title 3">
            <a:extLst>
              <a:ext uri="{FF2B5EF4-FFF2-40B4-BE49-F238E27FC236}">
                <a16:creationId xmlns:a16="http://schemas.microsoft.com/office/drawing/2014/main" id="{C89764C1-6538-4013-836E-388041211B35}"/>
              </a:ext>
            </a:extLst>
          </p:cNvPr>
          <p:cNvSpPr>
            <a:spLocks noGrp="1"/>
          </p:cNvSpPr>
          <p:nvPr>
            <p:ph type="title"/>
          </p:nvPr>
        </p:nvSpPr>
        <p:spPr>
          <a:xfrm>
            <a:off x="811160" y="6032090"/>
            <a:ext cx="7704189" cy="442452"/>
          </a:xfrm>
        </p:spPr>
        <p:txBody>
          <a:bodyPr>
            <a:normAutofit fontScale="90000"/>
          </a:bodyPr>
          <a:lstStyle/>
          <a:p>
            <a:r>
              <a:rPr lang="en-GB" dirty="0"/>
              <a:t>View 30</a:t>
            </a:r>
            <a:endParaRPr lang="en-IE" dirty="0"/>
          </a:p>
        </p:txBody>
      </p:sp>
    </p:spTree>
    <p:extLst>
      <p:ext uri="{BB962C8B-B14F-4D97-AF65-F5344CB8AC3E}">
        <p14:creationId xmlns:p14="http://schemas.microsoft.com/office/powerpoint/2010/main" val="5412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0DB0D-346A-4500-8697-4500F42F9C57}"/>
              </a:ext>
            </a:extLst>
          </p:cNvPr>
          <p:cNvPicPr>
            <a:picLocks noChangeAspect="1"/>
          </p:cNvPicPr>
          <p:nvPr/>
        </p:nvPicPr>
        <p:blipFill>
          <a:blip r:embed="rId2"/>
          <a:stretch>
            <a:fillRect/>
          </a:stretch>
        </p:blipFill>
        <p:spPr>
          <a:xfrm>
            <a:off x="1724025" y="1166812"/>
            <a:ext cx="5695950" cy="4524375"/>
          </a:xfrm>
          <a:prstGeom prst="rect">
            <a:avLst/>
          </a:prstGeom>
        </p:spPr>
      </p:pic>
      <p:sp>
        <p:nvSpPr>
          <p:cNvPr id="4" name="Title 3">
            <a:extLst>
              <a:ext uri="{FF2B5EF4-FFF2-40B4-BE49-F238E27FC236}">
                <a16:creationId xmlns:a16="http://schemas.microsoft.com/office/drawing/2014/main" id="{37A2DD31-F290-400E-B1A9-17DC705A101E}"/>
              </a:ext>
            </a:extLst>
          </p:cNvPr>
          <p:cNvSpPr>
            <a:spLocks noGrp="1"/>
          </p:cNvSpPr>
          <p:nvPr>
            <p:ph type="title"/>
          </p:nvPr>
        </p:nvSpPr>
        <p:spPr>
          <a:xfrm>
            <a:off x="575187" y="6032090"/>
            <a:ext cx="7940163" cy="442452"/>
          </a:xfrm>
        </p:spPr>
        <p:txBody>
          <a:bodyPr>
            <a:normAutofit fontScale="90000"/>
          </a:bodyPr>
          <a:lstStyle/>
          <a:p>
            <a:r>
              <a:rPr lang="en-GB" dirty="0"/>
              <a:t>View 31</a:t>
            </a:r>
            <a:endParaRPr lang="en-IE" dirty="0"/>
          </a:p>
        </p:txBody>
      </p:sp>
    </p:spTree>
    <p:extLst>
      <p:ext uri="{BB962C8B-B14F-4D97-AF65-F5344CB8AC3E}">
        <p14:creationId xmlns:p14="http://schemas.microsoft.com/office/powerpoint/2010/main" val="1375829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D2ECB-1EAB-437D-ADB3-E0105B76FA52}"/>
              </a:ext>
            </a:extLst>
          </p:cNvPr>
          <p:cNvPicPr>
            <a:picLocks noChangeAspect="1"/>
          </p:cNvPicPr>
          <p:nvPr/>
        </p:nvPicPr>
        <p:blipFill>
          <a:blip r:embed="rId2"/>
          <a:stretch>
            <a:fillRect/>
          </a:stretch>
        </p:blipFill>
        <p:spPr>
          <a:xfrm>
            <a:off x="1543050" y="1204912"/>
            <a:ext cx="6057900" cy="4448175"/>
          </a:xfrm>
          <a:prstGeom prst="rect">
            <a:avLst/>
          </a:prstGeom>
        </p:spPr>
      </p:pic>
      <p:sp>
        <p:nvSpPr>
          <p:cNvPr id="4" name="Title 3">
            <a:extLst>
              <a:ext uri="{FF2B5EF4-FFF2-40B4-BE49-F238E27FC236}">
                <a16:creationId xmlns:a16="http://schemas.microsoft.com/office/drawing/2014/main" id="{65B79DFB-2B43-417E-B688-FF17814C212C}"/>
              </a:ext>
            </a:extLst>
          </p:cNvPr>
          <p:cNvSpPr>
            <a:spLocks noGrp="1"/>
          </p:cNvSpPr>
          <p:nvPr>
            <p:ph type="title"/>
          </p:nvPr>
        </p:nvSpPr>
        <p:spPr>
          <a:xfrm>
            <a:off x="471948" y="5914103"/>
            <a:ext cx="8043401" cy="589936"/>
          </a:xfrm>
        </p:spPr>
        <p:txBody>
          <a:bodyPr>
            <a:normAutofit fontScale="90000"/>
          </a:bodyPr>
          <a:lstStyle/>
          <a:p>
            <a:r>
              <a:rPr lang="en-GB" dirty="0"/>
              <a:t>View 24</a:t>
            </a:r>
            <a:endParaRPr lang="en-IE" dirty="0"/>
          </a:p>
        </p:txBody>
      </p:sp>
    </p:spTree>
    <p:extLst>
      <p:ext uri="{BB962C8B-B14F-4D97-AF65-F5344CB8AC3E}">
        <p14:creationId xmlns:p14="http://schemas.microsoft.com/office/powerpoint/2010/main" val="418859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62D0A-D337-45F2-8BA8-8FA38F8292F0}"/>
              </a:ext>
            </a:extLst>
          </p:cNvPr>
          <p:cNvPicPr>
            <a:picLocks noChangeAspect="1"/>
          </p:cNvPicPr>
          <p:nvPr/>
        </p:nvPicPr>
        <p:blipFill>
          <a:blip r:embed="rId2"/>
          <a:stretch>
            <a:fillRect/>
          </a:stretch>
        </p:blipFill>
        <p:spPr>
          <a:xfrm>
            <a:off x="1695450" y="1214437"/>
            <a:ext cx="5753100" cy="4429125"/>
          </a:xfrm>
          <a:prstGeom prst="rect">
            <a:avLst/>
          </a:prstGeom>
        </p:spPr>
      </p:pic>
      <p:sp>
        <p:nvSpPr>
          <p:cNvPr id="4" name="Title 3">
            <a:extLst>
              <a:ext uri="{FF2B5EF4-FFF2-40B4-BE49-F238E27FC236}">
                <a16:creationId xmlns:a16="http://schemas.microsoft.com/office/drawing/2014/main" id="{210B657B-DCF4-4EA3-BAD3-F707E2040A52}"/>
              </a:ext>
            </a:extLst>
          </p:cNvPr>
          <p:cNvSpPr>
            <a:spLocks noGrp="1"/>
          </p:cNvSpPr>
          <p:nvPr>
            <p:ph type="title"/>
          </p:nvPr>
        </p:nvSpPr>
        <p:spPr>
          <a:xfrm>
            <a:off x="412955" y="5943600"/>
            <a:ext cx="8102395" cy="722671"/>
          </a:xfrm>
        </p:spPr>
        <p:txBody>
          <a:bodyPr/>
          <a:lstStyle/>
          <a:p>
            <a:r>
              <a:rPr lang="en-GB" dirty="0"/>
              <a:t>View 39</a:t>
            </a:r>
            <a:endParaRPr lang="en-IE" dirty="0"/>
          </a:p>
        </p:txBody>
      </p:sp>
    </p:spTree>
    <p:extLst>
      <p:ext uri="{BB962C8B-B14F-4D97-AF65-F5344CB8AC3E}">
        <p14:creationId xmlns:p14="http://schemas.microsoft.com/office/powerpoint/2010/main" val="3722747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264D7-7264-4CA6-A2A7-3A8E92FE0155}"/>
              </a:ext>
            </a:extLst>
          </p:cNvPr>
          <p:cNvPicPr>
            <a:picLocks noChangeAspect="1"/>
          </p:cNvPicPr>
          <p:nvPr/>
        </p:nvPicPr>
        <p:blipFill>
          <a:blip r:embed="rId2"/>
          <a:stretch>
            <a:fillRect/>
          </a:stretch>
        </p:blipFill>
        <p:spPr>
          <a:xfrm>
            <a:off x="855407" y="265470"/>
            <a:ext cx="7330362" cy="6417071"/>
          </a:xfrm>
          <a:prstGeom prst="rect">
            <a:avLst/>
          </a:prstGeom>
        </p:spPr>
      </p:pic>
    </p:spTree>
    <p:extLst>
      <p:ext uri="{BB962C8B-B14F-4D97-AF65-F5344CB8AC3E}">
        <p14:creationId xmlns:p14="http://schemas.microsoft.com/office/powerpoint/2010/main" val="258151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82722-0019-4B4F-BB81-681FAF587C87}"/>
              </a:ext>
            </a:extLst>
          </p:cNvPr>
          <p:cNvPicPr>
            <a:picLocks noChangeAspect="1"/>
          </p:cNvPicPr>
          <p:nvPr/>
        </p:nvPicPr>
        <p:blipFill>
          <a:blip r:embed="rId2"/>
          <a:stretch>
            <a:fillRect/>
          </a:stretch>
        </p:blipFill>
        <p:spPr>
          <a:xfrm>
            <a:off x="1300162" y="1323975"/>
            <a:ext cx="6543675" cy="4210050"/>
          </a:xfrm>
          <a:prstGeom prst="rect">
            <a:avLst/>
          </a:prstGeom>
        </p:spPr>
      </p:pic>
      <p:sp>
        <p:nvSpPr>
          <p:cNvPr id="4" name="Title 3">
            <a:extLst>
              <a:ext uri="{FF2B5EF4-FFF2-40B4-BE49-F238E27FC236}">
                <a16:creationId xmlns:a16="http://schemas.microsoft.com/office/drawing/2014/main" id="{B9CD74BD-4010-4E03-B75F-70F48EAF1854}"/>
              </a:ext>
            </a:extLst>
          </p:cNvPr>
          <p:cNvSpPr>
            <a:spLocks noGrp="1"/>
          </p:cNvSpPr>
          <p:nvPr>
            <p:ph type="title"/>
          </p:nvPr>
        </p:nvSpPr>
        <p:spPr>
          <a:xfrm>
            <a:off x="221227" y="5914102"/>
            <a:ext cx="8294124" cy="796413"/>
          </a:xfrm>
        </p:spPr>
        <p:txBody>
          <a:bodyPr/>
          <a:lstStyle/>
          <a:p>
            <a:r>
              <a:rPr lang="en-GB" dirty="0"/>
              <a:t>View 15</a:t>
            </a:r>
            <a:endParaRPr lang="en-IE" dirty="0"/>
          </a:p>
        </p:txBody>
      </p:sp>
    </p:spTree>
    <p:extLst>
      <p:ext uri="{BB962C8B-B14F-4D97-AF65-F5344CB8AC3E}">
        <p14:creationId xmlns:p14="http://schemas.microsoft.com/office/powerpoint/2010/main" val="3606732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3C85E-26AD-40F5-844F-195575B313A6}"/>
              </a:ext>
            </a:extLst>
          </p:cNvPr>
          <p:cNvPicPr>
            <a:picLocks noChangeAspect="1"/>
          </p:cNvPicPr>
          <p:nvPr/>
        </p:nvPicPr>
        <p:blipFill>
          <a:blip r:embed="rId2"/>
          <a:stretch>
            <a:fillRect/>
          </a:stretch>
        </p:blipFill>
        <p:spPr>
          <a:xfrm>
            <a:off x="1900237" y="1333500"/>
            <a:ext cx="5343525" cy="4191000"/>
          </a:xfrm>
          <a:prstGeom prst="rect">
            <a:avLst/>
          </a:prstGeom>
        </p:spPr>
      </p:pic>
      <p:pic>
        <p:nvPicPr>
          <p:cNvPr id="5" name="Picture 4">
            <a:extLst>
              <a:ext uri="{FF2B5EF4-FFF2-40B4-BE49-F238E27FC236}">
                <a16:creationId xmlns:a16="http://schemas.microsoft.com/office/drawing/2014/main" id="{507325D6-2663-45CD-B73F-D1EDCB838A19}"/>
              </a:ext>
            </a:extLst>
          </p:cNvPr>
          <p:cNvPicPr>
            <a:picLocks noChangeAspect="1"/>
          </p:cNvPicPr>
          <p:nvPr/>
        </p:nvPicPr>
        <p:blipFill>
          <a:blip r:embed="rId2"/>
          <a:stretch>
            <a:fillRect/>
          </a:stretch>
        </p:blipFill>
        <p:spPr>
          <a:xfrm>
            <a:off x="1900237" y="1333500"/>
            <a:ext cx="5343525" cy="4191000"/>
          </a:xfrm>
          <a:prstGeom prst="rect">
            <a:avLst/>
          </a:prstGeom>
        </p:spPr>
      </p:pic>
      <p:sp>
        <p:nvSpPr>
          <p:cNvPr id="6" name="Title 5">
            <a:extLst>
              <a:ext uri="{FF2B5EF4-FFF2-40B4-BE49-F238E27FC236}">
                <a16:creationId xmlns:a16="http://schemas.microsoft.com/office/drawing/2014/main" id="{68C0FD4C-1F30-496F-874F-F8A41530C3A8}"/>
              </a:ext>
            </a:extLst>
          </p:cNvPr>
          <p:cNvSpPr>
            <a:spLocks noGrp="1"/>
          </p:cNvSpPr>
          <p:nvPr>
            <p:ph type="title"/>
          </p:nvPr>
        </p:nvSpPr>
        <p:spPr>
          <a:xfrm>
            <a:off x="383458" y="5810864"/>
            <a:ext cx="8131892" cy="811161"/>
          </a:xfrm>
        </p:spPr>
        <p:txBody>
          <a:bodyPr/>
          <a:lstStyle/>
          <a:p>
            <a:r>
              <a:rPr lang="en-GB" dirty="0"/>
              <a:t>View 20</a:t>
            </a:r>
            <a:endParaRPr lang="en-IE" dirty="0"/>
          </a:p>
        </p:txBody>
      </p:sp>
    </p:spTree>
    <p:extLst>
      <p:ext uri="{BB962C8B-B14F-4D97-AF65-F5344CB8AC3E}">
        <p14:creationId xmlns:p14="http://schemas.microsoft.com/office/powerpoint/2010/main" val="838219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4A933-C229-4968-8439-7F2B3DA2F384}"/>
              </a:ext>
            </a:extLst>
          </p:cNvPr>
          <p:cNvPicPr>
            <a:picLocks noChangeAspect="1"/>
          </p:cNvPicPr>
          <p:nvPr/>
        </p:nvPicPr>
        <p:blipFill>
          <a:blip r:embed="rId2"/>
          <a:stretch>
            <a:fillRect/>
          </a:stretch>
        </p:blipFill>
        <p:spPr>
          <a:xfrm>
            <a:off x="1952625" y="1371600"/>
            <a:ext cx="5238750" cy="4114800"/>
          </a:xfrm>
          <a:prstGeom prst="rect">
            <a:avLst/>
          </a:prstGeom>
        </p:spPr>
      </p:pic>
      <p:sp>
        <p:nvSpPr>
          <p:cNvPr id="4" name="Title 3">
            <a:extLst>
              <a:ext uri="{FF2B5EF4-FFF2-40B4-BE49-F238E27FC236}">
                <a16:creationId xmlns:a16="http://schemas.microsoft.com/office/drawing/2014/main" id="{A9E177A6-89AB-42B9-A1B1-9E9BD3BC1057}"/>
              </a:ext>
            </a:extLst>
          </p:cNvPr>
          <p:cNvSpPr>
            <a:spLocks noGrp="1"/>
          </p:cNvSpPr>
          <p:nvPr>
            <p:ph type="title"/>
          </p:nvPr>
        </p:nvSpPr>
        <p:spPr>
          <a:xfrm>
            <a:off x="265471" y="6002594"/>
            <a:ext cx="8249879" cy="737419"/>
          </a:xfrm>
        </p:spPr>
        <p:txBody>
          <a:bodyPr/>
          <a:lstStyle/>
          <a:p>
            <a:r>
              <a:rPr lang="en-GB" dirty="0"/>
              <a:t>View 17</a:t>
            </a:r>
            <a:endParaRPr lang="en-IE" dirty="0"/>
          </a:p>
        </p:txBody>
      </p:sp>
    </p:spTree>
    <p:extLst>
      <p:ext uri="{BB962C8B-B14F-4D97-AF65-F5344CB8AC3E}">
        <p14:creationId xmlns:p14="http://schemas.microsoft.com/office/powerpoint/2010/main" val="2139969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D3FD1-0121-4FE1-9D04-E6894167AC32}"/>
              </a:ext>
            </a:extLst>
          </p:cNvPr>
          <p:cNvPicPr>
            <a:picLocks noChangeAspect="1"/>
          </p:cNvPicPr>
          <p:nvPr/>
        </p:nvPicPr>
        <p:blipFill>
          <a:blip r:embed="rId2"/>
          <a:stretch>
            <a:fillRect/>
          </a:stretch>
        </p:blipFill>
        <p:spPr>
          <a:xfrm>
            <a:off x="1347787" y="1323975"/>
            <a:ext cx="6448425" cy="4210050"/>
          </a:xfrm>
          <a:prstGeom prst="rect">
            <a:avLst/>
          </a:prstGeom>
        </p:spPr>
      </p:pic>
      <p:sp>
        <p:nvSpPr>
          <p:cNvPr id="4" name="Title 3">
            <a:extLst>
              <a:ext uri="{FF2B5EF4-FFF2-40B4-BE49-F238E27FC236}">
                <a16:creationId xmlns:a16="http://schemas.microsoft.com/office/drawing/2014/main" id="{2461B5EA-705B-4172-9931-C5300E4B375F}"/>
              </a:ext>
            </a:extLst>
          </p:cNvPr>
          <p:cNvSpPr>
            <a:spLocks noGrp="1"/>
          </p:cNvSpPr>
          <p:nvPr>
            <p:ph type="title"/>
          </p:nvPr>
        </p:nvSpPr>
        <p:spPr>
          <a:xfrm>
            <a:off x="575187" y="6046838"/>
            <a:ext cx="7893151" cy="436869"/>
          </a:xfrm>
        </p:spPr>
        <p:txBody>
          <a:bodyPr>
            <a:normAutofit fontScale="90000"/>
          </a:bodyPr>
          <a:lstStyle/>
          <a:p>
            <a:r>
              <a:rPr lang="en-GB" dirty="0"/>
              <a:t>View 40</a:t>
            </a:r>
            <a:endParaRPr lang="en-IE" dirty="0"/>
          </a:p>
        </p:txBody>
      </p:sp>
    </p:spTree>
    <p:extLst>
      <p:ext uri="{BB962C8B-B14F-4D97-AF65-F5344CB8AC3E}">
        <p14:creationId xmlns:p14="http://schemas.microsoft.com/office/powerpoint/2010/main" val="2144973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E8B24-3256-454A-8B6C-DEFC831C84EA}"/>
              </a:ext>
            </a:extLst>
          </p:cNvPr>
          <p:cNvPicPr>
            <a:picLocks noChangeAspect="1"/>
          </p:cNvPicPr>
          <p:nvPr/>
        </p:nvPicPr>
        <p:blipFill>
          <a:blip r:embed="rId2"/>
          <a:stretch>
            <a:fillRect/>
          </a:stretch>
        </p:blipFill>
        <p:spPr>
          <a:xfrm>
            <a:off x="1843087" y="1214437"/>
            <a:ext cx="5457825" cy="4429125"/>
          </a:xfrm>
          <a:prstGeom prst="rect">
            <a:avLst/>
          </a:prstGeom>
        </p:spPr>
      </p:pic>
      <p:sp>
        <p:nvSpPr>
          <p:cNvPr id="4" name="Title 3">
            <a:extLst>
              <a:ext uri="{FF2B5EF4-FFF2-40B4-BE49-F238E27FC236}">
                <a16:creationId xmlns:a16="http://schemas.microsoft.com/office/drawing/2014/main" id="{74585E3C-97A9-4FE0-B312-4BDE89F09A0B}"/>
              </a:ext>
            </a:extLst>
          </p:cNvPr>
          <p:cNvSpPr>
            <a:spLocks noGrp="1"/>
          </p:cNvSpPr>
          <p:nvPr>
            <p:ph type="title"/>
          </p:nvPr>
        </p:nvSpPr>
        <p:spPr>
          <a:xfrm>
            <a:off x="398206" y="6061586"/>
            <a:ext cx="8117144" cy="501445"/>
          </a:xfrm>
        </p:spPr>
        <p:txBody>
          <a:bodyPr>
            <a:normAutofit fontScale="90000"/>
          </a:bodyPr>
          <a:lstStyle/>
          <a:p>
            <a:r>
              <a:rPr lang="en-GB" dirty="0"/>
              <a:t>View 18</a:t>
            </a:r>
            <a:endParaRPr lang="en-IE" dirty="0"/>
          </a:p>
        </p:txBody>
      </p:sp>
    </p:spTree>
    <p:extLst>
      <p:ext uri="{BB962C8B-B14F-4D97-AF65-F5344CB8AC3E}">
        <p14:creationId xmlns:p14="http://schemas.microsoft.com/office/powerpoint/2010/main" val="1975360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5BE06-5BA1-4A30-A154-624F74882B38}"/>
              </a:ext>
            </a:extLst>
          </p:cNvPr>
          <p:cNvPicPr>
            <a:picLocks noChangeAspect="1"/>
          </p:cNvPicPr>
          <p:nvPr/>
        </p:nvPicPr>
        <p:blipFill>
          <a:blip r:embed="rId2"/>
          <a:stretch>
            <a:fillRect/>
          </a:stretch>
        </p:blipFill>
        <p:spPr>
          <a:xfrm>
            <a:off x="2228850" y="1347787"/>
            <a:ext cx="4686300" cy="4162425"/>
          </a:xfrm>
          <a:prstGeom prst="rect">
            <a:avLst/>
          </a:prstGeom>
        </p:spPr>
      </p:pic>
      <p:sp>
        <p:nvSpPr>
          <p:cNvPr id="4" name="Title 3">
            <a:extLst>
              <a:ext uri="{FF2B5EF4-FFF2-40B4-BE49-F238E27FC236}">
                <a16:creationId xmlns:a16="http://schemas.microsoft.com/office/drawing/2014/main" id="{323EB80D-3D27-48D2-AFBE-93D34B56C644}"/>
              </a:ext>
            </a:extLst>
          </p:cNvPr>
          <p:cNvSpPr>
            <a:spLocks noGrp="1"/>
          </p:cNvSpPr>
          <p:nvPr>
            <p:ph type="title"/>
          </p:nvPr>
        </p:nvSpPr>
        <p:spPr>
          <a:xfrm>
            <a:off x="294969" y="5737123"/>
            <a:ext cx="8220382" cy="855406"/>
          </a:xfrm>
        </p:spPr>
        <p:txBody>
          <a:bodyPr/>
          <a:lstStyle/>
          <a:p>
            <a:r>
              <a:rPr lang="en-GB" dirty="0"/>
              <a:t>View 22</a:t>
            </a:r>
            <a:endParaRPr lang="en-IE" dirty="0"/>
          </a:p>
        </p:txBody>
      </p:sp>
    </p:spTree>
    <p:extLst>
      <p:ext uri="{BB962C8B-B14F-4D97-AF65-F5344CB8AC3E}">
        <p14:creationId xmlns:p14="http://schemas.microsoft.com/office/powerpoint/2010/main" val="2150822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F45EA-05FF-4408-AE83-67705B2D456E}"/>
              </a:ext>
            </a:extLst>
          </p:cNvPr>
          <p:cNvPicPr>
            <a:picLocks noChangeAspect="1"/>
          </p:cNvPicPr>
          <p:nvPr/>
        </p:nvPicPr>
        <p:blipFill>
          <a:blip r:embed="rId2"/>
          <a:stretch>
            <a:fillRect/>
          </a:stretch>
        </p:blipFill>
        <p:spPr>
          <a:xfrm>
            <a:off x="2033587" y="1300162"/>
            <a:ext cx="5076825" cy="4257675"/>
          </a:xfrm>
          <a:prstGeom prst="rect">
            <a:avLst/>
          </a:prstGeom>
        </p:spPr>
      </p:pic>
      <p:sp>
        <p:nvSpPr>
          <p:cNvPr id="4" name="Title 3">
            <a:extLst>
              <a:ext uri="{FF2B5EF4-FFF2-40B4-BE49-F238E27FC236}">
                <a16:creationId xmlns:a16="http://schemas.microsoft.com/office/drawing/2014/main" id="{E2BFE069-1EA5-46A2-84CC-2478043CB7D9}"/>
              </a:ext>
            </a:extLst>
          </p:cNvPr>
          <p:cNvSpPr>
            <a:spLocks noGrp="1"/>
          </p:cNvSpPr>
          <p:nvPr>
            <p:ph type="title"/>
          </p:nvPr>
        </p:nvSpPr>
        <p:spPr>
          <a:xfrm>
            <a:off x="457201" y="5914103"/>
            <a:ext cx="8058150" cy="619432"/>
          </a:xfrm>
        </p:spPr>
        <p:txBody>
          <a:bodyPr>
            <a:normAutofit fontScale="90000"/>
          </a:bodyPr>
          <a:lstStyle/>
          <a:p>
            <a:r>
              <a:rPr lang="en-GB" dirty="0"/>
              <a:t>View 23</a:t>
            </a:r>
            <a:endParaRPr lang="en-IE" dirty="0"/>
          </a:p>
        </p:txBody>
      </p:sp>
    </p:spTree>
    <p:extLst>
      <p:ext uri="{BB962C8B-B14F-4D97-AF65-F5344CB8AC3E}">
        <p14:creationId xmlns:p14="http://schemas.microsoft.com/office/powerpoint/2010/main" val="970551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EEBEA-11A6-4708-A20F-B43D1D639934}"/>
              </a:ext>
            </a:extLst>
          </p:cNvPr>
          <p:cNvPicPr>
            <a:picLocks noChangeAspect="1"/>
          </p:cNvPicPr>
          <p:nvPr/>
        </p:nvPicPr>
        <p:blipFill>
          <a:blip r:embed="rId2"/>
          <a:stretch>
            <a:fillRect/>
          </a:stretch>
        </p:blipFill>
        <p:spPr>
          <a:xfrm>
            <a:off x="1933575" y="1176337"/>
            <a:ext cx="5276850" cy="4505325"/>
          </a:xfrm>
          <a:prstGeom prst="rect">
            <a:avLst/>
          </a:prstGeom>
        </p:spPr>
      </p:pic>
      <p:sp>
        <p:nvSpPr>
          <p:cNvPr id="4" name="Title 3">
            <a:extLst>
              <a:ext uri="{FF2B5EF4-FFF2-40B4-BE49-F238E27FC236}">
                <a16:creationId xmlns:a16="http://schemas.microsoft.com/office/drawing/2014/main" id="{2D0BF969-D12B-4F2B-9B53-ECFAB155E8F7}"/>
              </a:ext>
            </a:extLst>
          </p:cNvPr>
          <p:cNvSpPr>
            <a:spLocks noGrp="1"/>
          </p:cNvSpPr>
          <p:nvPr>
            <p:ph type="title"/>
          </p:nvPr>
        </p:nvSpPr>
        <p:spPr>
          <a:xfrm>
            <a:off x="265471" y="5914103"/>
            <a:ext cx="8249879" cy="678426"/>
          </a:xfrm>
        </p:spPr>
        <p:txBody>
          <a:bodyPr>
            <a:normAutofit fontScale="90000"/>
          </a:bodyPr>
          <a:lstStyle/>
          <a:p>
            <a:r>
              <a:rPr lang="en-GB" dirty="0"/>
              <a:t>View 19</a:t>
            </a:r>
            <a:endParaRPr lang="en-IE" dirty="0"/>
          </a:p>
        </p:txBody>
      </p:sp>
    </p:spTree>
    <p:extLst>
      <p:ext uri="{BB962C8B-B14F-4D97-AF65-F5344CB8AC3E}">
        <p14:creationId xmlns:p14="http://schemas.microsoft.com/office/powerpoint/2010/main" val="379856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89866-59D7-4926-8054-404EDC85EB2F}"/>
              </a:ext>
            </a:extLst>
          </p:cNvPr>
          <p:cNvPicPr>
            <a:picLocks noChangeAspect="1"/>
          </p:cNvPicPr>
          <p:nvPr/>
        </p:nvPicPr>
        <p:blipFill>
          <a:blip r:embed="rId2"/>
          <a:stretch>
            <a:fillRect/>
          </a:stretch>
        </p:blipFill>
        <p:spPr>
          <a:xfrm>
            <a:off x="1695450" y="1214437"/>
            <a:ext cx="5753100" cy="4429125"/>
          </a:xfrm>
          <a:prstGeom prst="rect">
            <a:avLst/>
          </a:prstGeom>
        </p:spPr>
      </p:pic>
      <p:sp>
        <p:nvSpPr>
          <p:cNvPr id="4" name="Title 3">
            <a:extLst>
              <a:ext uri="{FF2B5EF4-FFF2-40B4-BE49-F238E27FC236}">
                <a16:creationId xmlns:a16="http://schemas.microsoft.com/office/drawing/2014/main" id="{71EFBC0F-88BC-4CFF-A6CE-36B42AEFFB7B}"/>
              </a:ext>
            </a:extLst>
          </p:cNvPr>
          <p:cNvSpPr>
            <a:spLocks noGrp="1"/>
          </p:cNvSpPr>
          <p:nvPr>
            <p:ph type="title"/>
          </p:nvPr>
        </p:nvSpPr>
        <p:spPr>
          <a:xfrm>
            <a:off x="442452" y="5928852"/>
            <a:ext cx="8151249" cy="613848"/>
          </a:xfrm>
        </p:spPr>
        <p:txBody>
          <a:bodyPr>
            <a:normAutofit fontScale="90000"/>
          </a:bodyPr>
          <a:lstStyle/>
          <a:p>
            <a:r>
              <a:rPr lang="en-GB" dirty="0"/>
              <a:t>View 21</a:t>
            </a:r>
            <a:endParaRPr lang="en-IE" dirty="0"/>
          </a:p>
        </p:txBody>
      </p:sp>
    </p:spTree>
    <p:extLst>
      <p:ext uri="{BB962C8B-B14F-4D97-AF65-F5344CB8AC3E}">
        <p14:creationId xmlns:p14="http://schemas.microsoft.com/office/powerpoint/2010/main" val="813130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72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346323" y="2887761"/>
            <a:ext cx="8299939" cy="1077218"/>
          </a:xfrm>
          <a:prstGeom prst="rect">
            <a:avLst/>
          </a:prstGeom>
          <a:noFill/>
        </p:spPr>
        <p:txBody>
          <a:bodyPr wrap="square" rtlCol="0">
            <a:spAutoFit/>
          </a:bodyPr>
          <a:lstStyle/>
          <a:p>
            <a:r>
              <a:rPr lang="en-IE" sz="3200" dirty="0">
                <a:solidFill>
                  <a:schemeClr val="bg1"/>
                </a:solidFill>
                <a:latin typeface="Times New Roman" panose="02020603050405020304" pitchFamily="18" charset="0"/>
                <a:cs typeface="Times New Roman" panose="02020603050405020304" pitchFamily="18" charset="0"/>
              </a:rPr>
              <a:t>Thank You</a:t>
            </a:r>
          </a:p>
          <a:p>
            <a:r>
              <a:rPr lang="en-IE" sz="3200" dirty="0">
                <a:solidFill>
                  <a:schemeClr val="bg2">
                    <a:lumMod val="75000"/>
                  </a:schemeClr>
                </a:solidFill>
                <a:latin typeface="Times New Roman" panose="02020603050405020304" pitchFamily="18" charset="0"/>
                <a:cs typeface="Times New Roman" panose="02020603050405020304" pitchFamily="18" charset="0"/>
              </a:rPr>
              <a:t>Questions</a:t>
            </a:r>
            <a:endParaRPr lang="en-IE" sz="2800" dirty="0">
              <a:solidFill>
                <a:schemeClr val="bg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346323" y="2751015"/>
            <a:ext cx="1716939" cy="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3" y="6209289"/>
            <a:ext cx="1185862" cy="571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635" y="6209289"/>
            <a:ext cx="603494" cy="570998"/>
          </a:xfrm>
          <a:prstGeom prst="rect">
            <a:avLst/>
          </a:prstGeom>
        </p:spPr>
      </p:pic>
    </p:spTree>
    <p:extLst>
      <p:ext uri="{BB962C8B-B14F-4D97-AF65-F5344CB8AC3E}">
        <p14:creationId xmlns:p14="http://schemas.microsoft.com/office/powerpoint/2010/main" val="36727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3CD29-DAC5-47A7-8069-E4C7C5103B69}"/>
              </a:ext>
            </a:extLst>
          </p:cNvPr>
          <p:cNvPicPr>
            <a:picLocks noChangeAspect="1"/>
          </p:cNvPicPr>
          <p:nvPr/>
        </p:nvPicPr>
        <p:blipFill>
          <a:blip r:embed="rId2"/>
          <a:stretch>
            <a:fillRect/>
          </a:stretch>
        </p:blipFill>
        <p:spPr>
          <a:xfrm>
            <a:off x="1386348" y="207234"/>
            <a:ext cx="6312310" cy="6504319"/>
          </a:xfrm>
          <a:prstGeom prst="rect">
            <a:avLst/>
          </a:prstGeom>
        </p:spPr>
      </p:pic>
    </p:spTree>
    <p:extLst>
      <p:ext uri="{BB962C8B-B14F-4D97-AF65-F5344CB8AC3E}">
        <p14:creationId xmlns:p14="http://schemas.microsoft.com/office/powerpoint/2010/main" val="410610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553D7-7A06-4BF4-AFFA-FEF85BAED703}"/>
              </a:ext>
            </a:extLst>
          </p:cNvPr>
          <p:cNvPicPr>
            <a:picLocks noChangeAspect="1"/>
          </p:cNvPicPr>
          <p:nvPr/>
        </p:nvPicPr>
        <p:blipFill>
          <a:blip r:embed="rId2"/>
          <a:stretch>
            <a:fillRect/>
          </a:stretch>
        </p:blipFill>
        <p:spPr>
          <a:xfrm>
            <a:off x="501446" y="280219"/>
            <a:ext cx="7920076" cy="6478360"/>
          </a:xfrm>
          <a:prstGeom prst="rect">
            <a:avLst/>
          </a:prstGeom>
        </p:spPr>
      </p:pic>
    </p:spTree>
    <p:extLst>
      <p:ext uri="{BB962C8B-B14F-4D97-AF65-F5344CB8AC3E}">
        <p14:creationId xmlns:p14="http://schemas.microsoft.com/office/powerpoint/2010/main" val="1423359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2260-650B-4A4F-A299-EEAFEEAF4ABB}"/>
              </a:ext>
            </a:extLst>
          </p:cNvPr>
          <p:cNvPicPr>
            <a:picLocks noChangeAspect="1"/>
          </p:cNvPicPr>
          <p:nvPr/>
        </p:nvPicPr>
        <p:blipFill>
          <a:blip r:embed="rId2"/>
          <a:stretch>
            <a:fillRect/>
          </a:stretch>
        </p:blipFill>
        <p:spPr>
          <a:xfrm>
            <a:off x="271336" y="67760"/>
            <a:ext cx="8282729" cy="6745996"/>
          </a:xfrm>
          <a:prstGeom prst="rect">
            <a:avLst/>
          </a:prstGeom>
        </p:spPr>
      </p:pic>
    </p:spTree>
    <p:extLst>
      <p:ext uri="{BB962C8B-B14F-4D97-AF65-F5344CB8AC3E}">
        <p14:creationId xmlns:p14="http://schemas.microsoft.com/office/powerpoint/2010/main" val="245188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C1E83-9DAE-4622-8FBC-2AC36C9033E4}"/>
              </a:ext>
            </a:extLst>
          </p:cNvPr>
          <p:cNvPicPr>
            <a:picLocks noChangeAspect="1"/>
          </p:cNvPicPr>
          <p:nvPr/>
        </p:nvPicPr>
        <p:blipFill>
          <a:blip r:embed="rId2"/>
          <a:stretch>
            <a:fillRect/>
          </a:stretch>
        </p:blipFill>
        <p:spPr>
          <a:xfrm>
            <a:off x="1002889" y="250723"/>
            <a:ext cx="6984571" cy="6499532"/>
          </a:xfrm>
          <a:prstGeom prst="rect">
            <a:avLst/>
          </a:prstGeom>
        </p:spPr>
      </p:pic>
    </p:spTree>
    <p:extLst>
      <p:ext uri="{BB962C8B-B14F-4D97-AF65-F5344CB8AC3E}">
        <p14:creationId xmlns:p14="http://schemas.microsoft.com/office/powerpoint/2010/main" val="2826773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84654-B7C3-41BD-B636-328001F2F712}"/>
              </a:ext>
            </a:extLst>
          </p:cNvPr>
          <p:cNvPicPr>
            <a:picLocks noChangeAspect="1"/>
          </p:cNvPicPr>
          <p:nvPr/>
        </p:nvPicPr>
        <p:blipFill>
          <a:blip r:embed="rId2"/>
          <a:stretch>
            <a:fillRect/>
          </a:stretch>
        </p:blipFill>
        <p:spPr>
          <a:xfrm>
            <a:off x="309716" y="250049"/>
            <a:ext cx="8642555" cy="5260163"/>
          </a:xfrm>
          <a:prstGeom prst="rect">
            <a:avLst/>
          </a:prstGeom>
        </p:spPr>
      </p:pic>
    </p:spTree>
    <p:extLst>
      <p:ext uri="{BB962C8B-B14F-4D97-AF65-F5344CB8AC3E}">
        <p14:creationId xmlns:p14="http://schemas.microsoft.com/office/powerpoint/2010/main" val="695002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11659</TotalTime>
  <Words>1474</Words>
  <Application>Microsoft Office PowerPoint</Application>
  <PresentationFormat>On-screen Show (4:3)</PresentationFormat>
  <Paragraphs>152</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14</vt:lpstr>
      <vt:lpstr>View 1</vt:lpstr>
      <vt:lpstr>View 41</vt:lpstr>
      <vt:lpstr>View 4</vt:lpstr>
      <vt:lpstr>View 5</vt:lpstr>
      <vt:lpstr>View 6</vt:lpstr>
      <vt:lpstr>View 42</vt:lpstr>
      <vt:lpstr>Week 12</vt:lpstr>
      <vt:lpstr>View 43</vt:lpstr>
      <vt:lpstr>View 8</vt:lpstr>
      <vt:lpstr>View 9</vt:lpstr>
      <vt:lpstr>View 10</vt:lpstr>
      <vt:lpstr>View 36</vt:lpstr>
      <vt:lpstr>View 26</vt:lpstr>
      <vt:lpstr>View 28</vt:lpstr>
      <vt:lpstr>View 30</vt:lpstr>
      <vt:lpstr>View 31</vt:lpstr>
      <vt:lpstr>View 24</vt:lpstr>
      <vt:lpstr>View 39</vt:lpstr>
      <vt:lpstr>View 15</vt:lpstr>
      <vt:lpstr>View 20</vt:lpstr>
      <vt:lpstr>View 17</vt:lpstr>
      <vt:lpstr>View 40</vt:lpstr>
      <vt:lpstr>View 18</vt:lpstr>
      <vt:lpstr>View 22</vt:lpstr>
      <vt:lpstr>View 23</vt:lpstr>
      <vt:lpstr>View 19</vt:lpstr>
      <vt:lpstr>View 21</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Jim Johnston</cp:lastModifiedBy>
  <cp:revision>506</cp:revision>
  <cp:lastPrinted>2020-11-30T16:11:02Z</cp:lastPrinted>
  <dcterms:created xsi:type="dcterms:W3CDTF">2018-07-16T08:09:38Z</dcterms:created>
  <dcterms:modified xsi:type="dcterms:W3CDTF">2022-04-11T11:26:03Z</dcterms:modified>
</cp:coreProperties>
</file>