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Lst>
  <p:sldIdLst>
    <p:sldId id="256" r:id="rId2"/>
    <p:sldId id="283" r:id="rId3"/>
    <p:sldId id="284" r:id="rId4"/>
    <p:sldId id="266" r:id="rId5"/>
    <p:sldId id="267" r:id="rId6"/>
    <p:sldId id="269" r:id="rId7"/>
    <p:sldId id="268" r:id="rId8"/>
    <p:sldId id="270" r:id="rId9"/>
    <p:sldId id="271" r:id="rId10"/>
    <p:sldId id="272" r:id="rId11"/>
    <p:sldId id="273" r:id="rId12"/>
    <p:sldId id="277" r:id="rId13"/>
    <p:sldId id="278" r:id="rId14"/>
    <p:sldId id="274" r:id="rId15"/>
    <p:sldId id="275" r:id="rId16"/>
    <p:sldId id="276" r:id="rId17"/>
    <p:sldId id="279" r:id="rId18"/>
    <p:sldId id="280" r:id="rId19"/>
    <p:sldId id="281"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Palmer" initials="SP" lastIdx="1" clrIdx="0">
    <p:extLst>
      <p:ext uri="{19B8F6BF-5375-455C-9EA6-DF929625EA0E}">
        <p15:presenceInfo xmlns:p15="http://schemas.microsoft.com/office/powerpoint/2012/main" userId="S::simonpalmer@sdublincoco.ie::ab3e3c73-a995-4c02-83b7-7903b05c54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2EE6B-34A9-415F-8098-71476ADD4F25}" v="3" dt="2021-05-25T21:04:22.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784A-251F-46B5-A321-89783E16A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808B794-7516-4A42-A79E-B3F8F25AB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C1B5DF-1427-4E35-B539-6F435C5F3D9A}"/>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5" name="Footer Placeholder 4">
            <a:extLst>
              <a:ext uri="{FF2B5EF4-FFF2-40B4-BE49-F238E27FC236}">
                <a16:creationId xmlns:a16="http://schemas.microsoft.com/office/drawing/2014/main" id="{D60E3448-5AAF-40E8-A97B-0D8C8199E44D}"/>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4F4E932B-6889-4F55-88B8-194DDD84CBC8}"/>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388042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73C8-8934-4772-946C-9AF6834BA55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CE20BBC-898D-48ED-A6C3-3A5C9BA630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8796CAD-2286-4817-8FA0-B094D56A8123}"/>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5" name="Footer Placeholder 4">
            <a:extLst>
              <a:ext uri="{FF2B5EF4-FFF2-40B4-BE49-F238E27FC236}">
                <a16:creationId xmlns:a16="http://schemas.microsoft.com/office/drawing/2014/main" id="{F43FE0CB-21DF-4437-8541-6094AD9FFA92}"/>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374DAFAD-39BB-48DB-80D5-3C81E0114FDE}"/>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375636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C38139-EF70-4E67-8CF5-2943A77A57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C48F94D-FAC0-4905-9AEA-63A7E6DC86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994BB63-D7EE-4A1F-A85A-B99C26FA8D82}"/>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5" name="Footer Placeholder 4">
            <a:extLst>
              <a:ext uri="{FF2B5EF4-FFF2-40B4-BE49-F238E27FC236}">
                <a16:creationId xmlns:a16="http://schemas.microsoft.com/office/drawing/2014/main" id="{21CB9543-7DE9-4178-B71C-8A060677A41F}"/>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ECAC3E8A-1FF0-45A7-904A-46CAA40B7EBD}"/>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2485954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797F8-3EE3-495F-839D-53F156313BE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1BAE464-9D3E-4703-B5B8-15E19EF35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AFC3420-1E79-4026-8FD7-FB3C059D6DAC}"/>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5" name="Footer Placeholder 4">
            <a:extLst>
              <a:ext uri="{FF2B5EF4-FFF2-40B4-BE49-F238E27FC236}">
                <a16:creationId xmlns:a16="http://schemas.microsoft.com/office/drawing/2014/main" id="{C16D41D5-5507-4B8B-B1B0-6C33236C02C5}"/>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5F0865E9-BF7D-4C95-B7AA-E576354FBF53}"/>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197560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B644-4740-4B34-83E6-3F7055991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EB1899F-4232-4C18-8DC3-3E2C9D1428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415E74-8632-416E-9635-D9FEDFE124C2}"/>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5" name="Footer Placeholder 4">
            <a:extLst>
              <a:ext uri="{FF2B5EF4-FFF2-40B4-BE49-F238E27FC236}">
                <a16:creationId xmlns:a16="http://schemas.microsoft.com/office/drawing/2014/main" id="{9D9E10F5-1BDD-4CD3-A42B-674663AD86B7}"/>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AE672F19-A566-48AB-937D-DC9224CE91CD}"/>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357869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D9BF-6870-46A3-9694-9C2A2D4F9C9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396D3F4-A60A-4A66-9EE1-86C2C986EA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C39E2C0-463B-4993-B16F-D1B53A6713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641C179-E524-4BCE-B882-165A38882CDA}"/>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6" name="Footer Placeholder 5">
            <a:extLst>
              <a:ext uri="{FF2B5EF4-FFF2-40B4-BE49-F238E27FC236}">
                <a16:creationId xmlns:a16="http://schemas.microsoft.com/office/drawing/2014/main" id="{05FDF038-8C7E-4FC9-916F-09B49CED8B3B}"/>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62A647E4-147A-47A9-BBFF-62ABCCE7C771}"/>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420701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4826-0262-406A-BE5F-DDCB185F99C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5A09725-05AF-4B63-AE95-20B143DA5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F3E04-F4FB-40B6-9678-63B69B117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8ABD329-06BD-4F3A-96E1-2ABFBDC3A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EFF4F1-0C0D-4CD9-94A9-67C0BE5F12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66C7C72-E4D7-4ADF-B198-E0F879C24A94}"/>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8" name="Footer Placeholder 7">
            <a:extLst>
              <a:ext uri="{FF2B5EF4-FFF2-40B4-BE49-F238E27FC236}">
                <a16:creationId xmlns:a16="http://schemas.microsoft.com/office/drawing/2014/main" id="{8DAC9540-4AD8-48AD-9740-DB9D001037CA}"/>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2042DD84-1227-4A20-8207-AB54E33D07D1}"/>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111543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0016-0596-4B3C-9FAB-530752B976C4}"/>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6457AB8-0E44-4F12-A4BA-165C74691B19}"/>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4" name="Footer Placeholder 3">
            <a:extLst>
              <a:ext uri="{FF2B5EF4-FFF2-40B4-BE49-F238E27FC236}">
                <a16:creationId xmlns:a16="http://schemas.microsoft.com/office/drawing/2014/main" id="{E0DC38B4-0746-432E-B36D-1346DE039FA0}"/>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3778AC0C-67AF-40F4-AD9E-99625503BC67}"/>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168972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CF687-C077-46BE-A74C-FAC365244B86}"/>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3" name="Footer Placeholder 2">
            <a:extLst>
              <a:ext uri="{FF2B5EF4-FFF2-40B4-BE49-F238E27FC236}">
                <a16:creationId xmlns:a16="http://schemas.microsoft.com/office/drawing/2014/main" id="{04B724A6-6D72-4B9B-816F-900C3E2FC4FE}"/>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26346934-AB4B-4056-9A0C-82248FA147FA}"/>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2192771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8DF1-27FB-492A-9B56-3CE047740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78332ED-4962-4FA1-8E13-67968D369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F926C31-F334-4BF0-8BF1-46B6DC572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0CF36F-8C33-4197-9F23-FCD7ECD0C087}"/>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6" name="Footer Placeholder 5">
            <a:extLst>
              <a:ext uri="{FF2B5EF4-FFF2-40B4-BE49-F238E27FC236}">
                <a16:creationId xmlns:a16="http://schemas.microsoft.com/office/drawing/2014/main" id="{3E273D05-271C-4087-80E8-9B0085E4E464}"/>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67C31982-8128-478D-A195-D86AC3585031}"/>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275414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1DBE-9A70-428F-8995-4500F2E18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DF25FF1-43A1-4605-9DCA-8E90E95EE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2A2A7B36-9888-48E2-BFD4-7196508A8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49AAF-9E3D-42A4-9D4A-FAB9C84516F0}"/>
              </a:ext>
            </a:extLst>
          </p:cNvPr>
          <p:cNvSpPr>
            <a:spLocks noGrp="1"/>
          </p:cNvSpPr>
          <p:nvPr>
            <p:ph type="dt" sz="half" idx="10"/>
          </p:nvPr>
        </p:nvSpPr>
        <p:spPr/>
        <p:txBody>
          <a:bodyPr/>
          <a:lstStyle/>
          <a:p>
            <a:fld id="{73C2CD37-5257-434E-ADB4-81D8DDE716CF}" type="datetimeFigureOut">
              <a:rPr lang="en-IE" smtClean="0"/>
              <a:t>11/04/2022</a:t>
            </a:fld>
            <a:endParaRPr lang="en-IE" dirty="0"/>
          </a:p>
        </p:txBody>
      </p:sp>
      <p:sp>
        <p:nvSpPr>
          <p:cNvPr id="6" name="Footer Placeholder 5">
            <a:extLst>
              <a:ext uri="{FF2B5EF4-FFF2-40B4-BE49-F238E27FC236}">
                <a16:creationId xmlns:a16="http://schemas.microsoft.com/office/drawing/2014/main" id="{F04D7763-09F4-41F6-8890-6B21D4CFD957}"/>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A9C2FCE9-13E1-4BB2-9C29-AB63233963D7}"/>
              </a:ext>
            </a:extLst>
          </p:cNvPr>
          <p:cNvSpPr>
            <a:spLocks noGrp="1"/>
          </p:cNvSpPr>
          <p:nvPr>
            <p:ph type="sldNum" sz="quarter" idx="12"/>
          </p:nvPr>
        </p:nvSpPr>
        <p:spPr/>
        <p:txBody>
          <a:bodyPr/>
          <a:lstStyle/>
          <a:p>
            <a:fld id="{01BCF5DE-F1B7-48BD-926B-D43F310F5A59}" type="slidenum">
              <a:rPr lang="en-IE" smtClean="0"/>
              <a:t>‹#›</a:t>
            </a:fld>
            <a:endParaRPr lang="en-IE" dirty="0"/>
          </a:p>
        </p:txBody>
      </p:sp>
    </p:spTree>
    <p:extLst>
      <p:ext uri="{BB962C8B-B14F-4D97-AF65-F5344CB8AC3E}">
        <p14:creationId xmlns:p14="http://schemas.microsoft.com/office/powerpoint/2010/main" val="1330976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2CEDB-B2D9-49FE-9B54-15F7BAE6D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DACBC37-52FC-4742-83CE-C3F7B1F05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1F496D-1E37-4331-85B9-3F7B94AFD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2CD37-5257-434E-ADB4-81D8DDE716CF}" type="datetimeFigureOut">
              <a:rPr lang="en-IE" smtClean="0"/>
              <a:t>11/04/2022</a:t>
            </a:fld>
            <a:endParaRPr lang="en-IE" dirty="0"/>
          </a:p>
        </p:txBody>
      </p:sp>
      <p:sp>
        <p:nvSpPr>
          <p:cNvPr id="5" name="Footer Placeholder 4">
            <a:extLst>
              <a:ext uri="{FF2B5EF4-FFF2-40B4-BE49-F238E27FC236}">
                <a16:creationId xmlns:a16="http://schemas.microsoft.com/office/drawing/2014/main" id="{E268E936-E63D-42B8-B0A5-75583F9FB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FD19131D-9A49-4100-B408-31072860F9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CF5DE-F1B7-48BD-926B-D43F310F5A59}" type="slidenum">
              <a:rPr lang="en-IE" smtClean="0"/>
              <a:t>‹#›</a:t>
            </a:fld>
            <a:endParaRPr lang="en-IE" dirty="0"/>
          </a:p>
        </p:txBody>
      </p:sp>
    </p:spTree>
    <p:extLst>
      <p:ext uri="{BB962C8B-B14F-4D97-AF65-F5344CB8AC3E}">
        <p14:creationId xmlns:p14="http://schemas.microsoft.com/office/powerpoint/2010/main" val="356126423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A0EAD2-FDEC-4074-B3EA-D5EBAB11A49E}"/>
              </a:ext>
            </a:extLst>
          </p:cNvPr>
          <p:cNvSpPr>
            <a:spLocks noGrp="1"/>
          </p:cNvSpPr>
          <p:nvPr>
            <p:ph type="ctrTitle"/>
          </p:nvPr>
        </p:nvSpPr>
        <p:spPr>
          <a:xfrm>
            <a:off x="7080738" y="647593"/>
            <a:ext cx="4467792" cy="3060541"/>
          </a:xfrm>
        </p:spPr>
        <p:txBody>
          <a:bodyPr>
            <a:normAutofit/>
          </a:bodyPr>
          <a:lstStyle/>
          <a:p>
            <a:r>
              <a:rPr lang="en-GB" sz="5100" dirty="0">
                <a:solidFill>
                  <a:srgbClr val="FFFFFF"/>
                </a:solidFill>
              </a:rPr>
              <a:t>Wellington Road Permanent  Cycle Scheme Briefing  </a:t>
            </a:r>
            <a:endParaRPr lang="en-IE" sz="5100" dirty="0">
              <a:solidFill>
                <a:srgbClr val="FFFFFF"/>
              </a:solidFill>
            </a:endParaRPr>
          </a:p>
        </p:txBody>
      </p:sp>
      <p:sp>
        <p:nvSpPr>
          <p:cNvPr id="3" name="Subtitle 2">
            <a:extLst>
              <a:ext uri="{FF2B5EF4-FFF2-40B4-BE49-F238E27FC236}">
                <a16:creationId xmlns:a16="http://schemas.microsoft.com/office/drawing/2014/main" id="{12332BF2-9E7D-44A4-B0D7-518CA78E9930}"/>
              </a:ext>
            </a:extLst>
          </p:cNvPr>
          <p:cNvSpPr>
            <a:spLocks noGrp="1"/>
          </p:cNvSpPr>
          <p:nvPr>
            <p:ph type="subTitle" idx="1"/>
          </p:nvPr>
        </p:nvSpPr>
        <p:spPr>
          <a:xfrm>
            <a:off x="7080738" y="3800209"/>
            <a:ext cx="4467792" cy="2410198"/>
          </a:xfrm>
        </p:spPr>
        <p:txBody>
          <a:bodyPr>
            <a:normAutofit/>
          </a:bodyPr>
          <a:lstStyle/>
          <a:p>
            <a:endParaRPr lang="en-GB" dirty="0">
              <a:solidFill>
                <a:srgbClr val="FFFFFF"/>
              </a:solidFill>
            </a:endParaRPr>
          </a:p>
          <a:p>
            <a:endParaRPr lang="en-IE" dirty="0">
              <a:solidFill>
                <a:srgbClr val="FFFFFF"/>
              </a:solidFill>
            </a:endParaRP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 company name&#10;&#10;Description automatically generated">
            <a:extLst>
              <a:ext uri="{FF2B5EF4-FFF2-40B4-BE49-F238E27FC236}">
                <a16:creationId xmlns:a16="http://schemas.microsoft.com/office/drawing/2014/main" id="{C2514439-AB9D-444C-8B97-832DC451759A}"/>
              </a:ext>
            </a:extLst>
          </p:cNvPr>
          <p:cNvPicPr>
            <a:picLocks noChangeAspect="1"/>
          </p:cNvPicPr>
          <p:nvPr/>
        </p:nvPicPr>
        <p:blipFill>
          <a:blip r:embed="rId2"/>
          <a:stretch>
            <a:fillRect/>
          </a:stretch>
        </p:blipFill>
        <p:spPr>
          <a:xfrm>
            <a:off x="1306747" y="2365986"/>
            <a:ext cx="4252055" cy="2126027"/>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325635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6570A84-1389-46F6-9B84-A8E216EBA0DC}"/>
              </a:ext>
            </a:extLst>
          </p:cNvPr>
          <p:cNvGraphicFramePr>
            <a:graphicFrameLocks noChangeAspect="1"/>
          </p:cNvGraphicFramePr>
          <p:nvPr>
            <p:extLst>
              <p:ext uri="{D42A27DB-BD31-4B8C-83A1-F6EECF244321}">
                <p14:modId xmlns:p14="http://schemas.microsoft.com/office/powerpoint/2010/main" val="3181429529"/>
              </p:ext>
            </p:extLst>
          </p:nvPr>
        </p:nvGraphicFramePr>
        <p:xfrm>
          <a:off x="92075" y="92074"/>
          <a:ext cx="11493284" cy="6628321"/>
        </p:xfrm>
        <a:graphic>
          <a:graphicData uri="http://schemas.openxmlformats.org/presentationml/2006/ole">
            <mc:AlternateContent xmlns:mc="http://schemas.openxmlformats.org/markup-compatibility/2006">
              <mc:Choice xmlns:v="urn:schemas-microsoft-com:vml" Requires="v">
                <p:oleObj spid="_x0000_s3091"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4"/>
                        <a:ext cx="11493284" cy="6628321"/>
                      </a:xfrm>
                      <a:prstGeom prst="rect">
                        <a:avLst/>
                      </a:prstGeom>
                    </p:spPr>
                  </p:pic>
                </p:oleObj>
              </mc:Fallback>
            </mc:AlternateContent>
          </a:graphicData>
        </a:graphic>
      </p:graphicFrame>
    </p:spTree>
    <p:extLst>
      <p:ext uri="{BB962C8B-B14F-4D97-AF65-F5344CB8AC3E}">
        <p14:creationId xmlns:p14="http://schemas.microsoft.com/office/powerpoint/2010/main" val="415964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89358CA-C09E-4E95-90D0-EC37077C94EA}"/>
              </a:ext>
            </a:extLst>
          </p:cNvPr>
          <p:cNvGraphicFramePr>
            <a:graphicFrameLocks noChangeAspect="1"/>
          </p:cNvGraphicFramePr>
          <p:nvPr>
            <p:extLst>
              <p:ext uri="{D42A27DB-BD31-4B8C-83A1-F6EECF244321}">
                <p14:modId xmlns:p14="http://schemas.microsoft.com/office/powerpoint/2010/main" val="657163211"/>
              </p:ext>
            </p:extLst>
          </p:nvPr>
        </p:nvGraphicFramePr>
        <p:xfrm>
          <a:off x="92075" y="92075"/>
          <a:ext cx="11360119" cy="6433012"/>
        </p:xfrm>
        <a:graphic>
          <a:graphicData uri="http://schemas.openxmlformats.org/presentationml/2006/ole">
            <mc:AlternateContent xmlns:mc="http://schemas.openxmlformats.org/markup-compatibility/2006">
              <mc:Choice xmlns:v="urn:schemas-microsoft-com:vml" Requires="v">
                <p:oleObj spid="_x0000_s4114"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5"/>
                        <a:ext cx="11360119" cy="6433012"/>
                      </a:xfrm>
                      <a:prstGeom prst="rect">
                        <a:avLst/>
                      </a:prstGeom>
                    </p:spPr>
                  </p:pic>
                </p:oleObj>
              </mc:Fallback>
            </mc:AlternateContent>
          </a:graphicData>
        </a:graphic>
      </p:graphicFrame>
    </p:spTree>
    <p:extLst>
      <p:ext uri="{BB962C8B-B14F-4D97-AF65-F5344CB8AC3E}">
        <p14:creationId xmlns:p14="http://schemas.microsoft.com/office/powerpoint/2010/main" val="2727986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AFF35D8-0A4B-462E-B8A6-B80F5FDE185B}"/>
              </a:ext>
            </a:extLst>
          </p:cNvPr>
          <p:cNvGraphicFramePr>
            <a:graphicFrameLocks noChangeAspect="1"/>
          </p:cNvGraphicFramePr>
          <p:nvPr>
            <p:extLst>
              <p:ext uri="{D42A27DB-BD31-4B8C-83A1-F6EECF244321}">
                <p14:modId xmlns:p14="http://schemas.microsoft.com/office/powerpoint/2010/main" val="3081697946"/>
              </p:ext>
            </p:extLst>
          </p:nvPr>
        </p:nvGraphicFramePr>
        <p:xfrm>
          <a:off x="92074" y="92075"/>
          <a:ext cx="11848391" cy="6441890"/>
        </p:xfrm>
        <a:graphic>
          <a:graphicData uri="http://schemas.openxmlformats.org/presentationml/2006/ole">
            <mc:AlternateContent xmlns:mc="http://schemas.openxmlformats.org/markup-compatibility/2006">
              <mc:Choice xmlns:v="urn:schemas-microsoft-com:vml" Requires="v">
                <p:oleObj spid="_x0000_s8208"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4" y="92075"/>
                        <a:ext cx="11848391" cy="6441890"/>
                      </a:xfrm>
                      <a:prstGeom prst="rect">
                        <a:avLst/>
                      </a:prstGeom>
                    </p:spPr>
                  </p:pic>
                </p:oleObj>
              </mc:Fallback>
            </mc:AlternateContent>
          </a:graphicData>
        </a:graphic>
      </p:graphicFrame>
    </p:spTree>
    <p:extLst>
      <p:ext uri="{BB962C8B-B14F-4D97-AF65-F5344CB8AC3E}">
        <p14:creationId xmlns:p14="http://schemas.microsoft.com/office/powerpoint/2010/main" val="154634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A8533C8-74C0-4946-9403-118498C44AC3}"/>
              </a:ext>
            </a:extLst>
          </p:cNvPr>
          <p:cNvGraphicFramePr>
            <a:graphicFrameLocks noChangeAspect="1"/>
          </p:cNvGraphicFramePr>
          <p:nvPr>
            <p:extLst>
              <p:ext uri="{D42A27DB-BD31-4B8C-83A1-F6EECF244321}">
                <p14:modId xmlns:p14="http://schemas.microsoft.com/office/powerpoint/2010/main" val="3339216517"/>
              </p:ext>
            </p:extLst>
          </p:nvPr>
        </p:nvGraphicFramePr>
        <p:xfrm>
          <a:off x="92075" y="92075"/>
          <a:ext cx="11564306" cy="6379746"/>
        </p:xfrm>
        <a:graphic>
          <a:graphicData uri="http://schemas.openxmlformats.org/presentationml/2006/ole">
            <mc:AlternateContent xmlns:mc="http://schemas.openxmlformats.org/markup-compatibility/2006">
              <mc:Choice xmlns:v="urn:schemas-microsoft-com:vml" Requires="v">
                <p:oleObj spid="_x0000_s9232"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5"/>
                        <a:ext cx="11564306" cy="6379746"/>
                      </a:xfrm>
                      <a:prstGeom prst="rect">
                        <a:avLst/>
                      </a:prstGeom>
                    </p:spPr>
                  </p:pic>
                </p:oleObj>
              </mc:Fallback>
            </mc:AlternateContent>
          </a:graphicData>
        </a:graphic>
      </p:graphicFrame>
    </p:spTree>
    <p:extLst>
      <p:ext uri="{BB962C8B-B14F-4D97-AF65-F5344CB8AC3E}">
        <p14:creationId xmlns:p14="http://schemas.microsoft.com/office/powerpoint/2010/main" val="71244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68E8241-B73A-49A0-A863-33B8821E0B1D}"/>
              </a:ext>
            </a:extLst>
          </p:cNvPr>
          <p:cNvGraphicFramePr>
            <a:graphicFrameLocks noChangeAspect="1"/>
          </p:cNvGraphicFramePr>
          <p:nvPr>
            <p:extLst>
              <p:ext uri="{D42A27DB-BD31-4B8C-83A1-F6EECF244321}">
                <p14:modId xmlns:p14="http://schemas.microsoft.com/office/powerpoint/2010/main" val="2012458875"/>
              </p:ext>
            </p:extLst>
          </p:nvPr>
        </p:nvGraphicFramePr>
        <p:xfrm>
          <a:off x="92075" y="92075"/>
          <a:ext cx="11732981" cy="6646076"/>
        </p:xfrm>
        <a:graphic>
          <a:graphicData uri="http://schemas.openxmlformats.org/presentationml/2006/ole">
            <mc:AlternateContent xmlns:mc="http://schemas.openxmlformats.org/markup-compatibility/2006">
              <mc:Choice xmlns:v="urn:schemas-microsoft-com:vml" Requires="v">
                <p:oleObj spid="_x0000_s5138"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5"/>
                        <a:ext cx="11732981" cy="6646076"/>
                      </a:xfrm>
                      <a:prstGeom prst="rect">
                        <a:avLst/>
                      </a:prstGeom>
                    </p:spPr>
                  </p:pic>
                </p:oleObj>
              </mc:Fallback>
            </mc:AlternateContent>
          </a:graphicData>
        </a:graphic>
      </p:graphicFrame>
    </p:spTree>
    <p:extLst>
      <p:ext uri="{BB962C8B-B14F-4D97-AF65-F5344CB8AC3E}">
        <p14:creationId xmlns:p14="http://schemas.microsoft.com/office/powerpoint/2010/main" val="805371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DDC731D-4339-4E10-B03D-9AD033E441E9}"/>
              </a:ext>
            </a:extLst>
          </p:cNvPr>
          <p:cNvGraphicFramePr>
            <a:graphicFrameLocks noChangeAspect="1"/>
          </p:cNvGraphicFramePr>
          <p:nvPr>
            <p:extLst>
              <p:ext uri="{D42A27DB-BD31-4B8C-83A1-F6EECF244321}">
                <p14:modId xmlns:p14="http://schemas.microsoft.com/office/powerpoint/2010/main" val="3225125543"/>
              </p:ext>
            </p:extLst>
          </p:nvPr>
        </p:nvGraphicFramePr>
        <p:xfrm>
          <a:off x="92075" y="92074"/>
          <a:ext cx="11546550" cy="6477401"/>
        </p:xfrm>
        <a:graphic>
          <a:graphicData uri="http://schemas.openxmlformats.org/presentationml/2006/ole">
            <mc:AlternateContent xmlns:mc="http://schemas.openxmlformats.org/markup-compatibility/2006">
              <mc:Choice xmlns:v="urn:schemas-microsoft-com:vml" Requires="v">
                <p:oleObj spid="_x0000_s6162"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4"/>
                        <a:ext cx="11546550" cy="6477401"/>
                      </a:xfrm>
                      <a:prstGeom prst="rect">
                        <a:avLst/>
                      </a:prstGeom>
                    </p:spPr>
                  </p:pic>
                </p:oleObj>
              </mc:Fallback>
            </mc:AlternateContent>
          </a:graphicData>
        </a:graphic>
      </p:graphicFrame>
    </p:spTree>
    <p:extLst>
      <p:ext uri="{BB962C8B-B14F-4D97-AF65-F5344CB8AC3E}">
        <p14:creationId xmlns:p14="http://schemas.microsoft.com/office/powerpoint/2010/main" val="1060079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8D491C7-A5AB-41D5-BDC0-08813B4CF1E8}"/>
              </a:ext>
            </a:extLst>
          </p:cNvPr>
          <p:cNvGraphicFramePr>
            <a:graphicFrameLocks noChangeAspect="1"/>
          </p:cNvGraphicFramePr>
          <p:nvPr>
            <p:extLst>
              <p:ext uri="{D42A27DB-BD31-4B8C-83A1-F6EECF244321}">
                <p14:modId xmlns:p14="http://schemas.microsoft.com/office/powerpoint/2010/main" val="4248500631"/>
              </p:ext>
            </p:extLst>
          </p:nvPr>
        </p:nvGraphicFramePr>
        <p:xfrm>
          <a:off x="674703" y="195309"/>
          <a:ext cx="9714375" cy="6525087"/>
        </p:xfrm>
        <a:graphic>
          <a:graphicData uri="http://schemas.openxmlformats.org/presentationml/2006/ole">
            <mc:AlternateContent xmlns:mc="http://schemas.openxmlformats.org/markup-compatibility/2006">
              <mc:Choice xmlns:v="urn:schemas-microsoft-com:vml" Requires="v">
                <p:oleObj spid="_x0000_s7186"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674703" y="195309"/>
                        <a:ext cx="9714375" cy="6525087"/>
                      </a:xfrm>
                      <a:prstGeom prst="rect">
                        <a:avLst/>
                      </a:prstGeom>
                    </p:spPr>
                  </p:pic>
                </p:oleObj>
              </mc:Fallback>
            </mc:AlternateContent>
          </a:graphicData>
        </a:graphic>
      </p:graphicFrame>
    </p:spTree>
    <p:extLst>
      <p:ext uri="{BB962C8B-B14F-4D97-AF65-F5344CB8AC3E}">
        <p14:creationId xmlns:p14="http://schemas.microsoft.com/office/powerpoint/2010/main" val="1166570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429520B-5773-4E26-BEAD-D0E43E62B8CC}"/>
              </a:ext>
            </a:extLst>
          </p:cNvPr>
          <p:cNvGraphicFramePr>
            <a:graphicFrameLocks noChangeAspect="1"/>
          </p:cNvGraphicFramePr>
          <p:nvPr>
            <p:extLst>
              <p:ext uri="{D42A27DB-BD31-4B8C-83A1-F6EECF244321}">
                <p14:modId xmlns:p14="http://schemas.microsoft.com/office/powerpoint/2010/main" val="435657163"/>
              </p:ext>
            </p:extLst>
          </p:nvPr>
        </p:nvGraphicFramePr>
        <p:xfrm>
          <a:off x="92075" y="92075"/>
          <a:ext cx="10596640" cy="6433012"/>
        </p:xfrm>
        <a:graphic>
          <a:graphicData uri="http://schemas.openxmlformats.org/presentationml/2006/ole">
            <mc:AlternateContent xmlns:mc="http://schemas.openxmlformats.org/markup-compatibility/2006">
              <mc:Choice xmlns:v="urn:schemas-microsoft-com:vml" Requires="v">
                <p:oleObj spid="_x0000_s10256"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5"/>
                        <a:ext cx="10596640" cy="6433012"/>
                      </a:xfrm>
                      <a:prstGeom prst="rect">
                        <a:avLst/>
                      </a:prstGeom>
                    </p:spPr>
                  </p:pic>
                </p:oleObj>
              </mc:Fallback>
            </mc:AlternateContent>
          </a:graphicData>
        </a:graphic>
      </p:graphicFrame>
    </p:spTree>
    <p:extLst>
      <p:ext uri="{BB962C8B-B14F-4D97-AF65-F5344CB8AC3E}">
        <p14:creationId xmlns:p14="http://schemas.microsoft.com/office/powerpoint/2010/main" val="492647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339F620-AB98-4D82-BF24-4D58C25A78A5}"/>
              </a:ext>
            </a:extLst>
          </p:cNvPr>
          <p:cNvGraphicFramePr>
            <a:graphicFrameLocks noChangeAspect="1"/>
          </p:cNvGraphicFramePr>
          <p:nvPr>
            <p:extLst>
              <p:ext uri="{D42A27DB-BD31-4B8C-83A1-F6EECF244321}">
                <p14:modId xmlns:p14="http://schemas.microsoft.com/office/powerpoint/2010/main" val="56101987"/>
              </p:ext>
            </p:extLst>
          </p:nvPr>
        </p:nvGraphicFramePr>
        <p:xfrm>
          <a:off x="92075" y="92074"/>
          <a:ext cx="10090612" cy="6521789"/>
        </p:xfrm>
        <a:graphic>
          <a:graphicData uri="http://schemas.openxmlformats.org/presentationml/2006/ole">
            <mc:AlternateContent xmlns:mc="http://schemas.openxmlformats.org/markup-compatibility/2006">
              <mc:Choice xmlns:v="urn:schemas-microsoft-com:vml" Requires="v">
                <p:oleObj spid="_x0000_s11280"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4"/>
                        <a:ext cx="10090612" cy="6521789"/>
                      </a:xfrm>
                      <a:prstGeom prst="rect">
                        <a:avLst/>
                      </a:prstGeom>
                    </p:spPr>
                  </p:pic>
                </p:oleObj>
              </mc:Fallback>
            </mc:AlternateContent>
          </a:graphicData>
        </a:graphic>
      </p:graphicFrame>
    </p:spTree>
    <p:extLst>
      <p:ext uri="{BB962C8B-B14F-4D97-AF65-F5344CB8AC3E}">
        <p14:creationId xmlns:p14="http://schemas.microsoft.com/office/powerpoint/2010/main" val="159750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C739B4D-70C9-4416-B208-042A72F2A538}"/>
              </a:ext>
            </a:extLst>
          </p:cNvPr>
          <p:cNvGraphicFramePr>
            <a:graphicFrameLocks noChangeAspect="1"/>
          </p:cNvGraphicFramePr>
          <p:nvPr>
            <p:extLst>
              <p:ext uri="{D42A27DB-BD31-4B8C-83A1-F6EECF244321}">
                <p14:modId xmlns:p14="http://schemas.microsoft.com/office/powerpoint/2010/main" val="3942995307"/>
              </p:ext>
            </p:extLst>
          </p:nvPr>
        </p:nvGraphicFramePr>
        <p:xfrm>
          <a:off x="92075" y="92074"/>
          <a:ext cx="10862970" cy="6370869"/>
        </p:xfrm>
        <a:graphic>
          <a:graphicData uri="http://schemas.openxmlformats.org/presentationml/2006/ole">
            <mc:AlternateContent xmlns:mc="http://schemas.openxmlformats.org/markup-compatibility/2006">
              <mc:Choice xmlns:v="urn:schemas-microsoft-com:vml" Requires="v">
                <p:oleObj spid="_x0000_s12304"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4"/>
                        <a:ext cx="10862970" cy="6370869"/>
                      </a:xfrm>
                      <a:prstGeom prst="rect">
                        <a:avLst/>
                      </a:prstGeom>
                    </p:spPr>
                  </p:pic>
                </p:oleObj>
              </mc:Fallback>
            </mc:AlternateContent>
          </a:graphicData>
        </a:graphic>
      </p:graphicFrame>
    </p:spTree>
    <p:extLst>
      <p:ext uri="{BB962C8B-B14F-4D97-AF65-F5344CB8AC3E}">
        <p14:creationId xmlns:p14="http://schemas.microsoft.com/office/powerpoint/2010/main" val="1997367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70F0EA-3BDC-4665-9A73-E112310AFBC1}"/>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Non Statutory Consultation Results </a:t>
            </a:r>
            <a:endParaRPr lang="en-IE"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01022A4-0940-4DD6-863D-248A00E14374}"/>
              </a:ext>
            </a:extLst>
          </p:cNvPr>
          <p:cNvSpPr>
            <a:spLocks noGrp="1"/>
          </p:cNvSpPr>
          <p:nvPr>
            <p:ph idx="1"/>
          </p:nvPr>
        </p:nvSpPr>
        <p:spPr>
          <a:xfrm>
            <a:off x="4447308" y="745724"/>
            <a:ext cx="7413259" cy="5663954"/>
          </a:xfrm>
        </p:spPr>
        <p:txBody>
          <a:bodyPr anchor="ctr">
            <a:normAutofit/>
          </a:bodyPr>
          <a:lstStyle/>
          <a:p>
            <a:pPr>
              <a:spcAft>
                <a:spcPts val="825"/>
              </a:spcAft>
            </a:pPr>
            <a:r>
              <a:rPr lang="en-IE" sz="1500" dirty="0">
                <a:effectLst/>
                <a:latin typeface="Lato" panose="020F0502020204030203" pitchFamily="34" charset="0"/>
                <a:ea typeface="Times New Roman" panose="02020603050405020304" pitchFamily="18" charset="0"/>
                <a:cs typeface="Times New Roman" panose="02020603050405020304" pitchFamily="18" charset="0"/>
              </a:rPr>
              <a:t>South Dublin County Council sought to gather feedback on Wellington Road Walking and Cycling Scheme</a:t>
            </a:r>
            <a:endParaRPr lang="en-IE"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25"/>
              </a:spcAft>
            </a:pPr>
            <a:r>
              <a:rPr lang="en-IE" sz="1500" dirty="0">
                <a:effectLst/>
                <a:latin typeface="Lato" panose="020F0502020204030203" pitchFamily="34" charset="0"/>
                <a:ea typeface="Times New Roman" panose="02020603050405020304" pitchFamily="18" charset="0"/>
                <a:cs typeface="Times New Roman" panose="02020603050405020304" pitchFamily="18" charset="0"/>
              </a:rPr>
              <a:t>This Non Statutory consultation which ran for six weeks from Mid </a:t>
            </a:r>
            <a:r>
              <a:rPr lang="en-IE" sz="1500" dirty="0">
                <a:latin typeface="Lato" panose="020F0502020204030203" pitchFamily="34" charset="0"/>
                <a:ea typeface="Times New Roman" panose="02020603050405020304" pitchFamily="18" charset="0"/>
                <a:cs typeface="Times New Roman" panose="02020603050405020304" pitchFamily="18" charset="0"/>
              </a:rPr>
              <a:t>December 2021 to the end of Jan 2022 </a:t>
            </a:r>
            <a:r>
              <a:rPr lang="en-IE" sz="1500" dirty="0">
                <a:effectLst/>
                <a:latin typeface="Lato" panose="020F0502020204030203" pitchFamily="34" charset="0"/>
                <a:ea typeface="Times New Roman" panose="02020603050405020304" pitchFamily="18" charset="0"/>
                <a:cs typeface="Times New Roman" panose="02020603050405020304" pitchFamily="18" charset="0"/>
              </a:rPr>
              <a:t>sought people’s views on:</a:t>
            </a:r>
            <a:endParaRPr lang="en-IE"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Lato" panose="020F0502020204030203" pitchFamily="34" charset="0"/>
              <a:buChar char="-"/>
            </a:pPr>
            <a:r>
              <a:rPr lang="en-IE" sz="1500" dirty="0">
                <a:effectLst/>
                <a:latin typeface="Lato" panose="020F0502020204030203" pitchFamily="34" charset="0"/>
                <a:ea typeface="Times New Roman" panose="02020603050405020304" pitchFamily="18" charset="0"/>
                <a:cs typeface="Times New Roman" panose="02020603050405020304" pitchFamily="18" charset="0"/>
              </a:rPr>
              <a:t>On options for the route presented with emerging preferred route</a:t>
            </a:r>
            <a:endParaRPr lang="en-IE"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Lato" panose="020F0502020204030203" pitchFamily="34" charset="0"/>
              <a:buChar char="-"/>
            </a:pPr>
            <a:r>
              <a:rPr lang="en-IE" sz="1500" dirty="0">
                <a:effectLst/>
                <a:latin typeface="Lato" panose="020F0502020204030203" pitchFamily="34" charset="0"/>
                <a:ea typeface="Times New Roman" panose="02020603050405020304" pitchFamily="18" charset="0"/>
                <a:cs typeface="Times New Roman" panose="02020603050405020304" pitchFamily="18" charset="0"/>
              </a:rPr>
              <a:t>A questionnaire for Wellington Road Cycling and Walking Scheme in the Virtual Consultation Room</a:t>
            </a:r>
            <a:endParaRPr lang="en-IE" sz="15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Lato" panose="020F0502020204030203" pitchFamily="34" charset="0"/>
              <a:buChar char="-"/>
            </a:pPr>
            <a:r>
              <a:rPr lang="en-IE" sz="1500" b="1" dirty="0">
                <a:effectLst/>
                <a:latin typeface="Lato" panose="020F0502020204030203" pitchFamily="34" charset="0"/>
                <a:ea typeface="Times New Roman" panose="02020603050405020304" pitchFamily="18" charset="0"/>
                <a:cs typeface="Times New Roman" panose="02020603050405020304" pitchFamily="18" charset="0"/>
              </a:rPr>
              <a:t>Any suggestions people may have for improvements, changes by making a submission using the submission button on the page</a:t>
            </a:r>
            <a:endParaRPr lang="en-IE"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25"/>
              </a:spcAft>
            </a:pPr>
            <a:r>
              <a:rPr lang="en-IE" sz="1500" dirty="0">
                <a:effectLst/>
                <a:latin typeface="Lato" panose="020F0502020204030203" pitchFamily="34" charset="0"/>
                <a:ea typeface="Times New Roman" panose="02020603050405020304" pitchFamily="18" charset="0"/>
                <a:cs typeface="Times New Roman" panose="02020603050405020304" pitchFamily="18" charset="0"/>
              </a:rPr>
              <a:t>82 Submissions were received as part of the non-statutory public consultation process for Wellington Road Cycling and Walking Scheme and in the Virtual consultation room we </a:t>
            </a:r>
            <a:r>
              <a:rPr lang="en-IE" sz="1500" dirty="0">
                <a:latin typeface="Lato" panose="020F0502020204030203" pitchFamily="34" charset="0"/>
                <a:ea typeface="Times New Roman" panose="02020603050405020304" pitchFamily="18" charset="0"/>
                <a:cs typeface="Times New Roman" panose="02020603050405020304" pitchFamily="18" charset="0"/>
              </a:rPr>
              <a:t>also had a questionnaire from the virtual consultation room that we had submissions from</a:t>
            </a:r>
            <a:endParaRPr lang="en-IE" sz="1500" dirty="0">
              <a:effectLst/>
              <a:latin typeface="Lato" panose="020F0502020204030203" pitchFamily="34" charset="0"/>
              <a:ea typeface="Times New Roman" panose="02020603050405020304" pitchFamily="18" charset="0"/>
              <a:cs typeface="Times New Roman" panose="02020603050405020304" pitchFamily="18" charset="0"/>
            </a:endParaRPr>
          </a:p>
          <a:p>
            <a:pPr>
              <a:spcAft>
                <a:spcPts val="825"/>
              </a:spcAft>
            </a:pPr>
            <a:r>
              <a:rPr lang="en-IE" sz="1500" dirty="0">
                <a:effectLst/>
                <a:latin typeface="Calibri" panose="020F0502020204030204" pitchFamily="34" charset="0"/>
                <a:ea typeface="Calibri" panose="020F0502020204030204" pitchFamily="34" charset="0"/>
                <a:cs typeface="Times New Roman" panose="02020603050405020304" pitchFamily="18" charset="0"/>
              </a:rPr>
              <a:t>As part of the submissions we had submissions from St Judes GAA Club, Cllr Yvonne Collins, Work, Orwell and Recorders Residents Association, D12 Bike/Bus Campaign,</a:t>
            </a:r>
            <a:r>
              <a:rPr lang="en-IE" sz="1500" dirty="0">
                <a:latin typeface="Calibri" panose="020F0502020204030204" pitchFamily="34" charset="0"/>
                <a:ea typeface="Calibri" panose="020F0502020204030204" pitchFamily="34" charset="0"/>
                <a:cs typeface="Times New Roman" panose="02020603050405020304" pitchFamily="18" charset="0"/>
              </a:rPr>
              <a:t> Riverview ETNS School, Dublin Cycling Campaign, </a:t>
            </a:r>
            <a:endParaRPr lang="en-IE" sz="15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25"/>
              </a:spcAft>
            </a:pPr>
            <a:r>
              <a:rPr lang="en-IE" sz="1500" dirty="0">
                <a:latin typeface="Calibri" panose="020F0502020204030204" pitchFamily="34" charset="0"/>
                <a:ea typeface="Calibri" panose="020F0502020204030204" pitchFamily="34" charset="0"/>
                <a:cs typeface="Times New Roman" panose="02020603050405020304" pitchFamily="18" charset="0"/>
              </a:rPr>
              <a:t>SDCC has prepared a summary report on the back of these submissions and take into account what people have put forward in the response. </a:t>
            </a:r>
            <a:endParaRPr lang="en-IE"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25"/>
              </a:spcAft>
              <a:buNone/>
            </a:pPr>
            <a:endParaRPr lang="en-IE"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500" dirty="0"/>
          </a:p>
        </p:txBody>
      </p:sp>
    </p:spTree>
    <p:extLst>
      <p:ext uri="{BB962C8B-B14F-4D97-AF65-F5344CB8AC3E}">
        <p14:creationId xmlns:p14="http://schemas.microsoft.com/office/powerpoint/2010/main" val="89177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F44012F-AED2-4BBE-91D3-619065BF11FA}"/>
              </a:ext>
            </a:extLst>
          </p:cNvPr>
          <p:cNvGraphicFramePr>
            <a:graphicFrameLocks noChangeAspect="1"/>
          </p:cNvGraphicFramePr>
          <p:nvPr>
            <p:extLst>
              <p:ext uri="{D42A27DB-BD31-4B8C-83A1-F6EECF244321}">
                <p14:modId xmlns:p14="http://schemas.microsoft.com/office/powerpoint/2010/main" val="1231031516"/>
              </p:ext>
            </p:extLst>
          </p:nvPr>
        </p:nvGraphicFramePr>
        <p:xfrm>
          <a:off x="92075" y="92074"/>
          <a:ext cx="10729805" cy="6628321"/>
        </p:xfrm>
        <a:graphic>
          <a:graphicData uri="http://schemas.openxmlformats.org/presentationml/2006/ole">
            <mc:AlternateContent xmlns:mc="http://schemas.openxmlformats.org/markup-compatibility/2006">
              <mc:Choice xmlns:v="urn:schemas-microsoft-com:vml" Requires="v">
                <p:oleObj spid="_x0000_s13327"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4"/>
                        <a:ext cx="10729805" cy="6628321"/>
                      </a:xfrm>
                      <a:prstGeom prst="rect">
                        <a:avLst/>
                      </a:prstGeom>
                    </p:spPr>
                  </p:pic>
                </p:oleObj>
              </mc:Fallback>
            </mc:AlternateContent>
          </a:graphicData>
        </a:graphic>
      </p:graphicFrame>
    </p:spTree>
    <p:extLst>
      <p:ext uri="{BB962C8B-B14F-4D97-AF65-F5344CB8AC3E}">
        <p14:creationId xmlns:p14="http://schemas.microsoft.com/office/powerpoint/2010/main" val="135201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2C25AF-AD74-444C-9AAF-06CB05C364EC}"/>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Main issues raised from Submissions</a:t>
            </a:r>
            <a:br>
              <a:rPr lang="en-GB" dirty="0">
                <a:solidFill>
                  <a:srgbClr val="FFFFFF"/>
                </a:solidFill>
              </a:rPr>
            </a:br>
            <a:r>
              <a:rPr lang="en-GB" dirty="0">
                <a:solidFill>
                  <a:srgbClr val="FFFFFF"/>
                </a:solidFill>
              </a:rPr>
              <a:t>Wellington Lane Cycle Scheme </a:t>
            </a:r>
            <a:endParaRPr lang="en-IE"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3EF6FC-4581-4450-98F1-636677C6B49D}"/>
              </a:ext>
            </a:extLst>
          </p:cNvPr>
          <p:cNvSpPr>
            <a:spLocks noGrp="1"/>
          </p:cNvSpPr>
          <p:nvPr>
            <p:ph idx="1"/>
          </p:nvPr>
        </p:nvSpPr>
        <p:spPr>
          <a:xfrm>
            <a:off x="4447308" y="591344"/>
            <a:ext cx="6906491" cy="5585619"/>
          </a:xfrm>
        </p:spPr>
        <p:txBody>
          <a:bodyPr anchor="ctr">
            <a:normAutofit lnSpcReduction="10000"/>
          </a:bodyPr>
          <a:lstStyle/>
          <a:p>
            <a:r>
              <a:rPr lang="en-GB" sz="2200" dirty="0"/>
              <a:t>The Main issues raised from the submissions were Tree Felling on Limekiln Lane</a:t>
            </a:r>
            <a:r>
              <a:rPr lang="en-IE" sz="2200" dirty="0"/>
              <a:t>, this issue has been addressed and project engineer  has met with the resident association for Limekiln with Cllr Yvonne Collins and a solution is currently been reviewed to present back soon.</a:t>
            </a:r>
          </a:p>
          <a:p>
            <a:r>
              <a:rPr lang="en-IE" sz="2200" dirty="0"/>
              <a:t>Loss of Carparking along Whitehall Road because of the light segregation, residents will need to park their cars in the driveways .</a:t>
            </a:r>
          </a:p>
          <a:p>
            <a:r>
              <a:rPr lang="en-IE" sz="2200" dirty="0"/>
              <a:t>Loss of Carparking in the vicinity of the sports clubs along Wellington Lane, this in effect was already illegal carparking however we have had an informal agreement from the Dublin County Board that the Spawell carpark can be used as Park and Stride when GAA matches are on, we will need to formalise this agreement again with the Dublin County Board ahead of going to Part 8 and we will work with the GAA clubs to once in place.</a:t>
            </a:r>
          </a:p>
          <a:p>
            <a:r>
              <a:rPr lang="en-IE" sz="2200" dirty="0"/>
              <a:t>Emergency Vehicle access along Wellington Lane, we don’t have any issues raised on this from the emergency services themselves regarding 6 metre carriageway</a:t>
            </a:r>
            <a:endParaRPr lang="en-GB" sz="2200" dirty="0"/>
          </a:p>
        </p:txBody>
      </p:sp>
    </p:spTree>
    <p:extLst>
      <p:ext uri="{BB962C8B-B14F-4D97-AF65-F5344CB8AC3E}">
        <p14:creationId xmlns:p14="http://schemas.microsoft.com/office/powerpoint/2010/main" val="68380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332D58-0C44-4514-BF2C-321558C50391}"/>
              </a:ext>
            </a:extLst>
          </p:cNvPr>
          <p:cNvSpPr>
            <a:spLocks noGrp="1"/>
          </p:cNvSpPr>
          <p:nvPr>
            <p:ph type="title"/>
          </p:nvPr>
        </p:nvSpPr>
        <p:spPr>
          <a:xfrm>
            <a:off x="1171074" y="1396686"/>
            <a:ext cx="3240506" cy="4064628"/>
          </a:xfrm>
        </p:spPr>
        <p:txBody>
          <a:bodyPr>
            <a:normAutofit/>
          </a:bodyPr>
          <a:lstStyle/>
          <a:p>
            <a:r>
              <a:rPr lang="en-GB" sz="3400" dirty="0">
                <a:solidFill>
                  <a:srgbClr val="FFFFFF"/>
                </a:solidFill>
              </a:rPr>
              <a:t>Wellington Road Cycle Scheme Interconnectivity </a:t>
            </a:r>
            <a:endParaRPr lang="en-IE" sz="3400"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D69FC9-AA0A-4617-8CFF-87C2CA0E755B}"/>
              </a:ext>
            </a:extLst>
          </p:cNvPr>
          <p:cNvSpPr>
            <a:spLocks noGrp="1"/>
          </p:cNvSpPr>
          <p:nvPr>
            <p:ph idx="1"/>
          </p:nvPr>
        </p:nvSpPr>
        <p:spPr>
          <a:xfrm>
            <a:off x="5370153" y="1526033"/>
            <a:ext cx="5536397" cy="3935281"/>
          </a:xfrm>
        </p:spPr>
        <p:txBody>
          <a:bodyPr>
            <a:noAutofit/>
          </a:bodyPr>
          <a:lstStyle/>
          <a:p>
            <a:r>
              <a:rPr lang="en-GB" sz="2000" dirty="0"/>
              <a:t>Wellington Road Permanent  Cycle Scheme builds significant safe access for Active Travel to the Schools and Sports Clubs in the immediate area. It is important to point out that the temp bollards in place currently will be removed and a new layout will be put in place that Mbakure can talk through </a:t>
            </a:r>
          </a:p>
          <a:p>
            <a:r>
              <a:rPr lang="en-GB" sz="2000" dirty="0"/>
              <a:t>Interconnectivity is also created to future cycle schemes and builds active travel links to Knocklyon, Rathfarnham, Firhouse, Dodder Greenway, and parts of Tallaght which will make it a realistic option in the near future to commute to work within some of these areas alongside creating a safer network for children to cycle/walk to school and to sporting activities </a:t>
            </a:r>
            <a:endParaRPr lang="en-IE" sz="2000" dirty="0"/>
          </a:p>
        </p:txBody>
      </p:sp>
    </p:spTree>
    <p:extLst>
      <p:ext uri="{BB962C8B-B14F-4D97-AF65-F5344CB8AC3E}">
        <p14:creationId xmlns:p14="http://schemas.microsoft.com/office/powerpoint/2010/main" val="329241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AA0865-8614-4382-933E-6A87570E32B7}"/>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Wellington Road Cycle Scheme Objectives</a:t>
            </a:r>
            <a:endParaRPr lang="en-IE" dirty="0">
              <a:solidFill>
                <a:srgbClr val="FFFFFF"/>
              </a:solidFill>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FF184D-64E0-44E4-A2A8-3445816DBB70}"/>
              </a:ext>
            </a:extLst>
          </p:cNvPr>
          <p:cNvSpPr>
            <a:spLocks noGrp="1"/>
          </p:cNvSpPr>
          <p:nvPr>
            <p:ph idx="1"/>
          </p:nvPr>
        </p:nvSpPr>
        <p:spPr>
          <a:xfrm>
            <a:off x="4447308" y="591344"/>
            <a:ext cx="6906491" cy="5585619"/>
          </a:xfrm>
        </p:spPr>
        <p:txBody>
          <a:bodyPr anchor="ctr">
            <a:normAutofit/>
          </a:bodyPr>
          <a:lstStyle/>
          <a:p>
            <a:pPr marL="638175" indent="-548640">
              <a:spcBef>
                <a:spcPts val="600"/>
              </a:spcBef>
              <a:spcAft>
                <a:spcPts val="600"/>
              </a:spcAft>
              <a:tabLst>
                <a:tab pos="638175" algn="l"/>
              </a:tabLst>
            </a:pPr>
            <a:r>
              <a:rPr lang="en-IE" sz="2400" dirty="0">
                <a:effectLst/>
                <a:latin typeface="Calibri" panose="020F0502020204030204" pitchFamily="34" charset="0"/>
                <a:ea typeface="Calibri" panose="020F0502020204030204" pitchFamily="34" charset="0"/>
                <a:cs typeface="Times New Roman" panose="02020603050405020304" pitchFamily="18" charset="0"/>
              </a:rPr>
              <a:t>The objectives of the overall permanent  scheme are as follows: </a:t>
            </a:r>
          </a:p>
          <a:p>
            <a:pPr marL="342900" lvl="0" indent="-342900">
              <a:spcBef>
                <a:spcPts val="600"/>
              </a:spcBef>
              <a:spcAft>
                <a:spcPts val="600"/>
              </a:spcAft>
              <a:buFont typeface="Tahoma" panose="020B0604030504040204" pitchFamily="34" charset="0"/>
              <a:buChar char="-"/>
            </a:pP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Provide improved cycle and pedestrian facilities along the scheme route;</a:t>
            </a:r>
          </a:p>
          <a:p>
            <a:pPr marL="342900" lvl="0" indent="-342900">
              <a:spcBef>
                <a:spcPts val="600"/>
              </a:spcBef>
              <a:spcAft>
                <a:spcPts val="600"/>
              </a:spcAft>
              <a:buFont typeface="Tahoma" panose="020B0604030504040204" pitchFamily="34" charset="0"/>
              <a:buChar char="-"/>
            </a:pP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Enhance connectivity for the surrounding residential developments to key trip attractors within the area such as the local parks, schools, playing pitches and local shops; and</a:t>
            </a:r>
          </a:p>
          <a:p>
            <a:pPr marL="342900" lvl="0" indent="-342900">
              <a:spcBef>
                <a:spcPts val="600"/>
              </a:spcBef>
              <a:spcAft>
                <a:spcPts val="600"/>
              </a:spcAft>
              <a:buFont typeface="Tahoma" panose="020B0604030504040204" pitchFamily="34" charset="0"/>
              <a:buChar char="-"/>
              <a:tabLst>
                <a:tab pos="638175" algn="l"/>
              </a:tabLst>
            </a:pPr>
            <a:r>
              <a:rPr lang="en-IE" sz="2400" dirty="0">
                <a:effectLst/>
                <a:latin typeface="Calibri" panose="020F0502020204030204" pitchFamily="34" charset="0"/>
                <a:ea typeface="Times New Roman" panose="02020603050405020304" pitchFamily="18" charset="0"/>
                <a:cs typeface="Times New Roman" panose="02020603050405020304" pitchFamily="18" charset="0"/>
              </a:rPr>
              <a:t>Improve modal shift for walking and cycling within the area for all users. </a:t>
            </a:r>
          </a:p>
          <a:p>
            <a:pPr marL="89535">
              <a:spcBef>
                <a:spcPts val="600"/>
              </a:spcBef>
              <a:spcAft>
                <a:spcPts val="600"/>
              </a:spcAft>
              <a:tabLst>
                <a:tab pos="638175" algn="l"/>
              </a:tabLs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4208868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E04A88-0E4A-4E68-93BF-F17965B3035E}"/>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Wellington Road Scheme Delivery Time Scales </a:t>
            </a:r>
            <a:endParaRPr lang="en-IE" dirty="0">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245A50-455C-4BBA-A6B6-E3A7022F7182}"/>
              </a:ext>
            </a:extLst>
          </p:cNvPr>
          <p:cNvSpPr>
            <a:spLocks noGrp="1"/>
          </p:cNvSpPr>
          <p:nvPr>
            <p:ph idx="1"/>
          </p:nvPr>
        </p:nvSpPr>
        <p:spPr>
          <a:xfrm>
            <a:off x="5370153" y="1526033"/>
            <a:ext cx="5536397" cy="3935281"/>
          </a:xfrm>
        </p:spPr>
        <p:txBody>
          <a:bodyPr>
            <a:normAutofit/>
          </a:bodyPr>
          <a:lstStyle/>
          <a:p>
            <a:pPr marL="89535">
              <a:spcBef>
                <a:spcPts val="600"/>
              </a:spcBef>
              <a:spcAft>
                <a:spcPts val="600"/>
              </a:spcAft>
              <a:tabLst>
                <a:tab pos="638175" algn="l"/>
              </a:tabLst>
            </a:pPr>
            <a:r>
              <a:rPr lang="en-IE" sz="2400" dirty="0">
                <a:effectLst/>
                <a:latin typeface="Calibri" panose="020F0502020204030204" pitchFamily="34" charset="0"/>
                <a:ea typeface="Calibri" panose="020F0502020204030204" pitchFamily="34" charset="0"/>
                <a:cs typeface="Times New Roman" panose="02020603050405020304" pitchFamily="18" charset="0"/>
              </a:rPr>
              <a:t>Scheme Delivery Timelines</a:t>
            </a:r>
          </a:p>
          <a:p>
            <a:pPr marL="89535">
              <a:spcBef>
                <a:spcPts val="600"/>
              </a:spcBef>
              <a:spcAft>
                <a:spcPts val="600"/>
              </a:spcAft>
              <a:tabLst>
                <a:tab pos="638175" algn="l"/>
              </a:tabLst>
            </a:pPr>
            <a:r>
              <a:rPr lang="en-IE" sz="2400" dirty="0">
                <a:effectLst/>
                <a:latin typeface="Calibri" panose="020F0502020204030204" pitchFamily="34" charset="0"/>
                <a:ea typeface="Calibri" panose="020F0502020204030204" pitchFamily="34" charset="0"/>
                <a:cs typeface="Times New Roman" panose="02020603050405020304" pitchFamily="18" charset="0"/>
              </a:rPr>
              <a:t>The scheme is currently at preliminary design stage and non-statutory public consultation has now been </a:t>
            </a:r>
            <a:r>
              <a:rPr lang="en-IE" sz="2400">
                <a:effectLst/>
                <a:latin typeface="Calibri" panose="020F0502020204030204" pitchFamily="34" charset="0"/>
                <a:ea typeface="Calibri" panose="020F0502020204030204" pitchFamily="34" charset="0"/>
                <a:cs typeface="Times New Roman" panose="02020603050405020304" pitchFamily="18" charset="0"/>
              </a:rPr>
              <a:t>carried out </a:t>
            </a:r>
            <a:r>
              <a:rPr lang="en-IE" sz="2400" dirty="0">
                <a:effectLst/>
                <a:latin typeface="Calibri" panose="020F0502020204030204" pitchFamily="34" charset="0"/>
                <a:ea typeface="Calibri" panose="020F0502020204030204" pitchFamily="34" charset="0"/>
                <a:cs typeface="Times New Roman" panose="02020603050405020304" pitchFamily="18" charset="0"/>
              </a:rPr>
              <a:t>Statutory Public Consultation </a:t>
            </a:r>
            <a:r>
              <a:rPr lang="en-IE" sz="2400" dirty="0">
                <a:latin typeface="Calibri" panose="020F0502020204030204" pitchFamily="34" charset="0"/>
                <a:ea typeface="Calibri" panose="020F0502020204030204" pitchFamily="34" charset="0"/>
                <a:cs typeface="Times New Roman" panose="02020603050405020304" pitchFamily="18" charset="0"/>
              </a:rPr>
              <a:t>will </a:t>
            </a:r>
            <a:r>
              <a:rPr lang="en-IE" sz="2400" dirty="0">
                <a:effectLst/>
                <a:latin typeface="Calibri" panose="020F0502020204030204" pitchFamily="34" charset="0"/>
                <a:ea typeface="Calibri" panose="020F0502020204030204" pitchFamily="34" charset="0"/>
                <a:cs typeface="Times New Roman" panose="02020603050405020304" pitchFamily="18" charset="0"/>
              </a:rPr>
              <a:t>to run from </a:t>
            </a:r>
            <a:r>
              <a:rPr lang="en-IE" sz="2400" dirty="0">
                <a:latin typeface="Calibri" panose="020F0502020204030204" pitchFamily="34" charset="0"/>
                <a:ea typeface="Calibri" panose="020F0502020204030204" pitchFamily="34" charset="0"/>
                <a:cs typeface="Times New Roman" panose="02020603050405020304" pitchFamily="18" charset="0"/>
              </a:rPr>
              <a:t>May</a:t>
            </a:r>
            <a:r>
              <a:rPr lang="en-IE" sz="2400" dirty="0">
                <a:effectLst/>
                <a:latin typeface="Calibri" panose="020F0502020204030204" pitchFamily="34" charset="0"/>
                <a:ea typeface="Calibri" panose="020F0502020204030204" pitchFamily="34" charset="0"/>
                <a:cs typeface="Times New Roman" panose="02020603050405020304" pitchFamily="18" charset="0"/>
              </a:rPr>
              <a:t> 2022 to </a:t>
            </a:r>
            <a:r>
              <a:rPr lang="en-IE" sz="2400" dirty="0">
                <a:latin typeface="Calibri" panose="020F0502020204030204" pitchFamily="34" charset="0"/>
                <a:ea typeface="Calibri" panose="020F0502020204030204" pitchFamily="34" charset="0"/>
                <a:cs typeface="Times New Roman" panose="02020603050405020304" pitchFamily="18" charset="0"/>
              </a:rPr>
              <a:t>June 2022</a:t>
            </a:r>
            <a:r>
              <a:rPr lang="en-IE" sz="2400" dirty="0">
                <a:effectLst/>
                <a:latin typeface="Calibri" panose="020F0502020204030204" pitchFamily="34" charset="0"/>
                <a:ea typeface="Calibri" panose="020F0502020204030204" pitchFamily="34" charset="0"/>
                <a:cs typeface="Times New Roman" panose="02020603050405020304" pitchFamily="18" charset="0"/>
              </a:rPr>
              <a:t>, with construction expected to start during the third quarter of 2022. The total scheme cost estimate is €13M. </a:t>
            </a:r>
          </a:p>
          <a:p>
            <a:endParaRPr lang="en-IE" sz="2400" dirty="0"/>
          </a:p>
        </p:txBody>
      </p:sp>
    </p:spTree>
    <p:extLst>
      <p:ext uri="{BB962C8B-B14F-4D97-AF65-F5344CB8AC3E}">
        <p14:creationId xmlns:p14="http://schemas.microsoft.com/office/powerpoint/2010/main" val="139290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A59F4E27-737E-4068-A593-0183F8637DF5}"/>
              </a:ext>
            </a:extLst>
          </p:cNvPr>
          <p:cNvPicPr/>
          <p:nvPr/>
        </p:nvPicPr>
        <p:blipFill>
          <a:blip r:embed="rId2"/>
          <a:stretch>
            <a:fillRect/>
          </a:stretch>
        </p:blipFill>
        <p:spPr>
          <a:xfrm>
            <a:off x="1118586" y="819150"/>
            <a:ext cx="9880847" cy="5714815"/>
          </a:xfrm>
          <a:prstGeom prst="rect">
            <a:avLst/>
          </a:prstGeom>
        </p:spPr>
      </p:pic>
    </p:spTree>
    <p:extLst>
      <p:ext uri="{BB962C8B-B14F-4D97-AF65-F5344CB8AC3E}">
        <p14:creationId xmlns:p14="http://schemas.microsoft.com/office/powerpoint/2010/main" val="322544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1D4FD95-3532-43B6-9988-7D788133B275}"/>
              </a:ext>
            </a:extLst>
          </p:cNvPr>
          <p:cNvGraphicFramePr>
            <a:graphicFrameLocks noChangeAspect="1"/>
          </p:cNvGraphicFramePr>
          <p:nvPr>
            <p:extLst>
              <p:ext uri="{D42A27DB-BD31-4B8C-83A1-F6EECF244321}">
                <p14:modId xmlns:p14="http://schemas.microsoft.com/office/powerpoint/2010/main" val="3810247084"/>
              </p:ext>
            </p:extLst>
          </p:nvPr>
        </p:nvGraphicFramePr>
        <p:xfrm>
          <a:off x="92075" y="92074"/>
          <a:ext cx="10765315" cy="6566177"/>
        </p:xfrm>
        <a:graphic>
          <a:graphicData uri="http://schemas.openxmlformats.org/presentationml/2006/ole">
            <mc:AlternateContent xmlns:mc="http://schemas.openxmlformats.org/markup-compatibility/2006">
              <mc:Choice xmlns:v="urn:schemas-microsoft-com:vml" Requires="v">
                <p:oleObj spid="_x0000_s1044"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4"/>
                        <a:ext cx="10765315" cy="6566177"/>
                      </a:xfrm>
                      <a:prstGeom prst="rect">
                        <a:avLst/>
                      </a:prstGeom>
                    </p:spPr>
                  </p:pic>
                </p:oleObj>
              </mc:Fallback>
            </mc:AlternateContent>
          </a:graphicData>
        </a:graphic>
      </p:graphicFrame>
    </p:spTree>
    <p:extLst>
      <p:ext uri="{BB962C8B-B14F-4D97-AF65-F5344CB8AC3E}">
        <p14:creationId xmlns:p14="http://schemas.microsoft.com/office/powerpoint/2010/main" val="3474266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24650A3-C918-462A-BFB5-346A1D4C47EE}"/>
              </a:ext>
            </a:extLst>
          </p:cNvPr>
          <p:cNvGraphicFramePr>
            <a:graphicFrameLocks noChangeAspect="1"/>
          </p:cNvGraphicFramePr>
          <p:nvPr>
            <p:extLst>
              <p:ext uri="{D42A27DB-BD31-4B8C-83A1-F6EECF244321}">
                <p14:modId xmlns:p14="http://schemas.microsoft.com/office/powerpoint/2010/main" val="2091735447"/>
              </p:ext>
            </p:extLst>
          </p:nvPr>
        </p:nvGraphicFramePr>
        <p:xfrm>
          <a:off x="92075" y="92074"/>
          <a:ext cx="11537673" cy="6765925"/>
        </p:xfrm>
        <a:graphic>
          <a:graphicData uri="http://schemas.openxmlformats.org/presentationml/2006/ole">
            <mc:AlternateContent xmlns:mc="http://schemas.openxmlformats.org/markup-compatibility/2006">
              <mc:Choice xmlns:v="urn:schemas-microsoft-com:vml" Requires="v">
                <p:oleObj spid="_x0000_s2068" name="Acrobat Document" r:id="rId3" imgW="18165938" imgH="12831813" progId="AcroExch.Document.DC">
                  <p:embed/>
                </p:oleObj>
              </mc:Choice>
              <mc:Fallback>
                <p:oleObj name="Acrobat Document" r:id="rId3" imgW="18165938" imgH="12831813" progId="AcroExch.Document.DC">
                  <p:embed/>
                  <p:pic>
                    <p:nvPicPr>
                      <p:cNvPr id="0" name=""/>
                      <p:cNvPicPr/>
                      <p:nvPr/>
                    </p:nvPicPr>
                    <p:blipFill>
                      <a:blip r:embed="rId4"/>
                      <a:stretch>
                        <a:fillRect/>
                      </a:stretch>
                    </p:blipFill>
                    <p:spPr>
                      <a:xfrm>
                        <a:off x="92075" y="92074"/>
                        <a:ext cx="11537673" cy="6765925"/>
                      </a:xfrm>
                      <a:prstGeom prst="rect">
                        <a:avLst/>
                      </a:prstGeom>
                    </p:spPr>
                  </p:pic>
                </p:oleObj>
              </mc:Fallback>
            </mc:AlternateContent>
          </a:graphicData>
        </a:graphic>
      </p:graphicFrame>
    </p:spTree>
    <p:extLst>
      <p:ext uri="{BB962C8B-B14F-4D97-AF65-F5344CB8AC3E}">
        <p14:creationId xmlns:p14="http://schemas.microsoft.com/office/powerpoint/2010/main" val="1161900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TotalTime>
  <Words>635</Words>
  <Application>Microsoft Office PowerPoint</Application>
  <PresentationFormat>Widescreen</PresentationFormat>
  <Paragraphs>26</Paragraphs>
  <Slides>20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Calibri</vt:lpstr>
      <vt:lpstr>Calibri Light</vt:lpstr>
      <vt:lpstr>Lato</vt:lpstr>
      <vt:lpstr>Tahoma</vt:lpstr>
      <vt:lpstr>Office Theme</vt:lpstr>
      <vt:lpstr>Acrobat Document</vt:lpstr>
      <vt:lpstr>Wellington Road Permanent  Cycle Scheme Briefing  </vt:lpstr>
      <vt:lpstr>Non Statutory Consultation Results </vt:lpstr>
      <vt:lpstr>Main issues raised from Submissions Wellington Lane Cycle Scheme </vt:lpstr>
      <vt:lpstr>Wellington Road Cycle Scheme Interconnectivity </vt:lpstr>
      <vt:lpstr>Wellington Road Cycle Scheme Objectives</vt:lpstr>
      <vt:lpstr>Wellington Road Scheme Delivery Time Scales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Templeville Road Presentation Stage 1</dc:title>
  <dc:creator>Simon</dc:creator>
  <cp:lastModifiedBy>Simon Palmer</cp:lastModifiedBy>
  <cp:revision>53</cp:revision>
  <dcterms:created xsi:type="dcterms:W3CDTF">2021-05-24T12:57:05Z</dcterms:created>
  <dcterms:modified xsi:type="dcterms:W3CDTF">2022-04-11T09:27:45Z</dcterms:modified>
</cp:coreProperties>
</file>