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8" r:id="rId2"/>
    <p:sldId id="275" r:id="rId3"/>
    <p:sldId id="270" r:id="rId4"/>
    <p:sldId id="286" r:id="rId5"/>
    <p:sldId id="274" r:id="rId6"/>
    <p:sldId id="278" r:id="rId7"/>
    <p:sldId id="284" r:id="rId8"/>
    <p:sldId id="280" r:id="rId9"/>
    <p:sldId id="285" r:id="rId10"/>
    <p:sldId id="283" r:id="rId11"/>
    <p:sldId id="287" r:id="rId12"/>
    <p:sldId id="281" r:id="rId13"/>
    <p:sldId id="27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25B3E39-E5D0-4B3F-ACCF-D9C72C0DFF9C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20F44D-5FAE-46E7-844D-040D3950E642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0F0F710D-D338-43D4-BE1F-33F6E0360BF9}" type="datetime1">
              <a:rPr lang="en-US"/>
              <a:pPr lvl="0"/>
              <a:t>3/22/2022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CD8221E7-C9B8-49BB-A817-C61A440F7F2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B37A546-D214-42E6-B5D6-14B0F9F1B303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6F8E1A-95C1-4075-8554-8E778D7FF095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92BC03-0637-4B62-9B8E-325698C6424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F17EC76F-C4E9-4236-9614-32F5D31857B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7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F17EC76F-C4E9-4236-9614-32F5D31857B9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17022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F17EC76F-C4E9-4236-9614-32F5D31857B9}" type="slidenum">
              <a:rPr lang="en-IE" smtClean="0"/>
              <a:t>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825643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F17EC76F-C4E9-4236-9614-32F5D31857B9}" type="slidenum">
              <a:rPr lang="en-IE" smtClean="0"/>
              <a:t>10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342742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3DC58C5C-278A-41A4-A54C-EE0578D74107}"/>
              </a:ext>
            </a:extLst>
          </p:cNvPr>
          <p:cNvSpPr/>
          <p:nvPr/>
        </p:nvSpPr>
        <p:spPr>
          <a:xfrm>
            <a:off x="446538" y="3085761"/>
            <a:ext cx="11262865" cy="3304797"/>
          </a:xfrm>
          <a:prstGeom prst="rect">
            <a:avLst/>
          </a:prstGeom>
          <a:solidFill>
            <a:srgbClr val="465359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6C07BCB-2653-444B-BC31-C6508A7EB1E2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581192" y="1020433"/>
            <a:ext cx="10993547" cy="1475009"/>
          </a:xfrm>
        </p:spPr>
        <p:txBody>
          <a:bodyPr/>
          <a:lstStyle>
            <a:lvl1pPr>
              <a:defRPr sz="3600">
                <a:solidFill>
                  <a:srgbClr val="46535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F5DC978F-4B11-4B44-9A11-FD463773FD5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81192" y="2495443"/>
            <a:ext cx="10993547" cy="590318"/>
          </a:xfrm>
        </p:spPr>
        <p:txBody>
          <a:bodyPr anchor="t"/>
          <a:lstStyle>
            <a:lvl1pPr marL="0" indent="0">
              <a:buNone/>
              <a:defRPr sz="1600" cap="all">
                <a:solidFill>
                  <a:srgbClr val="ED8428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36FBFDA-82D6-407D-8149-A9A73B8FA3F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6D818A"/>
                </a:solidFill>
              </a:defRPr>
            </a:lvl1pPr>
          </a:lstStyle>
          <a:p>
            <a:pPr lvl="0"/>
            <a:fld id="{7C691B6B-3AD1-45E0-89F0-37CC031AC5AA}" type="datetime1">
              <a:rPr lang="en-US"/>
              <a:pPr lvl="0"/>
              <a:t>3/22/2022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55C14ED-3E5E-431D-B5F1-C3BA4BF5692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>
                <a:solidFill>
                  <a:srgbClr val="6D818A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3788F18-F8CE-4DBE-89FC-15E61C1E448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10558302" y="5956136"/>
            <a:ext cx="1016437" cy="365129"/>
          </a:xfrm>
        </p:spPr>
        <p:txBody>
          <a:bodyPr/>
          <a:lstStyle>
            <a:lvl1pPr>
              <a:defRPr>
                <a:solidFill>
                  <a:srgbClr val="6D818A"/>
                </a:solidFill>
              </a:defRPr>
            </a:lvl1pPr>
          </a:lstStyle>
          <a:p>
            <a:pPr lvl="0"/>
            <a:fld id="{FA9C5EBF-78CE-48A2-A2B1-9F9EB801227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388330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5251B381-7C3B-4C04-AF80-81D38C67B8F8}"/>
              </a:ext>
            </a:extLst>
          </p:cNvPr>
          <p:cNvSpPr/>
          <p:nvPr/>
        </p:nvSpPr>
        <p:spPr>
          <a:xfrm>
            <a:off x="440283" y="614403"/>
            <a:ext cx="11309335" cy="1189296"/>
          </a:xfrm>
          <a:prstGeom prst="rect">
            <a:avLst/>
          </a:prstGeom>
          <a:solidFill>
            <a:srgbClr val="465359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6B18AE6-F817-437C-8E05-6123943B8D9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81192" y="702158"/>
            <a:ext cx="11029611" cy="101380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Vertical Text Placeholder 2">
            <a:extLst>
              <a:ext uri="{FF2B5EF4-FFF2-40B4-BE49-F238E27FC236}">
                <a16:creationId xmlns:a16="http://schemas.microsoft.com/office/drawing/2014/main" id="{D8945D33-3440-4DE0-B0AD-03297C2E9949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F379426-46E5-4713-826E-E9E290EEE8D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0F65CA5-2C3D-4CDF-B705-BEF371616687}" type="datetime1">
              <a:rPr lang="en-US"/>
              <a:pPr lvl="0"/>
              <a:t>3/22/2022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54CFE1A-45B0-48E7-97E6-D05A15F56F6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389582F-B3B9-4D15-884C-14749640861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8E4390D-219D-402A-888C-800B254454E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469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CE50F75A-43C8-4F4E-9019-9A6DDBC70C8C}"/>
              </a:ext>
            </a:extLst>
          </p:cNvPr>
          <p:cNvSpPr/>
          <p:nvPr/>
        </p:nvSpPr>
        <p:spPr>
          <a:xfrm>
            <a:off x="8839203" y="599727"/>
            <a:ext cx="2906813" cy="5816946"/>
          </a:xfrm>
          <a:prstGeom prst="rect">
            <a:avLst/>
          </a:prstGeom>
          <a:solidFill>
            <a:srgbClr val="465359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Vertical Title 1">
            <a:extLst>
              <a:ext uri="{FF2B5EF4-FFF2-40B4-BE49-F238E27FC236}">
                <a16:creationId xmlns:a16="http://schemas.microsoft.com/office/drawing/2014/main" id="{02C3CA6A-91B3-404B-ACBB-FF2861D62CE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839203" y="675723"/>
            <a:ext cx="2004163" cy="5183075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Vertical Text Placeholder 2">
            <a:extLst>
              <a:ext uri="{FF2B5EF4-FFF2-40B4-BE49-F238E27FC236}">
                <a16:creationId xmlns:a16="http://schemas.microsoft.com/office/drawing/2014/main" id="{F94CECBF-811E-4ADF-B45E-93B9187F935A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774926" y="675723"/>
            <a:ext cx="7896282" cy="5183075"/>
          </a:xfrm>
        </p:spPr>
        <p:txBody>
          <a:bodyPr vert="eaVert" anchor="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84A5DD5-3FFD-4454-BE88-016BB118EC6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993672" y="5956136"/>
            <a:ext cx="1328138" cy="365129"/>
          </a:xfrm>
        </p:spPr>
        <p:txBody>
          <a:bodyPr/>
          <a:lstStyle>
            <a:lvl1pPr>
              <a:defRPr>
                <a:solidFill>
                  <a:srgbClr val="6D818A"/>
                </a:solidFill>
              </a:defRPr>
            </a:lvl1pPr>
          </a:lstStyle>
          <a:p>
            <a:pPr lvl="0"/>
            <a:fld id="{D0327491-2989-489F-AC8F-B45421626088}" type="datetime1">
              <a:rPr lang="en-US"/>
              <a:pPr lvl="0"/>
              <a:t>3/22/2022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ED8C7F2-0AC2-4AE6-9596-9CCC0DE9F6A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774926" y="5951811"/>
            <a:ext cx="7896282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A407D72-67FF-4F47-8024-18AF26C966C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10446617" y="5956136"/>
            <a:ext cx="1164195" cy="365129"/>
          </a:xfrm>
        </p:spPr>
        <p:txBody>
          <a:bodyPr/>
          <a:lstStyle>
            <a:lvl1pPr>
              <a:defRPr>
                <a:solidFill>
                  <a:srgbClr val="6D818A"/>
                </a:solidFill>
              </a:defRPr>
            </a:lvl1pPr>
          </a:lstStyle>
          <a:p>
            <a:pPr lvl="0"/>
            <a:fld id="{B421AF56-6070-4345-947C-AB4AEB2F76D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813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EEC75B06-9634-43E7-8FB2-4168DA4BD0FD}"/>
              </a:ext>
            </a:extLst>
          </p:cNvPr>
          <p:cNvSpPr/>
          <p:nvPr/>
        </p:nvSpPr>
        <p:spPr>
          <a:xfrm>
            <a:off x="440283" y="614403"/>
            <a:ext cx="11309335" cy="1189296"/>
          </a:xfrm>
          <a:prstGeom prst="rect">
            <a:avLst/>
          </a:prstGeom>
          <a:solidFill>
            <a:srgbClr val="465359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8E52FC3-FCE7-48DD-9C9A-7FB5322A544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81192" y="702158"/>
            <a:ext cx="11029611" cy="101380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DE82D39-4043-4548-9374-8E068AD8207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81192" y="2180496"/>
            <a:ext cx="11029611" cy="367830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A9F8453-79FA-43D2-B1E4-1753182D1EC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36726E4-5AF9-4B48-9315-EA32D6CB9544}" type="datetime1">
              <a:rPr lang="en-US"/>
              <a:pPr lvl="0"/>
              <a:t>3/22/2022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64EA88A-E4B9-48AC-9D1C-B5B0F21C641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20FC582-376C-4B98-BACD-C38B52EB9AD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4F02470-0CD6-4814-9B33-C70E784C3CB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16438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C158CCD7-F49B-4B92-90E4-6B06785F1A67}"/>
              </a:ext>
            </a:extLst>
          </p:cNvPr>
          <p:cNvSpPr/>
          <p:nvPr/>
        </p:nvSpPr>
        <p:spPr>
          <a:xfrm>
            <a:off x="447818" y="5141972"/>
            <a:ext cx="11290855" cy="1258827"/>
          </a:xfrm>
          <a:prstGeom prst="rect">
            <a:avLst/>
          </a:prstGeom>
          <a:solidFill>
            <a:srgbClr val="465359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744D038-CBEC-4967-A074-24238BBF52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81192" y="3043909"/>
            <a:ext cx="11029611" cy="1497503"/>
          </a:xfrm>
        </p:spPr>
        <p:txBody>
          <a:bodyPr/>
          <a:lstStyle>
            <a:lvl1pPr>
              <a:defRPr sz="3600">
                <a:solidFill>
                  <a:srgbClr val="46535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35C19792-B3B5-4AC6-B41D-F4ADFE41A33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81192" y="4541413"/>
            <a:ext cx="11029611" cy="600559"/>
          </a:xfrm>
        </p:spPr>
        <p:txBody>
          <a:bodyPr anchor="t"/>
          <a:lstStyle>
            <a:lvl1pPr marL="0" indent="0">
              <a:buNone/>
              <a:defRPr cap="all">
                <a:solidFill>
                  <a:srgbClr val="ED8428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AA10B18-6623-4D4A-AB49-B7B9FE9B7BF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6D818A"/>
                </a:solidFill>
              </a:defRPr>
            </a:lvl1pPr>
          </a:lstStyle>
          <a:p>
            <a:pPr lvl="0"/>
            <a:fld id="{2E68ED44-4423-41AE-BCB9-445CF9464ADF}" type="datetime1">
              <a:rPr lang="en-US"/>
              <a:pPr lvl="0"/>
              <a:t>3/22/2022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6A88C63-56E1-43DF-8DC2-58A08189791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>
                <a:solidFill>
                  <a:srgbClr val="6D818A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B38CB77-F8E6-482D-A636-F53AFC0ED0F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6D818A"/>
                </a:solidFill>
              </a:defRPr>
            </a:lvl1pPr>
          </a:lstStyle>
          <a:p>
            <a:pPr lvl="0"/>
            <a:fld id="{A17E4ED6-5F88-4182-A16C-B8E542888EB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375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061ACFF0-5C57-471C-BF4E-A196583D2575}"/>
              </a:ext>
            </a:extLst>
          </p:cNvPr>
          <p:cNvSpPr/>
          <p:nvPr/>
        </p:nvSpPr>
        <p:spPr>
          <a:xfrm>
            <a:off x="445980" y="606558"/>
            <a:ext cx="11300036" cy="1258827"/>
          </a:xfrm>
          <a:prstGeom prst="rect">
            <a:avLst/>
          </a:prstGeom>
          <a:solidFill>
            <a:srgbClr val="465359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58F3CAB-D075-4D67-A9CB-235AF03A8AA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81192" y="729654"/>
            <a:ext cx="11029611" cy="98832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8D6E83E-0F7E-4CB7-82B4-005F357932C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81192" y="2227999"/>
            <a:ext cx="5422392" cy="363304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C6A1C3F8-BC73-4A9D-8AEB-05019EB9E974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88421" y="2227999"/>
            <a:ext cx="5422392" cy="363304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43DB403F-3F8E-4B1B-B188-54B10B34F46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04F806C-099E-442D-807D-E5E8043DBB17}" type="datetime1">
              <a:rPr lang="en-US"/>
              <a:pPr lvl="0"/>
              <a:t>3/22/2022</a:t>
            </a:fld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684FF7E8-5CA2-402B-AC28-904CF3135D3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E3D9498A-63C5-436B-B9BE-F241602C6E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E98F49D-FEDF-4CE1-BD6D-655C9571B51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169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id="{A733E4A5-DC34-430C-8014-0447482A41B6}"/>
              </a:ext>
            </a:extLst>
          </p:cNvPr>
          <p:cNvSpPr/>
          <p:nvPr/>
        </p:nvSpPr>
        <p:spPr>
          <a:xfrm>
            <a:off x="445980" y="606558"/>
            <a:ext cx="11300036" cy="1258827"/>
          </a:xfrm>
          <a:prstGeom prst="rect">
            <a:avLst/>
          </a:prstGeom>
          <a:solidFill>
            <a:srgbClr val="465359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BE95A73-B872-4CF5-93E4-B8A5B3CD65D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81192" y="729654"/>
            <a:ext cx="11029611" cy="98832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2BB9F5F-46DB-438D-BFF7-45572E9E529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87214" y="2250896"/>
            <a:ext cx="5087072" cy="536002"/>
          </a:xfrm>
        </p:spPr>
        <p:txBody>
          <a:bodyPr anchor="b">
            <a:noAutofit/>
          </a:bodyPr>
          <a:lstStyle>
            <a:lvl1pPr marL="0" indent="0">
              <a:spcBef>
                <a:spcPts val="500"/>
              </a:spcBef>
              <a:buNone/>
              <a:defRPr sz="2200">
                <a:solidFill>
                  <a:srgbClr val="ED8428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AAB274DE-634C-4C1F-BCF7-41CCB60B7098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581192" y="2926052"/>
            <a:ext cx="5393103" cy="2934995"/>
          </a:xfrm>
        </p:spPr>
        <p:txBody>
          <a:bodyPr anchor="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2307E4A-62A3-4A0D-8942-F3B4C0410589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523731" y="2250896"/>
            <a:ext cx="5087072" cy="553376"/>
          </a:xfrm>
        </p:spPr>
        <p:txBody>
          <a:bodyPr anchor="b">
            <a:noAutofit/>
          </a:bodyPr>
          <a:lstStyle>
            <a:lvl1pPr marL="0" indent="0">
              <a:spcBef>
                <a:spcPts val="500"/>
              </a:spcBef>
              <a:buNone/>
              <a:defRPr sz="2200">
                <a:solidFill>
                  <a:srgbClr val="ED8428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A37BD477-5A0B-41F5-BFBB-F8D4EF380153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217709" y="2926052"/>
            <a:ext cx="5393103" cy="2934995"/>
          </a:xfrm>
        </p:spPr>
        <p:txBody>
          <a:bodyPr anchor="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6">
            <a:extLst>
              <a:ext uri="{FF2B5EF4-FFF2-40B4-BE49-F238E27FC236}">
                <a16:creationId xmlns:a16="http://schemas.microsoft.com/office/drawing/2014/main" id="{9FCA5115-390D-4FFC-B0E4-238435BEEC2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7BE4F91-4BB9-4C18-92EB-A017EFAF4395}" type="datetime1">
              <a:rPr lang="en-US"/>
              <a:pPr lvl="0"/>
              <a:t>3/22/2022</a:t>
            </a:fld>
            <a:endParaRPr lang="en-US"/>
          </a:p>
        </p:txBody>
      </p:sp>
      <p:sp>
        <p:nvSpPr>
          <p:cNvPr id="9" name="Footer Placeholder 7">
            <a:extLst>
              <a:ext uri="{FF2B5EF4-FFF2-40B4-BE49-F238E27FC236}">
                <a16:creationId xmlns:a16="http://schemas.microsoft.com/office/drawing/2014/main" id="{89193817-B5F2-428C-A262-594656553A9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10" name="Slide Number Placeholder 8">
            <a:extLst>
              <a:ext uri="{FF2B5EF4-FFF2-40B4-BE49-F238E27FC236}">
                <a16:creationId xmlns:a16="http://schemas.microsoft.com/office/drawing/2014/main" id="{B61E4ACA-0EDC-449B-A945-7E82553E70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83F85B9-A6B9-439D-B546-D40AB2031DF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567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274B906C-85ED-4411-82AC-65904DEAC84F}"/>
              </a:ext>
            </a:extLst>
          </p:cNvPr>
          <p:cNvSpPr/>
          <p:nvPr/>
        </p:nvSpPr>
        <p:spPr>
          <a:xfrm>
            <a:off x="440685" y="606558"/>
            <a:ext cx="11300036" cy="1258827"/>
          </a:xfrm>
          <a:prstGeom prst="rect">
            <a:avLst/>
          </a:prstGeom>
          <a:solidFill>
            <a:srgbClr val="465359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F50BDE4-84C8-4F25-9665-F335A825578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5898" y="729654"/>
            <a:ext cx="11029611" cy="98832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C422F891-8676-44A5-B1E4-E244D10A217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B37603D-7A89-42B0-8BBB-973001BA071A}" type="datetime1">
              <a:rPr lang="en-US"/>
              <a:pPr lvl="0"/>
              <a:t>3/22/2022</a:t>
            </a:fld>
            <a:endParaRPr lang="en-US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F95A59E4-EC31-4A6F-918F-A3FAE59208D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98DEE447-A6C0-4724-B798-7784A33652E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2B733C0-B983-42BF-BF85-F680824C9A1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167358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B8BFCE-789B-4FAA-A1B6-49172DA7C6E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AA6BA32-7CA1-4D21-B6D4-3199202C2AFC}" type="datetime1">
              <a:rPr lang="en-US"/>
              <a:pPr lvl="0"/>
              <a:t>3/22/2022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EAD0AA-2E52-476D-A199-18F29DEB1D6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9B8BCD-335A-4520-B43E-35D5BDF9B38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95B0506-3FCC-4EEB-A65F-624FB06D797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13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E51892C4-3DFB-410F-B021-46BC4E4E9652}"/>
              </a:ext>
            </a:extLst>
          </p:cNvPr>
          <p:cNvSpPr/>
          <p:nvPr/>
        </p:nvSpPr>
        <p:spPr>
          <a:xfrm>
            <a:off x="447818" y="5141972"/>
            <a:ext cx="11298198" cy="1274701"/>
          </a:xfrm>
          <a:prstGeom prst="rect">
            <a:avLst/>
          </a:prstGeom>
          <a:solidFill>
            <a:srgbClr val="465359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76AE055-A783-4D6F-A05D-2A69C6998E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81192" y="5262298"/>
            <a:ext cx="4909441" cy="689512"/>
          </a:xfrm>
        </p:spPr>
        <p:txBody>
          <a:bodyPr anchor="ctr"/>
          <a:lstStyle>
            <a:lvl1pPr>
              <a:defRPr sz="2000">
                <a:solidFill>
                  <a:srgbClr val="6D818A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B4E8759-3D1B-4C6A-8BB0-0DB14E1C222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47818" y="601199"/>
            <a:ext cx="11292840" cy="4204804"/>
          </a:xfrm>
        </p:spPr>
        <p:txBody>
          <a:bodyPr/>
          <a:lstStyle>
            <a:lvl1pPr>
              <a:spcBef>
                <a:spcPts val="500"/>
              </a:spcBef>
              <a:defRPr sz="2000"/>
            </a:lvl1pPr>
            <a:lvl2pPr>
              <a:defRPr sz="1800"/>
            </a:lvl2pPr>
            <a:lvl3pPr>
              <a:spcBef>
                <a:spcPts val="400"/>
              </a:spcBef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DCC852CB-611D-453F-AC79-50A82C41F8BA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5740822" y="5262298"/>
            <a:ext cx="5869990" cy="689512"/>
          </a:xfrm>
        </p:spPr>
        <p:txBody>
          <a:bodyPr/>
          <a:lstStyle>
            <a:lvl1pPr marL="0" indent="0" algn="r">
              <a:spcBef>
                <a:spcPts val="300"/>
              </a:spcBef>
              <a:buNone/>
              <a:defRPr sz="11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D4B61743-E3D8-4B45-B1B9-9E15FBCAD5F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6D818A"/>
                </a:solidFill>
              </a:defRPr>
            </a:lvl1pPr>
          </a:lstStyle>
          <a:p>
            <a:pPr lvl="0"/>
            <a:fld id="{0ECBE6D2-98A9-4198-AD38-689EE49A1B35}" type="datetime1">
              <a:rPr lang="en-US"/>
              <a:pPr lvl="0"/>
              <a:t>3/22/2022</a:t>
            </a:fld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63F1BD0C-7F49-46A0-B02D-25E9739E351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>
                <a:solidFill>
                  <a:srgbClr val="6D818A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699944B4-C776-47CE-AA44-3FD5DF1CE68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6D818A"/>
                </a:solidFill>
              </a:defRPr>
            </a:lvl1pPr>
          </a:lstStyle>
          <a:p>
            <a:pPr lvl="0"/>
            <a:fld id="{AA9B1EA4-FE8F-4C71-BACC-1D80A614DEB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428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423C3-737A-463F-BAD0-C199E16BA9E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81192" y="4693386"/>
            <a:ext cx="11029611" cy="566735"/>
          </a:xfrm>
        </p:spPr>
        <p:txBody>
          <a:bodyPr/>
          <a:lstStyle>
            <a:lvl1pPr>
              <a:defRPr sz="2400">
                <a:solidFill>
                  <a:srgbClr val="46535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87544C-6D64-4FF7-9351-820D7C30E710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447818" y="599727"/>
            <a:ext cx="11290855" cy="3557253"/>
          </a:xfrm>
        </p:spPr>
        <p:txBody>
          <a:bodyPr anchor="t" anchorCtr="1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4C9EE9-4DC8-4E04-A38B-5B1DFD642CDC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581192" y="5260122"/>
            <a:ext cx="11029620" cy="598666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D55075-EFCB-404B-A876-07C10054CDA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3BF595-64E1-412C-8F0D-5900776CD590}" type="datetime1">
              <a:rPr lang="en-US"/>
              <a:pPr lvl="0"/>
              <a:t>3/22/2022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119D2B-3F64-4589-86AA-19ACEC17FB1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61F0B6-2535-4547-94BA-8A15F13557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BC8B444-37D9-4FE1-8E7E-49998E55115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638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458700F-33E5-441A-B750-6FB9DFFFBD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81192" y="705121"/>
            <a:ext cx="11029611" cy="118955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C287F9-08AD-4FD3-B011-38D1C9F7D1F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81192" y="2335999"/>
            <a:ext cx="11029611" cy="352279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C37F14-8A6A-4B45-988C-68793189FCE4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7605951" y="5956136"/>
            <a:ext cx="2844798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900" b="0" i="0" u="none" strike="noStrike" kern="1200" cap="none" spc="0" baseline="0">
                <a:solidFill>
                  <a:srgbClr val="ED8428"/>
                </a:solidFill>
                <a:uFillTx/>
                <a:latin typeface="Gill Sans MT"/>
              </a:defRPr>
            </a:lvl1pPr>
          </a:lstStyle>
          <a:p>
            <a:pPr lvl="0"/>
            <a:fld id="{7F4A5A82-3E51-4896-84C5-0F1EC0F501EB}" type="datetime1">
              <a:rPr lang="en-US"/>
              <a:pPr lvl="0"/>
              <a:t>3/22/2022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947CFC-E3CF-43C5-A461-779F19CDEE6A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581192" y="5951811"/>
            <a:ext cx="6917207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900" b="0" i="0" u="none" strike="noStrike" kern="1200" cap="all" spc="0" baseline="0">
                <a:solidFill>
                  <a:srgbClr val="ED8428"/>
                </a:solidFill>
                <a:uFillTx/>
                <a:latin typeface="Gill Sans MT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B4AE90-A0D9-46DB-8363-31AD10DFC075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0558302" y="5956136"/>
            <a:ext cx="105251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900" b="0" i="0" u="none" strike="noStrike" kern="1200" cap="none" spc="0" baseline="0">
                <a:solidFill>
                  <a:srgbClr val="ED8428"/>
                </a:solidFill>
                <a:uFillTx/>
                <a:latin typeface="Gill Sans MT"/>
              </a:defRPr>
            </a:lvl1pPr>
          </a:lstStyle>
          <a:p>
            <a:pPr lvl="0"/>
            <a:fld id="{F414FC50-06BC-4ADA-95CD-F58A208EA300}" type="slidenum">
              <a:t>‹#›</a:t>
            </a:fld>
            <a:endParaRPr lang="en-US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095E6896-2917-4AD4-8FF0-C477BA5F13F4}"/>
              </a:ext>
            </a:extLst>
          </p:cNvPr>
          <p:cNvSpPr/>
          <p:nvPr/>
        </p:nvSpPr>
        <p:spPr>
          <a:xfrm>
            <a:off x="446538" y="457200"/>
            <a:ext cx="3703320" cy="94997"/>
          </a:xfrm>
          <a:prstGeom prst="rect">
            <a:avLst/>
          </a:prstGeom>
          <a:solidFill>
            <a:srgbClr val="465359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A7A41AAF-1D82-4CDB-917E-8A45F23A6791}"/>
              </a:ext>
            </a:extLst>
          </p:cNvPr>
          <p:cNvSpPr/>
          <p:nvPr/>
        </p:nvSpPr>
        <p:spPr>
          <a:xfrm>
            <a:off x="8042148" y="453642"/>
            <a:ext cx="3703320" cy="98554"/>
          </a:xfrm>
          <a:prstGeom prst="rect">
            <a:avLst/>
          </a:prstGeom>
          <a:solidFill>
            <a:srgbClr val="969FA7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AB154DEE-44A8-4705-B1A1-8F4FA43AD66A}"/>
              </a:ext>
            </a:extLst>
          </p:cNvPr>
          <p:cNvSpPr/>
          <p:nvPr/>
        </p:nvSpPr>
        <p:spPr>
          <a:xfrm>
            <a:off x="4241828" y="457200"/>
            <a:ext cx="3703320" cy="91440"/>
          </a:xfrm>
          <a:prstGeom prst="rect">
            <a:avLst/>
          </a:prstGeom>
          <a:solidFill>
            <a:srgbClr val="ED8428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4572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2800" b="0" i="0" u="none" strike="noStrike" kern="1200" cap="all" spc="0" baseline="0">
          <a:solidFill>
            <a:srgbClr val="FFFFFF"/>
          </a:solidFill>
          <a:uFillTx/>
          <a:latin typeface="Gill Sans MT"/>
        </a:defRPr>
      </a:lvl1pPr>
    </p:titleStyle>
    <p:bodyStyle>
      <a:lvl1pPr marL="306003" marR="0" lvl="0" indent="-306003" algn="l" defTabSz="457200" rtl="0" fontAlgn="auto" hangingPunct="1">
        <a:lnSpc>
          <a:spcPct val="100000"/>
        </a:lnSpc>
        <a:spcBef>
          <a:spcPts val="400"/>
        </a:spcBef>
        <a:spcAft>
          <a:spcPts val="600"/>
        </a:spcAft>
        <a:buClr>
          <a:srgbClr val="ED8428"/>
        </a:buClr>
        <a:buSzPct val="92000"/>
        <a:buFont typeface="Wingdings 2" pitchFamily="18"/>
        <a:buChar char=""/>
        <a:tabLst/>
        <a:defRPr lang="en-US" sz="1800" b="0" i="0" u="none" strike="noStrike" kern="1200" cap="none" spc="0" baseline="0">
          <a:solidFill>
            <a:srgbClr val="3D3D3D"/>
          </a:solidFill>
          <a:uFillTx/>
          <a:latin typeface="Gill Sans MT"/>
        </a:defRPr>
      </a:lvl1pPr>
      <a:lvl2pPr marL="630003" marR="0" lvl="1" indent="-306003" algn="l" defTabSz="457200" rtl="0" fontAlgn="auto" hangingPunct="1">
        <a:lnSpc>
          <a:spcPct val="100000"/>
        </a:lnSpc>
        <a:spcBef>
          <a:spcPts val="400"/>
        </a:spcBef>
        <a:spcAft>
          <a:spcPts val="600"/>
        </a:spcAft>
        <a:buClr>
          <a:srgbClr val="ED8428"/>
        </a:buClr>
        <a:buSzPct val="92000"/>
        <a:buFont typeface="Wingdings 2" pitchFamily="18"/>
        <a:buChar char=""/>
        <a:tabLst/>
        <a:defRPr lang="en-US" sz="1600" b="0" i="0" u="none" strike="noStrike" kern="1200" cap="none" spc="0" baseline="0">
          <a:solidFill>
            <a:srgbClr val="3D3D3D"/>
          </a:solidFill>
          <a:uFillTx/>
          <a:latin typeface="Gill Sans MT"/>
        </a:defRPr>
      </a:lvl2pPr>
      <a:lvl3pPr marL="899998" marR="0" lvl="2" indent="-270004" algn="l" defTabSz="457200" rtl="0" fontAlgn="auto" hangingPunct="1">
        <a:lnSpc>
          <a:spcPct val="100000"/>
        </a:lnSpc>
        <a:spcBef>
          <a:spcPts val="300"/>
        </a:spcBef>
        <a:spcAft>
          <a:spcPts val="600"/>
        </a:spcAft>
        <a:buClr>
          <a:srgbClr val="ED8428"/>
        </a:buClr>
        <a:buSzPct val="92000"/>
        <a:buFont typeface="Wingdings 2" pitchFamily="18"/>
        <a:buChar char=""/>
        <a:tabLst/>
        <a:defRPr lang="en-US" sz="1400" b="0" i="0" u="none" strike="noStrike" kern="1200" cap="none" spc="0" baseline="0">
          <a:solidFill>
            <a:srgbClr val="3D3D3D"/>
          </a:solidFill>
          <a:uFillTx/>
          <a:latin typeface="Gill Sans MT"/>
        </a:defRPr>
      </a:lvl3pPr>
      <a:lvl4pPr marL="1242002" marR="0" lvl="3" indent="-234004" algn="l" defTabSz="457200" rtl="0" fontAlgn="auto" hangingPunct="1">
        <a:lnSpc>
          <a:spcPct val="100000"/>
        </a:lnSpc>
        <a:spcBef>
          <a:spcPts val="300"/>
        </a:spcBef>
        <a:spcAft>
          <a:spcPts val="600"/>
        </a:spcAft>
        <a:buClr>
          <a:srgbClr val="ED8428"/>
        </a:buClr>
        <a:buSzPct val="92000"/>
        <a:buFont typeface="Wingdings 2" pitchFamily="18"/>
        <a:buChar char=""/>
        <a:tabLst/>
        <a:defRPr lang="en-US" sz="1200" b="0" i="0" u="none" strike="noStrike" kern="1200" cap="none" spc="0" baseline="0">
          <a:solidFill>
            <a:srgbClr val="3D3D3D"/>
          </a:solidFill>
          <a:uFillTx/>
          <a:latin typeface="Gill Sans MT"/>
        </a:defRPr>
      </a:lvl4pPr>
      <a:lvl5pPr marL="1602001" marR="0" lvl="4" indent="-234004" algn="l" defTabSz="457200" rtl="0" fontAlgn="auto" hangingPunct="1">
        <a:lnSpc>
          <a:spcPct val="100000"/>
        </a:lnSpc>
        <a:spcBef>
          <a:spcPts val="300"/>
        </a:spcBef>
        <a:spcAft>
          <a:spcPts val="600"/>
        </a:spcAft>
        <a:buClr>
          <a:srgbClr val="ED8428"/>
        </a:buClr>
        <a:buSzPct val="92000"/>
        <a:buFont typeface="Wingdings 2" pitchFamily="18"/>
        <a:buChar char=""/>
        <a:tabLst/>
        <a:defRPr lang="en-US" sz="1200" b="0" i="0" u="none" strike="noStrike" kern="1200" cap="none" spc="0" baseline="0">
          <a:solidFill>
            <a:srgbClr val="3D3D3D"/>
          </a:solidFill>
          <a:uFillTx/>
          <a:latin typeface="Gill Sans MT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3BB5BDFF-C320-49E4-8851-0C130EA35057}"/>
              </a:ext>
            </a:extLst>
          </p:cNvPr>
          <p:cNvSpPr>
            <a:spLocks noMove="1" noResize="1"/>
          </p:cNvSpPr>
          <p:nvPr/>
        </p:nvSpPr>
        <p:spPr>
          <a:xfrm>
            <a:off x="0" y="0"/>
            <a:ext cx="12191996" cy="68580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D9EBD09-FC23-4A9A-B364-EA1D89CBA66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287776" y="2070145"/>
            <a:ext cx="10099552" cy="3300947"/>
          </a:xfrm>
        </p:spPr>
        <p:txBody>
          <a:bodyPr anchor="ctr">
            <a:normAutofit/>
          </a:bodyPr>
          <a:lstStyle/>
          <a:p>
            <a:pPr lvl="0" algn="ctr"/>
            <a:r>
              <a:rPr lang="en-US" sz="4000" dirty="0">
                <a:solidFill>
                  <a:srgbClr val="3D3D3D"/>
                </a:solidFill>
              </a:rPr>
              <a:t>Balgaddy UPDATE</a:t>
            </a:r>
            <a:br>
              <a:rPr lang="en-US" sz="4000" dirty="0">
                <a:solidFill>
                  <a:srgbClr val="3D3D3D"/>
                </a:solidFill>
              </a:rPr>
            </a:br>
            <a:br>
              <a:rPr lang="en-US" sz="4000" dirty="0">
                <a:solidFill>
                  <a:schemeClr val="accent2"/>
                </a:solidFill>
              </a:rPr>
            </a:br>
            <a:r>
              <a:rPr lang="en-US" sz="2800" dirty="0">
                <a:solidFill>
                  <a:schemeClr val="accent2"/>
                </a:solidFill>
              </a:rPr>
              <a:t>Area committee Meeting</a:t>
            </a:r>
            <a:br>
              <a:rPr lang="en-US" sz="2800" dirty="0">
                <a:solidFill>
                  <a:schemeClr val="accent2"/>
                </a:solidFill>
              </a:rPr>
            </a:br>
            <a:r>
              <a:rPr lang="en-US" sz="2800" dirty="0">
                <a:solidFill>
                  <a:schemeClr val="accent2"/>
                </a:solidFill>
              </a:rPr>
              <a:t>22</a:t>
            </a:r>
            <a:r>
              <a:rPr lang="en-US" sz="2800" baseline="30000" dirty="0">
                <a:solidFill>
                  <a:schemeClr val="accent2"/>
                </a:solidFill>
              </a:rPr>
              <a:t>nd</a:t>
            </a:r>
            <a:r>
              <a:rPr lang="en-US" sz="2800" dirty="0">
                <a:solidFill>
                  <a:schemeClr val="accent2"/>
                </a:solidFill>
              </a:rPr>
              <a:t> MarCH 2021</a:t>
            </a:r>
            <a:endParaRPr lang="en-US" sz="4000" dirty="0">
              <a:solidFill>
                <a:schemeClr val="accent2"/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39D5C52A-7EAF-40FB-945B-2C0CAA6C670B}"/>
              </a:ext>
            </a:extLst>
          </p:cNvPr>
          <p:cNvSpPr>
            <a:spLocks noMove="1" noResize="1"/>
          </p:cNvSpPr>
          <p:nvPr/>
        </p:nvSpPr>
        <p:spPr>
          <a:xfrm>
            <a:off x="446528" y="457200"/>
            <a:ext cx="7579571" cy="643609"/>
          </a:xfrm>
          <a:prstGeom prst="rect">
            <a:avLst/>
          </a:prstGeom>
          <a:solidFill>
            <a:srgbClr val="ED8428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21516C9E-42EB-4154-8856-364A1E9A46DE}"/>
              </a:ext>
            </a:extLst>
          </p:cNvPr>
          <p:cNvSpPr>
            <a:spLocks noMove="1" noResize="1"/>
          </p:cNvSpPr>
          <p:nvPr/>
        </p:nvSpPr>
        <p:spPr>
          <a:xfrm>
            <a:off x="8129875" y="453642"/>
            <a:ext cx="3615592" cy="645109"/>
          </a:xfrm>
          <a:prstGeom prst="rect">
            <a:avLst/>
          </a:prstGeom>
          <a:solidFill>
            <a:srgbClr val="969FA7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6A34CEF5-B4C3-46EA-9253-485FAFBD9380}"/>
              </a:ext>
            </a:extLst>
          </p:cNvPr>
          <p:cNvSpPr>
            <a:spLocks noMove="1" noResize="1"/>
          </p:cNvSpPr>
          <p:nvPr/>
        </p:nvSpPr>
        <p:spPr>
          <a:xfrm>
            <a:off x="446528" y="5707629"/>
            <a:ext cx="11293909" cy="649224"/>
          </a:xfrm>
          <a:prstGeom prst="rect">
            <a:avLst/>
          </a:prstGeom>
          <a:solidFill>
            <a:srgbClr val="465359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8" name="Picture 9">
            <a:extLst>
              <a:ext uri="{FF2B5EF4-FFF2-40B4-BE49-F238E27FC236}">
                <a16:creationId xmlns:a16="http://schemas.microsoft.com/office/drawing/2014/main" id="{AC960178-67AB-4506-95AB-0919B3DC80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4784" y="1205111"/>
            <a:ext cx="3418389" cy="144603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70"/>
    </mc:Choice>
    <mc:Fallback xmlns="">
      <p:transition spd="slow" advTm="5770"/>
    </mc:Fallback>
  </mc:AlternateContent>
  <p:extLst>
    <p:ext uri="{E180D4A7-C9FB-4DFB-919C-405C955672EB}">
      <p14:showEvtLst xmlns:p14="http://schemas.microsoft.com/office/powerpoint/2010/main">
        <p14:playEvt time="248" objId="9"/>
        <p14:stopEvt time="248" objId="9"/>
        <p14:playEvt time="248" objId="9"/>
        <p14:stopEvt time="5770" objId="9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E7845-318E-4C43-AE2C-79D456B75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200" dirty="0"/>
              <a:t>Estate Management enhancements</a:t>
            </a:r>
            <a:br>
              <a:rPr lang="en-GB" sz="3200" dirty="0"/>
            </a:br>
            <a:r>
              <a:rPr lang="en-GB" sz="3200" dirty="0"/>
              <a:t>Permeability routes</a:t>
            </a:r>
            <a:endParaRPr lang="en-IE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F88CC7-0327-4738-B2A1-3FF2219DD9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121" y="1869341"/>
            <a:ext cx="7661944" cy="4882441"/>
          </a:xfrm>
        </p:spPr>
        <p:txBody>
          <a:bodyPr anchor="t" anchorCtr="0">
            <a:noAutofit/>
          </a:bodyPr>
          <a:lstStyle/>
          <a:p>
            <a:r>
              <a:rPr lang="en-GB" sz="3200" dirty="0"/>
              <a:t>250k budget provision for street enhancement </a:t>
            </a:r>
          </a:p>
          <a:p>
            <a:r>
              <a:rPr lang="en-GB" sz="3200" dirty="0" err="1"/>
              <a:t>Tór</a:t>
            </a:r>
            <a:r>
              <a:rPr lang="en-GB" sz="3200" dirty="0"/>
              <a:t> an </a:t>
            </a:r>
            <a:r>
              <a:rPr lang="en-GB" sz="3200" dirty="0" err="1"/>
              <a:t>Rí</a:t>
            </a:r>
            <a:r>
              <a:rPr lang="en-GB" sz="3200" dirty="0"/>
              <a:t> &amp; </a:t>
            </a:r>
            <a:r>
              <a:rPr lang="en-GB" sz="3200" dirty="0" err="1"/>
              <a:t>Méile</a:t>
            </a:r>
            <a:r>
              <a:rPr lang="en-GB" sz="3200" dirty="0"/>
              <a:t> an </a:t>
            </a:r>
            <a:r>
              <a:rPr lang="en-GB" sz="3200" dirty="0" err="1"/>
              <a:t>Rí</a:t>
            </a:r>
            <a:r>
              <a:rPr lang="en-GB" sz="3200" dirty="0"/>
              <a:t> to Thomas Omer Way</a:t>
            </a:r>
          </a:p>
          <a:p>
            <a:r>
              <a:rPr lang="en-GB" sz="3200" dirty="0"/>
              <a:t>Design fully accessible route </a:t>
            </a:r>
          </a:p>
          <a:p>
            <a:r>
              <a:rPr lang="en-GB" sz="3200" dirty="0"/>
              <a:t>On site meeting held with ESB Networks </a:t>
            </a:r>
          </a:p>
          <a:p>
            <a:r>
              <a:rPr lang="en-GB" sz="3200" dirty="0"/>
              <a:t>Draft design/ final route - May ACM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AA56A25-4742-4810-B90A-A9EA1116FD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6993" y="1869341"/>
            <a:ext cx="3816748" cy="237063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3515316-2DF7-4C2A-9769-01550D7438C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330" r="6388"/>
          <a:stretch/>
        </p:blipFill>
        <p:spPr>
          <a:xfrm>
            <a:off x="7936992" y="4273137"/>
            <a:ext cx="3798341" cy="247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0416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E7845-318E-4C43-AE2C-79D456B75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29654"/>
            <a:ext cx="11029611" cy="988329"/>
          </a:xfrm>
        </p:spPr>
        <p:txBody>
          <a:bodyPr wrap="square" anchor="b">
            <a:normAutofit/>
          </a:bodyPr>
          <a:lstStyle/>
          <a:p>
            <a:r>
              <a:rPr lang="en-GB" dirty="0"/>
              <a:t>Estate Management enhancements</a:t>
            </a:r>
            <a:br>
              <a:rPr lang="en-GB" dirty="0"/>
            </a:br>
            <a:r>
              <a:rPr lang="en-GB" dirty="0"/>
              <a:t> age Friendly homes- Tor an </a:t>
            </a:r>
            <a:r>
              <a:rPr lang="en-GB" dirty="0" err="1"/>
              <a:t>Rí</a:t>
            </a:r>
            <a:r>
              <a:rPr lang="en-GB" dirty="0"/>
              <a:t> Lane</a:t>
            </a:r>
            <a:endParaRPr lang="en-IE" dirty="0"/>
          </a:p>
        </p:txBody>
      </p:sp>
      <p:pic>
        <p:nvPicPr>
          <p:cNvPr id="1026" name="3E721CBB-E137-4BD4-BDEF-05FA295FD795">
            <a:extLst>
              <a:ext uri="{FF2B5EF4-FFF2-40B4-BE49-F238E27FC236}">
                <a16:creationId xmlns:a16="http://schemas.microsoft.com/office/drawing/2014/main" id="{02E4E2CA-6AF7-4741-B600-301D3E1505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2886" y="2227998"/>
            <a:ext cx="4869950" cy="3977189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" name="Content Placeholder 3">
            <a:extLst>
              <a:ext uri="{FF2B5EF4-FFF2-40B4-BE49-F238E27FC236}">
                <a16:creationId xmlns:a16="http://schemas.microsoft.com/office/drawing/2014/main" id="{9D594F60-2715-91E3-7E00-936669E411F9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6392598" y="2227998"/>
            <a:ext cx="4633363" cy="3977189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7" name="BD71B3CE-BB58-4A00-8927-53B04BA18CCB">
            <a:extLst>
              <a:ext uri="{FF2B5EF4-FFF2-40B4-BE49-F238E27FC236}">
                <a16:creationId xmlns:a16="http://schemas.microsoft.com/office/drawing/2014/main" id="{308C943A-4A8E-4869-9800-E5D63DB64E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599" y="2227999"/>
            <a:ext cx="4633364" cy="3977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82677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E7845-318E-4C43-AE2C-79D456B75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29654"/>
            <a:ext cx="11029611" cy="988329"/>
          </a:xfrm>
        </p:spPr>
        <p:txBody>
          <a:bodyPr wrap="square" anchor="b">
            <a:normAutofit/>
          </a:bodyPr>
          <a:lstStyle/>
          <a:p>
            <a:r>
              <a:rPr lang="en-GB" dirty="0"/>
              <a:t>Healthy communities Programme     </a:t>
            </a:r>
            <a:endParaRPr lang="en-IE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8A8C75D6-D7D9-48FF-8EFF-D0FA070581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1626" r="-2" b="2510"/>
          <a:stretch/>
        </p:blipFill>
        <p:spPr>
          <a:xfrm>
            <a:off x="581192" y="2227999"/>
            <a:ext cx="5422392" cy="3633048"/>
          </a:xfrm>
          <a:noFill/>
        </p:spPr>
      </p:pic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D4D8FFD5-9C65-4083-8398-711389BE7DB7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6188421" y="2227999"/>
            <a:ext cx="5422392" cy="3633048"/>
          </a:xfrm>
        </p:spPr>
        <p:txBody>
          <a:bodyPr>
            <a:normAutofit lnSpcReduction="10000"/>
          </a:bodyPr>
          <a:lstStyle/>
          <a:p>
            <a:r>
              <a:rPr lang="en-US" sz="3200" dirty="0"/>
              <a:t>Funding under </a:t>
            </a:r>
            <a:r>
              <a:rPr lang="en-US" sz="3200" dirty="0" err="1"/>
              <a:t>Sláintecare</a:t>
            </a:r>
            <a:r>
              <a:rPr lang="en-US" sz="3200" dirty="0"/>
              <a:t> Programme</a:t>
            </a:r>
          </a:p>
          <a:p>
            <a:r>
              <a:rPr lang="en-US" sz="3200" dirty="0"/>
              <a:t>Installation of Calisthenics Equipment in Balgaddy</a:t>
            </a:r>
          </a:p>
          <a:p>
            <a:r>
              <a:rPr lang="en-US" sz="3200" dirty="0"/>
              <a:t>Interviews for co-ordinator post scheduled for March 2022</a:t>
            </a:r>
          </a:p>
        </p:txBody>
      </p:sp>
    </p:spTree>
    <p:extLst>
      <p:ext uri="{BB962C8B-B14F-4D97-AF65-F5344CB8AC3E}">
        <p14:creationId xmlns:p14="http://schemas.microsoft.com/office/powerpoint/2010/main" val="3441481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E7845-318E-4C43-AE2C-79D456B75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New social housing &amp; community centre</a:t>
            </a:r>
            <a:endParaRPr lang="en-IE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F88CC7-0327-4738-B2A1-3FF2219DD9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104" y="1923393"/>
            <a:ext cx="6669024" cy="4556235"/>
          </a:xfrm>
        </p:spPr>
        <p:txBody>
          <a:bodyPr>
            <a:normAutofit/>
          </a:bodyPr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IE" sz="2800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Tender advertised for the design and build of 69 homes and a community facility advertised 11</a:t>
            </a:r>
            <a:r>
              <a:rPr lang="en-IE" sz="2800" baseline="30000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th</a:t>
            </a:r>
            <a:r>
              <a:rPr lang="en-IE" sz="2800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 February 2022</a:t>
            </a:r>
            <a:endParaRPr lang="en-IE" sz="2800" dirty="0">
              <a:effectLst/>
              <a:latin typeface="Gill Sans MT" panose="020B0502020104020203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IE" sz="2800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Deadline for responses 4</a:t>
            </a:r>
            <a:r>
              <a:rPr lang="en-IE" sz="2800" baseline="30000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th</a:t>
            </a:r>
            <a:r>
              <a:rPr lang="en-IE" sz="2800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 April 2022</a:t>
            </a:r>
            <a:endParaRPr lang="en-IE" sz="2800" dirty="0">
              <a:effectLst/>
              <a:latin typeface="Gill Sans MT" panose="020B0502020104020203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IE" sz="2800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Tender evaluation and preferred bidder selected prior to end of Q2 2022</a:t>
            </a:r>
            <a:endParaRPr lang="en-IE" sz="2800" dirty="0">
              <a:effectLst/>
              <a:latin typeface="Gill Sans MT" panose="020B0502020104020203" pitchFamily="34" charset="0"/>
              <a:ea typeface="Calibri" panose="020F0502020204030204" pitchFamily="34" charset="0"/>
            </a:endParaRPr>
          </a:p>
          <a:p>
            <a:endParaRPr lang="en-GB" sz="2800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BFADD44-C12E-4C2F-AD90-6675F962AA60}"/>
              </a:ext>
            </a:extLst>
          </p:cNvPr>
          <p:cNvPicPr>
            <a:picLocks noGrp="1" noChangeAspect="1"/>
          </p:cNvPicPr>
          <p:nvPr>
            <p:ph idx="2"/>
          </p:nvPr>
        </p:nvPicPr>
        <p:blipFill>
          <a:blip r:embed="rId2"/>
          <a:stretch>
            <a:fillRect/>
          </a:stretch>
        </p:blipFill>
        <p:spPr>
          <a:xfrm>
            <a:off x="7229855" y="1923393"/>
            <a:ext cx="4511041" cy="4556235"/>
          </a:xfrm>
        </p:spPr>
      </p:pic>
    </p:spTree>
    <p:extLst>
      <p:ext uri="{BB962C8B-B14F-4D97-AF65-F5344CB8AC3E}">
        <p14:creationId xmlns:p14="http://schemas.microsoft.com/office/powerpoint/2010/main" val="2678885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E7845-318E-4C43-AE2C-79D456B75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>
                <a:latin typeface="Gill Sans MT" panose="020B0502020104020203" pitchFamily="34" charset="0"/>
              </a:rPr>
              <a:t>Housing Voids/transfers 2022 to date </a:t>
            </a:r>
            <a:endParaRPr lang="en-IE" sz="3600" dirty="0">
              <a:latin typeface="Gill Sans MT" panose="020B0502020104020203" pitchFamily="34" charset="0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F3DBC2F6-5176-4F17-B2CA-CB22E71C0B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8002560"/>
              </p:ext>
            </p:extLst>
          </p:nvPr>
        </p:nvGraphicFramePr>
        <p:xfrm>
          <a:off x="428924" y="2507865"/>
          <a:ext cx="11334145" cy="1280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413759">
                  <a:extLst>
                    <a:ext uri="{9D8B030D-6E8A-4147-A177-3AD203B41FA5}">
                      <a16:colId xmlns:a16="http://schemas.microsoft.com/office/drawing/2014/main" val="87464822"/>
                    </a:ext>
                  </a:extLst>
                </a:gridCol>
                <a:gridCol w="1926336">
                  <a:extLst>
                    <a:ext uri="{9D8B030D-6E8A-4147-A177-3AD203B41FA5}">
                      <a16:colId xmlns:a16="http://schemas.microsoft.com/office/drawing/2014/main" val="1979411629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3178214657"/>
                    </a:ext>
                  </a:extLst>
                </a:gridCol>
                <a:gridCol w="1763008">
                  <a:extLst>
                    <a:ext uri="{9D8B030D-6E8A-4147-A177-3AD203B41FA5}">
                      <a16:colId xmlns:a16="http://schemas.microsoft.com/office/drawing/2014/main" val="2057908659"/>
                    </a:ext>
                  </a:extLst>
                </a:gridCol>
                <a:gridCol w="2219362">
                  <a:extLst>
                    <a:ext uri="{9D8B030D-6E8A-4147-A177-3AD203B41FA5}">
                      <a16:colId xmlns:a16="http://schemas.microsoft.com/office/drawing/2014/main" val="2398470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sz="2400" dirty="0">
                          <a:latin typeface="+mn-lt"/>
                        </a:rPr>
                        <a:t>Status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+mn-lt"/>
                        </a:rPr>
                        <a:t>Completed </a:t>
                      </a:r>
                      <a:endParaRPr lang="en-IE" sz="2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+mn-lt"/>
                        </a:rPr>
                        <a:t>In progress </a:t>
                      </a:r>
                      <a:endParaRPr lang="en-IE" sz="2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+mn-lt"/>
                        </a:rPr>
                        <a:t>Awaiting Contractor </a:t>
                      </a:r>
                      <a:endParaRPr lang="en-IE" sz="2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+mn-lt"/>
                        </a:rPr>
                        <a:t>Total </a:t>
                      </a:r>
                      <a:endParaRPr lang="en-IE" sz="24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310867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sz="2400" dirty="0">
                          <a:latin typeface="+mn-lt"/>
                        </a:rPr>
                        <a:t>Number of Re-lets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+mn-lt"/>
                        </a:rPr>
                        <a:t>6</a:t>
                      </a:r>
                      <a:endParaRPr lang="en-IE" sz="2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+mn-lt"/>
                        </a:rPr>
                        <a:t>3</a:t>
                      </a:r>
                      <a:endParaRPr lang="en-IE" sz="2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+mn-lt"/>
                        </a:rPr>
                        <a:t>8</a:t>
                      </a:r>
                      <a:endParaRPr lang="en-IE" sz="2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+mn-lt"/>
                        </a:rPr>
                        <a:t>17</a:t>
                      </a:r>
                      <a:endParaRPr lang="en-IE" sz="24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0988076"/>
                  </a:ext>
                </a:extLst>
              </a:tr>
            </a:tbl>
          </a:graphicData>
        </a:graphic>
      </p:graphicFrame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99455652-FFE4-4FDF-AD67-6108D52CB2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2309578"/>
              </p:ext>
            </p:extLst>
          </p:nvPr>
        </p:nvGraphicFramePr>
        <p:xfrm>
          <a:off x="428924" y="4350135"/>
          <a:ext cx="11334145" cy="9144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875314">
                  <a:extLst>
                    <a:ext uri="{9D8B030D-6E8A-4147-A177-3AD203B41FA5}">
                      <a16:colId xmlns:a16="http://schemas.microsoft.com/office/drawing/2014/main" val="2497004290"/>
                    </a:ext>
                  </a:extLst>
                </a:gridCol>
                <a:gridCol w="3875314">
                  <a:extLst>
                    <a:ext uri="{9D8B030D-6E8A-4147-A177-3AD203B41FA5}">
                      <a16:colId xmlns:a16="http://schemas.microsoft.com/office/drawing/2014/main" val="246290372"/>
                    </a:ext>
                  </a:extLst>
                </a:gridCol>
                <a:gridCol w="3583517">
                  <a:extLst>
                    <a:ext uri="{9D8B030D-6E8A-4147-A177-3AD203B41FA5}">
                      <a16:colId xmlns:a16="http://schemas.microsoft.com/office/drawing/2014/main" val="2089162756"/>
                    </a:ext>
                  </a:extLst>
                </a:gridCol>
              </a:tblGrid>
              <a:tr h="364661">
                <a:tc>
                  <a:txBody>
                    <a:bodyPr/>
                    <a:lstStyle/>
                    <a:p>
                      <a:pPr algn="ctr"/>
                      <a:r>
                        <a:rPr lang="en-IE" sz="2400" dirty="0">
                          <a:latin typeface="+mn-lt"/>
                        </a:rPr>
                        <a:t>Type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+mn-lt"/>
                        </a:rPr>
                        <a:t>Allocations </a:t>
                      </a:r>
                      <a:endParaRPr lang="en-IE" sz="2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+mn-lt"/>
                        </a:rPr>
                        <a:t>Transfers </a:t>
                      </a:r>
                      <a:endParaRPr lang="en-IE" sz="24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89500922"/>
                  </a:ext>
                </a:extLst>
              </a:tr>
              <a:tr h="333248">
                <a:tc>
                  <a:txBody>
                    <a:bodyPr/>
                    <a:lstStyle/>
                    <a:p>
                      <a:pPr algn="ctr"/>
                      <a:r>
                        <a:rPr lang="en-IE" sz="2400" dirty="0">
                          <a:latin typeface="+mn-lt"/>
                        </a:rPr>
                        <a:t>No. of New Tenancies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+mn-lt"/>
                        </a:rPr>
                        <a:t>2</a:t>
                      </a:r>
                      <a:endParaRPr lang="en-IE" sz="2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+mn-lt"/>
                        </a:rPr>
                        <a:t>1</a:t>
                      </a:r>
                      <a:endParaRPr lang="en-IE" sz="24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64535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2968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E7845-318E-4C43-AE2C-79D456B75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07565"/>
            <a:ext cx="11029611" cy="1013804"/>
          </a:xfrm>
        </p:spPr>
        <p:txBody>
          <a:bodyPr>
            <a:noAutofit/>
          </a:bodyPr>
          <a:lstStyle/>
          <a:p>
            <a:r>
              <a:rPr lang="en-GB" sz="3200" b="1" dirty="0"/>
              <a:t>Painting/Communal Area//Targeted maintenance Works</a:t>
            </a:r>
            <a:endParaRPr lang="en-IE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F88CC7-0327-4738-B2A1-3FF2219DD9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913" y="1731967"/>
            <a:ext cx="11171890" cy="4756163"/>
          </a:xfrm>
        </p:spPr>
        <p:txBody>
          <a:bodyPr>
            <a:noAutofit/>
          </a:bodyPr>
          <a:lstStyle/>
          <a:p>
            <a:pPr marL="269875" lvl="1" indent="-269875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IE" sz="3200" dirty="0"/>
              <a:t>Glass replacement ongoing in communal area </a:t>
            </a:r>
          </a:p>
          <a:p>
            <a:pPr marL="269875" lvl="1" indent="-269875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IE" sz="3200" dirty="0"/>
              <a:t>Remaining utility box covers to be tendered</a:t>
            </a:r>
          </a:p>
          <a:p>
            <a:pPr marL="269875" lvl="1" indent="-269875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IE" sz="3200" dirty="0"/>
              <a:t>Structural roof repairs Foxdene Avenue, contractor appointed</a:t>
            </a:r>
          </a:p>
          <a:p>
            <a:pPr marL="269875" lvl="1" indent="-269875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IE" sz="3200" dirty="0"/>
              <a:t>Communal Door Installation/ Fencing</a:t>
            </a:r>
          </a:p>
          <a:p>
            <a:pPr marL="0" indent="0">
              <a:buNone/>
            </a:pPr>
            <a:endParaRPr lang="en-GB" sz="2400" dirty="0">
              <a:solidFill>
                <a:schemeClr val="tx1"/>
              </a:solidFill>
              <a:highlight>
                <a:srgbClr val="FFFF00"/>
              </a:highlight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031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E7845-318E-4C43-AE2C-79D456B75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29654"/>
            <a:ext cx="11029611" cy="988329"/>
          </a:xfrm>
        </p:spPr>
        <p:txBody>
          <a:bodyPr wrap="square" anchor="b">
            <a:normAutofit/>
          </a:bodyPr>
          <a:lstStyle/>
          <a:p>
            <a:r>
              <a:rPr lang="en-GB"/>
              <a:t>Upcoming Estate Management Initiatives </a:t>
            </a:r>
            <a:endParaRPr lang="en-IE"/>
          </a:p>
        </p:txBody>
      </p:sp>
      <p:pic>
        <p:nvPicPr>
          <p:cNvPr id="12" name="Picture 11" descr="A bouquet of flowers&#10;&#10;Description automatically generated with medium confidence">
            <a:extLst>
              <a:ext uri="{FF2B5EF4-FFF2-40B4-BE49-F238E27FC236}">
                <a16:creationId xmlns:a16="http://schemas.microsoft.com/office/drawing/2014/main" id="{38D1C81A-7400-4704-9E90-4401CCABE1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061" r="1" b="27356"/>
          <a:stretch/>
        </p:blipFill>
        <p:spPr>
          <a:xfrm>
            <a:off x="581192" y="2227999"/>
            <a:ext cx="5422392" cy="3633048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F88CC7-0327-4738-B2A1-3FF2219DD947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6188410" y="1469205"/>
            <a:ext cx="6003589" cy="5239820"/>
          </a:xfrm>
        </p:spPr>
        <p:txBody>
          <a:bodyPr wrap="square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IE" sz="2000" b="1" u="sng" dirty="0">
                <a:effectLst/>
              </a:rPr>
              <a:t>Easter</a:t>
            </a:r>
            <a:endParaRPr lang="en-IE" sz="2000" dirty="0">
              <a:effectLst/>
            </a:endParaRPr>
          </a:p>
          <a:p>
            <a:pPr marL="342900" lvl="0" indent="-342900">
              <a:lnSpc>
                <a:spcPct val="90000"/>
              </a:lnSpc>
              <a:buFont typeface="Symbol" panose="05050102010706020507" pitchFamily="18" charset="2"/>
              <a:buChar char=""/>
            </a:pPr>
            <a:r>
              <a:rPr lang="en-IE" sz="2000" dirty="0">
                <a:effectLst/>
              </a:rPr>
              <a:t>Two Day Easter Event planned for local children on 13</a:t>
            </a:r>
            <a:r>
              <a:rPr lang="en-IE" sz="2000" baseline="30000" dirty="0">
                <a:effectLst/>
              </a:rPr>
              <a:t>th</a:t>
            </a:r>
            <a:r>
              <a:rPr lang="en-IE" sz="2000" dirty="0">
                <a:effectLst/>
              </a:rPr>
              <a:t> and 14</a:t>
            </a:r>
            <a:r>
              <a:rPr lang="en-IE" sz="2000" baseline="30000" dirty="0">
                <a:effectLst/>
              </a:rPr>
              <a:t>th</a:t>
            </a:r>
            <a:r>
              <a:rPr lang="en-IE" sz="2000" dirty="0">
                <a:effectLst/>
              </a:rPr>
              <a:t> April in the Child and Family Centre. Creative art classes followed by Easter Egg hunts in the community garden.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IE" sz="2000" b="1" u="sng" dirty="0">
                <a:effectLst/>
              </a:rPr>
              <a:t>Spring</a:t>
            </a:r>
            <a:endParaRPr lang="en-IE" sz="2000" dirty="0">
              <a:effectLst/>
            </a:endParaRPr>
          </a:p>
          <a:p>
            <a:pPr marL="342900" lvl="0" indent="-342900">
              <a:lnSpc>
                <a:spcPct val="90000"/>
              </a:lnSpc>
              <a:buFont typeface="Symbol" panose="05050102010706020507" pitchFamily="18" charset="2"/>
              <a:buChar char=""/>
            </a:pPr>
            <a:r>
              <a:rPr lang="en-IE" sz="2000" dirty="0">
                <a:effectLst/>
              </a:rPr>
              <a:t>Spring flower arrangement class for April in the Child and Family Ctr.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IE" sz="2000" dirty="0">
                <a:effectLst/>
              </a:rPr>
              <a:t>  </a:t>
            </a:r>
            <a:r>
              <a:rPr lang="en-IE" sz="2000" b="1" u="sng" dirty="0">
                <a:effectLst/>
              </a:rPr>
              <a:t>Networking Group with local agencies</a:t>
            </a:r>
            <a:endParaRPr lang="en-IE" sz="2000" dirty="0">
              <a:effectLst/>
            </a:endParaRPr>
          </a:p>
          <a:p>
            <a:pPr marL="342900" lvl="0" indent="-342900">
              <a:lnSpc>
                <a:spcPct val="90000"/>
              </a:lnSpc>
              <a:buFont typeface="Symbol" panose="05050102010706020507" pitchFamily="18" charset="2"/>
              <a:buChar char=""/>
            </a:pPr>
            <a:r>
              <a:rPr lang="en-IE" sz="2000" dirty="0">
                <a:effectLst/>
              </a:rPr>
              <a:t>To reconnect and recommence monthly meetings with local services in the area on March 30</a:t>
            </a:r>
            <a:r>
              <a:rPr lang="en-IE" sz="2000" baseline="30000" dirty="0">
                <a:effectLst/>
              </a:rPr>
              <a:t>th</a:t>
            </a:r>
          </a:p>
        </p:txBody>
      </p:sp>
    </p:spTree>
    <p:extLst>
      <p:ext uri="{BB962C8B-B14F-4D97-AF65-F5344CB8AC3E}">
        <p14:creationId xmlns:p14="http://schemas.microsoft.com/office/powerpoint/2010/main" val="2169101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E7845-318E-4C43-AE2C-79D456B75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29654"/>
            <a:ext cx="11029611" cy="988329"/>
          </a:xfrm>
        </p:spPr>
        <p:txBody>
          <a:bodyPr wrap="square" anchor="b">
            <a:normAutofit/>
          </a:bodyPr>
          <a:lstStyle/>
          <a:p>
            <a:r>
              <a:rPr lang="en-GB" dirty="0"/>
              <a:t>Better block Foundation &amp; Balgaddy</a:t>
            </a:r>
            <a:endParaRPr lang="en-IE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139C9D6-823F-4963-90E6-ED2EB5CE57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5836" y="2227999"/>
            <a:ext cx="4513103" cy="3633048"/>
          </a:xfrm>
          <a:noFill/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1701347-9D30-4177-9395-9A39E57594DC}"/>
              </a:ext>
            </a:extLst>
          </p:cNvPr>
          <p:cNvPicPr>
            <a:picLocks noGrp="1" noChangeAspect="1"/>
          </p:cNvPicPr>
          <p:nvPr>
            <p:ph idx="2"/>
          </p:nvPr>
        </p:nvPicPr>
        <p:blipFill>
          <a:blip r:embed="rId3"/>
          <a:stretch>
            <a:fillRect/>
          </a:stretch>
        </p:blipFill>
        <p:spPr>
          <a:xfrm>
            <a:off x="6188075" y="2227999"/>
            <a:ext cx="5422900" cy="3633048"/>
          </a:xfrm>
        </p:spPr>
      </p:pic>
    </p:spTree>
    <p:extLst>
      <p:ext uri="{BB962C8B-B14F-4D97-AF65-F5344CB8AC3E}">
        <p14:creationId xmlns:p14="http://schemas.microsoft.com/office/powerpoint/2010/main" val="1000509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C5785A1-A11B-4026-B662-8CC27ADC5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Clean Up- Tor an </a:t>
            </a:r>
            <a:r>
              <a:rPr lang="en-GB" dirty="0" err="1"/>
              <a:t>Rí</a:t>
            </a:r>
            <a:r>
              <a:rPr lang="en-GB" dirty="0"/>
              <a:t> Lane</a:t>
            </a:r>
            <a:endParaRPr lang="en-IE" dirty="0"/>
          </a:p>
        </p:txBody>
      </p:sp>
      <p:pic>
        <p:nvPicPr>
          <p:cNvPr id="10" name="Content Placeholder 9" descr="A picture containing outdoor, stone, concrete, garden&#10;&#10;Description automatically generated">
            <a:extLst>
              <a:ext uri="{FF2B5EF4-FFF2-40B4-BE49-F238E27FC236}">
                <a16:creationId xmlns:a16="http://schemas.microsoft.com/office/drawing/2014/main" id="{D565CA84-1AC2-408D-A8B2-8D4CAFE4F8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48230" y="1646060"/>
            <a:ext cx="3633787" cy="4794608"/>
          </a:xfrm>
        </p:spPr>
      </p:pic>
      <p:pic>
        <p:nvPicPr>
          <p:cNvPr id="7" name="Content Placeholder 6" descr="A picture containing building, brick, stone&#10;&#10;Description automatically generated">
            <a:extLst>
              <a:ext uri="{FF2B5EF4-FFF2-40B4-BE49-F238E27FC236}">
                <a16:creationId xmlns:a16="http://schemas.microsoft.com/office/drawing/2014/main" id="{30B5971B-3CAB-4751-B805-AFA8727D4857}"/>
              </a:ext>
            </a:extLst>
          </p:cNvPr>
          <p:cNvPicPr>
            <a:picLocks noGrp="1" noChangeAspect="1"/>
          </p:cNvPicPr>
          <p:nvPr>
            <p:ph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47308" y="1808735"/>
            <a:ext cx="3633787" cy="4469257"/>
          </a:xfrm>
        </p:spPr>
      </p:pic>
    </p:spTree>
    <p:extLst>
      <p:ext uri="{BB962C8B-B14F-4D97-AF65-F5344CB8AC3E}">
        <p14:creationId xmlns:p14="http://schemas.microsoft.com/office/powerpoint/2010/main" val="1614249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C5785A1-A11B-4026-B662-8CC27ADC5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Clean Up- Tor an </a:t>
            </a:r>
            <a:r>
              <a:rPr lang="en-GB" dirty="0" err="1"/>
              <a:t>Rí</a:t>
            </a:r>
            <a:r>
              <a:rPr lang="en-GB" dirty="0"/>
              <a:t> Lane</a:t>
            </a:r>
            <a:endParaRPr lang="en-IE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2B7EEA8-243A-4FED-8C4F-757ADC1285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96522" y="1572429"/>
            <a:ext cx="3633787" cy="4941869"/>
          </a:xfrm>
        </p:spPr>
      </p:pic>
      <p:pic>
        <p:nvPicPr>
          <p:cNvPr id="12" name="Content Placeholder 11" descr="A picture containing building, brick, wall, outdoor&#10;&#10;Description automatically generated">
            <a:extLst>
              <a:ext uri="{FF2B5EF4-FFF2-40B4-BE49-F238E27FC236}">
                <a16:creationId xmlns:a16="http://schemas.microsoft.com/office/drawing/2014/main" id="{ED4BB17C-FB4C-44F9-85F8-B8A46EC34D7A}"/>
              </a:ext>
            </a:extLst>
          </p:cNvPr>
          <p:cNvPicPr>
            <a:picLocks noGrp="1" noChangeAspect="1"/>
          </p:cNvPicPr>
          <p:nvPr>
            <p:ph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43019" y="1592473"/>
            <a:ext cx="3633787" cy="4901779"/>
          </a:xfrm>
        </p:spPr>
      </p:pic>
    </p:spTree>
    <p:extLst>
      <p:ext uri="{BB962C8B-B14F-4D97-AF65-F5344CB8AC3E}">
        <p14:creationId xmlns:p14="http://schemas.microsoft.com/office/powerpoint/2010/main" val="23685051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E7845-318E-4C43-AE2C-79D456B75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29654"/>
            <a:ext cx="11029611" cy="988329"/>
          </a:xfrm>
        </p:spPr>
        <p:txBody>
          <a:bodyPr wrap="square" anchor="b">
            <a:normAutofit/>
          </a:bodyPr>
          <a:lstStyle/>
          <a:p>
            <a:r>
              <a:rPr lang="en-GB" dirty="0"/>
              <a:t>Clean up- Foxdene Avenue   </a:t>
            </a:r>
            <a:endParaRPr lang="en-IE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4372232-3C0A-441A-A71A-364C36DCC2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04742" y="2074760"/>
            <a:ext cx="4457746" cy="4541179"/>
          </a:xfrm>
        </p:spPr>
      </p:pic>
      <p:pic>
        <p:nvPicPr>
          <p:cNvPr id="16" name="Content Placeholder 15" descr="A picture containing building, outdoor, stone&#10;&#10;Description automatically generated">
            <a:extLst>
              <a:ext uri="{FF2B5EF4-FFF2-40B4-BE49-F238E27FC236}">
                <a16:creationId xmlns:a16="http://schemas.microsoft.com/office/drawing/2014/main" id="{467E3B6D-F44C-4E7E-A40B-882282935BBC}"/>
              </a:ext>
            </a:extLst>
          </p:cNvPr>
          <p:cNvPicPr>
            <a:picLocks noGrp="1" noChangeAspect="1"/>
          </p:cNvPicPr>
          <p:nvPr>
            <p:ph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20939" y="1891540"/>
            <a:ext cx="4457744" cy="4907622"/>
          </a:xfrm>
        </p:spPr>
      </p:pic>
    </p:spTree>
    <p:extLst>
      <p:ext uri="{BB962C8B-B14F-4D97-AF65-F5344CB8AC3E}">
        <p14:creationId xmlns:p14="http://schemas.microsoft.com/office/powerpoint/2010/main" val="3976528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E7845-318E-4C43-AE2C-79D456B75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29654"/>
            <a:ext cx="11029611" cy="988329"/>
          </a:xfrm>
        </p:spPr>
        <p:txBody>
          <a:bodyPr wrap="square" anchor="b">
            <a:normAutofit/>
          </a:bodyPr>
          <a:lstStyle/>
          <a:p>
            <a:r>
              <a:rPr lang="en-GB" dirty="0"/>
              <a:t>Clean up- Foxdene Avenue   </a:t>
            </a:r>
            <a:endParaRPr lang="en-IE" dirty="0"/>
          </a:p>
        </p:txBody>
      </p:sp>
      <p:pic>
        <p:nvPicPr>
          <p:cNvPr id="9" name="Content Placeholder 8" descr="A picture containing building, brick, stone&#10;&#10;Description automatically generated">
            <a:extLst>
              <a:ext uri="{FF2B5EF4-FFF2-40B4-BE49-F238E27FC236}">
                <a16:creationId xmlns:a16="http://schemas.microsoft.com/office/drawing/2014/main" id="{0D6C2BB4-978F-4D27-A512-E13DDABF00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26652" y="1777912"/>
            <a:ext cx="3633787" cy="4530904"/>
          </a:xfrm>
        </p:spPr>
      </p:pic>
      <p:pic>
        <p:nvPicPr>
          <p:cNvPr id="11" name="Content Placeholder 10" descr="A picture containing stone&#10;&#10;Description automatically generated">
            <a:extLst>
              <a:ext uri="{FF2B5EF4-FFF2-40B4-BE49-F238E27FC236}">
                <a16:creationId xmlns:a16="http://schemas.microsoft.com/office/drawing/2014/main" id="{0A8B7E82-FE54-4E2F-B80A-6FBAA302DE6F}"/>
              </a:ext>
            </a:extLst>
          </p:cNvPr>
          <p:cNvPicPr>
            <a:picLocks noGrp="1" noChangeAspect="1"/>
          </p:cNvPicPr>
          <p:nvPr>
            <p:ph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982920" y="1459412"/>
            <a:ext cx="3633787" cy="5167902"/>
          </a:xfrm>
        </p:spPr>
      </p:pic>
    </p:spTree>
    <p:extLst>
      <p:ext uri="{BB962C8B-B14F-4D97-AF65-F5344CB8AC3E}">
        <p14:creationId xmlns:p14="http://schemas.microsoft.com/office/powerpoint/2010/main" val="2037549114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ti- Social Behaviour- SPC" id="{F6D5B0F7-B82E-42EC-BA39-8C214D39869A}" vid="{37BC15E6-2362-4B71-ABD4-6F515B0F53D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</TotalTime>
  <Words>294</Words>
  <Application>Microsoft Office PowerPoint</Application>
  <PresentationFormat>Widescreen</PresentationFormat>
  <Paragraphs>53</Paragraphs>
  <Slides>13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Gill Sans MT</vt:lpstr>
      <vt:lpstr>Symbol</vt:lpstr>
      <vt:lpstr>Wingdings</vt:lpstr>
      <vt:lpstr>Wingdings 2</vt:lpstr>
      <vt:lpstr>Dividend</vt:lpstr>
      <vt:lpstr>Balgaddy UPDATE  Area committee Meeting 22nd MarCH 2021</vt:lpstr>
      <vt:lpstr>Housing Voids/transfers 2022 to date </vt:lpstr>
      <vt:lpstr>Painting/Communal Area//Targeted maintenance Works</vt:lpstr>
      <vt:lpstr>Upcoming Estate Management Initiatives </vt:lpstr>
      <vt:lpstr>Better block Foundation &amp; Balgaddy</vt:lpstr>
      <vt:lpstr>Clean Up- Tor an Rí Lane</vt:lpstr>
      <vt:lpstr>Clean Up- Tor an Rí Lane</vt:lpstr>
      <vt:lpstr>Clean up- Foxdene Avenue   </vt:lpstr>
      <vt:lpstr>Clean up- Foxdene Avenue   </vt:lpstr>
      <vt:lpstr>Estate Management enhancements Permeability routes</vt:lpstr>
      <vt:lpstr>Estate Management enhancements  age Friendly homes- Tor an Rí Lane</vt:lpstr>
      <vt:lpstr>Healthy communities Programme     </vt:lpstr>
      <vt:lpstr>New social housing &amp; community centre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Balgaddy UPDATE  Area committee Meeting 23rd November 2021</dc:title>
  <dc:creator>Elaine Leech</dc:creator>
  <cp:lastModifiedBy>Elaine Leech</cp:lastModifiedBy>
  <cp:revision>14</cp:revision>
  <dcterms:created xsi:type="dcterms:W3CDTF">2021-11-15T16:06:58Z</dcterms:created>
  <dcterms:modified xsi:type="dcterms:W3CDTF">2022-03-22T13:10:27Z</dcterms:modified>
</cp:coreProperties>
</file>