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75" r:id="rId3"/>
    <p:sldId id="270" r:id="rId4"/>
    <p:sldId id="286" r:id="rId5"/>
    <p:sldId id="274" r:id="rId6"/>
    <p:sldId id="278" r:id="rId7"/>
    <p:sldId id="284" r:id="rId8"/>
    <p:sldId id="280" r:id="rId9"/>
    <p:sldId id="285" r:id="rId10"/>
    <p:sldId id="283" r:id="rId11"/>
    <p:sldId id="287" r:id="rId12"/>
    <p:sldId id="28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5B3E39-E5D0-4B3F-ACCF-D9C72C0DFF9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0F44D-5FAE-46E7-844D-040D3950E64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0F710D-D338-43D4-BE1F-33F6E0360BF9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8221E7-C9B8-49BB-A817-C61A440F7F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B37A546-D214-42E6-B5D6-14B0F9F1B30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F8E1A-95C1-4075-8554-8E778D7FF09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2BC03-0637-4B62-9B8E-325698C642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17EC76F-C4E9-4236-9614-32F5D31857B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70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256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F17EC76F-C4E9-4236-9614-32F5D31857B9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427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C58C5C-278A-41A4-A54C-EE0578D74107}"/>
              </a:ext>
            </a:extLst>
          </p:cNvPr>
          <p:cNvSpPr/>
          <p:nvPr/>
        </p:nvSpPr>
        <p:spPr>
          <a:xfrm>
            <a:off x="446538" y="3085761"/>
            <a:ext cx="11262865" cy="33047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C07BCB-2653-444B-BC31-C6508A7EB1E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81192" y="1020433"/>
            <a:ext cx="10993547" cy="1475009"/>
          </a:xfrm>
        </p:spPr>
        <p:txBody>
          <a:bodyPr/>
          <a:lstStyle>
            <a:lvl1pPr>
              <a:defRPr sz="36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DC978F-4B11-4B44-9A11-FD463773FD5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1192" y="2495443"/>
            <a:ext cx="10993547" cy="590318"/>
          </a:xfrm>
        </p:spPr>
        <p:txBody>
          <a:bodyPr anchor="t"/>
          <a:lstStyle>
            <a:lvl1pPr marL="0" indent="0">
              <a:buNone/>
              <a:defRPr sz="1600" cap="all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6FBFDA-82D6-407D-8149-A9A73B8FA3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7C691B6B-3AD1-45E0-89F0-37CC031AC5AA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5C14ED-3E5E-431D-B5F1-C3BA4BF569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788F18-F8CE-4DBE-89FC-15E61C1E44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558302" y="5956136"/>
            <a:ext cx="1016437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FA9C5EBF-78CE-48A2-A2B1-9F9EB8012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8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251B381-7C3B-4C04-AF80-81D38C67B8F8}"/>
              </a:ext>
            </a:extLst>
          </p:cNvPr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18AE6-F817-437C-8E05-6123943B8D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D8945D33-3440-4DE0-B0AD-03297C2E994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379426-46E5-4713-826E-E9E290EEE8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F65CA5-2C3D-4CDF-B705-BEF371616687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4CFE1A-45B0-48E7-97E6-D05A15F56F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89582F-B3B9-4D15-884C-1474964086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4390D-219D-402A-888C-800B254454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E50F75A-43C8-4F4E-9019-9A6DDBC70C8C}"/>
              </a:ext>
            </a:extLst>
          </p:cNvPr>
          <p:cNvSpPr/>
          <p:nvPr/>
        </p:nvSpPr>
        <p:spPr>
          <a:xfrm>
            <a:off x="8839203" y="599727"/>
            <a:ext cx="2906813" cy="581694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>
            <a:extLst>
              <a:ext uri="{FF2B5EF4-FFF2-40B4-BE49-F238E27FC236}">
                <a16:creationId xmlns:a16="http://schemas.microsoft.com/office/drawing/2014/main" id="{02C3CA6A-91B3-404B-ACBB-FF2861D62CE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675723"/>
            <a:ext cx="2004163" cy="5183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F94CECBF-811E-4ADF-B45E-93B9187F935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74926" y="675723"/>
            <a:ext cx="7896282" cy="5183075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4A5DD5-3FFD-4454-BE88-016BB118EC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993672" y="5956136"/>
            <a:ext cx="1328138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D0327491-2989-489F-AC8F-B45421626088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D8C7F2-0AC2-4AE6-9596-9CCC0DE9F6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774926" y="5951811"/>
            <a:ext cx="789628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407D72-67FF-4F47-8024-18AF26C966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446617" y="5956136"/>
            <a:ext cx="1164195" cy="365129"/>
          </a:xfrm>
        </p:spPr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B421AF56-6070-4345-947C-AB4AEB2F76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1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EC75B06-9634-43E7-8FB2-4168DA4BD0FD}"/>
              </a:ext>
            </a:extLst>
          </p:cNvPr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E52FC3-FCE7-48DD-9C9A-7FB5322A54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E82D39-4043-4548-9374-8E068AD820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9F8453-79FA-43D2-B1E4-1753182D1E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6726E4-5AF9-4B48-9315-EA32D6CB9544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4EA88A-E4B9-48AC-9D1C-B5B0F21C64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0FC582-376C-4B98-BACD-C38B52EB9A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F02470-0CD6-4814-9B33-C70E784C3C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43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158CCD7-F49B-4B92-90E4-6B06785F1A67}"/>
              </a:ext>
            </a:extLst>
          </p:cNvPr>
          <p:cNvSpPr/>
          <p:nvPr/>
        </p:nvSpPr>
        <p:spPr>
          <a:xfrm>
            <a:off x="447818" y="5141972"/>
            <a:ext cx="11290855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44D038-CBEC-4967-A074-24238BBF5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3043909"/>
            <a:ext cx="11029611" cy="1497503"/>
          </a:xfrm>
        </p:spPr>
        <p:txBody>
          <a:bodyPr/>
          <a:lstStyle>
            <a:lvl1pPr>
              <a:defRPr sz="36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C19792-B3B5-4AC6-B41D-F4ADFE41A3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4541413"/>
            <a:ext cx="11029611" cy="600559"/>
          </a:xfrm>
        </p:spPr>
        <p:txBody>
          <a:bodyPr anchor="t"/>
          <a:lstStyle>
            <a:lvl1pPr marL="0" indent="0">
              <a:buNone/>
              <a:defRPr cap="all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A10B18-6623-4D4A-AB49-B7B9FE9B7B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2E68ED44-4423-41AE-BCB9-445CF9464ADF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A88C63-56E1-43DF-8DC2-58A0818979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38CB77-F8E6-482D-A636-F53AFC0ED0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A17E4ED6-5F88-4182-A16C-B8E542888E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61ACFF0-5C57-471C-BF4E-A196583D2575}"/>
              </a:ext>
            </a:extLst>
          </p:cNvPr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8F3CAB-D075-4D67-A9CB-235AF03A8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D6E83E-0F7E-4CB7-82B4-005F357932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6A1C3F8-BC73-4A9D-8AEB-05019EB9E97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3DB403F-3F8E-4B1B-B188-54B10B34F4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4F806C-099E-442D-807D-E5E8043DBB17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4FF7E8-5CA2-402B-AC28-904CF3135D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D9498A-63C5-436B-B9BE-F241602C6E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8F49D-FEDF-4CE1-BD6D-655C9571B5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733E4A5-DC34-430C-8014-0447482A41B6}"/>
              </a:ext>
            </a:extLst>
          </p:cNvPr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E95A73-B872-4CF5-93E4-B8A5B3CD65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BB9F5F-46DB-438D-BFF7-45572E9E5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7214" y="2250896"/>
            <a:ext cx="5087072" cy="536002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AB274DE-634C-4C1F-BCF7-41CCB60B709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1192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2307E4A-62A3-4A0D-8942-F3B4C041058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523731" y="2250896"/>
            <a:ext cx="5087072" cy="553376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ED842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37BD477-5A0B-41F5-BFBB-F8D4EF38015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217709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9FCA5115-390D-4FFC-B0E4-238435BEEC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BE4F91-4BB9-4C18-92EB-A017EFAF4395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9193817-B5F2-428C-A262-594656553A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61E4ACA-0EDC-449B-A945-7E82553E70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3F85B9-A6B9-439D-B546-D40AB2031D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6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74B906C-85ED-4411-82AC-65904DEAC84F}"/>
              </a:ext>
            </a:extLst>
          </p:cNvPr>
          <p:cNvSpPr/>
          <p:nvPr/>
        </p:nvSpPr>
        <p:spPr>
          <a:xfrm>
            <a:off x="440685" y="606558"/>
            <a:ext cx="11300036" cy="125882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50BDE4-84C8-4F25-9665-F335A8255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898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422F891-8676-44A5-B1E4-E244D10A21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37603D-7A89-42B0-8BBB-973001BA071A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5A59E4-EC31-4A6F-918F-A3FAE59208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DEE447-A6C0-4724-B798-7784A33652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B733C0-B983-42BF-BF85-F680824C9A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73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8BFCE-789B-4FAA-A1B6-49172DA7C6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A6BA32-7CA1-4D21-B6D4-3199202C2AFC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AD0AA-2E52-476D-A199-18F29DEB1D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B8BCD-335A-4520-B43E-35D5BDF9B3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B0506-3FCC-4EEB-A65F-624FB06D79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51892C4-3DFB-410F-B021-46BC4E4E9652}"/>
              </a:ext>
            </a:extLst>
          </p:cNvPr>
          <p:cNvSpPr/>
          <p:nvPr/>
        </p:nvSpPr>
        <p:spPr>
          <a:xfrm>
            <a:off x="447818" y="5141972"/>
            <a:ext cx="11298198" cy="1274701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6AE055-A783-4D6F-A05D-2A69C6998E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5262298"/>
            <a:ext cx="4909441" cy="689512"/>
          </a:xfrm>
        </p:spPr>
        <p:txBody>
          <a:bodyPr anchor="ctr"/>
          <a:lstStyle>
            <a:lvl1pPr>
              <a:defRPr sz="2000">
                <a:solidFill>
                  <a:srgbClr val="6D818A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4E8759-3D1B-4C6A-8BB0-0DB14E1C22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7818" y="601199"/>
            <a:ext cx="11292840" cy="4204804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defRPr sz="1800"/>
            </a:lvl2pPr>
            <a:lvl3pPr>
              <a:spcBef>
                <a:spcPts val="400"/>
              </a:spcBef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C852CB-611D-453F-AC79-50A82C41F8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740822" y="5262298"/>
            <a:ext cx="5869990" cy="689512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B61743-E3D8-4B45-B1B9-9E15FBCAD5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0ECBE6D2-98A9-4198-AD38-689EE49A1B35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3F1BD0C-7F49-46A0-B02D-25E9739E35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99944B4-C776-47CE-AA44-3FD5DF1CE6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6D818A"/>
                </a:solidFill>
              </a:defRPr>
            </a:lvl1pPr>
          </a:lstStyle>
          <a:p>
            <a:pPr lvl="0"/>
            <a:fld id="{AA9B1EA4-FE8F-4C71-BACC-1D80A614DE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23C3-737A-463F-BAD0-C199E16BA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4693386"/>
            <a:ext cx="11029611" cy="566735"/>
          </a:xfrm>
        </p:spPr>
        <p:txBody>
          <a:bodyPr/>
          <a:lstStyle>
            <a:lvl1pPr>
              <a:defRPr sz="2400">
                <a:solidFill>
                  <a:srgbClr val="4653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7544C-6D64-4FF7-9351-820D7C30E71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47818" y="599727"/>
            <a:ext cx="11290855" cy="3557253"/>
          </a:xfrm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C9EE9-4DC8-4E04-A38B-5B1DFD642C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1192" y="5260122"/>
            <a:ext cx="11029620" cy="5986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55075-EFCB-404B-A876-07C10054CD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3BF595-64E1-412C-8F0D-5900776CD590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19D2B-3F64-4589-86AA-19ACEC17FB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1F0B6-2535-4547-94BA-8A15F13557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C8B444-37D9-4FE1-8E7E-49998E5511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3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8700F-33E5-441A-B750-6FB9DFFFB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192" y="705121"/>
            <a:ext cx="11029611" cy="11895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287F9-08AD-4FD3-B011-38D1C9F7D1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1192" y="2335999"/>
            <a:ext cx="11029611" cy="3522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7F14-8A6A-4B45-988C-68793189FCE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05951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fld id="{7F4A5A82-3E51-4896-84C5-0F1EC0F501EB}" type="datetime1">
              <a:rPr lang="en-US"/>
              <a:pPr lvl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47CFC-E3CF-43C5-A461-779F19CDEE6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81192" y="5951811"/>
            <a:ext cx="69172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4AE90-A0D9-46DB-8363-31AD10DFC0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58302" y="5956136"/>
            <a:ext cx="10525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ED8428"/>
                </a:solidFill>
                <a:uFillTx/>
                <a:latin typeface="Gill Sans MT"/>
              </a:defRPr>
            </a:lvl1pPr>
          </a:lstStyle>
          <a:p>
            <a:pPr lvl="0"/>
            <a:fld id="{F414FC50-06BC-4ADA-95CD-F58A208EA300}" type="slidenum">
              <a:t>‹#›</a:t>
            </a:fld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95E6896-2917-4AD4-8FF0-C477BA5F13F4}"/>
              </a:ext>
            </a:extLst>
          </p:cNvPr>
          <p:cNvSpPr/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7A41AAF-1D82-4CDB-917E-8A45F23A6791}"/>
              </a:ext>
            </a:extLst>
          </p:cNvPr>
          <p:cNvSpPr/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B154DEE-44A8-4705-B1A1-8F4FA43AD66A}"/>
              </a:ext>
            </a:extLst>
          </p:cNvPr>
          <p:cNvSpPr/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ED8428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800" b="0" i="0" u="none" strike="noStrike" kern="1200" cap="all" spc="0" baseline="0">
          <a:solidFill>
            <a:srgbClr val="FFFFFF"/>
          </a:solidFill>
          <a:uFillTx/>
          <a:latin typeface="Gill Sans MT"/>
        </a:defRPr>
      </a:lvl1pPr>
    </p:titleStyle>
    <p:bodyStyle>
      <a:lvl1pPr marL="306003" marR="0" lvl="0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800" b="0" i="0" u="none" strike="noStrike" kern="1200" cap="none" spc="0" baseline="0">
          <a:solidFill>
            <a:srgbClr val="3D3D3D"/>
          </a:solidFill>
          <a:uFillTx/>
          <a:latin typeface="Gill Sans MT"/>
        </a:defRPr>
      </a:lvl1pPr>
      <a:lvl2pPr marL="630003" marR="0" lvl="1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600" b="0" i="0" u="none" strike="noStrike" kern="1200" cap="none" spc="0" baseline="0">
          <a:solidFill>
            <a:srgbClr val="3D3D3D"/>
          </a:solidFill>
          <a:uFillTx/>
          <a:latin typeface="Gill Sans MT"/>
        </a:defRPr>
      </a:lvl2pPr>
      <a:lvl3pPr marL="899998" marR="0" lvl="2" indent="-270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400" b="0" i="0" u="none" strike="noStrike" kern="1200" cap="none" spc="0" baseline="0">
          <a:solidFill>
            <a:srgbClr val="3D3D3D"/>
          </a:solidFill>
          <a:uFillTx/>
          <a:latin typeface="Gill Sans MT"/>
        </a:defRPr>
      </a:lvl3pPr>
      <a:lvl4pPr marL="1242002" marR="0" lvl="3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4pPr>
      <a:lvl5pPr marL="1602001" marR="0" lvl="4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ED8428"/>
        </a:buClr>
        <a:buSzPct val="92000"/>
        <a:buFont typeface="Wingdings 2" pitchFamily="18"/>
        <a:buChar char=""/>
        <a:tabLst/>
        <a:defRPr lang="en-US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BB5BDFF-C320-49E4-8851-0C130EA3505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9EBD09-FC23-4A9A-B364-EA1D89CBA66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87776" y="2070145"/>
            <a:ext cx="10099552" cy="3300947"/>
          </a:xfrm>
        </p:spPr>
        <p:txBody>
          <a:bodyPr anchor="ctr">
            <a:normAutofit/>
          </a:bodyPr>
          <a:lstStyle/>
          <a:p>
            <a:pPr lvl="0" algn="ctr"/>
            <a:r>
              <a:rPr lang="en-US" sz="4000" dirty="0">
                <a:solidFill>
                  <a:srgbClr val="3D3D3D"/>
                </a:solidFill>
              </a:rPr>
              <a:t>Balgaddy UPDATE</a:t>
            </a:r>
            <a:br>
              <a:rPr lang="en-US" sz="4000" dirty="0">
                <a:solidFill>
                  <a:srgbClr val="3D3D3D"/>
                </a:solidFill>
              </a:rPr>
            </a:b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Area committee Meeting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22</a:t>
            </a:r>
            <a:r>
              <a:rPr lang="en-US" sz="2800" baseline="30000" dirty="0">
                <a:solidFill>
                  <a:schemeClr val="accent2"/>
                </a:solidFill>
              </a:rPr>
              <a:t>nd</a:t>
            </a:r>
            <a:r>
              <a:rPr lang="en-US" sz="2800" dirty="0">
                <a:solidFill>
                  <a:schemeClr val="accent2"/>
                </a:solidFill>
              </a:rPr>
              <a:t> MarCH 2021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9D5C52A-7EAF-40FB-945B-2C0CAA6C670B}"/>
              </a:ext>
            </a:extLst>
          </p:cNvPr>
          <p:cNvSpPr>
            <a:spLocks noMove="1" noResize="1"/>
          </p:cNvSpPr>
          <p:nvPr/>
        </p:nvSpPr>
        <p:spPr>
          <a:xfrm>
            <a:off x="446528" y="457200"/>
            <a:ext cx="7579571" cy="643609"/>
          </a:xfrm>
          <a:prstGeom prst="rect">
            <a:avLst/>
          </a:prstGeom>
          <a:solidFill>
            <a:srgbClr val="ED8428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1516C9E-42EB-4154-8856-364A1E9A46DE}"/>
              </a:ext>
            </a:extLst>
          </p:cNvPr>
          <p:cNvSpPr>
            <a:spLocks noMove="1" noResize="1"/>
          </p:cNvSpPr>
          <p:nvPr/>
        </p:nvSpPr>
        <p:spPr>
          <a:xfrm>
            <a:off x="8129875" y="453642"/>
            <a:ext cx="3615592" cy="645109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A34CEF5-B4C3-46EA-9253-485FAFBD9380}"/>
              </a:ext>
            </a:extLst>
          </p:cNvPr>
          <p:cNvSpPr>
            <a:spLocks noMove="1" noResize="1"/>
          </p:cNvSpPr>
          <p:nvPr/>
        </p:nvSpPr>
        <p:spPr>
          <a:xfrm>
            <a:off x="446528" y="5707629"/>
            <a:ext cx="11293909" cy="649224"/>
          </a:xfrm>
          <a:prstGeom prst="rect">
            <a:avLst/>
          </a:prstGeom>
          <a:solidFill>
            <a:srgbClr val="46535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C960178-67AB-4506-95AB-0919B3DC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784" y="1205111"/>
            <a:ext cx="3418389" cy="14460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"/>
    </mc:Choice>
    <mc:Fallback xmlns="">
      <p:transition spd="slow" advTm="5770"/>
    </mc:Fallback>
  </mc:AlternateContent>
  <p:extLst>
    <p:ext uri="{E180D4A7-C9FB-4DFB-919C-405C955672EB}">
      <p14:showEvtLst xmlns:p14="http://schemas.microsoft.com/office/powerpoint/2010/main">
        <p14:playEvt time="248" objId="9"/>
        <p14:stopEvt time="248" objId="9"/>
        <p14:playEvt time="248" objId="9"/>
        <p14:stopEvt time="577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Estate Management enhancements</a:t>
            </a:r>
            <a:br>
              <a:rPr lang="en-GB" sz="3200" dirty="0"/>
            </a:br>
            <a:r>
              <a:rPr lang="en-GB" sz="3200" dirty="0"/>
              <a:t>Permeability routes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21" y="1869341"/>
            <a:ext cx="7661944" cy="4882441"/>
          </a:xfrm>
        </p:spPr>
        <p:txBody>
          <a:bodyPr anchor="t" anchorCtr="0">
            <a:noAutofit/>
          </a:bodyPr>
          <a:lstStyle/>
          <a:p>
            <a:r>
              <a:rPr lang="en-GB" sz="3200" dirty="0"/>
              <a:t>250k budget provision for street enhancement </a:t>
            </a:r>
          </a:p>
          <a:p>
            <a:r>
              <a:rPr lang="en-GB" sz="3200" dirty="0" err="1"/>
              <a:t>Tór</a:t>
            </a:r>
            <a:r>
              <a:rPr lang="en-GB" sz="3200" dirty="0"/>
              <a:t> an </a:t>
            </a:r>
            <a:r>
              <a:rPr lang="en-GB" sz="3200" dirty="0" err="1"/>
              <a:t>Rí</a:t>
            </a:r>
            <a:r>
              <a:rPr lang="en-GB" sz="3200" dirty="0"/>
              <a:t> &amp; </a:t>
            </a:r>
            <a:r>
              <a:rPr lang="en-GB" sz="3200" dirty="0" err="1"/>
              <a:t>Méile</a:t>
            </a:r>
            <a:r>
              <a:rPr lang="en-GB" sz="3200" dirty="0"/>
              <a:t> an </a:t>
            </a:r>
            <a:r>
              <a:rPr lang="en-GB" sz="3200" dirty="0" err="1"/>
              <a:t>Rí</a:t>
            </a:r>
            <a:r>
              <a:rPr lang="en-GB" sz="3200" dirty="0"/>
              <a:t> to Thomas Omer Way</a:t>
            </a:r>
          </a:p>
          <a:p>
            <a:r>
              <a:rPr lang="en-GB" sz="3200" dirty="0"/>
              <a:t>Design fully accessible route </a:t>
            </a:r>
          </a:p>
          <a:p>
            <a:r>
              <a:rPr lang="en-GB" sz="3200" dirty="0"/>
              <a:t>On site meeting held with ESB Networks </a:t>
            </a:r>
          </a:p>
          <a:p>
            <a:r>
              <a:rPr lang="en-GB" sz="3200" dirty="0"/>
              <a:t>Draft design/ final route - May ACM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56A25-4742-4810-B90A-A9EA1116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93" y="1869341"/>
            <a:ext cx="3816748" cy="2370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515316-2DF7-4C2A-9769-01550D743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0" r="6388"/>
          <a:stretch/>
        </p:blipFill>
        <p:spPr>
          <a:xfrm>
            <a:off x="7936992" y="4273137"/>
            <a:ext cx="3798341" cy="24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4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Estate Management enhancements</a:t>
            </a:r>
            <a:br>
              <a:rPr lang="en-GB" dirty="0"/>
            </a:br>
            <a:r>
              <a:rPr lang="en-GB" dirty="0"/>
              <a:t> age Friendly homes- Tor an </a:t>
            </a:r>
            <a:r>
              <a:rPr lang="en-GB" dirty="0" err="1"/>
              <a:t>Rí</a:t>
            </a:r>
            <a:r>
              <a:rPr lang="en-GB" dirty="0"/>
              <a:t> Lane</a:t>
            </a:r>
            <a:endParaRPr lang="en-IE" dirty="0"/>
          </a:p>
        </p:txBody>
      </p:sp>
      <p:pic>
        <p:nvPicPr>
          <p:cNvPr id="1026" name="3E721CBB-E137-4BD4-BDEF-05FA295FD795">
            <a:extLst>
              <a:ext uri="{FF2B5EF4-FFF2-40B4-BE49-F238E27FC236}">
                <a16:creationId xmlns:a16="http://schemas.microsoft.com/office/drawing/2014/main" id="{02E4E2CA-6AF7-4741-B600-301D3E15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86" y="2227998"/>
            <a:ext cx="4869950" cy="39771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9D594F60-2715-91E3-7E00-936669E411F9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392598" y="2227998"/>
            <a:ext cx="4633363" cy="397718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BD71B3CE-BB58-4A00-8927-53B04BA18CCB">
            <a:extLst>
              <a:ext uri="{FF2B5EF4-FFF2-40B4-BE49-F238E27FC236}">
                <a16:creationId xmlns:a16="http://schemas.microsoft.com/office/drawing/2014/main" id="{308C943A-4A8E-4869-9800-E5D63DB6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99" y="2227999"/>
            <a:ext cx="4633364" cy="39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26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Healthy communities Programme     </a:t>
            </a:r>
            <a:endParaRPr lang="en-I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8C75D6-D7D9-48FF-8EFF-D0FA07058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26" r="-2" b="2510"/>
          <a:stretch/>
        </p:blipFill>
        <p:spPr>
          <a:xfrm>
            <a:off x="581192" y="2227999"/>
            <a:ext cx="5422392" cy="3633048"/>
          </a:xfr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4D8FFD5-9C65-4083-8398-711389BE7DB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Funding under </a:t>
            </a:r>
            <a:r>
              <a:rPr lang="en-US" sz="3200" dirty="0" err="1"/>
              <a:t>Sláintecare</a:t>
            </a:r>
            <a:r>
              <a:rPr lang="en-US" sz="3200" dirty="0"/>
              <a:t> Programme</a:t>
            </a:r>
          </a:p>
          <a:p>
            <a:r>
              <a:rPr lang="en-US" sz="3200" dirty="0"/>
              <a:t>Installation of Calisthenics Equipment in Balgaddy</a:t>
            </a:r>
          </a:p>
          <a:p>
            <a:r>
              <a:rPr lang="en-US" sz="3200" dirty="0"/>
              <a:t>Interviews for co-ordinator post scheduled for March 2022</a:t>
            </a:r>
          </a:p>
        </p:txBody>
      </p:sp>
    </p:spTree>
    <p:extLst>
      <p:ext uri="{BB962C8B-B14F-4D97-AF65-F5344CB8AC3E}">
        <p14:creationId xmlns:p14="http://schemas.microsoft.com/office/powerpoint/2010/main" val="34414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New social housing &amp; community centre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" y="1923393"/>
            <a:ext cx="6669024" cy="4556235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Tender advertised for the design and build of 69 homes and a community facility advertised 11</a:t>
            </a:r>
            <a:r>
              <a:rPr lang="en-IE" sz="2800" baseline="300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th</a:t>
            </a:r>
            <a:r>
              <a:rPr lang="en-IE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 February 2022</a:t>
            </a:r>
            <a:endParaRPr lang="en-IE" sz="28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Deadline for responses 4</a:t>
            </a:r>
            <a:r>
              <a:rPr lang="en-IE" sz="2800" baseline="300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th</a:t>
            </a:r>
            <a:r>
              <a:rPr lang="en-IE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 April 2022</a:t>
            </a:r>
            <a:endParaRPr lang="en-IE" sz="28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E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Tender evaluation and preferred bidder selected prior to end of Q2 2022</a:t>
            </a:r>
            <a:endParaRPr lang="en-IE" sz="28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endParaRPr lang="en-GB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FADD44-C12E-4C2F-AD90-6675F962AA6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229855" y="1923393"/>
            <a:ext cx="4511041" cy="4556235"/>
          </a:xfrm>
        </p:spPr>
      </p:pic>
    </p:spTree>
    <p:extLst>
      <p:ext uri="{BB962C8B-B14F-4D97-AF65-F5344CB8AC3E}">
        <p14:creationId xmlns:p14="http://schemas.microsoft.com/office/powerpoint/2010/main" val="267888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Gill Sans MT" panose="020B0502020104020203" pitchFamily="34" charset="0"/>
              </a:rPr>
              <a:t>Housing Voids/transfers 2022 to date </a:t>
            </a:r>
            <a:endParaRPr lang="en-IE" sz="36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DBC2F6-5176-4F17-B2CA-CB22E71C0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002560"/>
              </p:ext>
            </p:extLst>
          </p:nvPr>
        </p:nvGraphicFramePr>
        <p:xfrm>
          <a:off x="428924" y="2507865"/>
          <a:ext cx="11334145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13759">
                  <a:extLst>
                    <a:ext uri="{9D8B030D-6E8A-4147-A177-3AD203B41FA5}">
                      <a16:colId xmlns:a16="http://schemas.microsoft.com/office/drawing/2014/main" val="87464822"/>
                    </a:ext>
                  </a:extLst>
                </a:gridCol>
                <a:gridCol w="1926336">
                  <a:extLst>
                    <a:ext uri="{9D8B030D-6E8A-4147-A177-3AD203B41FA5}">
                      <a16:colId xmlns:a16="http://schemas.microsoft.com/office/drawing/2014/main" val="197941162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178214657"/>
                    </a:ext>
                  </a:extLst>
                </a:gridCol>
                <a:gridCol w="1763008">
                  <a:extLst>
                    <a:ext uri="{9D8B030D-6E8A-4147-A177-3AD203B41FA5}">
                      <a16:colId xmlns:a16="http://schemas.microsoft.com/office/drawing/2014/main" val="2057908659"/>
                    </a:ext>
                  </a:extLst>
                </a:gridCol>
                <a:gridCol w="2219362">
                  <a:extLst>
                    <a:ext uri="{9D8B030D-6E8A-4147-A177-3AD203B41FA5}">
                      <a16:colId xmlns:a16="http://schemas.microsoft.com/office/drawing/2014/main" val="23984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Completed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In progress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Awaiting Contractor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Total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086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Number of Re-lets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6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3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8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17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988076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9455652-FFE4-4FDF-AD67-6108D52CB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09578"/>
              </p:ext>
            </p:extLst>
          </p:nvPr>
        </p:nvGraphicFramePr>
        <p:xfrm>
          <a:off x="428924" y="4350135"/>
          <a:ext cx="1133414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5314">
                  <a:extLst>
                    <a:ext uri="{9D8B030D-6E8A-4147-A177-3AD203B41FA5}">
                      <a16:colId xmlns:a16="http://schemas.microsoft.com/office/drawing/2014/main" val="2497004290"/>
                    </a:ext>
                  </a:extLst>
                </a:gridCol>
                <a:gridCol w="3875314">
                  <a:extLst>
                    <a:ext uri="{9D8B030D-6E8A-4147-A177-3AD203B41FA5}">
                      <a16:colId xmlns:a16="http://schemas.microsoft.com/office/drawing/2014/main" val="246290372"/>
                    </a:ext>
                  </a:extLst>
                </a:gridCol>
                <a:gridCol w="3583517">
                  <a:extLst>
                    <a:ext uri="{9D8B030D-6E8A-4147-A177-3AD203B41FA5}">
                      <a16:colId xmlns:a16="http://schemas.microsoft.com/office/drawing/2014/main" val="2089162756"/>
                    </a:ext>
                  </a:extLst>
                </a:gridCol>
              </a:tblGrid>
              <a:tr h="364661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Allocations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Transfers 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500922"/>
                  </a:ext>
                </a:extLst>
              </a:tr>
              <a:tr h="333248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latin typeface="+mn-lt"/>
                        </a:rPr>
                        <a:t>No. of New Tenancies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2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1</a:t>
                      </a:r>
                      <a:endParaRPr lang="en-IE" sz="2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535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96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7565"/>
            <a:ext cx="11029611" cy="1013804"/>
          </a:xfrm>
        </p:spPr>
        <p:txBody>
          <a:bodyPr>
            <a:noAutofit/>
          </a:bodyPr>
          <a:lstStyle/>
          <a:p>
            <a:r>
              <a:rPr lang="en-GB" sz="3200" b="1" dirty="0"/>
              <a:t>Painting/Communal Area//Targeted maintenance Works</a:t>
            </a:r>
            <a:endParaRPr lang="en-I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3" y="1731967"/>
            <a:ext cx="11171890" cy="4756163"/>
          </a:xfrm>
        </p:spPr>
        <p:txBody>
          <a:bodyPr>
            <a:noAutofit/>
          </a:bodyPr>
          <a:lstStyle/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Glass replacement ongoing in communal area 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Remaining utility box covers to be tendered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Structural roof repairs Foxdene Avenue, contractor appointed</a:t>
            </a:r>
          </a:p>
          <a:p>
            <a:pPr marL="269875" lvl="1" indent="-269875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E" sz="3200" dirty="0"/>
              <a:t>Communal Door Installation/ Fencing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highlight>
                <a:srgbClr val="FFFF00"/>
              </a:highlight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3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/>
              <a:t>Upcoming Estate Management Initiatives </a:t>
            </a:r>
            <a:endParaRPr lang="en-IE"/>
          </a:p>
        </p:txBody>
      </p:sp>
      <p:pic>
        <p:nvPicPr>
          <p:cNvPr id="12" name="Picture 11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38D1C81A-7400-4704-9E90-4401CCABE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1" r="1" b="27356"/>
          <a:stretch/>
        </p:blipFill>
        <p:spPr>
          <a:xfrm>
            <a:off x="581192" y="2227999"/>
            <a:ext cx="5422392" cy="363304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8CC7-0327-4738-B2A1-3FF2219DD94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188410" y="1469205"/>
            <a:ext cx="6003589" cy="5239820"/>
          </a:xfrm>
        </p:spPr>
        <p:txBody>
          <a:bodyPr wrap="square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IE" sz="2000" b="1" u="sng" dirty="0">
                <a:effectLst/>
              </a:rPr>
              <a:t>Easter</a:t>
            </a:r>
            <a:endParaRPr lang="en-IE" sz="2000" dirty="0">
              <a:effectLst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</a:rPr>
              <a:t>Two Day Easter Event planned for local children on 13</a:t>
            </a:r>
            <a:r>
              <a:rPr lang="en-IE" sz="2000" baseline="30000" dirty="0">
                <a:effectLst/>
              </a:rPr>
              <a:t>th</a:t>
            </a:r>
            <a:r>
              <a:rPr lang="en-IE" sz="2000" dirty="0">
                <a:effectLst/>
              </a:rPr>
              <a:t> and 14</a:t>
            </a:r>
            <a:r>
              <a:rPr lang="en-IE" sz="2000" baseline="30000" dirty="0">
                <a:effectLst/>
              </a:rPr>
              <a:t>th</a:t>
            </a:r>
            <a:r>
              <a:rPr lang="en-IE" sz="2000" dirty="0">
                <a:effectLst/>
              </a:rPr>
              <a:t> April in the Child and Family Centre. Creative art classes followed by Easter Egg hunts in the community garden.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E" sz="2000" b="1" u="sng" dirty="0">
                <a:effectLst/>
              </a:rPr>
              <a:t>Spring</a:t>
            </a:r>
            <a:endParaRPr lang="en-IE" sz="2000" dirty="0">
              <a:effectLst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</a:rPr>
              <a:t>Spring flower arrangement class for April in the Child and Family Ctr.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E" sz="2000" dirty="0">
                <a:effectLst/>
              </a:rPr>
              <a:t>  </a:t>
            </a:r>
            <a:r>
              <a:rPr lang="en-IE" sz="2000" b="1" u="sng" dirty="0">
                <a:effectLst/>
              </a:rPr>
              <a:t>Networking Group with local agencies</a:t>
            </a:r>
            <a:endParaRPr lang="en-IE" sz="2000" dirty="0">
              <a:effectLst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IE" sz="2000" dirty="0">
                <a:effectLst/>
              </a:rPr>
              <a:t>To reconnect and recommence monthly meetings with local services in the area on March 30</a:t>
            </a:r>
            <a:r>
              <a:rPr lang="en-IE" sz="2000" baseline="30000" dirty="0">
                <a:effectLst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16910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Better block Foundation &amp; Balgaddy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39C9D6-823F-4963-90E6-ED2EB5CE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836" y="2227999"/>
            <a:ext cx="4513103" cy="3633048"/>
          </a:xfr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701347-9D30-4177-9395-9A39E57594D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188075" y="2227999"/>
            <a:ext cx="5422900" cy="3633048"/>
          </a:xfrm>
        </p:spPr>
      </p:pic>
    </p:spTree>
    <p:extLst>
      <p:ext uri="{BB962C8B-B14F-4D97-AF65-F5344CB8AC3E}">
        <p14:creationId xmlns:p14="http://schemas.microsoft.com/office/powerpoint/2010/main" val="100050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785A1-A11B-4026-B662-8CC27ADC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Clean Up- Tor an </a:t>
            </a:r>
            <a:r>
              <a:rPr lang="en-GB" dirty="0" err="1"/>
              <a:t>Rí</a:t>
            </a:r>
            <a:r>
              <a:rPr lang="en-GB" dirty="0"/>
              <a:t> Lane</a:t>
            </a:r>
            <a:endParaRPr lang="en-IE" dirty="0"/>
          </a:p>
        </p:txBody>
      </p:sp>
      <p:pic>
        <p:nvPicPr>
          <p:cNvPr id="10" name="Content Placeholder 9" descr="A picture containing outdoor, stone, concrete, garden&#10;&#10;Description automatically generated">
            <a:extLst>
              <a:ext uri="{FF2B5EF4-FFF2-40B4-BE49-F238E27FC236}">
                <a16:creationId xmlns:a16="http://schemas.microsoft.com/office/drawing/2014/main" id="{D565CA84-1AC2-408D-A8B2-8D4CAFE4F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8230" y="1646060"/>
            <a:ext cx="3633787" cy="4794608"/>
          </a:xfrm>
        </p:spPr>
      </p:pic>
      <p:pic>
        <p:nvPicPr>
          <p:cNvPr id="7" name="Content Placeholder 6" descr="A picture containing building, brick, stone&#10;&#10;Description automatically generated">
            <a:extLst>
              <a:ext uri="{FF2B5EF4-FFF2-40B4-BE49-F238E27FC236}">
                <a16:creationId xmlns:a16="http://schemas.microsoft.com/office/drawing/2014/main" id="{30B5971B-3CAB-4751-B805-AFA8727D485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7308" y="1808735"/>
            <a:ext cx="3633787" cy="4469257"/>
          </a:xfrm>
        </p:spPr>
      </p:pic>
    </p:spTree>
    <p:extLst>
      <p:ext uri="{BB962C8B-B14F-4D97-AF65-F5344CB8AC3E}">
        <p14:creationId xmlns:p14="http://schemas.microsoft.com/office/powerpoint/2010/main" val="161424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785A1-A11B-4026-B662-8CC27ADC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Clean Up- Tor an </a:t>
            </a:r>
            <a:r>
              <a:rPr lang="en-GB" dirty="0" err="1"/>
              <a:t>Rí</a:t>
            </a:r>
            <a:r>
              <a:rPr lang="en-GB" dirty="0"/>
              <a:t> Lane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B7EEA8-243A-4FED-8C4F-757ADC128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6522" y="1572429"/>
            <a:ext cx="3633787" cy="4941869"/>
          </a:xfrm>
        </p:spPr>
      </p:pic>
      <p:pic>
        <p:nvPicPr>
          <p:cNvPr id="12" name="Content Placeholder 11" descr="A picture containing building, brick, wall, outdoor&#10;&#10;Description automatically generated">
            <a:extLst>
              <a:ext uri="{FF2B5EF4-FFF2-40B4-BE49-F238E27FC236}">
                <a16:creationId xmlns:a16="http://schemas.microsoft.com/office/drawing/2014/main" id="{ED4BB17C-FB4C-44F9-85F8-B8A46EC34D7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3019" y="1592473"/>
            <a:ext cx="3633787" cy="4901779"/>
          </a:xfrm>
        </p:spPr>
      </p:pic>
    </p:spTree>
    <p:extLst>
      <p:ext uri="{BB962C8B-B14F-4D97-AF65-F5344CB8AC3E}">
        <p14:creationId xmlns:p14="http://schemas.microsoft.com/office/powerpoint/2010/main" val="236850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Clean up- Foxdene Avenue   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372232-3C0A-441A-A71A-364C36DCC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742" y="2074760"/>
            <a:ext cx="4457746" cy="4541179"/>
          </a:xfrm>
        </p:spPr>
      </p:pic>
      <p:pic>
        <p:nvPicPr>
          <p:cNvPr id="16" name="Content Placeholder 15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467E3B6D-F44C-4E7E-A40B-882282935BB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0939" y="1891540"/>
            <a:ext cx="4457744" cy="4907622"/>
          </a:xfrm>
        </p:spPr>
      </p:pic>
    </p:spTree>
    <p:extLst>
      <p:ext uri="{BB962C8B-B14F-4D97-AF65-F5344CB8AC3E}">
        <p14:creationId xmlns:p14="http://schemas.microsoft.com/office/powerpoint/2010/main" val="397652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7845-318E-4C43-AE2C-79D456B7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Clean up- Foxdene Avenue   </a:t>
            </a:r>
            <a:endParaRPr lang="en-IE" dirty="0"/>
          </a:p>
        </p:txBody>
      </p:sp>
      <p:pic>
        <p:nvPicPr>
          <p:cNvPr id="9" name="Content Placeholder 8" descr="A picture containing building, brick, stone&#10;&#10;Description automatically generated">
            <a:extLst>
              <a:ext uri="{FF2B5EF4-FFF2-40B4-BE49-F238E27FC236}">
                <a16:creationId xmlns:a16="http://schemas.microsoft.com/office/drawing/2014/main" id="{0D6C2BB4-978F-4D27-A512-E13DDABF0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6652" y="1777912"/>
            <a:ext cx="3633787" cy="4530904"/>
          </a:xfrm>
        </p:spPr>
      </p:pic>
      <p:pic>
        <p:nvPicPr>
          <p:cNvPr id="11" name="Content Placeholder 10" descr="A picture containing stone&#10;&#10;Description automatically generated">
            <a:extLst>
              <a:ext uri="{FF2B5EF4-FFF2-40B4-BE49-F238E27FC236}">
                <a16:creationId xmlns:a16="http://schemas.microsoft.com/office/drawing/2014/main" id="{0A8B7E82-FE54-4E2F-B80A-6FBAA302DE6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2920" y="1459412"/>
            <a:ext cx="3633787" cy="5167902"/>
          </a:xfrm>
        </p:spPr>
      </p:pic>
    </p:spTree>
    <p:extLst>
      <p:ext uri="{BB962C8B-B14F-4D97-AF65-F5344CB8AC3E}">
        <p14:creationId xmlns:p14="http://schemas.microsoft.com/office/powerpoint/2010/main" val="203754911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i- Social Behaviour- SPC" id="{F6D5B0F7-B82E-42EC-BA39-8C214D39869A}" vid="{37BC15E6-2362-4B71-ABD4-6F515B0F53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294</Words>
  <Application>Microsoft Office PowerPoint</Application>
  <PresentationFormat>Widescreen</PresentationFormat>
  <Paragraphs>53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Gill Sans MT</vt:lpstr>
      <vt:lpstr>Symbol</vt:lpstr>
      <vt:lpstr>Wingdings</vt:lpstr>
      <vt:lpstr>Wingdings 2</vt:lpstr>
      <vt:lpstr>Dividend</vt:lpstr>
      <vt:lpstr>Balgaddy UPDATE  Area committee Meeting 22nd MarCH 2021</vt:lpstr>
      <vt:lpstr>Housing Voids/transfers 2022 to date </vt:lpstr>
      <vt:lpstr>Painting/Communal Area//Targeted maintenance Works</vt:lpstr>
      <vt:lpstr>Upcoming Estate Management Initiatives </vt:lpstr>
      <vt:lpstr>Better block Foundation &amp; Balgaddy</vt:lpstr>
      <vt:lpstr>Clean Up- Tor an Rí Lane</vt:lpstr>
      <vt:lpstr>Clean Up- Tor an Rí Lane</vt:lpstr>
      <vt:lpstr>Clean up- Foxdene Avenue   </vt:lpstr>
      <vt:lpstr>Clean up- Foxdene Avenue   </vt:lpstr>
      <vt:lpstr>Estate Management enhancements Permeability routes</vt:lpstr>
      <vt:lpstr>Estate Management enhancements  age Friendly homes- Tor an Rí Lane</vt:lpstr>
      <vt:lpstr>Healthy communities Programme     </vt:lpstr>
      <vt:lpstr>New social housing &amp; community centre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Balgaddy UPDATE  Area committee Meeting 23rd November 2021</dc:title>
  <dc:creator>Elaine Leech</dc:creator>
  <cp:lastModifiedBy>Elaine Leech</cp:lastModifiedBy>
  <cp:revision>14</cp:revision>
  <dcterms:created xsi:type="dcterms:W3CDTF">2021-11-15T16:06:58Z</dcterms:created>
  <dcterms:modified xsi:type="dcterms:W3CDTF">2022-03-22T13:10:27Z</dcterms:modified>
</cp:coreProperties>
</file>