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70" r:id="rId8"/>
    <p:sldId id="271" r:id="rId9"/>
    <p:sldId id="269" r:id="rId10"/>
    <p:sldId id="266" r:id="rId1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0D488-E8BB-4DB6-B0B0-66BFB64A0279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48FC03-1F35-4B2E-BF0A-9E13F581408D}">
      <dgm:prSet custT="1"/>
      <dgm:spPr>
        <a:xfrm>
          <a:off x="4119705" y="2331"/>
          <a:ext cx="1501340" cy="1043374"/>
        </a:xfrm>
        <a:prstGeom prst="roundRect">
          <a:avLst>
            <a:gd name="adj" fmla="val 10000"/>
          </a:avLst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multi-use nature of AGP pitches should lead to sports hubs and efficiencies in use (GAA, Soccer and Rugby Union)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AD37AC5-F1EA-4DF1-AF7F-71CA5AB85CA5}" type="parTrans" cxnId="{51F772E8-A635-40B2-8DC5-B800381466DA}">
      <dgm:prSet/>
      <dgm:spPr/>
      <dgm:t>
        <a:bodyPr/>
        <a:lstStyle/>
        <a:p>
          <a:endParaRPr lang="en-US"/>
        </a:p>
      </dgm:t>
    </dgm:pt>
    <dgm:pt modelId="{FACB0F59-996B-432D-A703-B58A65D2241D}" type="sibTrans" cxnId="{51F772E8-A635-40B2-8DC5-B800381466DA}">
      <dgm:prSet/>
      <dgm:spPr>
        <a:xfrm rot="5357844">
          <a:off x="4615902" y="1021861"/>
          <a:ext cx="1464311" cy="135120"/>
        </a:xfrm>
        <a:prstGeom prst="rect">
          <a:avLst/>
        </a:prstGeom>
        <a:solidFill>
          <a:srgbClr val="5B9BD5">
            <a:hueOff val="-5793037"/>
            <a:satOff val="-14931"/>
            <a:lumOff val="-1008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DA11250-0B19-4850-AC9C-6E52A6616316}">
      <dgm:prSet custT="1"/>
      <dgm:spPr>
        <a:xfrm>
          <a:off x="4137662" y="1388687"/>
          <a:ext cx="1501340" cy="1222724"/>
        </a:xfrm>
        <a:prstGeom prst="roundRect">
          <a:avLst>
            <a:gd name="adj" fmla="val 10000"/>
          </a:avLst>
        </a:prstGeom>
        <a:solidFill>
          <a:srgbClr val="5B9BD5">
            <a:hueOff val="-5913725"/>
            <a:satOff val="-15242"/>
            <a:lumOff val="-1029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High capital outlay required; high use and meeting community demand shall be built into management structures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32EFA88-E54C-41A6-989A-732C746ECDDB}" type="parTrans" cxnId="{90F3E322-D765-4DA4-8EF0-9F6658EE2416}">
      <dgm:prSet/>
      <dgm:spPr/>
      <dgm:t>
        <a:bodyPr/>
        <a:lstStyle/>
        <a:p>
          <a:endParaRPr lang="en-US"/>
        </a:p>
      </dgm:t>
    </dgm:pt>
    <dgm:pt modelId="{3C76BE1B-7AE8-4D22-9047-3DAFB8F1D46A}" type="sibTrans" cxnId="{90F3E322-D765-4DA4-8EF0-9F6658EE2416}">
      <dgm:prSet/>
      <dgm:spPr>
        <a:xfrm rot="5400000">
          <a:off x="4717420" y="2406334"/>
          <a:ext cx="1279213" cy="135120"/>
        </a:xfrm>
        <a:prstGeom prst="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A0A69BF-D9A3-47DA-AE99-DBDA0C85C253}">
      <dgm:prSet custT="1"/>
      <dgm:spPr>
        <a:xfrm>
          <a:off x="4137662" y="2839945"/>
          <a:ext cx="1501340" cy="900804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Provision to be made for replacement / repair over lifetime of the facility</a:t>
          </a:r>
          <a:endParaRPr lang="en-US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9BB1388-15A2-42B7-B054-4C13094F743C}" type="parTrans" cxnId="{397C3BDD-19E2-40AB-8A45-A51DF0FAFD40}">
      <dgm:prSet/>
      <dgm:spPr/>
      <dgm:t>
        <a:bodyPr/>
        <a:lstStyle/>
        <a:p>
          <a:endParaRPr lang="en-US"/>
        </a:p>
      </dgm:t>
    </dgm:pt>
    <dgm:pt modelId="{E6E1C500-A432-4330-81C0-4965DDC54E93}" type="sibTrans" cxnId="{397C3BDD-19E2-40AB-8A45-A51DF0FAFD40}">
      <dgm:prSet/>
      <dgm:spPr/>
      <dgm:t>
        <a:bodyPr/>
        <a:lstStyle/>
        <a:p>
          <a:endParaRPr lang="en-US"/>
        </a:p>
      </dgm:t>
    </dgm:pt>
    <dgm:pt modelId="{FF4EE501-325A-44DD-9550-80A35623FEDF}">
      <dgm:prSet custT="1"/>
      <dgm:spPr>
        <a:xfrm>
          <a:off x="126140" y="9132"/>
          <a:ext cx="1501340" cy="103660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provide pitch capacity to meet increased population growth in higher density/ urban locations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07DEF3-9573-4FF9-876C-A0A67EC7E156}" type="parTrans" cxnId="{1859EB9B-C426-40E7-AA91-2372B19C9B42}">
      <dgm:prSet/>
      <dgm:spPr/>
      <dgm:t>
        <a:bodyPr/>
        <a:lstStyle/>
        <a:p>
          <a:endParaRPr lang="en-IE"/>
        </a:p>
      </dgm:t>
    </dgm:pt>
    <dgm:pt modelId="{74AE34EB-66C2-4D7A-9963-96407DDD53FA}" type="sibTrans" cxnId="{1859EB9B-C426-40E7-AA91-2372B19C9B42}">
      <dgm:prSet/>
      <dgm:spPr>
        <a:xfrm rot="5400000">
          <a:off x="-225809" y="894203"/>
          <a:ext cx="1313841" cy="13512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IE"/>
        </a:p>
      </dgm:t>
    </dgm:pt>
    <dgm:pt modelId="{2FE3C50B-4A38-4BF8-A41D-98A948C95AFC}">
      <dgm:prSet custT="1"/>
      <dgm:spPr>
        <a:xfrm>
          <a:off x="2122923" y="2620652"/>
          <a:ext cx="1501340" cy="1137229"/>
        </a:xfrm>
        <a:prstGeom prst="roundRect">
          <a:avLst>
            <a:gd name="adj" fmla="val 1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meet demand for increased match play 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795FB6-1255-4F2B-B837-8335D0DD5386}" type="parTrans" cxnId="{366AB060-C2E9-4BBA-9F13-8F2B122EFAA0}">
      <dgm:prSet/>
      <dgm:spPr/>
      <dgm:t>
        <a:bodyPr/>
        <a:lstStyle/>
        <a:p>
          <a:endParaRPr lang="en-IE"/>
        </a:p>
      </dgm:t>
    </dgm:pt>
    <dgm:pt modelId="{409393A7-0AC7-413F-9C0B-95E10D87EBD0}" type="sibTrans" cxnId="{366AB060-C2E9-4BBA-9F13-8F2B122EFAA0}">
      <dgm:prSet/>
      <dgm:spPr>
        <a:xfrm rot="16200000">
          <a:off x="2157194" y="2241546"/>
          <a:ext cx="1299687" cy="135120"/>
        </a:xfrm>
        <a:prstGeom prst="rect">
          <a:avLst/>
        </a:prstGeom>
        <a:solidFill>
          <a:srgbClr val="5B9BD5">
            <a:hueOff val="-2896518"/>
            <a:satOff val="-7465"/>
            <a:lumOff val="-504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IE"/>
        </a:p>
      </dgm:t>
    </dgm:pt>
    <dgm:pt modelId="{50C46969-62F5-4454-BFA2-1134EA86DD08}">
      <dgm:prSet custT="1"/>
      <dgm:spPr>
        <a:xfrm>
          <a:off x="2122923" y="0"/>
          <a:ext cx="1501340" cy="1264783"/>
        </a:xfrm>
        <a:prstGeom prst="roundRect">
          <a:avLst>
            <a:gd name="adj" fmla="val 10000"/>
          </a:avLst>
        </a:prstGeom>
        <a:solidFill>
          <a:srgbClr val="5B9BD5">
            <a:hueOff val="-4224089"/>
            <a:satOff val="-10887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remove training pressure from grass pitches with resultant higher standard of grass pitches.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7CB9D10-5423-4E33-B877-45D1DE9C9139}" type="parTrans" cxnId="{85A059E0-E4F3-4CFE-BE94-B85F0EF2506D}">
      <dgm:prSet/>
      <dgm:spPr/>
      <dgm:t>
        <a:bodyPr/>
        <a:lstStyle/>
        <a:p>
          <a:endParaRPr lang="en-IE"/>
        </a:p>
      </dgm:t>
    </dgm:pt>
    <dgm:pt modelId="{18F732D6-2708-4B56-8D18-1912F2E1EBE9}" type="sibTrans" cxnId="{85A059E0-E4F3-4CFE-BE94-B85F0EF2506D}">
      <dgm:prSet/>
      <dgm:spPr>
        <a:xfrm>
          <a:off x="2426732" y="282061"/>
          <a:ext cx="1999104" cy="135120"/>
        </a:xfrm>
        <a:prstGeom prst="rect">
          <a:avLst/>
        </a:prstGeom>
        <a:solidFill>
          <a:srgbClr val="5B9BD5">
            <a:hueOff val="-4827531"/>
            <a:satOff val="-12442"/>
            <a:lumOff val="-840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IE"/>
        </a:p>
      </dgm:t>
    </dgm:pt>
    <dgm:pt modelId="{C2D55B5F-56F7-41D1-876C-BBE0BEC69865}">
      <dgm:prSet custT="1"/>
      <dgm:spPr>
        <a:xfrm>
          <a:off x="126140" y="1270943"/>
          <a:ext cx="1501340" cy="1163640"/>
        </a:xfrm>
        <a:prstGeom prst="roundRect">
          <a:avLst>
            <a:gd name="adj" fmla="val 10000"/>
          </a:avLst>
        </a:prstGeom>
        <a:solidFill>
          <a:srgbClr val="5B9BD5">
            <a:hueOff val="-844818"/>
            <a:satOff val="-2177"/>
            <a:lumOff val="-14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Strategic locations, new development and high population areas; facilitates high use, late evening and flood lighting. 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A2AB9A4-8399-4688-AB92-C8748FDC1E8F}" type="parTrans" cxnId="{A1C83F49-286D-4925-8854-F26ED567D2C8}">
      <dgm:prSet/>
      <dgm:spPr/>
      <dgm:t>
        <a:bodyPr/>
        <a:lstStyle/>
        <a:p>
          <a:endParaRPr lang="en-IE"/>
        </a:p>
      </dgm:t>
    </dgm:pt>
    <dgm:pt modelId="{CDC7E397-32C7-4ABB-833C-6E4EBBDD7180}" type="sibTrans" cxnId="{A1C83F49-286D-4925-8854-F26ED567D2C8}">
      <dgm:prSet/>
      <dgm:spPr>
        <a:xfrm rot="5400000">
          <a:off x="-240444" y="2234826"/>
          <a:ext cx="1343110" cy="135120"/>
        </a:xfrm>
        <a:prstGeom prst="rect">
          <a:avLst/>
        </a:prstGeom>
        <a:solidFill>
          <a:srgbClr val="5B9BD5">
            <a:hueOff val="-965506"/>
            <a:satOff val="-2488"/>
            <a:lumOff val="-168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IE"/>
        </a:p>
      </dgm:t>
    </dgm:pt>
    <dgm:pt modelId="{103ECA6E-5DB5-4D50-AD24-E24AC2148EE2}">
      <dgm:prSet custT="1"/>
      <dgm:spPr>
        <a:xfrm>
          <a:off x="126140" y="2659785"/>
          <a:ext cx="1501340" cy="1095765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AGP’s provide all weather, year-round facilites. Provide ancillary facilites as required to maximise use.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FFD5B1-B779-45B7-91BB-0A709C8C1FD8}" type="parTrans" cxnId="{B1AA9C44-3A29-4E4D-9722-6FB5FF45ED89}">
      <dgm:prSet/>
      <dgm:spPr/>
      <dgm:t>
        <a:bodyPr/>
        <a:lstStyle/>
        <a:p>
          <a:endParaRPr lang="en-IE"/>
        </a:p>
      </dgm:t>
    </dgm:pt>
    <dgm:pt modelId="{26D58EE7-744D-404A-9BF6-7B37AC711F86}" type="sibTrans" cxnId="{B1AA9C44-3A29-4E4D-9722-6FB5FF45ED89}">
      <dgm:prSet/>
      <dgm:spPr>
        <a:xfrm rot="21588389">
          <a:off x="431105" y="2903009"/>
          <a:ext cx="1996794" cy="135120"/>
        </a:xfrm>
        <a:prstGeom prst="rect">
          <a:avLst/>
        </a:prstGeom>
        <a:solidFill>
          <a:srgbClr val="5B9BD5">
            <a:hueOff val="-1931012"/>
            <a:satOff val="-4977"/>
            <a:lumOff val="-336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IE"/>
        </a:p>
      </dgm:t>
    </dgm:pt>
    <dgm:pt modelId="{9A28154A-A014-408E-AEDC-C483CEBD77A3}">
      <dgm:prSet custT="1"/>
      <dgm:spPr>
        <a:xfrm>
          <a:off x="2122923" y="1428538"/>
          <a:ext cx="1501340" cy="900804"/>
        </a:xfrm>
        <a:prstGeom prst="roundRect">
          <a:avLst>
            <a:gd name="adj" fmla="val 1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meet demand for training provision which is not currently being met.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D6D6488-8A8B-4178-832F-04FBD25E9492}" type="parTrans" cxnId="{AC280A7B-E7D2-4BF7-99B0-B66AD1FCB088}">
      <dgm:prSet/>
      <dgm:spPr/>
      <dgm:t>
        <a:bodyPr/>
        <a:lstStyle/>
        <a:p>
          <a:endParaRPr lang="en-IE"/>
        </a:p>
      </dgm:t>
    </dgm:pt>
    <dgm:pt modelId="{AAE7048E-30ED-48B2-9214-B1EBF9C4EDD7}" type="sibTrans" cxnId="{AC280A7B-E7D2-4BF7-99B0-B66AD1FCB088}">
      <dgm:prSet/>
      <dgm:spPr>
        <a:xfrm rot="16200000">
          <a:off x="2189417" y="964675"/>
          <a:ext cx="1235245" cy="135120"/>
        </a:xfrm>
        <a:prstGeom prst="rect">
          <a:avLst/>
        </a:prstGeom>
        <a:solidFill>
          <a:srgbClr val="5B9BD5">
            <a:hueOff val="-3862025"/>
            <a:satOff val="-9954"/>
            <a:lumOff val="-672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IE"/>
        </a:p>
      </dgm:t>
    </dgm:pt>
    <dgm:pt modelId="{C97E5AF6-6165-4D27-AE9F-A93A19BE4F38}" type="pres">
      <dgm:prSet presAssocID="{B0E0D488-E8BB-4DB6-B0B0-66BFB64A0279}" presName="Name0" presStyleCnt="0">
        <dgm:presLayoutVars>
          <dgm:dir/>
          <dgm:resizeHandles/>
        </dgm:presLayoutVars>
      </dgm:prSet>
      <dgm:spPr/>
    </dgm:pt>
    <dgm:pt modelId="{A0E99690-2755-4FFF-959F-28C472A70314}" type="pres">
      <dgm:prSet presAssocID="{FF4EE501-325A-44DD-9550-80A35623FEDF}" presName="compNode" presStyleCnt="0"/>
      <dgm:spPr/>
    </dgm:pt>
    <dgm:pt modelId="{1AE0DAF5-AE58-4BCC-97F5-84CB25F57F70}" type="pres">
      <dgm:prSet presAssocID="{FF4EE501-325A-44DD-9550-80A35623FEDF}" presName="dummyConnPt" presStyleCnt="0"/>
      <dgm:spPr/>
    </dgm:pt>
    <dgm:pt modelId="{2204EAA2-460C-4FEF-91B8-C734707D04B1}" type="pres">
      <dgm:prSet presAssocID="{FF4EE501-325A-44DD-9550-80A35623FEDF}" presName="node" presStyleLbl="node1" presStyleIdx="0" presStyleCnt="9" custScaleY="115076">
        <dgm:presLayoutVars>
          <dgm:bulletEnabled val="1"/>
        </dgm:presLayoutVars>
      </dgm:prSet>
      <dgm:spPr/>
    </dgm:pt>
    <dgm:pt modelId="{CD8AC5A1-CC69-49D1-9BA3-6DC3E2B2B5C8}" type="pres">
      <dgm:prSet presAssocID="{74AE34EB-66C2-4D7A-9963-96407DDD53FA}" presName="sibTrans" presStyleLbl="bgSibTrans2D1" presStyleIdx="0" presStyleCnt="8"/>
      <dgm:spPr/>
    </dgm:pt>
    <dgm:pt modelId="{3DB33864-7F06-4309-B05C-55460ED8BD50}" type="pres">
      <dgm:prSet presAssocID="{C2D55B5F-56F7-41D1-876C-BBE0BEC69865}" presName="compNode" presStyleCnt="0"/>
      <dgm:spPr/>
    </dgm:pt>
    <dgm:pt modelId="{E985D4B7-E0A4-4C9C-8578-FC56D8B5823A}" type="pres">
      <dgm:prSet presAssocID="{C2D55B5F-56F7-41D1-876C-BBE0BEC69865}" presName="dummyConnPt" presStyleCnt="0"/>
      <dgm:spPr/>
    </dgm:pt>
    <dgm:pt modelId="{D191B937-3245-457C-B9F0-466C8ABB22B8}" type="pres">
      <dgm:prSet presAssocID="{C2D55B5F-56F7-41D1-876C-BBE0BEC69865}" presName="node" presStyleLbl="node1" presStyleIdx="1" presStyleCnt="9" custScaleY="129178">
        <dgm:presLayoutVars>
          <dgm:bulletEnabled val="1"/>
        </dgm:presLayoutVars>
      </dgm:prSet>
      <dgm:spPr/>
    </dgm:pt>
    <dgm:pt modelId="{0777A155-CEDD-498F-A0F4-E0D526B0A429}" type="pres">
      <dgm:prSet presAssocID="{CDC7E397-32C7-4ABB-833C-6E4EBBDD7180}" presName="sibTrans" presStyleLbl="bgSibTrans2D1" presStyleIdx="1" presStyleCnt="8"/>
      <dgm:spPr/>
    </dgm:pt>
    <dgm:pt modelId="{C6120623-D81D-4080-A052-0DABAC79608C}" type="pres">
      <dgm:prSet presAssocID="{103ECA6E-5DB5-4D50-AD24-E24AC2148EE2}" presName="compNode" presStyleCnt="0"/>
      <dgm:spPr/>
    </dgm:pt>
    <dgm:pt modelId="{0F9FB5AC-9549-462A-BFF1-3D7793DF393C}" type="pres">
      <dgm:prSet presAssocID="{103ECA6E-5DB5-4D50-AD24-E24AC2148EE2}" presName="dummyConnPt" presStyleCnt="0"/>
      <dgm:spPr/>
    </dgm:pt>
    <dgm:pt modelId="{CD4487EE-1DA8-4E89-8678-D3431D11AF57}" type="pres">
      <dgm:prSet presAssocID="{103ECA6E-5DB5-4D50-AD24-E24AC2148EE2}" presName="node" presStyleLbl="node1" presStyleIdx="2" presStyleCnt="9" custScaleY="121643">
        <dgm:presLayoutVars>
          <dgm:bulletEnabled val="1"/>
        </dgm:presLayoutVars>
      </dgm:prSet>
      <dgm:spPr/>
    </dgm:pt>
    <dgm:pt modelId="{C17C6B8C-380A-4465-88BA-829C67EA60C2}" type="pres">
      <dgm:prSet presAssocID="{26D58EE7-744D-404A-9BF6-7B37AC711F86}" presName="sibTrans" presStyleLbl="bgSibTrans2D1" presStyleIdx="2" presStyleCnt="8"/>
      <dgm:spPr/>
    </dgm:pt>
    <dgm:pt modelId="{CAFB5D8C-D2DE-45E0-AF73-E7A302AE87D3}" type="pres">
      <dgm:prSet presAssocID="{2FE3C50B-4A38-4BF8-A41D-98A948C95AFC}" presName="compNode" presStyleCnt="0"/>
      <dgm:spPr/>
    </dgm:pt>
    <dgm:pt modelId="{1C64AB67-9E6D-4121-84E2-B034816C53C8}" type="pres">
      <dgm:prSet presAssocID="{2FE3C50B-4A38-4BF8-A41D-98A948C95AFC}" presName="dummyConnPt" presStyleCnt="0"/>
      <dgm:spPr/>
    </dgm:pt>
    <dgm:pt modelId="{C062ACBE-7DF6-427B-8D18-1DCCA78969C9}" type="pres">
      <dgm:prSet presAssocID="{2FE3C50B-4A38-4BF8-A41D-98A948C95AFC}" presName="node" presStyleLbl="node1" presStyleIdx="3" presStyleCnt="9" custScaleY="126246" custLinFactNeighborY="259">
        <dgm:presLayoutVars>
          <dgm:bulletEnabled val="1"/>
        </dgm:presLayoutVars>
      </dgm:prSet>
      <dgm:spPr>
        <a:xfrm>
          <a:off x="2162912" y="2134723"/>
          <a:ext cx="1421362" cy="852817"/>
        </a:xfrm>
        <a:prstGeom prst="roundRect">
          <a:avLst>
            <a:gd name="adj" fmla="val 10000"/>
          </a:avLst>
        </a:prstGeom>
      </dgm:spPr>
    </dgm:pt>
    <dgm:pt modelId="{D8E8C5A9-7071-4BCC-81EF-CB9DB15FE72F}" type="pres">
      <dgm:prSet presAssocID="{409393A7-0AC7-413F-9C0B-95E10D87EBD0}" presName="sibTrans" presStyleLbl="bgSibTrans2D1" presStyleIdx="3" presStyleCnt="8" custLinFactNeighborX="29172" custLinFactNeighborY="2683"/>
      <dgm:spPr/>
    </dgm:pt>
    <dgm:pt modelId="{94F583B3-04FC-4883-9EA2-43CF692D20CA}" type="pres">
      <dgm:prSet presAssocID="{9A28154A-A014-408E-AEDC-C483CEBD77A3}" presName="compNode" presStyleCnt="0"/>
      <dgm:spPr/>
    </dgm:pt>
    <dgm:pt modelId="{D8AB6222-E74F-445C-A4EC-31B2AED8B3B3}" type="pres">
      <dgm:prSet presAssocID="{9A28154A-A014-408E-AEDC-C483CEBD77A3}" presName="dummyConnPt" presStyleCnt="0"/>
      <dgm:spPr/>
    </dgm:pt>
    <dgm:pt modelId="{510C4E7A-1DBA-4986-9062-4B7C2061C650}" type="pres">
      <dgm:prSet presAssocID="{9A28154A-A014-408E-AEDC-C483CEBD77A3}" presName="node" presStyleLbl="node1" presStyleIdx="4" presStyleCnt="9" custLinFactNeighborY="-7080">
        <dgm:presLayoutVars>
          <dgm:bulletEnabled val="1"/>
        </dgm:presLayoutVars>
      </dgm:prSet>
      <dgm:spPr/>
    </dgm:pt>
    <dgm:pt modelId="{A54511C7-90F2-4710-AFAC-12C455C0503C}" type="pres">
      <dgm:prSet presAssocID="{AAE7048E-30ED-48B2-9214-B1EBF9C4EDD7}" presName="sibTrans" presStyleLbl="bgSibTrans2D1" presStyleIdx="4" presStyleCnt="8" custLinFactNeighborX="30694" custLinFactNeighborY="2683"/>
      <dgm:spPr/>
    </dgm:pt>
    <dgm:pt modelId="{416BE22A-B390-46EF-B334-EA20B15488E7}" type="pres">
      <dgm:prSet presAssocID="{50C46969-62F5-4454-BFA2-1134EA86DD08}" presName="compNode" presStyleCnt="0"/>
      <dgm:spPr/>
    </dgm:pt>
    <dgm:pt modelId="{C09A72CA-99B9-4ABA-A81A-5F5EF2EFD5C9}" type="pres">
      <dgm:prSet presAssocID="{50C46969-62F5-4454-BFA2-1134EA86DD08}" presName="dummyConnPt" presStyleCnt="0"/>
      <dgm:spPr/>
    </dgm:pt>
    <dgm:pt modelId="{C910F81B-32B7-4526-9539-816BED453927}" type="pres">
      <dgm:prSet presAssocID="{50C46969-62F5-4454-BFA2-1134EA86DD08}" presName="node" presStyleLbl="node1" presStyleIdx="5" presStyleCnt="9" custScaleY="140406" custLinFactNeighborY="-25743">
        <dgm:presLayoutVars>
          <dgm:bulletEnabled val="1"/>
        </dgm:presLayoutVars>
      </dgm:prSet>
      <dgm:spPr/>
    </dgm:pt>
    <dgm:pt modelId="{6DE4E02C-732D-47EC-A7F5-295B925514A0}" type="pres">
      <dgm:prSet presAssocID="{18F732D6-2708-4B56-8D18-1912F2E1EBE9}" presName="sibTrans" presStyleLbl="bgSibTrans2D1" presStyleIdx="5" presStyleCnt="8" custAng="165708"/>
      <dgm:spPr/>
    </dgm:pt>
    <dgm:pt modelId="{9D694AE0-7A45-4188-907B-97CD68CC3636}" type="pres">
      <dgm:prSet presAssocID="{D248FC03-1F35-4B2E-BF0A-9E13F581408D}" presName="compNode" presStyleCnt="0"/>
      <dgm:spPr/>
    </dgm:pt>
    <dgm:pt modelId="{9B77B061-84EF-4FCF-AB45-79CE52AABEF1}" type="pres">
      <dgm:prSet presAssocID="{D248FC03-1F35-4B2E-BF0A-9E13F581408D}" presName="dummyConnPt" presStyleCnt="0"/>
      <dgm:spPr/>
    </dgm:pt>
    <dgm:pt modelId="{C101E906-3E8E-4545-8479-5A8E5F7F5F7A}" type="pres">
      <dgm:prSet presAssocID="{D248FC03-1F35-4B2E-BF0A-9E13F581408D}" presName="node" presStyleLbl="node1" presStyleIdx="6" presStyleCnt="9" custScaleY="115827">
        <dgm:presLayoutVars>
          <dgm:bulletEnabled val="1"/>
        </dgm:presLayoutVars>
      </dgm:prSet>
      <dgm:spPr/>
    </dgm:pt>
    <dgm:pt modelId="{1EC8B9C4-E7FB-4048-BE89-8530E5286790}" type="pres">
      <dgm:prSet presAssocID="{FACB0F59-996B-432D-A703-B58A65D2241D}" presName="sibTrans" presStyleLbl="bgSibTrans2D1" presStyleIdx="6" presStyleCnt="8" custLinFactNeighborX="62446" custLinFactNeighborY="41342"/>
      <dgm:spPr/>
    </dgm:pt>
    <dgm:pt modelId="{271B17CD-4B1C-4975-84C0-B6E4917F4EDA}" type="pres">
      <dgm:prSet presAssocID="{4DA11250-0B19-4850-AC9C-6E52A6616316}" presName="compNode" presStyleCnt="0"/>
      <dgm:spPr/>
    </dgm:pt>
    <dgm:pt modelId="{137B7533-B748-4F8A-AF9B-282FF4E81591}" type="pres">
      <dgm:prSet presAssocID="{4DA11250-0B19-4850-AC9C-6E52A6616316}" presName="dummyConnPt" presStyleCnt="0"/>
      <dgm:spPr/>
    </dgm:pt>
    <dgm:pt modelId="{A0BB94C1-B36A-4B93-BBEF-2EC3987CF433}" type="pres">
      <dgm:prSet presAssocID="{4DA11250-0B19-4850-AC9C-6E52A6616316}" presName="node" presStyleLbl="node1" presStyleIdx="7" presStyleCnt="9" custScaleY="135737" custLinFactNeighborX="1196" custLinFactNeighborY="13075">
        <dgm:presLayoutVars>
          <dgm:bulletEnabled val="1"/>
        </dgm:presLayoutVars>
      </dgm:prSet>
      <dgm:spPr/>
    </dgm:pt>
    <dgm:pt modelId="{44D19237-0FF5-4B0C-8626-C64903511992}" type="pres">
      <dgm:prSet presAssocID="{3C76BE1B-7AE8-4D22-9047-3DAFB8F1D46A}" presName="sibTrans" presStyleLbl="bgSibTrans2D1" presStyleIdx="7" presStyleCnt="8" custLinFactNeighborX="71481" custLinFactNeighborY="41342"/>
      <dgm:spPr/>
    </dgm:pt>
    <dgm:pt modelId="{DC546153-3046-4733-945D-B2F87894CA71}" type="pres">
      <dgm:prSet presAssocID="{AA0A69BF-D9A3-47DA-AE99-DBDA0C85C253}" presName="compNode" presStyleCnt="0"/>
      <dgm:spPr/>
    </dgm:pt>
    <dgm:pt modelId="{F2188C6B-5F7D-48E2-B9B0-57D4C2C4EF91}" type="pres">
      <dgm:prSet presAssocID="{AA0A69BF-D9A3-47DA-AE99-DBDA0C85C253}" presName="dummyConnPt" presStyleCnt="0"/>
      <dgm:spPr/>
    </dgm:pt>
    <dgm:pt modelId="{5A96D48A-C028-42BB-A386-8EA639D20F48}" type="pres">
      <dgm:prSet presAssocID="{AA0A69BF-D9A3-47DA-AE99-DBDA0C85C253}" presName="node" presStyleLbl="node1" presStyleIdx="8" presStyleCnt="9" custLinFactNeighborX="1196" custLinFactNeighborY="13445">
        <dgm:presLayoutVars>
          <dgm:bulletEnabled val="1"/>
        </dgm:presLayoutVars>
      </dgm:prSet>
      <dgm:spPr/>
    </dgm:pt>
  </dgm:ptLst>
  <dgm:cxnLst>
    <dgm:cxn modelId="{12D3180F-4550-4820-A11B-FA14049F1113}" type="presOf" srcId="{103ECA6E-5DB5-4D50-AD24-E24AC2148EE2}" destId="{CD4487EE-1DA8-4E89-8678-D3431D11AF57}" srcOrd="0" destOrd="0" presId="urn:microsoft.com/office/officeart/2005/8/layout/bProcess4"/>
    <dgm:cxn modelId="{19C9EA16-B8BE-4347-BCC5-7CD3716635F0}" type="presOf" srcId="{409393A7-0AC7-413F-9C0B-95E10D87EBD0}" destId="{D8E8C5A9-7071-4BCC-81EF-CB9DB15FE72F}" srcOrd="0" destOrd="0" presId="urn:microsoft.com/office/officeart/2005/8/layout/bProcess4"/>
    <dgm:cxn modelId="{14F8681D-5D16-4C80-A14B-6C34B1C46A69}" type="presOf" srcId="{D248FC03-1F35-4B2E-BF0A-9E13F581408D}" destId="{C101E906-3E8E-4545-8479-5A8E5F7F5F7A}" srcOrd="0" destOrd="0" presId="urn:microsoft.com/office/officeart/2005/8/layout/bProcess4"/>
    <dgm:cxn modelId="{90F3E322-D765-4DA4-8EF0-9F6658EE2416}" srcId="{B0E0D488-E8BB-4DB6-B0B0-66BFB64A0279}" destId="{4DA11250-0B19-4850-AC9C-6E52A6616316}" srcOrd="7" destOrd="0" parTransId="{B32EFA88-E54C-41A6-989A-732C746ECDDB}" sibTransId="{3C76BE1B-7AE8-4D22-9047-3DAFB8F1D46A}"/>
    <dgm:cxn modelId="{D4804530-949A-4D57-9BCC-D9E0F54662FD}" type="presOf" srcId="{4DA11250-0B19-4850-AC9C-6E52A6616316}" destId="{A0BB94C1-B36A-4B93-BBEF-2EC3987CF433}" srcOrd="0" destOrd="0" presId="urn:microsoft.com/office/officeart/2005/8/layout/bProcess4"/>
    <dgm:cxn modelId="{366AB060-C2E9-4BBA-9F13-8F2B122EFAA0}" srcId="{B0E0D488-E8BB-4DB6-B0B0-66BFB64A0279}" destId="{2FE3C50B-4A38-4BF8-A41D-98A948C95AFC}" srcOrd="3" destOrd="0" parTransId="{90795FB6-1255-4F2B-B837-8335D0DD5386}" sibTransId="{409393A7-0AC7-413F-9C0B-95E10D87EBD0}"/>
    <dgm:cxn modelId="{B1AA9C44-3A29-4E4D-9722-6FB5FF45ED89}" srcId="{B0E0D488-E8BB-4DB6-B0B0-66BFB64A0279}" destId="{103ECA6E-5DB5-4D50-AD24-E24AC2148EE2}" srcOrd="2" destOrd="0" parTransId="{2FFFD5B1-B779-45B7-91BB-0A709C8C1FD8}" sibTransId="{26D58EE7-744D-404A-9BF6-7B37AC711F86}"/>
    <dgm:cxn modelId="{A1C83F49-286D-4925-8854-F26ED567D2C8}" srcId="{B0E0D488-E8BB-4DB6-B0B0-66BFB64A0279}" destId="{C2D55B5F-56F7-41D1-876C-BBE0BEC69865}" srcOrd="1" destOrd="0" parTransId="{8A2AB9A4-8399-4688-AB92-C8748FDC1E8F}" sibTransId="{CDC7E397-32C7-4ABB-833C-6E4EBBDD7180}"/>
    <dgm:cxn modelId="{BC4E2574-FDBE-4FF7-84CB-77532858F7B9}" type="presOf" srcId="{74AE34EB-66C2-4D7A-9963-96407DDD53FA}" destId="{CD8AC5A1-CC69-49D1-9BA3-6DC3E2B2B5C8}" srcOrd="0" destOrd="0" presId="urn:microsoft.com/office/officeart/2005/8/layout/bProcess4"/>
    <dgm:cxn modelId="{39183E78-6D1D-463F-8479-6021ACCAC40D}" type="presOf" srcId="{FACB0F59-996B-432D-A703-B58A65D2241D}" destId="{1EC8B9C4-E7FB-4048-BE89-8530E5286790}" srcOrd="0" destOrd="0" presId="urn:microsoft.com/office/officeart/2005/8/layout/bProcess4"/>
    <dgm:cxn modelId="{AC280A7B-E7D2-4BF7-99B0-B66AD1FCB088}" srcId="{B0E0D488-E8BB-4DB6-B0B0-66BFB64A0279}" destId="{9A28154A-A014-408E-AEDC-C483CEBD77A3}" srcOrd="4" destOrd="0" parTransId="{FD6D6488-8A8B-4178-832F-04FBD25E9492}" sibTransId="{AAE7048E-30ED-48B2-9214-B1EBF9C4EDD7}"/>
    <dgm:cxn modelId="{2E35F97D-99E1-4225-9E96-9B8001E1EB21}" type="presOf" srcId="{AAE7048E-30ED-48B2-9214-B1EBF9C4EDD7}" destId="{A54511C7-90F2-4710-AFAC-12C455C0503C}" srcOrd="0" destOrd="0" presId="urn:microsoft.com/office/officeart/2005/8/layout/bProcess4"/>
    <dgm:cxn modelId="{F39DEA80-E0D6-46FE-9422-DF7853022F64}" type="presOf" srcId="{2FE3C50B-4A38-4BF8-A41D-98A948C95AFC}" destId="{C062ACBE-7DF6-427B-8D18-1DCCA78969C9}" srcOrd="0" destOrd="0" presId="urn:microsoft.com/office/officeart/2005/8/layout/bProcess4"/>
    <dgm:cxn modelId="{A2E23C86-69CA-4579-BB28-E5CF1A098834}" type="presOf" srcId="{9A28154A-A014-408E-AEDC-C483CEBD77A3}" destId="{510C4E7A-1DBA-4986-9062-4B7C2061C650}" srcOrd="0" destOrd="0" presId="urn:microsoft.com/office/officeart/2005/8/layout/bProcess4"/>
    <dgm:cxn modelId="{7202678D-AD7C-441E-A12D-0FA659149E5C}" type="presOf" srcId="{B0E0D488-E8BB-4DB6-B0B0-66BFB64A0279}" destId="{C97E5AF6-6165-4D27-AE9F-A93A19BE4F38}" srcOrd="0" destOrd="0" presId="urn:microsoft.com/office/officeart/2005/8/layout/bProcess4"/>
    <dgm:cxn modelId="{67603798-FE07-4431-B4F8-97304610CB0D}" type="presOf" srcId="{3C76BE1B-7AE8-4D22-9047-3DAFB8F1D46A}" destId="{44D19237-0FF5-4B0C-8626-C64903511992}" srcOrd="0" destOrd="0" presId="urn:microsoft.com/office/officeart/2005/8/layout/bProcess4"/>
    <dgm:cxn modelId="{1859EB9B-C426-40E7-AA91-2372B19C9B42}" srcId="{B0E0D488-E8BB-4DB6-B0B0-66BFB64A0279}" destId="{FF4EE501-325A-44DD-9550-80A35623FEDF}" srcOrd="0" destOrd="0" parTransId="{4707DEF3-9573-4FF9-876C-A0A67EC7E156}" sibTransId="{74AE34EB-66C2-4D7A-9963-96407DDD53FA}"/>
    <dgm:cxn modelId="{A30E679D-19E0-4127-AAA0-A6234D05BD6F}" type="presOf" srcId="{C2D55B5F-56F7-41D1-876C-BBE0BEC69865}" destId="{D191B937-3245-457C-B9F0-466C8ABB22B8}" srcOrd="0" destOrd="0" presId="urn:microsoft.com/office/officeart/2005/8/layout/bProcess4"/>
    <dgm:cxn modelId="{9D6C40AD-F7AA-4746-A2EB-912F1B1369A2}" type="presOf" srcId="{50C46969-62F5-4454-BFA2-1134EA86DD08}" destId="{C910F81B-32B7-4526-9539-816BED453927}" srcOrd="0" destOrd="0" presId="urn:microsoft.com/office/officeart/2005/8/layout/bProcess4"/>
    <dgm:cxn modelId="{FE5729BE-CA1F-477D-86AC-64266BF87B85}" type="presOf" srcId="{FF4EE501-325A-44DD-9550-80A35623FEDF}" destId="{2204EAA2-460C-4FEF-91B8-C734707D04B1}" srcOrd="0" destOrd="0" presId="urn:microsoft.com/office/officeart/2005/8/layout/bProcess4"/>
    <dgm:cxn modelId="{397C3BDD-19E2-40AB-8A45-A51DF0FAFD40}" srcId="{B0E0D488-E8BB-4DB6-B0B0-66BFB64A0279}" destId="{AA0A69BF-D9A3-47DA-AE99-DBDA0C85C253}" srcOrd="8" destOrd="0" parTransId="{E9BB1388-15A2-42B7-B054-4C13094F743C}" sibTransId="{E6E1C500-A432-4330-81C0-4965DDC54E93}"/>
    <dgm:cxn modelId="{94175CDD-2E2D-4B49-917E-36BC5E8D9EDA}" type="presOf" srcId="{CDC7E397-32C7-4ABB-833C-6E4EBBDD7180}" destId="{0777A155-CEDD-498F-A0F4-E0D526B0A429}" srcOrd="0" destOrd="0" presId="urn:microsoft.com/office/officeart/2005/8/layout/bProcess4"/>
    <dgm:cxn modelId="{85A059E0-E4F3-4CFE-BE94-B85F0EF2506D}" srcId="{B0E0D488-E8BB-4DB6-B0B0-66BFB64A0279}" destId="{50C46969-62F5-4454-BFA2-1134EA86DD08}" srcOrd="5" destOrd="0" parTransId="{E7CB9D10-5423-4E33-B877-45D1DE9C9139}" sibTransId="{18F732D6-2708-4B56-8D18-1912F2E1EBE9}"/>
    <dgm:cxn modelId="{6E0E87E5-6C04-4E0E-82B6-12D72C727589}" type="presOf" srcId="{AA0A69BF-D9A3-47DA-AE99-DBDA0C85C253}" destId="{5A96D48A-C028-42BB-A386-8EA639D20F48}" srcOrd="0" destOrd="0" presId="urn:microsoft.com/office/officeart/2005/8/layout/bProcess4"/>
    <dgm:cxn modelId="{51F772E8-A635-40B2-8DC5-B800381466DA}" srcId="{B0E0D488-E8BB-4DB6-B0B0-66BFB64A0279}" destId="{D248FC03-1F35-4B2E-BF0A-9E13F581408D}" srcOrd="6" destOrd="0" parTransId="{BAD37AC5-F1EA-4DF1-AF7F-71CA5AB85CA5}" sibTransId="{FACB0F59-996B-432D-A703-B58A65D2241D}"/>
    <dgm:cxn modelId="{4B18D7EC-DD82-4DE3-846A-5F57623901BD}" type="presOf" srcId="{18F732D6-2708-4B56-8D18-1912F2E1EBE9}" destId="{6DE4E02C-732D-47EC-A7F5-295B925514A0}" srcOrd="0" destOrd="0" presId="urn:microsoft.com/office/officeart/2005/8/layout/bProcess4"/>
    <dgm:cxn modelId="{95553FEE-C1B1-4882-ABB7-52AEFF3CDB68}" type="presOf" srcId="{26D58EE7-744D-404A-9BF6-7B37AC711F86}" destId="{C17C6B8C-380A-4465-88BA-829C67EA60C2}" srcOrd="0" destOrd="0" presId="urn:microsoft.com/office/officeart/2005/8/layout/bProcess4"/>
    <dgm:cxn modelId="{FC34627C-8F74-4708-9F8B-A1C0EF2E7D50}" type="presParOf" srcId="{C97E5AF6-6165-4D27-AE9F-A93A19BE4F38}" destId="{A0E99690-2755-4FFF-959F-28C472A70314}" srcOrd="0" destOrd="0" presId="urn:microsoft.com/office/officeart/2005/8/layout/bProcess4"/>
    <dgm:cxn modelId="{5BE6E1BB-B3CF-4A55-96F9-5585738C6F6D}" type="presParOf" srcId="{A0E99690-2755-4FFF-959F-28C472A70314}" destId="{1AE0DAF5-AE58-4BCC-97F5-84CB25F57F70}" srcOrd="0" destOrd="0" presId="urn:microsoft.com/office/officeart/2005/8/layout/bProcess4"/>
    <dgm:cxn modelId="{9F6D1AC7-6ED3-44B7-8728-70155AC7B998}" type="presParOf" srcId="{A0E99690-2755-4FFF-959F-28C472A70314}" destId="{2204EAA2-460C-4FEF-91B8-C734707D04B1}" srcOrd="1" destOrd="0" presId="urn:microsoft.com/office/officeart/2005/8/layout/bProcess4"/>
    <dgm:cxn modelId="{45D5109D-C0F4-4EAB-BCC8-28F07E2F589B}" type="presParOf" srcId="{C97E5AF6-6165-4D27-AE9F-A93A19BE4F38}" destId="{CD8AC5A1-CC69-49D1-9BA3-6DC3E2B2B5C8}" srcOrd="1" destOrd="0" presId="urn:microsoft.com/office/officeart/2005/8/layout/bProcess4"/>
    <dgm:cxn modelId="{66170764-1D11-4843-865D-04E613EC6FE3}" type="presParOf" srcId="{C97E5AF6-6165-4D27-AE9F-A93A19BE4F38}" destId="{3DB33864-7F06-4309-B05C-55460ED8BD50}" srcOrd="2" destOrd="0" presId="urn:microsoft.com/office/officeart/2005/8/layout/bProcess4"/>
    <dgm:cxn modelId="{1D716C9F-F2D3-48EA-82E2-BD629D32CEF5}" type="presParOf" srcId="{3DB33864-7F06-4309-B05C-55460ED8BD50}" destId="{E985D4B7-E0A4-4C9C-8578-FC56D8B5823A}" srcOrd="0" destOrd="0" presId="urn:microsoft.com/office/officeart/2005/8/layout/bProcess4"/>
    <dgm:cxn modelId="{2A5863D7-4B6C-4F8A-9FD7-58934108C2DC}" type="presParOf" srcId="{3DB33864-7F06-4309-B05C-55460ED8BD50}" destId="{D191B937-3245-457C-B9F0-466C8ABB22B8}" srcOrd="1" destOrd="0" presId="urn:microsoft.com/office/officeart/2005/8/layout/bProcess4"/>
    <dgm:cxn modelId="{FB0DFA5F-7E13-4BC6-8FC5-EBFA64FB0168}" type="presParOf" srcId="{C97E5AF6-6165-4D27-AE9F-A93A19BE4F38}" destId="{0777A155-CEDD-498F-A0F4-E0D526B0A429}" srcOrd="3" destOrd="0" presId="urn:microsoft.com/office/officeart/2005/8/layout/bProcess4"/>
    <dgm:cxn modelId="{29D08915-E021-43AE-B51E-B7990CDFD064}" type="presParOf" srcId="{C97E5AF6-6165-4D27-AE9F-A93A19BE4F38}" destId="{C6120623-D81D-4080-A052-0DABAC79608C}" srcOrd="4" destOrd="0" presId="urn:microsoft.com/office/officeart/2005/8/layout/bProcess4"/>
    <dgm:cxn modelId="{D662F33D-04E9-4E3D-A74A-FBC820994FF3}" type="presParOf" srcId="{C6120623-D81D-4080-A052-0DABAC79608C}" destId="{0F9FB5AC-9549-462A-BFF1-3D7793DF393C}" srcOrd="0" destOrd="0" presId="urn:microsoft.com/office/officeart/2005/8/layout/bProcess4"/>
    <dgm:cxn modelId="{1B90391A-20CB-4BBA-8BC4-B819D7CB0FBD}" type="presParOf" srcId="{C6120623-D81D-4080-A052-0DABAC79608C}" destId="{CD4487EE-1DA8-4E89-8678-D3431D11AF57}" srcOrd="1" destOrd="0" presId="urn:microsoft.com/office/officeart/2005/8/layout/bProcess4"/>
    <dgm:cxn modelId="{898F28E5-E8CA-45D6-87D0-FFBECF17D9F0}" type="presParOf" srcId="{C97E5AF6-6165-4D27-AE9F-A93A19BE4F38}" destId="{C17C6B8C-380A-4465-88BA-829C67EA60C2}" srcOrd="5" destOrd="0" presId="urn:microsoft.com/office/officeart/2005/8/layout/bProcess4"/>
    <dgm:cxn modelId="{28E20995-091C-456B-BBCC-9ADCDF1E9302}" type="presParOf" srcId="{C97E5AF6-6165-4D27-AE9F-A93A19BE4F38}" destId="{CAFB5D8C-D2DE-45E0-AF73-E7A302AE87D3}" srcOrd="6" destOrd="0" presId="urn:microsoft.com/office/officeart/2005/8/layout/bProcess4"/>
    <dgm:cxn modelId="{B189EB24-C54E-4A03-85F4-5955A2F9C1C7}" type="presParOf" srcId="{CAFB5D8C-D2DE-45E0-AF73-E7A302AE87D3}" destId="{1C64AB67-9E6D-4121-84E2-B034816C53C8}" srcOrd="0" destOrd="0" presId="urn:microsoft.com/office/officeart/2005/8/layout/bProcess4"/>
    <dgm:cxn modelId="{07CF9D47-6728-4681-A56D-EDBF2B918ED6}" type="presParOf" srcId="{CAFB5D8C-D2DE-45E0-AF73-E7A302AE87D3}" destId="{C062ACBE-7DF6-427B-8D18-1DCCA78969C9}" srcOrd="1" destOrd="0" presId="urn:microsoft.com/office/officeart/2005/8/layout/bProcess4"/>
    <dgm:cxn modelId="{783DCB96-9895-4F3B-9F4A-2365BE04F723}" type="presParOf" srcId="{C97E5AF6-6165-4D27-AE9F-A93A19BE4F38}" destId="{D8E8C5A9-7071-4BCC-81EF-CB9DB15FE72F}" srcOrd="7" destOrd="0" presId="urn:microsoft.com/office/officeart/2005/8/layout/bProcess4"/>
    <dgm:cxn modelId="{F8F159AA-3081-4C11-87A0-480A0916F51B}" type="presParOf" srcId="{C97E5AF6-6165-4D27-AE9F-A93A19BE4F38}" destId="{94F583B3-04FC-4883-9EA2-43CF692D20CA}" srcOrd="8" destOrd="0" presId="urn:microsoft.com/office/officeart/2005/8/layout/bProcess4"/>
    <dgm:cxn modelId="{E45AE605-C479-4240-9D91-F4885B36C416}" type="presParOf" srcId="{94F583B3-04FC-4883-9EA2-43CF692D20CA}" destId="{D8AB6222-E74F-445C-A4EC-31B2AED8B3B3}" srcOrd="0" destOrd="0" presId="urn:microsoft.com/office/officeart/2005/8/layout/bProcess4"/>
    <dgm:cxn modelId="{EA955B08-F5E9-4556-A6D1-BF92A73ED7CD}" type="presParOf" srcId="{94F583B3-04FC-4883-9EA2-43CF692D20CA}" destId="{510C4E7A-1DBA-4986-9062-4B7C2061C650}" srcOrd="1" destOrd="0" presId="urn:microsoft.com/office/officeart/2005/8/layout/bProcess4"/>
    <dgm:cxn modelId="{D476C2E1-30C4-4F47-AEC8-C9716E6079BE}" type="presParOf" srcId="{C97E5AF6-6165-4D27-AE9F-A93A19BE4F38}" destId="{A54511C7-90F2-4710-AFAC-12C455C0503C}" srcOrd="9" destOrd="0" presId="urn:microsoft.com/office/officeart/2005/8/layout/bProcess4"/>
    <dgm:cxn modelId="{BF9738E3-D7DF-455E-B9C6-B7E6D9FE79BB}" type="presParOf" srcId="{C97E5AF6-6165-4D27-AE9F-A93A19BE4F38}" destId="{416BE22A-B390-46EF-B334-EA20B15488E7}" srcOrd="10" destOrd="0" presId="urn:microsoft.com/office/officeart/2005/8/layout/bProcess4"/>
    <dgm:cxn modelId="{D7A84F42-EB5C-446A-8926-EE391A7604C1}" type="presParOf" srcId="{416BE22A-B390-46EF-B334-EA20B15488E7}" destId="{C09A72CA-99B9-4ABA-A81A-5F5EF2EFD5C9}" srcOrd="0" destOrd="0" presId="urn:microsoft.com/office/officeart/2005/8/layout/bProcess4"/>
    <dgm:cxn modelId="{FF9CEE76-B1EC-48B6-ABEB-CB4C4096EC80}" type="presParOf" srcId="{416BE22A-B390-46EF-B334-EA20B15488E7}" destId="{C910F81B-32B7-4526-9539-816BED453927}" srcOrd="1" destOrd="0" presId="urn:microsoft.com/office/officeart/2005/8/layout/bProcess4"/>
    <dgm:cxn modelId="{79C64FFA-E74E-4A82-9D51-D2436081E896}" type="presParOf" srcId="{C97E5AF6-6165-4D27-AE9F-A93A19BE4F38}" destId="{6DE4E02C-732D-47EC-A7F5-295B925514A0}" srcOrd="11" destOrd="0" presId="urn:microsoft.com/office/officeart/2005/8/layout/bProcess4"/>
    <dgm:cxn modelId="{2EBAE465-DFC9-4D61-A495-88A84108B942}" type="presParOf" srcId="{C97E5AF6-6165-4D27-AE9F-A93A19BE4F38}" destId="{9D694AE0-7A45-4188-907B-97CD68CC3636}" srcOrd="12" destOrd="0" presId="urn:microsoft.com/office/officeart/2005/8/layout/bProcess4"/>
    <dgm:cxn modelId="{A02C16A4-E9D2-4AD3-B94F-FEE7D0CFE7FF}" type="presParOf" srcId="{9D694AE0-7A45-4188-907B-97CD68CC3636}" destId="{9B77B061-84EF-4FCF-AB45-79CE52AABEF1}" srcOrd="0" destOrd="0" presId="urn:microsoft.com/office/officeart/2005/8/layout/bProcess4"/>
    <dgm:cxn modelId="{3791CB20-5145-4706-A741-E5FC7DB9D143}" type="presParOf" srcId="{9D694AE0-7A45-4188-907B-97CD68CC3636}" destId="{C101E906-3E8E-4545-8479-5A8E5F7F5F7A}" srcOrd="1" destOrd="0" presId="urn:microsoft.com/office/officeart/2005/8/layout/bProcess4"/>
    <dgm:cxn modelId="{56980422-F7A6-4654-8C99-DB928E6F949C}" type="presParOf" srcId="{C97E5AF6-6165-4D27-AE9F-A93A19BE4F38}" destId="{1EC8B9C4-E7FB-4048-BE89-8530E5286790}" srcOrd="13" destOrd="0" presId="urn:microsoft.com/office/officeart/2005/8/layout/bProcess4"/>
    <dgm:cxn modelId="{93A4F447-99FC-4E4C-A302-FDF9BA3A6F23}" type="presParOf" srcId="{C97E5AF6-6165-4D27-AE9F-A93A19BE4F38}" destId="{271B17CD-4B1C-4975-84C0-B6E4917F4EDA}" srcOrd="14" destOrd="0" presId="urn:microsoft.com/office/officeart/2005/8/layout/bProcess4"/>
    <dgm:cxn modelId="{9F3A132E-2706-4BF3-96DB-548350771E25}" type="presParOf" srcId="{271B17CD-4B1C-4975-84C0-B6E4917F4EDA}" destId="{137B7533-B748-4F8A-AF9B-282FF4E81591}" srcOrd="0" destOrd="0" presId="urn:microsoft.com/office/officeart/2005/8/layout/bProcess4"/>
    <dgm:cxn modelId="{FDB51F8F-7E3F-489A-85E0-40FD3EC2B4D1}" type="presParOf" srcId="{271B17CD-4B1C-4975-84C0-B6E4917F4EDA}" destId="{A0BB94C1-B36A-4B93-BBEF-2EC3987CF433}" srcOrd="1" destOrd="0" presId="urn:microsoft.com/office/officeart/2005/8/layout/bProcess4"/>
    <dgm:cxn modelId="{0D5E1DAA-A874-404D-9B77-D6873CBB3892}" type="presParOf" srcId="{C97E5AF6-6165-4D27-AE9F-A93A19BE4F38}" destId="{44D19237-0FF5-4B0C-8626-C64903511992}" srcOrd="15" destOrd="0" presId="urn:microsoft.com/office/officeart/2005/8/layout/bProcess4"/>
    <dgm:cxn modelId="{47E57150-0B1A-4508-A921-8ECD142B420D}" type="presParOf" srcId="{C97E5AF6-6165-4D27-AE9F-A93A19BE4F38}" destId="{DC546153-3046-4733-945D-B2F87894CA71}" srcOrd="16" destOrd="0" presId="urn:microsoft.com/office/officeart/2005/8/layout/bProcess4"/>
    <dgm:cxn modelId="{3CF09F21-CC96-456A-BE6F-5071874B2BED}" type="presParOf" srcId="{DC546153-3046-4733-945D-B2F87894CA71}" destId="{F2188C6B-5F7D-48E2-B9B0-57D4C2C4EF91}" srcOrd="0" destOrd="0" presId="urn:microsoft.com/office/officeart/2005/8/layout/bProcess4"/>
    <dgm:cxn modelId="{32893762-BD01-4142-863D-A685D220CC6A}" type="presParOf" srcId="{DC546153-3046-4733-945D-B2F87894CA71}" destId="{5A96D48A-C028-42BB-A386-8EA639D20F4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AC5A1-CC69-49D1-9BA3-6DC3E2B2B5C8}">
      <dsp:nvSpPr>
        <dsp:cNvPr id="0" name=""/>
        <dsp:cNvSpPr/>
      </dsp:nvSpPr>
      <dsp:spPr>
        <a:xfrm rot="5400000">
          <a:off x="-225809" y="894203"/>
          <a:ext cx="1313841" cy="13512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EAA2-460C-4FEF-91B8-C734707D04B1}">
      <dsp:nvSpPr>
        <dsp:cNvPr id="0" name=""/>
        <dsp:cNvSpPr/>
      </dsp:nvSpPr>
      <dsp:spPr>
        <a:xfrm>
          <a:off x="126140" y="9132"/>
          <a:ext cx="1501340" cy="103660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provide pitch capacity to meet increased population growth in higher density/ urban locations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56501" y="39493"/>
        <a:ext cx="1440618" cy="975887"/>
      </dsp:txXfrm>
    </dsp:sp>
    <dsp:sp modelId="{0777A155-CEDD-498F-A0F4-E0D526B0A429}">
      <dsp:nvSpPr>
        <dsp:cNvPr id="0" name=""/>
        <dsp:cNvSpPr/>
      </dsp:nvSpPr>
      <dsp:spPr>
        <a:xfrm rot="5400000">
          <a:off x="-240444" y="2234826"/>
          <a:ext cx="1343110" cy="135120"/>
        </a:xfrm>
        <a:prstGeom prst="rect">
          <a:avLst/>
        </a:prstGeom>
        <a:solidFill>
          <a:srgbClr val="5B9BD5">
            <a:hueOff val="-965506"/>
            <a:satOff val="-2488"/>
            <a:lumOff val="-168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B937-3245-457C-B9F0-466C8ABB22B8}">
      <dsp:nvSpPr>
        <dsp:cNvPr id="0" name=""/>
        <dsp:cNvSpPr/>
      </dsp:nvSpPr>
      <dsp:spPr>
        <a:xfrm>
          <a:off x="126140" y="1270943"/>
          <a:ext cx="1501340" cy="1163640"/>
        </a:xfrm>
        <a:prstGeom prst="roundRect">
          <a:avLst>
            <a:gd name="adj" fmla="val 10000"/>
          </a:avLst>
        </a:prstGeom>
        <a:solidFill>
          <a:srgbClr val="5B9BD5">
            <a:hueOff val="-844818"/>
            <a:satOff val="-2177"/>
            <a:lumOff val="-14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Strategic locations, new development and high population areas; facilitates high use, late evening and flood lighting. 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222" y="1305025"/>
        <a:ext cx="1433176" cy="1095476"/>
      </dsp:txXfrm>
    </dsp:sp>
    <dsp:sp modelId="{C17C6B8C-380A-4465-88BA-829C67EA60C2}">
      <dsp:nvSpPr>
        <dsp:cNvPr id="0" name=""/>
        <dsp:cNvSpPr/>
      </dsp:nvSpPr>
      <dsp:spPr>
        <a:xfrm rot="21588389">
          <a:off x="431105" y="2903009"/>
          <a:ext cx="1996794" cy="135120"/>
        </a:xfrm>
        <a:prstGeom prst="rect">
          <a:avLst/>
        </a:prstGeom>
        <a:solidFill>
          <a:srgbClr val="5B9BD5">
            <a:hueOff val="-1931012"/>
            <a:satOff val="-4977"/>
            <a:lumOff val="-33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487EE-1DA8-4E89-8678-D3431D11AF57}">
      <dsp:nvSpPr>
        <dsp:cNvPr id="0" name=""/>
        <dsp:cNvSpPr/>
      </dsp:nvSpPr>
      <dsp:spPr>
        <a:xfrm>
          <a:off x="126140" y="2659785"/>
          <a:ext cx="1501340" cy="1095765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AGP’s provide all weather, year-round facilites. Provide ancillary facilites as required to maximise use.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58234" y="2691879"/>
        <a:ext cx="1437152" cy="1031577"/>
      </dsp:txXfrm>
    </dsp:sp>
    <dsp:sp modelId="{D8E8C5A9-7071-4BCC-81EF-CB9DB15FE72F}">
      <dsp:nvSpPr>
        <dsp:cNvPr id="0" name=""/>
        <dsp:cNvSpPr/>
      </dsp:nvSpPr>
      <dsp:spPr>
        <a:xfrm rot="16200000">
          <a:off x="2157194" y="2241546"/>
          <a:ext cx="1299687" cy="135120"/>
        </a:xfrm>
        <a:prstGeom prst="rect">
          <a:avLst/>
        </a:prstGeom>
        <a:solidFill>
          <a:srgbClr val="5B9BD5">
            <a:hueOff val="-2896518"/>
            <a:satOff val="-7465"/>
            <a:lumOff val="-504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2ACBE-7DF6-427B-8D18-1DCCA78969C9}">
      <dsp:nvSpPr>
        <dsp:cNvPr id="0" name=""/>
        <dsp:cNvSpPr/>
      </dsp:nvSpPr>
      <dsp:spPr>
        <a:xfrm>
          <a:off x="2122923" y="2620652"/>
          <a:ext cx="1501340" cy="1137229"/>
        </a:xfrm>
        <a:prstGeom prst="roundRect">
          <a:avLst>
            <a:gd name="adj" fmla="val 1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meet demand for increased match play 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156231" y="2653960"/>
        <a:ext cx="1434724" cy="1070613"/>
      </dsp:txXfrm>
    </dsp:sp>
    <dsp:sp modelId="{A54511C7-90F2-4710-AFAC-12C455C0503C}">
      <dsp:nvSpPr>
        <dsp:cNvPr id="0" name=""/>
        <dsp:cNvSpPr/>
      </dsp:nvSpPr>
      <dsp:spPr>
        <a:xfrm rot="16200000">
          <a:off x="2189417" y="964675"/>
          <a:ext cx="1235245" cy="135120"/>
        </a:xfrm>
        <a:prstGeom prst="rect">
          <a:avLst/>
        </a:prstGeom>
        <a:solidFill>
          <a:srgbClr val="5B9BD5">
            <a:hueOff val="-3862025"/>
            <a:satOff val="-9954"/>
            <a:lumOff val="-672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C4E7A-1DBA-4986-9062-4B7C2061C650}">
      <dsp:nvSpPr>
        <dsp:cNvPr id="0" name=""/>
        <dsp:cNvSpPr/>
      </dsp:nvSpPr>
      <dsp:spPr>
        <a:xfrm>
          <a:off x="2122923" y="1428538"/>
          <a:ext cx="1501340" cy="900804"/>
        </a:xfrm>
        <a:prstGeom prst="roundRect">
          <a:avLst>
            <a:gd name="adj" fmla="val 1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meet demand for training provision which is not currently being met.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149307" y="1454922"/>
        <a:ext cx="1448572" cy="848036"/>
      </dsp:txXfrm>
    </dsp:sp>
    <dsp:sp modelId="{6DE4E02C-732D-47EC-A7F5-295B925514A0}">
      <dsp:nvSpPr>
        <dsp:cNvPr id="0" name=""/>
        <dsp:cNvSpPr/>
      </dsp:nvSpPr>
      <dsp:spPr>
        <a:xfrm>
          <a:off x="2426732" y="282061"/>
          <a:ext cx="1999104" cy="135120"/>
        </a:xfrm>
        <a:prstGeom prst="rect">
          <a:avLst/>
        </a:prstGeom>
        <a:solidFill>
          <a:srgbClr val="5B9BD5">
            <a:hueOff val="-4827531"/>
            <a:satOff val="-12442"/>
            <a:lumOff val="-84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0F81B-32B7-4526-9539-816BED453927}">
      <dsp:nvSpPr>
        <dsp:cNvPr id="0" name=""/>
        <dsp:cNvSpPr/>
      </dsp:nvSpPr>
      <dsp:spPr>
        <a:xfrm>
          <a:off x="2122923" y="0"/>
          <a:ext cx="1501340" cy="1264783"/>
        </a:xfrm>
        <a:prstGeom prst="roundRect">
          <a:avLst>
            <a:gd name="adj" fmla="val 10000"/>
          </a:avLst>
        </a:prstGeom>
        <a:solidFill>
          <a:srgbClr val="5B9BD5">
            <a:hueOff val="-4224089"/>
            <a:satOff val="-10887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AGP’s remove training pressure from grass pitches with resultant higher standard of grass pitches.</a:t>
          </a:r>
          <a:endParaRPr lang="en-IE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159967" y="37044"/>
        <a:ext cx="1427252" cy="1190695"/>
      </dsp:txXfrm>
    </dsp:sp>
    <dsp:sp modelId="{1EC8B9C4-E7FB-4048-BE89-8530E5286790}">
      <dsp:nvSpPr>
        <dsp:cNvPr id="0" name=""/>
        <dsp:cNvSpPr/>
      </dsp:nvSpPr>
      <dsp:spPr>
        <a:xfrm rot="5357844">
          <a:off x="4615902" y="1021861"/>
          <a:ext cx="1464311" cy="135120"/>
        </a:xfrm>
        <a:prstGeom prst="rect">
          <a:avLst/>
        </a:prstGeom>
        <a:solidFill>
          <a:srgbClr val="5B9BD5">
            <a:hueOff val="-5793037"/>
            <a:satOff val="-14931"/>
            <a:lumOff val="-1008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1E906-3E8E-4545-8479-5A8E5F7F5F7A}">
      <dsp:nvSpPr>
        <dsp:cNvPr id="0" name=""/>
        <dsp:cNvSpPr/>
      </dsp:nvSpPr>
      <dsp:spPr>
        <a:xfrm>
          <a:off x="4119705" y="2331"/>
          <a:ext cx="1501340" cy="1043374"/>
        </a:xfrm>
        <a:prstGeom prst="roundRect">
          <a:avLst>
            <a:gd name="adj" fmla="val 10000"/>
          </a:avLst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multi-use nature of AGP pitches should lead to sports hubs and efficiencies in use (GAA, Soccer and Rugby Union)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150264" y="32890"/>
        <a:ext cx="1440222" cy="982256"/>
      </dsp:txXfrm>
    </dsp:sp>
    <dsp:sp modelId="{44D19237-0FF5-4B0C-8626-C64903511992}">
      <dsp:nvSpPr>
        <dsp:cNvPr id="0" name=""/>
        <dsp:cNvSpPr/>
      </dsp:nvSpPr>
      <dsp:spPr>
        <a:xfrm rot="5400000">
          <a:off x="4717420" y="2406334"/>
          <a:ext cx="1279213" cy="135120"/>
        </a:xfrm>
        <a:prstGeom prst="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B94C1-B36A-4B93-BBEF-2EC3987CF433}">
      <dsp:nvSpPr>
        <dsp:cNvPr id="0" name=""/>
        <dsp:cNvSpPr/>
      </dsp:nvSpPr>
      <dsp:spPr>
        <a:xfrm>
          <a:off x="4137662" y="1388687"/>
          <a:ext cx="1501340" cy="1222724"/>
        </a:xfrm>
        <a:prstGeom prst="roundRect">
          <a:avLst>
            <a:gd name="adj" fmla="val 10000"/>
          </a:avLst>
        </a:prstGeom>
        <a:solidFill>
          <a:srgbClr val="5B9BD5">
            <a:hueOff val="-5913725"/>
            <a:satOff val="-15242"/>
            <a:lumOff val="-1029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High capital outlay required; high use and meeting community demand shall be built into management structures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173474" y="1424499"/>
        <a:ext cx="1429716" cy="1151100"/>
      </dsp:txXfrm>
    </dsp:sp>
    <dsp:sp modelId="{5A96D48A-C028-42BB-A386-8EA639D20F48}">
      <dsp:nvSpPr>
        <dsp:cNvPr id="0" name=""/>
        <dsp:cNvSpPr/>
      </dsp:nvSpPr>
      <dsp:spPr>
        <a:xfrm>
          <a:off x="4137662" y="2839945"/>
          <a:ext cx="1501340" cy="900804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Provision to be made for replacement / repair over lifetime of the facility</a:t>
          </a:r>
          <a:endParaRPr lang="en-US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64046" y="2866329"/>
        <a:ext cx="1448572" cy="848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7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054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232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2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9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0078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8767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538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732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926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73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FB1828-82A9-476B-A0AE-068DF613E3DC}" type="datetimeFigureOut">
              <a:rPr lang="en-IE" smtClean="0"/>
              <a:t>11/03/2022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B23118-A08C-4286-B395-936673350BA4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8952" y="643467"/>
            <a:ext cx="7172487" cy="5054008"/>
          </a:xfrm>
        </p:spPr>
        <p:txBody>
          <a:bodyPr anchor="ctr">
            <a:normAutofit/>
          </a:bodyPr>
          <a:lstStyle/>
          <a:p>
            <a:r>
              <a:rPr lang="en-IE" sz="6600" b="1" dirty="0">
                <a:solidFill>
                  <a:schemeClr val="tx2"/>
                </a:solidFill>
              </a:rPr>
              <a:t>Astro Programme</a:t>
            </a:r>
            <a:br>
              <a:rPr lang="en-IE" sz="6600" b="1" dirty="0">
                <a:solidFill>
                  <a:schemeClr val="tx2"/>
                </a:solidFill>
              </a:rPr>
            </a:br>
            <a:r>
              <a:rPr lang="en-IE" sz="6600" b="1" dirty="0">
                <a:solidFill>
                  <a:schemeClr val="tx2"/>
                </a:solidFill>
              </a:rPr>
              <a:t>East of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299" y="643467"/>
            <a:ext cx="3311856" cy="5054008"/>
          </a:xfrm>
        </p:spPr>
        <p:txBody>
          <a:bodyPr anchor="ctr">
            <a:normAutofit/>
          </a:bodyPr>
          <a:lstStyle/>
          <a:p>
            <a:pPr algn="r"/>
            <a:r>
              <a:rPr lang="en-IE" dirty="0">
                <a:solidFill>
                  <a:schemeClr val="tx1"/>
                </a:solidFill>
              </a:rPr>
              <a:t>March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14" y="557659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Next steps</a:t>
            </a:r>
          </a:p>
        </p:txBody>
      </p:sp>
      <p:cxnSp>
        <p:nvCxnSpPr>
          <p:cNvPr id="42" name="Straight Connector 36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19509-A440-4723-8910-49B9488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294" y="656607"/>
            <a:ext cx="6435800" cy="5225628"/>
          </a:xfrm>
        </p:spPr>
        <p:txBody>
          <a:bodyPr anchor="ctr">
            <a:normAutofit fontScale="85000" lnSpcReduction="10000"/>
          </a:bodyPr>
          <a:lstStyle/>
          <a:p>
            <a:r>
              <a:rPr lang="en-IE" b="1" dirty="0"/>
              <a:t>Knocklyon Park, Woodstown is the recommended location to proceed to preliminary design for an Astro in the East of </a:t>
            </a:r>
            <a:r>
              <a:rPr lang="en-IE" b="1"/>
              <a:t>the county.</a:t>
            </a:r>
            <a:endParaRPr lang="en-IE" b="1" dirty="0"/>
          </a:p>
          <a:p>
            <a:r>
              <a:rPr lang="en-IE" b="1" dirty="0"/>
              <a:t>Next steps are outlined as follows:</a:t>
            </a:r>
          </a:p>
          <a:p>
            <a:endParaRPr lang="en-I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Consultation with local clubs, groups, residents and stakeholders to develop optimal design and layout and mitigate possible impacts.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Preliminary design, site investigations, ecological surveys, environmental reporting and screening.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Part 8 consultation and decision.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Detailed design.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Tender for construction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Construction period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i="1" dirty="0"/>
              <a:t>Handover.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i="1" dirty="0"/>
          </a:p>
          <a:p>
            <a:pPr marL="0" indent="0">
              <a:buNone/>
            </a:pPr>
            <a:r>
              <a:rPr lang="en-IE" b="1" dirty="0"/>
              <a:t>Programme to be confirmed.</a:t>
            </a:r>
            <a:endParaRPr lang="en-IE" dirty="0"/>
          </a:p>
          <a:p>
            <a:pPr marL="0" indent="0">
              <a:buNone/>
            </a:pPr>
            <a:endParaRPr lang="en-IE" i="1" dirty="0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60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SDCC’s</a:t>
            </a:r>
            <a:br>
              <a:rPr lang="en-US" sz="4400" b="1">
                <a:solidFill>
                  <a:srgbClr val="FFFFFF"/>
                </a:solidFill>
              </a:rPr>
            </a:br>
            <a:r>
              <a:rPr lang="en-US" sz="4400" b="1">
                <a:solidFill>
                  <a:srgbClr val="FFFFFF"/>
                </a:solidFill>
              </a:rPr>
              <a:t>Sports Pitch Strategy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91A5D281-7CE3-4256-9B24-126161524906}"/>
              </a:ext>
            </a:extLst>
          </p:cNvPr>
          <p:cNvSpPr txBox="1">
            <a:spLocks/>
          </p:cNvSpPr>
          <p:nvPr/>
        </p:nvSpPr>
        <p:spPr>
          <a:xfrm>
            <a:off x="767517" y="276683"/>
            <a:ext cx="5638994" cy="14244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AC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Provide 3-5 Artificial Grass Pitches (AGPs) to increase provision, usage and provide for training need. </a:t>
            </a:r>
          </a:p>
        </p:txBody>
      </p:sp>
      <p:graphicFrame>
        <p:nvGraphicFramePr>
          <p:cNvPr id="29" name="Text Placeholder 3">
            <a:extLst>
              <a:ext uri="{FF2B5EF4-FFF2-40B4-BE49-F238E27FC236}">
                <a16:creationId xmlns:a16="http://schemas.microsoft.com/office/drawing/2014/main" id="{B85989CD-66F0-4286-A5C4-A53D10259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69426"/>
              </p:ext>
            </p:extLst>
          </p:nvPr>
        </p:nvGraphicFramePr>
        <p:xfrm>
          <a:off x="767517" y="1861995"/>
          <a:ext cx="5747187" cy="375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45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5A0019-DA62-4483-BBB2-F8F2CC5C2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216827"/>
            <a:ext cx="6275667" cy="442434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698" y="1116018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Sports Pitch Strategy: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Recommendation: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3-5 Astros across the county.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Potential locations shown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7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43DD0B-E757-4445-B33D-DC7057D8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028557"/>
            <a:ext cx="6275667" cy="48008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East of County Astro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1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3093B-7D8E-46B5-8390-F288EDB365B9}"/>
              </a:ext>
            </a:extLst>
          </p:cNvPr>
          <p:cNvSpPr txBox="1"/>
          <p:nvPr/>
        </p:nvSpPr>
        <p:spPr>
          <a:xfrm>
            <a:off x="482989" y="167892"/>
            <a:ext cx="3084844" cy="51217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rgbClr val="FFFFFF"/>
                </a:solidFill>
              </a:rPr>
              <a:t>Comments: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Limited number of large public open spaces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Extensive mature residential areas.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rgbClr val="FFFFFF"/>
                </a:solidFill>
              </a:rPr>
              <a:t>High Level Selection Criteria: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Identify spaces close to large roads with public lighting e.g. close to junctions.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Public Open Space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Adherence to Sports Pitch Strategy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Suitable Location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Size capable of accommodating multi functional sports Astro.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CAEAB-EC35-4AE6-8D54-1B3DF80A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84" y="463072"/>
            <a:ext cx="74390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Synthetic Pitch Feasibility Report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19509-A440-4723-8910-49B9488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 lnSpcReduction="10000"/>
          </a:bodyPr>
          <a:lstStyle/>
          <a:p>
            <a:r>
              <a:rPr lang="en-IE" b="1" dirty="0"/>
              <a:t>Feasibility Report Independent Review</a:t>
            </a:r>
          </a:p>
          <a:p>
            <a:r>
              <a:rPr lang="en-IE" dirty="0"/>
              <a:t>A team of sports consultants led by Sports Labs Ltd. Were  appointed to carry out an independent review of the 3 locations shown; </a:t>
            </a:r>
          </a:p>
          <a:p>
            <a:pPr lvl="1"/>
            <a:r>
              <a:rPr lang="en-IE" dirty="0"/>
              <a:t>Cherryfield, Dodder Valley Park</a:t>
            </a:r>
          </a:p>
          <a:p>
            <a:pPr lvl="1"/>
            <a:r>
              <a:rPr lang="en-IE" dirty="0" err="1"/>
              <a:t>Castlefield</a:t>
            </a:r>
            <a:r>
              <a:rPr lang="en-IE" dirty="0"/>
              <a:t> </a:t>
            </a:r>
          </a:p>
          <a:p>
            <a:pPr lvl="1"/>
            <a:r>
              <a:rPr lang="en-IE" dirty="0"/>
              <a:t>Knocklyon Park, Woodstown</a:t>
            </a:r>
          </a:p>
          <a:p>
            <a:r>
              <a:rPr lang="en-IE" dirty="0"/>
              <a:t>to determine which is most suitable to accommodate a multi sport Astro. Amongst other criteria the following have been assessed:</a:t>
            </a:r>
          </a:p>
          <a:p>
            <a:endParaRPr lang="en-IE" dirty="0"/>
          </a:p>
          <a:p>
            <a:pPr lvl="1"/>
            <a:r>
              <a:rPr lang="en-IE" dirty="0"/>
              <a:t>Technical suitability for </a:t>
            </a:r>
            <a:r>
              <a:rPr lang="en-IE" dirty="0" err="1"/>
              <a:t>astro</a:t>
            </a:r>
            <a:r>
              <a:rPr lang="en-IE" dirty="0"/>
              <a:t> use. </a:t>
            </a:r>
          </a:p>
          <a:p>
            <a:pPr lvl="1"/>
            <a:r>
              <a:rPr lang="en-IE" dirty="0"/>
              <a:t>Multi-sport capability.</a:t>
            </a:r>
          </a:p>
          <a:p>
            <a:pPr lvl="1"/>
            <a:r>
              <a:rPr lang="en-IE" dirty="0"/>
              <a:t>Access and parking.</a:t>
            </a:r>
          </a:p>
          <a:p>
            <a:pPr lvl="1"/>
            <a:r>
              <a:rPr lang="en-IE" dirty="0"/>
              <a:t>Sensitivity to flood lighting.</a:t>
            </a:r>
          </a:p>
          <a:p>
            <a:pPr lvl="1"/>
            <a:endParaRPr lang="en-IE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IE" sz="2000" dirty="0"/>
              <a:t>The Feasibility Report including their options appraisal accompanies this presentation.</a:t>
            </a:r>
          </a:p>
        </p:txBody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2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Synthetic Pitch Feasibility Report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19509-A440-4723-8910-49B9488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CONCLUSIONS AND RECOMMENDATIONS </a:t>
            </a:r>
          </a:p>
          <a:p>
            <a:r>
              <a:rPr lang="en-GB" b="1" dirty="0"/>
              <a:t>“Sports Labs recommends a new pitch to be located at the Woodstown site as, in our opinion, this represents the most suitable and appropriate option for the following main points: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There is good access, parking on-site or ability to 	provide additional parking if necessary.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There are no insurmountable spatial constraints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Residential buildings relatively distant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 site is flat and even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Ease of construction-reducing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Grass pitch usage at this site 7.5 - 9 hours per week versus 70 hours per week on a Astro pitch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Close to ideal N/S axis.”</a:t>
            </a:r>
          </a:p>
          <a:p>
            <a:endParaRPr lang="en-GB" dirty="0"/>
          </a:p>
        </p:txBody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4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Synthetic Pitch Development Plan Report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19509-A440-4723-8910-49B9488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CONCLUSIONS AND RECOMMENDATIONS:</a:t>
            </a:r>
          </a:p>
          <a:p>
            <a:pPr marL="0" indent="0">
              <a:buNone/>
            </a:pPr>
            <a:r>
              <a:rPr lang="en-GB" b="1" dirty="0"/>
              <a:t>Option for an Astro at Knocklyon Park, Woodstown is recommended as summarised below:</a:t>
            </a:r>
          </a:p>
          <a:p>
            <a:pPr marL="0" indent="0">
              <a:buNone/>
            </a:pPr>
            <a:endParaRPr lang="en-GB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Scored highest across matrix of factors.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Available Space (flexibility in planning, construction and use).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Lack of obvious major ecological constraints (subject to surveys at next stage).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Community Use links.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Planning considerations including the Sports Pitch Strategy.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Space for development of ancillary and / or complementary facilities over time if required.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9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Synthetic Pitch Feasibility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79BA4-F54B-45C7-8F97-5FBC699E4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6" r="17169" b="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 descr="Image result for south dublin county counci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1" y="6107743"/>
            <a:ext cx="1974362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485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628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Astro Programme East of County</vt:lpstr>
      <vt:lpstr>SDCC’s Sports Pitch Strategy</vt:lpstr>
      <vt:lpstr>Sports Pitch Strategy:  Recommendation:  3-5 Astros across the county.  Potential locations shown</vt:lpstr>
      <vt:lpstr>East of County Astro</vt:lpstr>
      <vt:lpstr>PowerPoint Presentation</vt:lpstr>
      <vt:lpstr>Synthetic Pitch Feasibility Report</vt:lpstr>
      <vt:lpstr>Synthetic Pitch Feasibility Report</vt:lpstr>
      <vt:lpstr>Synthetic Pitch Development Plan Report</vt:lpstr>
      <vt:lpstr>Synthetic Pitch Feasibility Report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 Programme East of County</dc:title>
  <dc:creator>Suzanne Furlong</dc:creator>
  <cp:lastModifiedBy>Suzanne Furlong</cp:lastModifiedBy>
  <cp:revision>9</cp:revision>
  <dcterms:created xsi:type="dcterms:W3CDTF">2022-03-04T17:56:03Z</dcterms:created>
  <dcterms:modified xsi:type="dcterms:W3CDTF">2022-03-11T11:12:05Z</dcterms:modified>
</cp:coreProperties>
</file>