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9" r:id="rId4"/>
    <p:sldId id="271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5069-7AB6-4A82-954C-082016311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C1AA5-8800-411F-9D28-F609CAE88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E3C2A-9E8D-4221-9D6F-D12F49ADC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7A59-3C2F-489A-BB09-313ED16A16B0}" type="datetimeFigureOut">
              <a:rPr lang="en-IE" smtClean="0"/>
              <a:t>04/03/2022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71812-12A2-4CAE-BFA3-CB4EDFD6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DF76F-4DDC-46EB-B97A-B5EFF313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A78-2A0F-4C8F-A266-3B4E4AE7207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030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1A6ED-6529-4B26-B3BA-904CB91AA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EA4379-DAC6-419C-9582-680074707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DC7E6-1817-4EA8-8737-0A19CE380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7A59-3C2F-489A-BB09-313ED16A16B0}" type="datetimeFigureOut">
              <a:rPr lang="en-IE" smtClean="0"/>
              <a:t>04/03/2022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714DB-3425-4869-A636-BB16375C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1FE5E-43F8-45C1-9A32-E77D4ECF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A78-2A0F-4C8F-A266-3B4E4AE7207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067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6CA933-7E8B-4B1C-A02F-F83A4BCD7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6E05F-C95B-471E-B616-1C507E5B9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ED8E5-3AE3-40CE-848F-6A9669815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7A59-3C2F-489A-BB09-313ED16A16B0}" type="datetimeFigureOut">
              <a:rPr lang="en-IE" smtClean="0"/>
              <a:t>04/03/2022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DCE42-F7D6-4C4D-B053-6A1CE75D8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5013B-7DEE-4A89-B280-93B7C773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A78-2A0F-4C8F-A266-3B4E4AE7207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536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7D5-DD4A-42B6-891C-2390AD08C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B5259-9E55-48AE-8918-D3FC22159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EE173-54F2-47A9-85A8-06F486C88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7A59-3C2F-489A-BB09-313ED16A16B0}" type="datetimeFigureOut">
              <a:rPr lang="en-IE" smtClean="0"/>
              <a:t>04/03/2022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AAE39-8D23-4E9F-80F9-69E881DDC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4E70D-6BEF-42F4-A9A2-AB9DCA3E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A78-2A0F-4C8F-A266-3B4E4AE7207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857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8306-B6C8-48D3-B81E-33DB12462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70D22-23E3-4AA5-90A4-568EC498C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8DCE9-A58E-4366-A915-D9C7DFAF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7A59-3C2F-489A-BB09-313ED16A16B0}" type="datetimeFigureOut">
              <a:rPr lang="en-IE" smtClean="0"/>
              <a:t>04/03/2022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CFC8C-1AFE-4996-A044-497D307F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63C48-8295-4003-8EC6-FC1051F6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A78-2A0F-4C8F-A266-3B4E4AE7207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25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6FF3B-F2A7-41AF-90D9-48F164F85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2C25F-4231-43ED-8CED-156C898E0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BE76F-F627-42BC-A6FD-426D2A155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F9D14-8F79-4B29-9E39-6D022EB8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7A59-3C2F-489A-BB09-313ED16A16B0}" type="datetimeFigureOut">
              <a:rPr lang="en-IE" smtClean="0"/>
              <a:t>04/03/2022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53654-FA3D-4120-8915-C8926D3F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94B24-3B33-4438-914B-EA3F39765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A78-2A0F-4C8F-A266-3B4E4AE7207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412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246AD-C307-47EF-B511-47B2AC93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5888B-5BA6-44ED-A4EE-978341164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41BA7-67D5-48CE-9D98-CC9AA260C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5B9D4C-1755-4BD9-ABD7-F5BCCC36F7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DE8408-DF04-4442-82CA-B5A8C5B566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DE3F0E-0A29-4489-9C22-1732CFFB6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7A59-3C2F-489A-BB09-313ED16A16B0}" type="datetimeFigureOut">
              <a:rPr lang="en-IE" smtClean="0"/>
              <a:t>04/03/2022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A918A-F675-4442-BD1A-D99A0833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D3BF20-1379-4AB3-AB67-C79A986E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A78-2A0F-4C8F-A266-3B4E4AE7207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606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9997E-2CAA-4032-9E2C-D24C942E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9978D2-4AB2-459D-A030-2616C4BE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7A59-3C2F-489A-BB09-313ED16A16B0}" type="datetimeFigureOut">
              <a:rPr lang="en-IE" smtClean="0"/>
              <a:t>04/03/2022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C89EA-5B14-48BC-8D0E-7B9982B57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30553-D8AE-4879-B4A6-7B76397D6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A78-2A0F-4C8F-A266-3B4E4AE7207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874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428130-9CB6-47CB-A5FE-18DE77281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7A59-3C2F-489A-BB09-313ED16A16B0}" type="datetimeFigureOut">
              <a:rPr lang="en-IE" smtClean="0"/>
              <a:t>04/03/2022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D07E31-CA29-4F82-A59D-FF3462718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5A0BB-2721-4E1F-9798-66DE4551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A78-2A0F-4C8F-A266-3B4E4AE7207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756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1CFFF-8D44-4B4F-80DB-CB8A55FF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E5BC1-FE7F-4302-B25C-8E01B7419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15CA3-10D4-4352-81BA-58651D8AE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C2BA1-AC01-4439-911D-97FDB2F6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7A59-3C2F-489A-BB09-313ED16A16B0}" type="datetimeFigureOut">
              <a:rPr lang="en-IE" smtClean="0"/>
              <a:t>04/03/2022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668ED-4E24-46C4-8902-89066077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0E177-7533-4B66-B4A9-3C5F47F6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A78-2A0F-4C8F-A266-3B4E4AE7207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069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6A61-989C-4D7F-AD26-0A98A28E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B16F45-A178-4C71-8346-C8CF4D686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C4EDB-EB82-48DA-9B98-3CCC643CD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7E741-5ABE-4912-B257-82ABDA7C4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7A59-3C2F-489A-BB09-313ED16A16B0}" type="datetimeFigureOut">
              <a:rPr lang="en-IE" smtClean="0"/>
              <a:t>04/03/2022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088CF-7548-49B4-8FE6-E37F41387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F522A-7F0E-4A0D-9A96-17103C4E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A78-2A0F-4C8F-A266-3B4E4AE7207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810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7015DE-74DA-44CD-9651-4C3DFD515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E23A2-2E8B-4C9E-BA45-12F1916E1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631D3-AF5C-421B-88FC-6D09C8132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67A59-3C2F-489A-BB09-313ED16A16B0}" type="datetimeFigureOut">
              <a:rPr lang="en-IE" smtClean="0"/>
              <a:t>04/03/2022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CFF66-87B6-40CA-A742-DE109048E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4B17B-6B47-4A35-98E0-99519F336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DCA78-2A0F-4C8F-A266-3B4E4AE7207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959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F574A0-D6DD-439D-94C4-92AC7A877A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9D877B-4428-464F-9B0C-976B6A0FEF39}"/>
              </a:ext>
            </a:extLst>
          </p:cNvPr>
          <p:cNvSpPr txBox="1"/>
          <p:nvPr/>
        </p:nvSpPr>
        <p:spPr>
          <a:xfrm>
            <a:off x="504825" y="1981200"/>
            <a:ext cx="398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Tallaght Heritage Centre</a:t>
            </a:r>
            <a:endParaRPr lang="en-IE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D383DC-FB55-4104-B08A-13B2DB4048DA}"/>
              </a:ext>
            </a:extLst>
          </p:cNvPr>
          <p:cNvSpPr txBox="1"/>
          <p:nvPr/>
        </p:nvSpPr>
        <p:spPr>
          <a:xfrm>
            <a:off x="504825" y="2609850"/>
            <a:ext cx="398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Progress Report</a:t>
            </a:r>
            <a:endParaRPr lang="en-IE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58457-CC77-4B30-A998-13A49DEF7CC5}"/>
              </a:ext>
            </a:extLst>
          </p:cNvPr>
          <p:cNvSpPr txBox="1"/>
          <p:nvPr/>
        </p:nvSpPr>
        <p:spPr>
          <a:xfrm>
            <a:off x="10448924" y="5895975"/>
            <a:ext cx="140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14/3/22</a:t>
            </a:r>
            <a:endParaRPr lang="en-I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4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D041C2-204D-4CB0-BBDF-A532ABC78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33" t="15852" r="16417" b="5926"/>
          <a:stretch/>
        </p:blipFill>
        <p:spPr>
          <a:xfrm>
            <a:off x="0" y="0"/>
            <a:ext cx="10830098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96C6B62-05FC-4492-AAE9-DAC4C3635F47}"/>
              </a:ext>
            </a:extLst>
          </p:cNvPr>
          <p:cNvSpPr/>
          <p:nvPr/>
        </p:nvSpPr>
        <p:spPr>
          <a:xfrm>
            <a:off x="9918352" y="1066800"/>
            <a:ext cx="1752773" cy="169660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B52F51-6060-40FF-A7FA-6087AFC70EF3}"/>
              </a:ext>
            </a:extLst>
          </p:cNvPr>
          <p:cNvSpPr txBox="1"/>
          <p:nvPr/>
        </p:nvSpPr>
        <p:spPr>
          <a:xfrm>
            <a:off x="9718500" y="1591936"/>
            <a:ext cx="2223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Capital Budget: </a:t>
            </a:r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€3m</a:t>
            </a:r>
            <a:endParaRPr lang="en-I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B5DBCE-C62A-4BA7-BBED-7CD4C3256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833"/>
          <a:stretch/>
        </p:blipFill>
        <p:spPr>
          <a:xfrm>
            <a:off x="480220" y="964564"/>
            <a:ext cx="5952824" cy="37884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A2F290-4F00-4D9D-B05E-45E532DFAB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67" t="17481" r="25917" b="10963"/>
          <a:stretch/>
        </p:blipFill>
        <p:spPr>
          <a:xfrm>
            <a:off x="6644640" y="964564"/>
            <a:ext cx="5242560" cy="55651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A8C40F-7006-4C4C-AD87-47BD2AE979BF}"/>
              </a:ext>
            </a:extLst>
          </p:cNvPr>
          <p:cNvSpPr txBox="1"/>
          <p:nvPr/>
        </p:nvSpPr>
        <p:spPr>
          <a:xfrm>
            <a:off x="9972675" y="5038725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X</a:t>
            </a:r>
            <a:endParaRPr lang="en-IE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246F0-4128-4B58-B014-D627300C81CA}"/>
              </a:ext>
            </a:extLst>
          </p:cNvPr>
          <p:cNvSpPr txBox="1"/>
          <p:nvPr/>
        </p:nvSpPr>
        <p:spPr>
          <a:xfrm>
            <a:off x="480220" y="269894"/>
            <a:ext cx="5615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Heritage Centre Proposed Site</a:t>
            </a:r>
            <a:endParaRPr lang="en-IE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6F747F-6B61-4FEF-9271-6ABA653018A0}"/>
              </a:ext>
            </a:extLst>
          </p:cNvPr>
          <p:cNvSpPr txBox="1"/>
          <p:nvPr/>
        </p:nvSpPr>
        <p:spPr>
          <a:xfrm>
            <a:off x="480220" y="4924424"/>
            <a:ext cx="588248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Meeting of the Tallaght ACM 28/2/22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</a:rPr>
              <a:t>Preferred Site Selected</a:t>
            </a: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D9D726-440A-46AB-BEC8-F36E342FD80A}"/>
              </a:ext>
            </a:extLst>
          </p:cNvPr>
          <p:cNvSpPr txBox="1"/>
          <p:nvPr/>
        </p:nvSpPr>
        <p:spPr>
          <a:xfrm>
            <a:off x="2913857" y="2858769"/>
            <a:ext cx="74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Civic </a:t>
            </a:r>
          </a:p>
          <a:p>
            <a:r>
              <a:rPr lang="en-GB" sz="1200" dirty="0"/>
              <a:t>Theatre</a:t>
            </a:r>
            <a:endParaRPr lang="en-IE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B7DC8-316A-4B50-813C-8E0E8D065BEF}"/>
              </a:ext>
            </a:extLst>
          </p:cNvPr>
          <p:cNvSpPr txBox="1"/>
          <p:nvPr/>
        </p:nvSpPr>
        <p:spPr>
          <a:xfrm>
            <a:off x="1370807" y="1811019"/>
            <a:ext cx="74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County Hall</a:t>
            </a:r>
            <a:endParaRPr lang="en-IE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F4F88D-B918-482B-BA2D-3B88CCC2F294}"/>
              </a:ext>
            </a:extLst>
          </p:cNvPr>
          <p:cNvSpPr txBox="1"/>
          <p:nvPr/>
        </p:nvSpPr>
        <p:spPr>
          <a:xfrm>
            <a:off x="982266" y="3153448"/>
            <a:ext cx="74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Tallaght Library</a:t>
            </a:r>
            <a:endParaRPr lang="en-IE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43C4E3-0BCF-46A1-888D-18B213DE666D}"/>
              </a:ext>
            </a:extLst>
          </p:cNvPr>
          <p:cNvSpPr txBox="1"/>
          <p:nvPr/>
        </p:nvSpPr>
        <p:spPr>
          <a:xfrm>
            <a:off x="1656557" y="3887547"/>
            <a:ext cx="748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/>
              <a:t>Rua</a:t>
            </a:r>
            <a:r>
              <a:rPr lang="en-GB" sz="1200" dirty="0"/>
              <a:t> Red</a:t>
            </a:r>
            <a:endParaRPr lang="en-IE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1CF26F-2967-4346-9077-E2E6C310DFC6}"/>
              </a:ext>
            </a:extLst>
          </p:cNvPr>
          <p:cNvSpPr txBox="1"/>
          <p:nvPr/>
        </p:nvSpPr>
        <p:spPr>
          <a:xfrm>
            <a:off x="4845448" y="2858768"/>
            <a:ext cx="1412477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Proposed Heritage Centre Site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9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Tallaght - SDCC">
            <a:extLst>
              <a:ext uri="{FF2B5EF4-FFF2-40B4-BE49-F238E27FC236}">
                <a16:creationId xmlns:a16="http://schemas.microsoft.com/office/drawing/2014/main" id="{78FF54BA-6F04-4EB2-90B3-F481498A6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01" b="314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685852-BF82-4305-BFA5-9801820C5B00}"/>
              </a:ext>
            </a:extLst>
          </p:cNvPr>
          <p:cNvSpPr txBox="1"/>
          <p:nvPr/>
        </p:nvSpPr>
        <p:spPr>
          <a:xfrm>
            <a:off x="194470" y="307994"/>
            <a:ext cx="26058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Heritage Centre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50E892-A622-4FED-924A-B4545A36A3F3}"/>
              </a:ext>
            </a:extLst>
          </p:cNvPr>
          <p:cNvSpPr txBox="1"/>
          <p:nvPr/>
        </p:nvSpPr>
        <p:spPr>
          <a:xfrm>
            <a:off x="194470" y="876316"/>
            <a:ext cx="4139405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Interpretative Consultants</a:t>
            </a:r>
            <a:endParaRPr lang="en-IE" sz="2800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0CCBFF9-786A-48C9-8442-25C4174B2278}"/>
              </a:ext>
            </a:extLst>
          </p:cNvPr>
          <p:cNvSpPr/>
          <p:nvPr/>
        </p:nvSpPr>
        <p:spPr>
          <a:xfrm>
            <a:off x="298087" y="2369188"/>
            <a:ext cx="2667000" cy="2647950"/>
          </a:xfrm>
          <a:prstGeom prst="ellipse">
            <a:avLst/>
          </a:prstGeom>
          <a:solidFill>
            <a:schemeClr val="tx1">
              <a:alpha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D9B7E5-70C6-4A66-9965-F0392829502F}"/>
              </a:ext>
            </a:extLst>
          </p:cNvPr>
          <p:cNvSpPr txBox="1"/>
          <p:nvPr/>
        </p:nvSpPr>
        <p:spPr>
          <a:xfrm>
            <a:off x="605729" y="3371186"/>
            <a:ext cx="186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Tender Issued January 2022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3E810E-75E2-492A-801F-D608F5A2CA12}"/>
              </a:ext>
            </a:extLst>
          </p:cNvPr>
          <p:cNvSpPr/>
          <p:nvPr/>
        </p:nvSpPr>
        <p:spPr>
          <a:xfrm>
            <a:off x="3212737" y="2369188"/>
            <a:ext cx="2667000" cy="2647950"/>
          </a:xfrm>
          <a:prstGeom prst="ellipse">
            <a:avLst/>
          </a:prstGeom>
          <a:solidFill>
            <a:schemeClr val="tx1">
              <a:alpha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86EDCF-1349-40DA-90CE-6EBA4BD4FA66}"/>
              </a:ext>
            </a:extLst>
          </p:cNvPr>
          <p:cNvSpPr txBox="1"/>
          <p:nvPr/>
        </p:nvSpPr>
        <p:spPr>
          <a:xfrm>
            <a:off x="3520379" y="3371186"/>
            <a:ext cx="186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Tender Closed February 2022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38B9E40-81E7-43C0-8EB5-3630652274CD}"/>
              </a:ext>
            </a:extLst>
          </p:cNvPr>
          <p:cNvSpPr/>
          <p:nvPr/>
        </p:nvSpPr>
        <p:spPr>
          <a:xfrm>
            <a:off x="6113239" y="2369188"/>
            <a:ext cx="2667000" cy="2647950"/>
          </a:xfrm>
          <a:prstGeom prst="ellipse">
            <a:avLst/>
          </a:prstGeom>
          <a:solidFill>
            <a:schemeClr val="tx1">
              <a:alpha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21525D-A38B-40B3-B877-E3BA5F1E8413}"/>
              </a:ext>
            </a:extLst>
          </p:cNvPr>
          <p:cNvSpPr txBox="1"/>
          <p:nvPr/>
        </p:nvSpPr>
        <p:spPr>
          <a:xfrm>
            <a:off x="6516131" y="3247361"/>
            <a:ext cx="1868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Consultant Appointment March 2022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9B9BF48-7DE6-4F72-B170-11FE9E91E5BB}"/>
              </a:ext>
            </a:extLst>
          </p:cNvPr>
          <p:cNvSpPr/>
          <p:nvPr/>
        </p:nvSpPr>
        <p:spPr>
          <a:xfrm>
            <a:off x="9013741" y="2369188"/>
            <a:ext cx="2667000" cy="2647950"/>
          </a:xfrm>
          <a:prstGeom prst="ellipse">
            <a:avLst/>
          </a:prstGeom>
          <a:solidFill>
            <a:schemeClr val="tx1">
              <a:alpha val="6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509DBA-3C21-41E7-B644-0852638812AE}"/>
              </a:ext>
            </a:extLst>
          </p:cNvPr>
          <p:cNvSpPr txBox="1"/>
          <p:nvPr/>
        </p:nvSpPr>
        <p:spPr>
          <a:xfrm>
            <a:off x="9258561" y="3108861"/>
            <a:ext cx="2375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4"/>
                </a:solidFill>
              </a:rPr>
              <a:t>Work Package 1:</a:t>
            </a:r>
            <a:r>
              <a:rPr lang="en-GB" b="1" dirty="0">
                <a:solidFill>
                  <a:schemeClr val="bg1"/>
                </a:solidFill>
              </a:rPr>
              <a:t> Vision Roadmap</a:t>
            </a:r>
          </a:p>
          <a:p>
            <a:r>
              <a:rPr lang="en-GB" b="1" dirty="0">
                <a:solidFill>
                  <a:schemeClr val="accent4"/>
                </a:solidFill>
              </a:rPr>
              <a:t>Work Package 2: </a:t>
            </a:r>
            <a:r>
              <a:rPr lang="en-GB" b="1" dirty="0">
                <a:solidFill>
                  <a:schemeClr val="bg1"/>
                </a:solidFill>
              </a:rPr>
              <a:t>Interpretative Strategy  </a:t>
            </a:r>
            <a:endParaRPr lang="en-I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4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B61CC9-C2EB-4580-8AC0-38CB6EC520FA}"/>
              </a:ext>
            </a:extLst>
          </p:cNvPr>
          <p:cNvSpPr txBox="1"/>
          <p:nvPr/>
        </p:nvSpPr>
        <p:spPr>
          <a:xfrm>
            <a:off x="603325" y="542925"/>
            <a:ext cx="325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Project Timeline</a:t>
            </a:r>
            <a:endParaRPr lang="en-IE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DCE534F-388C-4CE2-8FDC-204095CFE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622731"/>
              </p:ext>
            </p:extLst>
          </p:nvPr>
        </p:nvGraphicFramePr>
        <p:xfrm>
          <a:off x="704850" y="1206502"/>
          <a:ext cx="6953250" cy="4896762"/>
        </p:xfrm>
        <a:graphic>
          <a:graphicData uri="http://schemas.openxmlformats.org/drawingml/2006/table">
            <a:tbl>
              <a:tblPr firstRow="1" firstCol="1" bandRow="1"/>
              <a:tblGrid>
                <a:gridCol w="714344">
                  <a:extLst>
                    <a:ext uri="{9D8B030D-6E8A-4147-A177-3AD203B41FA5}">
                      <a16:colId xmlns:a16="http://schemas.microsoft.com/office/drawing/2014/main" val="757014600"/>
                    </a:ext>
                  </a:extLst>
                </a:gridCol>
                <a:gridCol w="5378523">
                  <a:extLst>
                    <a:ext uri="{9D8B030D-6E8A-4147-A177-3AD203B41FA5}">
                      <a16:colId xmlns:a16="http://schemas.microsoft.com/office/drawing/2014/main" val="2988063355"/>
                    </a:ext>
                  </a:extLst>
                </a:gridCol>
                <a:gridCol w="860383">
                  <a:extLst>
                    <a:ext uri="{9D8B030D-6E8A-4147-A177-3AD203B41FA5}">
                      <a16:colId xmlns:a16="http://schemas.microsoft.com/office/drawing/2014/main" val="1801013304"/>
                    </a:ext>
                  </a:extLst>
                </a:gridCol>
              </a:tblGrid>
              <a:tr h="1632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IE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Activity</a:t>
                      </a:r>
                      <a:endParaRPr lang="en-IE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IE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355198"/>
                  </a:ext>
                </a:extLst>
              </a:tr>
              <a:tr h="33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Issue tender for Interpretive Planning Consultant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2022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726029"/>
                  </a:ext>
                </a:extLst>
              </a:tr>
              <a:tr h="33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E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Issue tender for Heritage Centre Design Consultant 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 2022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728314"/>
                  </a:ext>
                </a:extLst>
              </a:tr>
              <a:tr h="33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E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Appointment of Interpretive Planning Consultant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 2022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278351"/>
                  </a:ext>
                </a:extLst>
              </a:tr>
              <a:tr h="33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E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Appointment of Design Consultant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2022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44964"/>
                  </a:ext>
                </a:extLst>
              </a:tr>
              <a:tr h="33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E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Completion of Interpretative Vision Roadmap (Work Package 1)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 2022</a:t>
                      </a:r>
                      <a:endParaRPr lang="en-IE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804887"/>
                  </a:ext>
                </a:extLst>
              </a:tr>
              <a:tr h="33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E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Survey/Preliminary Building Concept Development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 2022</a:t>
                      </a:r>
                      <a:endParaRPr lang="en-IE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433395"/>
                  </a:ext>
                </a:extLst>
              </a:tr>
              <a:tr h="33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IE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 Interpretative Strategy (Work Package 2)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 2022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809349"/>
                  </a:ext>
                </a:extLst>
              </a:tr>
              <a:tr h="33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IE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Heritage Centre Part 8 submitted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2022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976007"/>
                  </a:ext>
                </a:extLst>
              </a:tr>
              <a:tr h="33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IE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 8 approved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 2023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069419"/>
                  </a:ext>
                </a:extLst>
              </a:tr>
              <a:tr h="33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IE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Detailed Design &amp; Contractor Tender (2-stage process)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 2023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996885"/>
                  </a:ext>
                </a:extLst>
              </a:tr>
              <a:tr h="33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IE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 Contractor appointed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2024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289414"/>
                  </a:ext>
                </a:extLst>
              </a:tr>
              <a:tr h="33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IE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Commence construction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 2024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454008"/>
                  </a:ext>
                </a:extLst>
              </a:tr>
              <a:tr h="33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IE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 construction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 2025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569132"/>
                  </a:ext>
                </a:extLst>
              </a:tr>
              <a:tr h="33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IE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Heritage Centre opening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2025</a:t>
                      </a:r>
                    </a:p>
                  </a:txBody>
                  <a:tcPr marL="64587" marR="64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3049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4EDDFB8-E67B-463E-B1C8-5F07F9F23623}"/>
              </a:ext>
            </a:extLst>
          </p:cNvPr>
          <p:cNvSpPr txBox="1"/>
          <p:nvPr/>
        </p:nvSpPr>
        <p:spPr>
          <a:xfrm>
            <a:off x="8433595" y="1206502"/>
            <a:ext cx="2967829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Next Steps</a:t>
            </a:r>
            <a:endParaRPr lang="en-IE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7ABF70-1BE3-4F67-A3B8-DFC98C1FE7D9}"/>
              </a:ext>
            </a:extLst>
          </p:cNvPr>
          <p:cNvSpPr txBox="1"/>
          <p:nvPr/>
        </p:nvSpPr>
        <p:spPr>
          <a:xfrm>
            <a:off x="8433594" y="2595179"/>
            <a:ext cx="2967829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</a:rPr>
              <a:t>Interpretative Vision Research &amp; Development Stage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C00A47-677D-4902-811E-DA69745B5E4C}"/>
              </a:ext>
            </a:extLst>
          </p:cNvPr>
          <p:cNvSpPr txBox="1"/>
          <p:nvPr/>
        </p:nvSpPr>
        <p:spPr>
          <a:xfrm>
            <a:off x="8433593" y="3320295"/>
            <a:ext cx="2967829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Procure Design Consultants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6488A3-D347-4236-A6EA-8230061AD295}"/>
              </a:ext>
            </a:extLst>
          </p:cNvPr>
          <p:cNvSpPr txBox="1"/>
          <p:nvPr/>
        </p:nvSpPr>
        <p:spPr>
          <a:xfrm>
            <a:off x="8433594" y="1870063"/>
            <a:ext cx="2967829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Interpretative Consultants Appointment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8CEE1F-52D3-4ACD-83B3-908865385264}"/>
              </a:ext>
            </a:extLst>
          </p:cNvPr>
          <p:cNvSpPr txBox="1"/>
          <p:nvPr/>
        </p:nvSpPr>
        <p:spPr>
          <a:xfrm>
            <a:off x="8433593" y="3799190"/>
            <a:ext cx="2967829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</a:rPr>
              <a:t>Commence Building Design Process</a:t>
            </a:r>
          </a:p>
        </p:txBody>
      </p:sp>
    </p:spTree>
    <p:extLst>
      <p:ext uri="{BB962C8B-B14F-4D97-AF65-F5344CB8AC3E}">
        <p14:creationId xmlns:p14="http://schemas.microsoft.com/office/powerpoint/2010/main" val="592938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6743</TotalTime>
  <Words>205</Words>
  <Application>Microsoft Office PowerPoint</Application>
  <PresentationFormat>Widescreen</PresentationFormat>
  <Paragraphs>73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Frehill</dc:creator>
  <cp:lastModifiedBy>Jason Frehill</cp:lastModifiedBy>
  <cp:revision>9</cp:revision>
  <dcterms:created xsi:type="dcterms:W3CDTF">2022-01-24T15:13:15Z</dcterms:created>
  <dcterms:modified xsi:type="dcterms:W3CDTF">2022-03-04T14:00:54Z</dcterms:modified>
</cp:coreProperties>
</file>