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8" r:id="rId5"/>
    <p:sldId id="263" r:id="rId6"/>
    <p:sldId id="266" r:id="rId7"/>
    <p:sldId id="267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0661-F4BA-4A14-B4B6-782AF344F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2BD4E-9435-48B4-8F19-7633DE159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386C7-5D1E-4F59-8334-EE17186B4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0D85D-EC05-4EB0-BB40-68C06738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413F5-B247-4018-8971-A078138D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894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430A-F240-40DE-A95F-C1943ABC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5C3D8-4745-4625-A23C-BFFFBFE08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B4D1C-1C32-4AF6-BCDC-BDE91B51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9F281-D9F5-4092-AA1E-913602E3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7DABE-FF80-4C86-A00B-2E3E77D7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107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4AE7C6-58AF-4480-8887-9AAA68185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DAE1A-0FCC-4227-959E-91A7102F3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854BB-2536-459A-98B5-FDA10BFF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74F74-F33E-4230-BA76-366FC9347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AD134-7C75-4701-BF6D-B967CB9A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015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0BE9-0AE3-48E0-B10F-8CDA690A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D3D2F-90AF-420E-9831-9DEE8FFEC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A8002-52FC-4E49-B7FC-566F935B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28D3C-F818-40DC-9A51-E6EC4AE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B1A49-9F49-47F7-AD3B-877607D8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277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665D-6E58-4448-8460-C2081E47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1B18B-3066-4F21-8A79-CF5FC2179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F9193-6D7D-4DB8-8D69-574B1480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8C7E-1DA8-4E4A-ACD0-14C6DE68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D3F05-78D5-4A99-8574-443ADB5F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589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95B4-8329-4FF7-B27A-D66D14A7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A3371-A8ED-4333-A796-C74046A7D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6F689-B418-4E6E-AB6E-6A759D344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57592-1F1E-42A2-A53B-6A53C13E0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F473E-AADB-4C9C-9F3B-891C4D4F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346C9-6FC5-4A50-9832-5989AD40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974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841D-D3C9-4608-BAA4-8B8CDBC3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1FF6E-A148-40E0-BADB-F0AC54415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DB52F-9095-49A4-84FF-79C940A67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7696B-CC25-4CC5-9943-8C8EADC28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34700-0095-4FEF-B415-664478E92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783923-8C3D-4457-BAF1-BB2FA38F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4902F-9E6F-461F-BF59-F310C5262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09FF12-16B8-467E-BFDC-39F600CF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076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EC1E-E26E-4B9F-A618-45A06627B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23575-62C6-4664-8011-F91A6B5C0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3C5B1-5B8D-4214-B11F-4A48113C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058D9-94CD-461A-AD6C-8742B8EC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935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DD2D50-E599-433C-BDB2-73C66F62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F350B-153A-4A73-A027-35BC5423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4D241-D976-4A4F-BABE-A962CF40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1469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1E24-245A-4C94-9838-572E77C2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CE72-2977-42EB-9038-E77BC9497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FC896-122A-48C3-8F66-D703FC2FE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32AA5-3F54-4EC7-B786-6E8CD88C8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63609-A4FA-4579-A70C-1A1B18C7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28FBA-4D33-4454-AD62-B1C76AB8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743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6A55-B8BA-4CC9-9EF1-76F3F487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7B326-D5F8-4162-839E-CCF3C07B9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38162-2192-414F-8B8B-FD7CDBAA8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9F621-FB4D-4BAB-AE7B-AE88A30F0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90CA8-53A1-45E9-BCCA-309557B0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143F7-3097-4C5E-9858-9CADC19C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416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BDEDDF-8DDD-4D9A-A0FC-4EFBA05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0E89A-A3C1-48D9-8149-C88C556A2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A9C8E-CEDE-4418-9273-9F326E9A2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6112A-DCCC-492E-AF15-EA58AB134E41}" type="datetimeFigureOut">
              <a:rPr lang="en-IE" smtClean="0"/>
              <a:t>25/02/2022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54E78-DA1F-4D04-8344-B62005666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9F726-92FF-457E-8587-432F35ABC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760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87925-04BC-4832-A55A-F58C7EB0D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4" b="100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44B0F-1F4D-46A0-A2E6-B21FF9973CB3}"/>
              </a:ext>
            </a:extLst>
          </p:cNvPr>
          <p:cNvSpPr txBox="1"/>
          <p:nvPr/>
        </p:nvSpPr>
        <p:spPr>
          <a:xfrm>
            <a:off x="418598" y="5238058"/>
            <a:ext cx="5885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Rathfarnham Castle Outbuildings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BB4EE2-956E-41D7-8DF9-9E5EE9628400}"/>
              </a:ext>
            </a:extLst>
          </p:cNvPr>
          <p:cNvSpPr/>
          <p:nvPr/>
        </p:nvSpPr>
        <p:spPr>
          <a:xfrm>
            <a:off x="11877575" y="0"/>
            <a:ext cx="314425" cy="68567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D69A4-7C51-4580-9139-1721F1EE7F9D}"/>
              </a:ext>
            </a:extLst>
          </p:cNvPr>
          <p:cNvSpPr txBox="1"/>
          <p:nvPr/>
        </p:nvSpPr>
        <p:spPr>
          <a:xfrm>
            <a:off x="418598" y="5822833"/>
            <a:ext cx="7291238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Business Model &amp; Procurement Approach </a:t>
            </a:r>
            <a:endParaRPr lang="en-I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6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C58C2-F295-46E7-9FF4-AB113DA086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1" r="488"/>
          <a:stretch/>
        </p:blipFill>
        <p:spPr bwMode="auto">
          <a:xfrm>
            <a:off x="643467" y="1331681"/>
            <a:ext cx="10905066" cy="419463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603C2-DCA6-461D-A542-B93E6460789F}"/>
              </a:ext>
            </a:extLst>
          </p:cNvPr>
          <p:cNvSpPr txBox="1"/>
          <p:nvPr/>
        </p:nvSpPr>
        <p:spPr>
          <a:xfrm>
            <a:off x="569594" y="644969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Overall Layout</a:t>
            </a:r>
            <a:endParaRPr lang="en-IE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9318A-4941-495D-8214-B999048DD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46" b="61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ADBAD8-2FE5-4EA8-AB3C-7E3A84637F17}"/>
              </a:ext>
            </a:extLst>
          </p:cNvPr>
          <p:cNvSpPr txBox="1"/>
          <p:nvPr/>
        </p:nvSpPr>
        <p:spPr>
          <a:xfrm>
            <a:off x="3571875" y="1034224"/>
            <a:ext cx="4476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North Courtyard 1 &amp; 2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EF5770-6BAC-4829-9EC3-6AEA083B372F}"/>
              </a:ext>
            </a:extLst>
          </p:cNvPr>
          <p:cNvSpPr/>
          <p:nvPr/>
        </p:nvSpPr>
        <p:spPr>
          <a:xfrm>
            <a:off x="11877575" y="0"/>
            <a:ext cx="314425" cy="68567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137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8" descr="Garden centre catering - Enticing more customers | Horticulture Week">
            <a:extLst>
              <a:ext uri="{FF2B5EF4-FFF2-40B4-BE49-F238E27FC236}">
                <a16:creationId xmlns:a16="http://schemas.microsoft.com/office/drawing/2014/main" id="{93D692B3-9C5F-4E50-951E-097C28180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1" r="-2" b="1855"/>
          <a:stretch/>
        </p:blipFill>
        <p:spPr bwMode="auto">
          <a:xfrm>
            <a:off x="321734" y="437235"/>
            <a:ext cx="5978744" cy="319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hopkeeper Spotlight: Industry &amp;amp;amp; Co — 91 Magazine">
            <a:extLst>
              <a:ext uri="{FF2B5EF4-FFF2-40B4-BE49-F238E27FC236}">
                <a16:creationId xmlns:a16="http://schemas.microsoft.com/office/drawing/2014/main" id="{5C8F6A2C-17C5-4787-B018-6CDED79E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4" r="9379" b="1"/>
          <a:stretch/>
        </p:blipFill>
        <p:spPr bwMode="auto">
          <a:xfrm>
            <a:off x="321735" y="3435195"/>
            <a:ext cx="2873811" cy="29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voca Ballsbridge -">
            <a:extLst>
              <a:ext uri="{FF2B5EF4-FFF2-40B4-BE49-F238E27FC236}">
                <a16:creationId xmlns:a16="http://schemas.microsoft.com/office/drawing/2014/main" id="{AD590CC0-311C-47BD-8983-F98573B78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r="19100" b="-3"/>
          <a:stretch/>
        </p:blipFill>
        <p:spPr bwMode="auto">
          <a:xfrm>
            <a:off x="3159553" y="3435195"/>
            <a:ext cx="3035820" cy="29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eople Near Bar Stools">
            <a:extLst>
              <a:ext uri="{FF2B5EF4-FFF2-40B4-BE49-F238E27FC236}">
                <a16:creationId xmlns:a16="http://schemas.microsoft.com/office/drawing/2014/main" id="{B2B47990-1954-46EB-A574-BBB44823A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7" r="-1" b="22984"/>
          <a:stretch/>
        </p:blipFill>
        <p:spPr bwMode="auto">
          <a:xfrm>
            <a:off x="6195373" y="437235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B7541A-F5D0-4897-8AAE-C4F4F6EB7191}"/>
              </a:ext>
            </a:extLst>
          </p:cNvPr>
          <p:cNvSpPr txBox="1"/>
          <p:nvPr/>
        </p:nvSpPr>
        <p:spPr>
          <a:xfrm>
            <a:off x="321734" y="649243"/>
            <a:ext cx="422139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Business Model &amp; Procurement 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105EB88E-4B28-4EC1-ABB4-10ED1D142C56}"/>
              </a:ext>
            </a:extLst>
          </p:cNvPr>
          <p:cNvSpPr/>
          <p:nvPr/>
        </p:nvSpPr>
        <p:spPr>
          <a:xfrm>
            <a:off x="897297" y="2926124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89357199-1867-44F6-9DB0-4E198896F093}"/>
              </a:ext>
            </a:extLst>
          </p:cNvPr>
          <p:cNvSpPr/>
          <p:nvPr/>
        </p:nvSpPr>
        <p:spPr>
          <a:xfrm>
            <a:off x="4507945" y="2926124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5E93C79A-5A95-4038-BF35-B7920C3ED5D3}"/>
              </a:ext>
            </a:extLst>
          </p:cNvPr>
          <p:cNvSpPr/>
          <p:nvPr/>
        </p:nvSpPr>
        <p:spPr>
          <a:xfrm>
            <a:off x="8100085" y="2917702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D75757-7B0E-46C3-B047-E1D5855244E0}"/>
              </a:ext>
            </a:extLst>
          </p:cNvPr>
          <p:cNvSpPr txBox="1"/>
          <p:nvPr/>
        </p:nvSpPr>
        <p:spPr>
          <a:xfrm>
            <a:off x="1361312" y="3638444"/>
            <a:ext cx="2562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SDCC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Asset Management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Building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Capital Budget: €5m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Design &amp; Build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Operational Partner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Rental Income</a:t>
            </a:r>
          </a:p>
          <a:p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D5416E-787B-4594-A4EF-35CC1B8D331B}"/>
              </a:ext>
            </a:extLst>
          </p:cNvPr>
          <p:cNvSpPr txBox="1"/>
          <p:nvPr/>
        </p:nvSpPr>
        <p:spPr>
          <a:xfrm>
            <a:off x="4953144" y="3638444"/>
            <a:ext cx="25624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Operational Partner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Proven Track Record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Appropriate Use(s)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Building Fit-out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Long-term Lease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Building Operations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Design Partner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B1D880-40A0-426D-B453-C908F80D5FF8}"/>
              </a:ext>
            </a:extLst>
          </p:cNvPr>
          <p:cNvSpPr txBox="1"/>
          <p:nvPr/>
        </p:nvSpPr>
        <p:spPr>
          <a:xfrm>
            <a:off x="9164320" y="659728"/>
            <a:ext cx="2705945" cy="175432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Development Opportunity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/>
              <a:t>Mixed Use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/>
              <a:t>Hospitality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/>
              <a:t>Retail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/>
              <a:t>Food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/>
              <a:t>Lifestyle  </a:t>
            </a:r>
            <a:endParaRPr lang="en-IE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DA271D-B380-425A-B1CF-632941D03253}"/>
              </a:ext>
            </a:extLst>
          </p:cNvPr>
          <p:cNvSpPr txBox="1"/>
          <p:nvPr/>
        </p:nvSpPr>
        <p:spPr>
          <a:xfrm>
            <a:off x="8533469" y="3638444"/>
            <a:ext cx="2761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Procurement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Prior Information Notice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Stage 1: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Prequalification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Stage 2: Competitive Dialogue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4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21C4F-AABE-463E-B06A-DAB2786E9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7541"/>
            <a:ext cx="10905066" cy="5378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8C369B-34E3-4835-9CDE-D21AC01214E5}"/>
              </a:ext>
            </a:extLst>
          </p:cNvPr>
          <p:cNvSpPr txBox="1"/>
          <p:nvPr/>
        </p:nvSpPr>
        <p:spPr>
          <a:xfrm>
            <a:off x="569595" y="431609"/>
            <a:ext cx="222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Building Design</a:t>
            </a:r>
            <a:endParaRPr lang="en-IE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3B9E1-984C-4CF5-A685-62EA79A40D04}"/>
              </a:ext>
            </a:extLst>
          </p:cNvPr>
          <p:cNvSpPr txBox="1"/>
          <p:nvPr/>
        </p:nvSpPr>
        <p:spPr>
          <a:xfrm>
            <a:off x="9163251" y="431608"/>
            <a:ext cx="238528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Concept Drawing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AB312-90D0-4EDC-9F8E-9015C61807F4}"/>
              </a:ext>
            </a:extLst>
          </p:cNvPr>
          <p:cNvSpPr txBox="1"/>
          <p:nvPr/>
        </p:nvSpPr>
        <p:spPr>
          <a:xfrm>
            <a:off x="833120" y="5821680"/>
            <a:ext cx="314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Floor Area c.1,400 sq. metres </a:t>
            </a:r>
          </a:p>
        </p:txBody>
      </p:sp>
    </p:spTree>
    <p:extLst>
      <p:ext uri="{BB962C8B-B14F-4D97-AF65-F5344CB8AC3E}">
        <p14:creationId xmlns:p14="http://schemas.microsoft.com/office/powerpoint/2010/main" val="3806260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ur garden centre in Dunboyne, Co Meath - Howbert &amp;amp; Mays garden centre">
            <a:extLst>
              <a:ext uri="{FF2B5EF4-FFF2-40B4-BE49-F238E27FC236}">
                <a16:creationId xmlns:a16="http://schemas.microsoft.com/office/drawing/2014/main" id="{56DB33C4-9B97-4A3E-AB14-46B766B2D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" r="2" b="19797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voca | Ardcath | UPDATED November 2021 Top Tips Before You Go (with  Photos) - Tripadvisor">
            <a:extLst>
              <a:ext uri="{FF2B5EF4-FFF2-40B4-BE49-F238E27FC236}">
                <a16:creationId xmlns:a16="http://schemas.microsoft.com/office/drawing/2014/main" id="{4E700703-4125-49F7-AB22-87A126A0B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3" r="2" b="10174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zza from the Italian Pizza Van - Picture of Avoca, Ardcath - Tripadvisor">
            <a:extLst>
              <a:ext uri="{FF2B5EF4-FFF2-40B4-BE49-F238E27FC236}">
                <a16:creationId xmlns:a16="http://schemas.microsoft.com/office/drawing/2014/main" id="{05301695-4285-4A09-8C87-9129AAB5D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75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aking memories with Avoca | FOOD&amp;amp;WINE Ireland">
            <a:extLst>
              <a:ext uri="{FF2B5EF4-FFF2-40B4-BE49-F238E27FC236}">
                <a16:creationId xmlns:a16="http://schemas.microsoft.com/office/drawing/2014/main" id="{36EAE135-44A4-48B0-A20A-02C5C5455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2" r="2" b="4103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5BC2D5-34BD-42DD-932E-545D7715AB7C}"/>
              </a:ext>
            </a:extLst>
          </p:cNvPr>
          <p:cNvSpPr txBox="1"/>
          <p:nvPr/>
        </p:nvSpPr>
        <p:spPr>
          <a:xfrm>
            <a:off x="9298005" y="0"/>
            <a:ext cx="238528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Market Examples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86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022A1-944E-47C6-B8C7-7F081D4EC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0" t="3112" r="13250" b="4889"/>
          <a:stretch/>
        </p:blipFill>
        <p:spPr>
          <a:xfrm>
            <a:off x="182880" y="105877"/>
            <a:ext cx="7525664" cy="526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B1779-CF67-4F97-A51E-DFE7CAD17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83" t="53926" r="15750" b="7408"/>
          <a:stretch/>
        </p:blipFill>
        <p:spPr>
          <a:xfrm>
            <a:off x="7094463" y="105877"/>
            <a:ext cx="4914657" cy="3323123"/>
          </a:xfrm>
          <a:prstGeom prst="rect">
            <a:avLst/>
          </a:prstGeom>
        </p:spPr>
      </p:pic>
      <p:pic>
        <p:nvPicPr>
          <p:cNvPr id="2050" name="Picture 2" descr="Dodder Greenway Route - SDCC">
            <a:extLst>
              <a:ext uri="{FF2B5EF4-FFF2-40B4-BE49-F238E27FC236}">
                <a16:creationId xmlns:a16="http://schemas.microsoft.com/office/drawing/2014/main" id="{0416E6C5-FA5B-4FEA-AC2D-587CE8444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8"/>
          <a:stretch/>
        </p:blipFill>
        <p:spPr bwMode="auto">
          <a:xfrm>
            <a:off x="7094463" y="3591375"/>
            <a:ext cx="4914657" cy="29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311C45B-BB84-4F82-8FE5-B253F874A197}"/>
              </a:ext>
            </a:extLst>
          </p:cNvPr>
          <p:cNvSpPr/>
          <p:nvPr/>
        </p:nvSpPr>
        <p:spPr>
          <a:xfrm>
            <a:off x="3099335" y="1203158"/>
            <a:ext cx="2204185" cy="2002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C9E6E-EED5-45DA-8593-2E5650AC6CF5}"/>
              </a:ext>
            </a:extLst>
          </p:cNvPr>
          <p:cNvSpPr txBox="1"/>
          <p:nvPr/>
        </p:nvSpPr>
        <p:spPr>
          <a:xfrm>
            <a:off x="182880" y="216915"/>
            <a:ext cx="238528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Catchment Area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E1600-668E-4778-AE06-2F96C8A0806D}"/>
              </a:ext>
            </a:extLst>
          </p:cNvPr>
          <p:cNvSpPr txBox="1"/>
          <p:nvPr/>
        </p:nvSpPr>
        <p:spPr>
          <a:xfrm>
            <a:off x="182879" y="5466148"/>
            <a:ext cx="6747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70C0"/>
                </a:solidFill>
              </a:rPr>
              <a:t>32,000 People within 1km of Rathfarnham Castle &amp; Outbuildings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70C0"/>
                </a:solidFill>
              </a:rPr>
              <a:t>Cycling &amp; Walking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70C0"/>
                </a:solidFill>
              </a:rPr>
              <a:t>Connectivity to Other Amenities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70C0"/>
                </a:solidFill>
              </a:rPr>
              <a:t>Cark Parking</a:t>
            </a:r>
            <a:endParaRPr lang="en-IE" b="1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9E0D58-3936-41CD-9A04-9F406A22028D}"/>
              </a:ext>
            </a:extLst>
          </p:cNvPr>
          <p:cNvSpPr/>
          <p:nvPr/>
        </p:nvSpPr>
        <p:spPr>
          <a:xfrm>
            <a:off x="11842283" y="105876"/>
            <a:ext cx="182880" cy="33231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7443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8B9A73-0743-42AC-A2D5-0BDDE6C45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487473"/>
              </p:ext>
            </p:extLst>
          </p:nvPr>
        </p:nvGraphicFramePr>
        <p:xfrm>
          <a:off x="1263578" y="1471867"/>
          <a:ext cx="9664847" cy="373609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6579143">
                  <a:extLst>
                    <a:ext uri="{9D8B030D-6E8A-4147-A177-3AD203B41FA5}">
                      <a16:colId xmlns:a16="http://schemas.microsoft.com/office/drawing/2014/main" val="1601937916"/>
                    </a:ext>
                  </a:extLst>
                </a:gridCol>
                <a:gridCol w="3085704">
                  <a:extLst>
                    <a:ext uri="{9D8B030D-6E8A-4147-A177-3AD203B41FA5}">
                      <a16:colId xmlns:a16="http://schemas.microsoft.com/office/drawing/2014/main" val="3345006540"/>
                    </a:ext>
                  </a:extLst>
                </a:gridCol>
              </a:tblGrid>
              <a:tr h="343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Work Activity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Date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extLst>
                  <a:ext uri="{0D108BD9-81ED-4DB2-BD59-A6C34878D82A}">
                    <a16:rowId xmlns:a16="http://schemas.microsoft.com/office/drawing/2014/main" val="2666901048"/>
                  </a:ext>
                </a:extLst>
              </a:tr>
              <a:tr h="343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Prior Information Notice Issued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March 2022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extLst>
                  <a:ext uri="{0D108BD9-81ED-4DB2-BD59-A6C34878D82A}">
                    <a16:rowId xmlns:a16="http://schemas.microsoft.com/office/drawing/2014/main" val="3733666108"/>
                  </a:ext>
                </a:extLst>
              </a:tr>
              <a:tr h="343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Stage 1 Operator expression of interest process complete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May 2022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extLst>
                  <a:ext uri="{0D108BD9-81ED-4DB2-BD59-A6C34878D82A}">
                    <a16:rowId xmlns:a16="http://schemas.microsoft.com/office/drawing/2014/main" val="2002088516"/>
                  </a:ext>
                </a:extLst>
              </a:tr>
              <a:tr h="641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Commence procurement process for building design consultants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June 2022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extLst>
                  <a:ext uri="{0D108BD9-81ED-4DB2-BD59-A6C34878D82A}">
                    <a16:rowId xmlns:a16="http://schemas.microsoft.com/office/drawing/2014/main" val="928475183"/>
                  </a:ext>
                </a:extLst>
              </a:tr>
              <a:tr h="343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Stage 2 tender for operator complete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September 2022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extLst>
                  <a:ext uri="{0D108BD9-81ED-4DB2-BD59-A6C34878D82A}">
                    <a16:rowId xmlns:a16="http://schemas.microsoft.com/office/drawing/2014/main" val="3621554071"/>
                  </a:ext>
                </a:extLst>
              </a:tr>
              <a:tr h="343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Building design consultants appointed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September 2022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extLst>
                  <a:ext uri="{0D108BD9-81ED-4DB2-BD59-A6C34878D82A}">
                    <a16:rowId xmlns:a16="http://schemas.microsoft.com/office/drawing/2014/main" val="258080394"/>
                  </a:ext>
                </a:extLst>
              </a:tr>
              <a:tr h="343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Part 8 Agreed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June 2023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extLst>
                  <a:ext uri="{0D108BD9-81ED-4DB2-BD59-A6C34878D82A}">
                    <a16:rowId xmlns:a16="http://schemas.microsoft.com/office/drawing/2014/main" val="3462315353"/>
                  </a:ext>
                </a:extLst>
              </a:tr>
              <a:tr h="343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Construction contractor appointed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November 2023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extLst>
                  <a:ext uri="{0D108BD9-81ED-4DB2-BD59-A6C34878D82A}">
                    <a16:rowId xmlns:a16="http://schemas.microsoft.com/office/drawing/2014/main" val="1891423846"/>
                  </a:ext>
                </a:extLst>
              </a:tr>
              <a:tr h="343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Construction start date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January 2024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extLst>
                  <a:ext uri="{0D108BD9-81ED-4DB2-BD59-A6C34878D82A}">
                    <a16:rowId xmlns:a16="http://schemas.microsoft.com/office/drawing/2014/main" val="939866422"/>
                  </a:ext>
                </a:extLst>
              </a:tr>
              <a:tr h="343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Construction project completion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January 2025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934" marR="113934" marT="0" marB="0"/>
                </a:tc>
                <a:extLst>
                  <a:ext uri="{0D108BD9-81ED-4DB2-BD59-A6C34878D82A}">
                    <a16:rowId xmlns:a16="http://schemas.microsoft.com/office/drawing/2014/main" val="13843059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F674D1F-0CA0-4B3C-96EA-80F0FAE5AD35}"/>
              </a:ext>
            </a:extLst>
          </p:cNvPr>
          <p:cNvSpPr txBox="1"/>
          <p:nvPr/>
        </p:nvSpPr>
        <p:spPr>
          <a:xfrm>
            <a:off x="638386" y="181826"/>
            <a:ext cx="287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Indicative Project Timeline</a:t>
            </a:r>
            <a:endParaRPr lang="en-I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10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8986</TotalTime>
  <Words>173</Words>
  <Application>Microsoft Office PowerPoint</Application>
  <PresentationFormat>Widescreen</PresentationFormat>
  <Paragraphs>60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Jason Frehill</cp:lastModifiedBy>
  <cp:revision>12</cp:revision>
  <dcterms:created xsi:type="dcterms:W3CDTF">2022-01-27T11:38:39Z</dcterms:created>
  <dcterms:modified xsi:type="dcterms:W3CDTF">2022-03-03T14:13:34Z</dcterms:modified>
</cp:coreProperties>
</file>