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305" r:id="rId3"/>
    <p:sldId id="294" r:id="rId4"/>
    <p:sldId id="312" r:id="rId5"/>
    <p:sldId id="300" r:id="rId6"/>
    <p:sldId id="299" r:id="rId7"/>
    <p:sldId id="318" r:id="rId8"/>
    <p:sldId id="308" r:id="rId9"/>
    <p:sldId id="304" r:id="rId10"/>
    <p:sldId id="310" r:id="rId11"/>
    <p:sldId id="309" r:id="rId12"/>
    <p:sldId id="295" r:id="rId13"/>
    <p:sldId id="319" r:id="rId14"/>
    <p:sldId id="298" r:id="rId15"/>
    <p:sldId id="297" r:id="rId16"/>
    <p:sldId id="313" r:id="rId17"/>
    <p:sldId id="31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02FD8-5EAC-4C63-A520-3D94486A8D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1D30A1-CEF6-4B63-A6B3-220AC6619C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78B3D2-1AD5-46C5-ABCC-47404D4F3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F1E02-9B05-447E-9E50-969458AFA2E6}" type="datetimeFigureOut">
              <a:rPr lang="en-IE" smtClean="0"/>
              <a:t>24/02/2022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F5A774-91E3-4BC8-ACBE-D75338720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F58CFF-D57F-4BAE-8352-4671992B8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652E-23ED-41D3-BD0C-A6D229C8E04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2643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B0543-D1A9-45B4-BFDA-E89E92167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E54728-D884-4EDA-A550-205F57D50E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0FC2A5-0B39-4E84-B33D-C38E940C3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F1E02-9B05-447E-9E50-969458AFA2E6}" type="datetimeFigureOut">
              <a:rPr lang="en-IE" smtClean="0"/>
              <a:t>24/02/2022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796B7E-E350-48EB-8ECF-EE67CC32A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B06C03-1097-4827-AC85-9467D8ACD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652E-23ED-41D3-BD0C-A6D229C8E04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24221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CD314A-EF5B-47B2-AC4F-EAE7B9D198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769DD2-82B7-41FD-BAA9-BFA68B4BE8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536482-FB04-4864-939E-1222C0815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F1E02-9B05-447E-9E50-969458AFA2E6}" type="datetimeFigureOut">
              <a:rPr lang="en-IE" smtClean="0"/>
              <a:t>24/02/2022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27EDA7-11B1-40A4-BEF7-BF88C4E14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A21188-50FA-4434-B80D-FD22EF6C4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652E-23ED-41D3-BD0C-A6D229C8E04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58623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E662E-C45D-4A0C-99D8-A2A1643A7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2DDAF-EF5A-47D2-B051-F7596BA33D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459C77-7AB8-4AE6-B7BB-C0FAA6341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F1E02-9B05-447E-9E50-969458AFA2E6}" type="datetimeFigureOut">
              <a:rPr lang="en-IE" smtClean="0"/>
              <a:t>24/02/2022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BAA2CB-837A-48BD-A838-91A4F11C9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1660B4-40CB-45B5-BC52-A79986B6F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652E-23ED-41D3-BD0C-A6D229C8E04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42503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C79BC-26FE-4E8E-B5F6-CFEF566B8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86A62B-05D4-4A60-AD95-13D339D125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EB7B45-C167-456F-A2E2-2B19BA161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F1E02-9B05-447E-9E50-969458AFA2E6}" type="datetimeFigureOut">
              <a:rPr lang="en-IE" smtClean="0"/>
              <a:t>24/02/2022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470183-77F8-473E-9B25-49E359033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28E76-7BD9-4480-B4B4-1C8295F04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652E-23ED-41D3-BD0C-A6D229C8E04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66787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14BDD-2FAD-4897-8412-CD29C8DDD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AE5FDC-EB92-4713-9A79-A9B5E2B8C1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9373FB-537D-4F89-9B22-AF72C8646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CE328B-4AEF-4561-8734-26E19AA71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F1E02-9B05-447E-9E50-969458AFA2E6}" type="datetimeFigureOut">
              <a:rPr lang="en-IE" smtClean="0"/>
              <a:t>24/02/2022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E17FCC-24CD-41A6-B342-BB30663F5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621F29-2E73-4F3E-815F-159C5FFC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652E-23ED-41D3-BD0C-A6D229C8E04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41548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AB42E-8A40-4232-9B3A-B2F1B8A32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06BC85-0471-4D81-BFCF-469064A13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E34BC3-D3BA-46D5-8490-BCDFD29478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39F0DD-FE8E-4F94-813C-D67AF12800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774E14-A5E0-486C-B9E8-8D12420934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E648B5-404B-43A2-A22D-A0F439718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F1E02-9B05-447E-9E50-969458AFA2E6}" type="datetimeFigureOut">
              <a:rPr lang="en-IE" smtClean="0"/>
              <a:t>24/02/2022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1EB9A1-1962-44DA-932B-15885915C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C3E27B-14B8-433C-A938-993E09F7F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652E-23ED-41D3-BD0C-A6D229C8E04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05478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FCF57-F7E8-4DCE-BCBA-E05D3A447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895DD1-8A11-42D4-ACDC-4EAA520F5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F1E02-9B05-447E-9E50-969458AFA2E6}" type="datetimeFigureOut">
              <a:rPr lang="en-IE" smtClean="0"/>
              <a:t>24/02/2022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4CC42E-F9E0-4F18-BFDD-4434477D4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9C8314-9ED0-4DF4-A9F8-175B15D2F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652E-23ED-41D3-BD0C-A6D229C8E04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97242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EBA68B-5EB3-4AE0-8239-20BA64811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F1E02-9B05-447E-9E50-969458AFA2E6}" type="datetimeFigureOut">
              <a:rPr lang="en-IE" smtClean="0"/>
              <a:t>24/02/2022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406312-5EDE-4E42-80B7-18138D81A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5ADAA2-7EC0-4B64-9ABF-3B3548183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652E-23ED-41D3-BD0C-A6D229C8E04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92195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39EAD-F791-4924-B3FE-23F6CFA13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5ED2B-5976-4C6E-BF11-CE5FFD424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B3CA92-9172-435D-97CC-4FEECD933E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0CB016-319F-474C-8D84-9EB933F32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F1E02-9B05-447E-9E50-969458AFA2E6}" type="datetimeFigureOut">
              <a:rPr lang="en-IE" smtClean="0"/>
              <a:t>24/02/2022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D25820-DA9A-47B1-A3C8-F16EA89DD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B00A0F-5D3D-4206-B6E2-73CBF4C97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652E-23ED-41D3-BD0C-A6D229C8E04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18594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B7E02-BCDA-42E1-AC84-39D0F0555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E48562-5F11-4C25-A9F4-7F779E6832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D1F629-6FB5-40EA-BFFC-0D276D949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92D327-FEDE-4FA1-BA3C-88A01A248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F1E02-9B05-447E-9E50-969458AFA2E6}" type="datetimeFigureOut">
              <a:rPr lang="en-IE" smtClean="0"/>
              <a:t>24/02/2022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6251C8-D6E8-4D0F-A21B-A53EC07ED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0F85C7-6345-4DCD-8848-816651F9E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652E-23ED-41D3-BD0C-A6D229C8E04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29764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9BC3C7-7A1F-4387-BA91-017310FAA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BC4E9E-E4ED-43B9-9AD8-2729B9678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B62B06-1F32-495B-8F47-65F9AAEFA2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F1E02-9B05-447E-9E50-969458AFA2E6}" type="datetimeFigureOut">
              <a:rPr lang="en-IE" smtClean="0"/>
              <a:t>24/02/2022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96D91F-D79B-4D46-AFC1-71971F3C89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C75FD8-CF94-42ED-829B-F1BD11F1D3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C652E-23ED-41D3-BD0C-A6D229C8E04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76721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C9CA4E-F8A8-48F2-96F8-B74F0FF3D6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159" r="9089" b="10556"/>
          <a:stretch/>
        </p:blipFill>
        <p:spPr>
          <a:xfrm>
            <a:off x="-97917" y="0"/>
            <a:ext cx="866851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D3C180-ED8F-4A26-907E-F4B5FED3A2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72550" y="2554141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GB" sz="4800" b="1" dirty="0"/>
              <a:t>City Edge Project:</a:t>
            </a:r>
            <a:br>
              <a:rPr lang="en-GB" sz="4800" dirty="0"/>
            </a:br>
            <a:r>
              <a:rPr lang="en-GB" sz="4800" dirty="0"/>
              <a:t>Update</a:t>
            </a:r>
            <a:endParaRPr lang="en-IE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1D7A50-84A5-480E-91F6-2FFE6B4F45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72551" y="5758275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GB" sz="2000" dirty="0"/>
              <a:t>LUPT SPC</a:t>
            </a:r>
          </a:p>
          <a:p>
            <a:pPr algn="l"/>
            <a:r>
              <a:rPr lang="en-GB" sz="2000" dirty="0"/>
              <a:t> 24</a:t>
            </a:r>
            <a:r>
              <a:rPr lang="en-GB" sz="2000" baseline="30000" dirty="0"/>
              <a:t>th</a:t>
            </a:r>
            <a:r>
              <a:rPr lang="en-GB" sz="2000" dirty="0"/>
              <a:t> February 2022</a:t>
            </a:r>
            <a:endParaRPr lang="en-IE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AFDF38-74A6-4250-B369-CA39DB882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2550" y="0"/>
            <a:ext cx="3219450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69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49AF75-E980-46D5-B594-112BBE009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812" y="950619"/>
            <a:ext cx="5107709" cy="36928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A4DA95-5CFE-470E-B949-C91AABAD06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43433"/>
            <a:ext cx="8878539" cy="21338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742163-481F-47F3-B489-0738CFDFCB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0892" y="630382"/>
            <a:ext cx="6049219" cy="16766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DB477F1-8B0B-4FEA-866A-BE64F67E07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8290" y="2632491"/>
            <a:ext cx="2625307" cy="383698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27A7B03-D183-48FF-B9C4-D932B1679D30}"/>
              </a:ext>
            </a:extLst>
          </p:cNvPr>
          <p:cNvSpPr txBox="1"/>
          <p:nvPr/>
        </p:nvSpPr>
        <p:spPr>
          <a:xfrm rot="19822189">
            <a:off x="356839" y="479372"/>
            <a:ext cx="37171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Draft – Subject to Change</a:t>
            </a:r>
            <a:endParaRPr lang="en-IE" sz="4000" b="1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1ED23A8-0E46-4228-9170-C131AD9D05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3320" y="2539993"/>
            <a:ext cx="1822650" cy="177801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5C30275-D3B5-45D4-B134-6A0C490906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6208" y="2604972"/>
            <a:ext cx="1914792" cy="164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975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268E7F-E469-4E5C-A37C-E58318F5E1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159" r="9089" b="10556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0D1C75-E0AD-4C33-B743-DFB61A77AE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3758459" cy="3204134"/>
          </a:xfrm>
        </p:spPr>
        <p:txBody>
          <a:bodyPr anchor="b">
            <a:normAutofit/>
          </a:bodyPr>
          <a:lstStyle/>
          <a:p>
            <a:pPr algn="l"/>
            <a:r>
              <a:rPr lang="en-GB" sz="4800" dirty="0"/>
              <a:t>Districts </a:t>
            </a:r>
            <a:br>
              <a:rPr lang="en-GB" sz="4800" dirty="0"/>
            </a:br>
            <a:r>
              <a:rPr lang="en-GB" sz="4800" dirty="0"/>
              <a:t>and Character Areas</a:t>
            </a:r>
            <a:endParaRPr lang="en-IE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D31845-F4C2-4999-A366-A03B661C74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endParaRPr lang="en-IE" sz="2000" dirty="0"/>
          </a:p>
        </p:txBody>
      </p:sp>
    </p:spTree>
    <p:extLst>
      <p:ext uri="{BB962C8B-B14F-4D97-AF65-F5344CB8AC3E}">
        <p14:creationId xmlns:p14="http://schemas.microsoft.com/office/powerpoint/2010/main" val="3880950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BF14AA-7D66-436B-9DAC-01FC9C1EC1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411" y="0"/>
            <a:ext cx="11381178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4CAA624-E075-4B6D-80D4-2C2E1EE7BC70}"/>
              </a:ext>
            </a:extLst>
          </p:cNvPr>
          <p:cNvSpPr txBox="1"/>
          <p:nvPr/>
        </p:nvSpPr>
        <p:spPr>
          <a:xfrm rot="19249864">
            <a:off x="1849872" y="1066650"/>
            <a:ext cx="609845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DRAFT – Subject to Change</a:t>
            </a:r>
            <a:endParaRPr lang="en-IE" sz="4400" b="1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E" sz="4400" b="1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401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05DF17-E2E6-466C-B525-D2B5A0B0C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474" y="0"/>
            <a:ext cx="10271051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16246F-EEBF-4133-AC55-6D30CD7EB9D6}"/>
              </a:ext>
            </a:extLst>
          </p:cNvPr>
          <p:cNvSpPr txBox="1"/>
          <p:nvPr/>
        </p:nvSpPr>
        <p:spPr>
          <a:xfrm rot="19749694">
            <a:off x="2418825" y="1021677"/>
            <a:ext cx="60960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DRAFT – Subject to Change</a:t>
            </a:r>
            <a:endParaRPr lang="en-IE" sz="4400" b="1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382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185BA5-B2C9-4F90-9C5B-B756D8BFA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1514" y="0"/>
            <a:ext cx="5110486" cy="32875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4BBCA4-EF52-4B04-9323-B7FC71C8C8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9115"/>
            <a:ext cx="7081514" cy="19407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889E0BE-F002-40F7-9E7A-5FB232DE5FAC}"/>
              </a:ext>
            </a:extLst>
          </p:cNvPr>
          <p:cNvSpPr txBox="1"/>
          <p:nvPr/>
        </p:nvSpPr>
        <p:spPr>
          <a:xfrm>
            <a:off x="398207" y="238428"/>
            <a:ext cx="3038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Examples of Block</a:t>
            </a:r>
            <a:r>
              <a:rPr lang="en-GB" dirty="0"/>
              <a:t> </a:t>
            </a:r>
            <a:r>
              <a:rPr lang="en-GB" b="1" dirty="0"/>
              <a:t>Typologies</a:t>
            </a:r>
            <a:endParaRPr lang="en-IE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D58C8F8-A0B3-4F1F-9399-29B0179911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206" y="3462673"/>
            <a:ext cx="10628610" cy="328752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2541E19-5DD0-49FA-A5CF-AC96C5172005}"/>
              </a:ext>
            </a:extLst>
          </p:cNvPr>
          <p:cNvSpPr txBox="1"/>
          <p:nvPr/>
        </p:nvSpPr>
        <p:spPr>
          <a:xfrm>
            <a:off x="530942" y="3008671"/>
            <a:ext cx="3126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Examples of Street Typologies</a:t>
            </a:r>
            <a:endParaRPr lang="en-IE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CA031F-DDB4-4448-9149-A647C5785396}"/>
              </a:ext>
            </a:extLst>
          </p:cNvPr>
          <p:cNvSpPr txBox="1"/>
          <p:nvPr/>
        </p:nvSpPr>
        <p:spPr>
          <a:xfrm rot="18981814">
            <a:off x="2753686" y="1656583"/>
            <a:ext cx="60946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DRAFT</a:t>
            </a:r>
            <a:endParaRPr lang="en-IE" sz="4800" dirty="0"/>
          </a:p>
        </p:txBody>
      </p:sp>
    </p:spTree>
    <p:extLst>
      <p:ext uri="{BB962C8B-B14F-4D97-AF65-F5344CB8AC3E}">
        <p14:creationId xmlns:p14="http://schemas.microsoft.com/office/powerpoint/2010/main" val="9804879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31AF50-F1CF-405B-9CED-D7040A06F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60" y="0"/>
            <a:ext cx="1046988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BC8BC6-E48B-4DA3-BF98-7EAF917A1D16}"/>
              </a:ext>
            </a:extLst>
          </p:cNvPr>
          <p:cNvSpPr txBox="1"/>
          <p:nvPr/>
        </p:nvSpPr>
        <p:spPr>
          <a:xfrm rot="19783679">
            <a:off x="2292200" y="701224"/>
            <a:ext cx="66089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DRAFT – Subject to Change</a:t>
            </a:r>
            <a:endParaRPr lang="en-IE" sz="4800" b="1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086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268E7F-E469-4E5C-A37C-E58318F5E1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159" r="9089" b="10556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0D1C75-E0AD-4C33-B743-DFB61A77AE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3758459" cy="3204134"/>
          </a:xfrm>
        </p:spPr>
        <p:txBody>
          <a:bodyPr anchor="b">
            <a:normAutofit/>
          </a:bodyPr>
          <a:lstStyle/>
          <a:p>
            <a:pPr algn="l"/>
            <a:r>
              <a:rPr lang="en-GB" sz="4800" dirty="0"/>
              <a:t>Infrastructure</a:t>
            </a:r>
            <a:br>
              <a:rPr lang="en-GB" sz="4800" dirty="0"/>
            </a:br>
            <a:r>
              <a:rPr lang="en-GB" sz="4800" dirty="0"/>
              <a:t>Required</a:t>
            </a:r>
            <a:endParaRPr lang="en-IE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D31845-F4C2-4999-A366-A03B661C74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endParaRPr lang="en-IE" sz="2000" dirty="0"/>
          </a:p>
        </p:txBody>
      </p:sp>
    </p:spTree>
    <p:extLst>
      <p:ext uri="{BB962C8B-B14F-4D97-AF65-F5344CB8AC3E}">
        <p14:creationId xmlns:p14="http://schemas.microsoft.com/office/powerpoint/2010/main" val="12845642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CA7CC0-F7C2-4192-9441-7249FEEEA7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557" y="0"/>
            <a:ext cx="4931685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BCE753-052B-4E61-B893-B4A4E57C48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0242" y="251917"/>
            <a:ext cx="5027391" cy="65508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A4032B-BA0B-426E-B2E1-EDFE00E67A35}"/>
              </a:ext>
            </a:extLst>
          </p:cNvPr>
          <p:cNvSpPr txBox="1"/>
          <p:nvPr/>
        </p:nvSpPr>
        <p:spPr>
          <a:xfrm rot="19735669">
            <a:off x="6009061" y="1265181"/>
            <a:ext cx="311265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Draft – Subject to Change</a:t>
            </a:r>
            <a:endParaRPr lang="en-IE" sz="7200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524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01B3CC-B49F-4CE0-B198-228D1D428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EE6744-EED4-4BBF-B0CA-3D2F93D53C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26" r="12081" b="-1"/>
          <a:stretch/>
        </p:blipFill>
        <p:spPr>
          <a:xfrm>
            <a:off x="321734" y="557189"/>
            <a:ext cx="4276956" cy="57436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42183C2-EE88-40D7-9C78-58FFEC34F3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9366" b="-1"/>
          <a:stretch/>
        </p:blipFill>
        <p:spPr>
          <a:xfrm>
            <a:off x="4772525" y="557189"/>
            <a:ext cx="7097742" cy="5743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1BE5A9-E473-4F05-9A7E-BE83DA945A59}"/>
              </a:ext>
            </a:extLst>
          </p:cNvPr>
          <p:cNvSpPr txBox="1"/>
          <p:nvPr/>
        </p:nvSpPr>
        <p:spPr>
          <a:xfrm>
            <a:off x="4772525" y="6446982"/>
            <a:ext cx="7097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City Edge Project area in context of surrounding areas and Dublin City Centre</a:t>
            </a:r>
            <a:endParaRPr lang="en-IE" sz="1600" dirty="0"/>
          </a:p>
        </p:txBody>
      </p:sp>
    </p:spTree>
    <p:extLst>
      <p:ext uri="{BB962C8B-B14F-4D97-AF65-F5344CB8AC3E}">
        <p14:creationId xmlns:p14="http://schemas.microsoft.com/office/powerpoint/2010/main" val="3760197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202FE8-7081-4AB3-875C-6E7A33274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6172" y="0"/>
            <a:ext cx="7407373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D5B203-0CBF-41CB-8623-332B423D8C31}"/>
              </a:ext>
            </a:extLst>
          </p:cNvPr>
          <p:cNvSpPr txBox="1"/>
          <p:nvPr/>
        </p:nvSpPr>
        <p:spPr>
          <a:xfrm>
            <a:off x="6618914" y="2608976"/>
            <a:ext cx="109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SDCC</a:t>
            </a:r>
            <a:endParaRPr lang="en-I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E370AC-F216-4928-8A1B-39A81B4517CF}"/>
              </a:ext>
            </a:extLst>
          </p:cNvPr>
          <p:cNvSpPr txBox="1"/>
          <p:nvPr/>
        </p:nvSpPr>
        <p:spPr>
          <a:xfrm>
            <a:off x="7717872" y="4488110"/>
            <a:ext cx="931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SDCC</a:t>
            </a:r>
            <a:endParaRPr lang="en-I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15E1BF-7CB5-4844-8DDD-3BE96BAB9103}"/>
              </a:ext>
            </a:extLst>
          </p:cNvPr>
          <p:cNvSpPr txBox="1"/>
          <p:nvPr/>
        </p:nvSpPr>
        <p:spPr>
          <a:xfrm>
            <a:off x="8447714" y="1099174"/>
            <a:ext cx="931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DCC</a:t>
            </a:r>
            <a:endParaRPr lang="en-I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69110E-57B0-41BC-A70A-B0E0691F2D16}"/>
              </a:ext>
            </a:extLst>
          </p:cNvPr>
          <p:cNvSpPr txBox="1"/>
          <p:nvPr/>
        </p:nvSpPr>
        <p:spPr>
          <a:xfrm>
            <a:off x="9278224" y="2567680"/>
            <a:ext cx="713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DCC</a:t>
            </a:r>
            <a:endParaRPr lang="en-I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DE2F9A-1461-4FA7-856B-ABB6A84F8F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035" y="104353"/>
            <a:ext cx="1302328" cy="1295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6D84298-738A-4856-A27C-1CFA36A5A170}"/>
              </a:ext>
            </a:extLst>
          </p:cNvPr>
          <p:cNvSpPr txBox="1"/>
          <p:nvPr/>
        </p:nvSpPr>
        <p:spPr>
          <a:xfrm>
            <a:off x="4600873" y="5587284"/>
            <a:ext cx="2937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City Edge Project area showing boundary between SDCC and DCC jurisdictions</a:t>
            </a:r>
            <a:endParaRPr lang="en-I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64E4780-AB8B-4189-9572-646B9499F6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365" y="1532639"/>
            <a:ext cx="3753864" cy="533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119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268E7F-E469-4E5C-A37C-E58318F5E1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159" r="9089" b="10556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0D1C75-E0AD-4C33-B743-DFB61A77AE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3758459" cy="3204134"/>
          </a:xfrm>
        </p:spPr>
        <p:txBody>
          <a:bodyPr anchor="b">
            <a:normAutofit/>
          </a:bodyPr>
          <a:lstStyle/>
          <a:p>
            <a:pPr algn="l"/>
            <a:r>
              <a:rPr lang="en-GB" sz="4800" dirty="0"/>
              <a:t>Housing Analysis</a:t>
            </a:r>
            <a:endParaRPr lang="en-IE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D31845-F4C2-4999-A366-A03B661C74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endParaRPr lang="en-IE" sz="2000" dirty="0"/>
          </a:p>
        </p:txBody>
      </p:sp>
    </p:spTree>
    <p:extLst>
      <p:ext uri="{BB962C8B-B14F-4D97-AF65-F5344CB8AC3E}">
        <p14:creationId xmlns:p14="http://schemas.microsoft.com/office/powerpoint/2010/main" val="1303554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9CE80-4601-4252-B15D-24BF2F257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1569" y="200025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Housing Analysis</a:t>
            </a:r>
            <a:endParaRPr lang="en-IE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FCD3E-B1B7-47AA-8EF2-DF27D4907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85488" cy="4936838"/>
          </a:xfrm>
        </p:spPr>
        <p:txBody>
          <a:bodyPr>
            <a:normAutofit fontScale="92500" lnSpcReduction="20000"/>
          </a:bodyPr>
          <a:lstStyle/>
          <a:p>
            <a:r>
              <a:rPr lang="en-IE" dirty="0"/>
              <a:t>Review of </a:t>
            </a:r>
            <a:r>
              <a:rPr lang="en-IE" b="1" dirty="0"/>
              <a:t>permissions</a:t>
            </a:r>
            <a:r>
              <a:rPr lang="en-IE" dirty="0"/>
              <a:t> within the City Edge area.</a:t>
            </a:r>
          </a:p>
          <a:p>
            <a:r>
              <a:rPr lang="en-IE" dirty="0"/>
              <a:t>Review of international </a:t>
            </a:r>
            <a:r>
              <a:rPr lang="en-IE" b="1" dirty="0"/>
              <a:t>case studies</a:t>
            </a:r>
            <a:r>
              <a:rPr lang="en-IE" dirty="0"/>
              <a:t>.</a:t>
            </a:r>
          </a:p>
          <a:p>
            <a:r>
              <a:rPr lang="en-IE" b="1" dirty="0"/>
              <a:t>Tenure Type </a:t>
            </a:r>
            <a:r>
              <a:rPr lang="en-IE" dirty="0"/>
              <a:t>– social housing, private rental, cost rental, affordable, private owned, etc.</a:t>
            </a:r>
          </a:p>
          <a:p>
            <a:r>
              <a:rPr lang="en-IE" b="1" dirty="0"/>
              <a:t>Dwelling Mix </a:t>
            </a:r>
            <a:r>
              <a:rPr lang="en-IE" dirty="0"/>
              <a:t>– mix of sizes and tenures; accommodation for older people and students, etc.</a:t>
            </a:r>
          </a:p>
          <a:p>
            <a:r>
              <a:rPr lang="en-IE" b="1" dirty="0"/>
              <a:t>Typologies</a:t>
            </a:r>
            <a:r>
              <a:rPr lang="en-IE" dirty="0"/>
              <a:t> – apartments, houses, residential with employment and mixed use, etc.</a:t>
            </a:r>
          </a:p>
          <a:p>
            <a:r>
              <a:rPr lang="en-IE" b="1" dirty="0"/>
              <a:t>Density</a:t>
            </a:r>
            <a:r>
              <a:rPr lang="en-IE" dirty="0"/>
              <a:t> – will vary according to location.</a:t>
            </a:r>
          </a:p>
          <a:p>
            <a:r>
              <a:rPr lang="en-IE" b="1" dirty="0"/>
              <a:t>Quantum</a:t>
            </a:r>
            <a:r>
              <a:rPr lang="en-IE" dirty="0"/>
              <a:t> – how much housing is required? RSES figures/CDP figures are not reflective.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72942D-FA9E-4DBF-9269-ABA4D272D4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035" y="230188"/>
            <a:ext cx="1302328" cy="1295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108925-8DBE-4ADF-B4C0-542080FB20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3477" y="30001"/>
            <a:ext cx="4528523" cy="27131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9FEF0B-A799-4013-A71B-3145342643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2862" y="4180687"/>
            <a:ext cx="3219138" cy="25817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D4A18D-3560-4F20-9E3D-A8F80AF2B0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0216" y="2289835"/>
            <a:ext cx="2945335" cy="270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494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2003F7-7170-4673-BB71-D02DC576E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527" y="219855"/>
            <a:ext cx="1302328" cy="1295400"/>
          </a:xfrm>
          <a:prstGeom prst="rect">
            <a:avLst/>
          </a:prstGeom>
        </p:spPr>
      </p:pic>
      <p:grpSp>
        <p:nvGrpSpPr>
          <p:cNvPr id="10" name="Group 4">
            <a:extLst>
              <a:ext uri="{FF2B5EF4-FFF2-40B4-BE49-F238E27FC236}">
                <a16:creationId xmlns:a16="http://schemas.microsoft.com/office/drawing/2014/main" id="{768C3A73-94E8-497F-A265-9E990E41BF7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005638" y="0"/>
            <a:ext cx="4846637" cy="6858000"/>
            <a:chOff x="4413" y="0"/>
            <a:chExt cx="3053" cy="4320"/>
          </a:xfrm>
        </p:grpSpPr>
        <p:sp>
          <p:nvSpPr>
            <p:cNvPr id="11" name="AutoShape 3">
              <a:extLst>
                <a:ext uri="{FF2B5EF4-FFF2-40B4-BE49-F238E27FC236}">
                  <a16:creationId xmlns:a16="http://schemas.microsoft.com/office/drawing/2014/main" id="{1EA3A65F-088A-49FD-9AA5-29452B825E0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413" y="0"/>
              <a:ext cx="3053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pic>
          <p:nvPicPr>
            <p:cNvPr id="1029" name="Picture 5">
              <a:extLst>
                <a:ext uri="{FF2B5EF4-FFF2-40B4-BE49-F238E27FC236}">
                  <a16:creationId xmlns:a16="http://schemas.microsoft.com/office/drawing/2014/main" id="{5188E7C5-9D0F-42A2-9D10-621868B2A2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3" y="0"/>
              <a:ext cx="3058" cy="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8">
            <a:extLst>
              <a:ext uri="{FF2B5EF4-FFF2-40B4-BE49-F238E27FC236}">
                <a16:creationId xmlns:a16="http://schemas.microsoft.com/office/drawing/2014/main" id="{00C953FC-3158-4A92-B36E-9E8381DA13A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03438" y="0"/>
            <a:ext cx="4902200" cy="6858000"/>
            <a:chOff x="1325" y="0"/>
            <a:chExt cx="3088" cy="4320"/>
          </a:xfrm>
        </p:grpSpPr>
        <p:sp>
          <p:nvSpPr>
            <p:cNvPr id="13" name="AutoShape 7">
              <a:extLst>
                <a:ext uri="{FF2B5EF4-FFF2-40B4-BE49-F238E27FC236}">
                  <a16:creationId xmlns:a16="http://schemas.microsoft.com/office/drawing/2014/main" id="{B1727B52-FDF2-4570-BE3A-D7A26D66534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325" y="0"/>
              <a:ext cx="308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pic>
          <p:nvPicPr>
            <p:cNvPr id="1033" name="Picture 9">
              <a:extLst>
                <a:ext uri="{FF2B5EF4-FFF2-40B4-BE49-F238E27FC236}">
                  <a16:creationId xmlns:a16="http://schemas.microsoft.com/office/drawing/2014/main" id="{23CE58EB-7826-4826-8A23-E59DF7D3C1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5" y="0"/>
              <a:ext cx="3093" cy="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98985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268E7F-E469-4E5C-A37C-E58318F5E1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159" r="9089" b="10556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0D1C75-E0AD-4C33-B743-DFB61A77AE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3758459" cy="3204134"/>
          </a:xfrm>
        </p:spPr>
        <p:txBody>
          <a:bodyPr anchor="b">
            <a:normAutofit/>
          </a:bodyPr>
          <a:lstStyle/>
          <a:p>
            <a:pPr algn="l"/>
            <a:r>
              <a:rPr lang="en-GB" sz="4800" dirty="0"/>
              <a:t>Natural Infrastructure</a:t>
            </a:r>
            <a:endParaRPr lang="en-IE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D31845-F4C2-4999-A366-A03B661C74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endParaRPr lang="en-IE" sz="2000" dirty="0"/>
          </a:p>
        </p:txBody>
      </p:sp>
    </p:spTree>
    <p:extLst>
      <p:ext uri="{BB962C8B-B14F-4D97-AF65-F5344CB8AC3E}">
        <p14:creationId xmlns:p14="http://schemas.microsoft.com/office/powerpoint/2010/main" val="3681134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EBF2A8-4CD3-41AB-837C-14CCEC39C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858" y="41140"/>
            <a:ext cx="9646501" cy="68168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0C713F-3586-44C3-8698-91051C747542}"/>
              </a:ext>
            </a:extLst>
          </p:cNvPr>
          <p:cNvSpPr txBox="1"/>
          <p:nvPr/>
        </p:nvSpPr>
        <p:spPr>
          <a:xfrm rot="19771155">
            <a:off x="3491743" y="987694"/>
            <a:ext cx="609858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b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Draft – Subject to Change</a:t>
            </a:r>
            <a:endParaRPr lang="en-IE" sz="4800" b="1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921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4978FB-EFE0-4C67-A18F-86896C32C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892" y="-27051"/>
            <a:ext cx="10073897" cy="682115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3AED8C0-C7EF-403A-9DBA-8D82D2B1E1CE}"/>
              </a:ext>
            </a:extLst>
          </p:cNvPr>
          <p:cNvSpPr txBox="1"/>
          <p:nvPr/>
        </p:nvSpPr>
        <p:spPr>
          <a:xfrm rot="19847481">
            <a:off x="2736837" y="1209423"/>
            <a:ext cx="54765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Draft – Subject to Change</a:t>
            </a:r>
            <a:endParaRPr lang="en-IE" sz="4800" b="1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42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190</Words>
  <Application>Microsoft Office PowerPoint</Application>
  <PresentationFormat>Widescreen</PresentationFormat>
  <Paragraphs>31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City Edge Project: Update</vt:lpstr>
      <vt:lpstr>PowerPoint Presentation</vt:lpstr>
      <vt:lpstr>PowerPoint Presentation</vt:lpstr>
      <vt:lpstr>Housing Analysis</vt:lpstr>
      <vt:lpstr>Housing Analysis</vt:lpstr>
      <vt:lpstr>PowerPoint Presentation</vt:lpstr>
      <vt:lpstr>Natural Infrastructure</vt:lpstr>
      <vt:lpstr>PowerPoint Presentation</vt:lpstr>
      <vt:lpstr>PowerPoint Presentation</vt:lpstr>
      <vt:lpstr>PowerPoint Presentation</vt:lpstr>
      <vt:lpstr>Districts  and Character Areas</vt:lpstr>
      <vt:lpstr>PowerPoint Presentation</vt:lpstr>
      <vt:lpstr>PowerPoint Presentation</vt:lpstr>
      <vt:lpstr>PowerPoint Presentation</vt:lpstr>
      <vt:lpstr>PowerPoint Presentation</vt:lpstr>
      <vt:lpstr>Infrastructure Required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Siobhan Duff</dc:creator>
  <cp:lastModifiedBy>Siobhan Duff</cp:lastModifiedBy>
  <cp:revision>44</cp:revision>
  <dcterms:created xsi:type="dcterms:W3CDTF">2022-02-22T17:52:56Z</dcterms:created>
  <dcterms:modified xsi:type="dcterms:W3CDTF">2022-02-24T11:11:50Z</dcterms:modified>
</cp:coreProperties>
</file>