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media/image5.jpg" ContentType="image/jpeg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media/image10.jpg" ContentType="image/jpeg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7" r:id="rId3"/>
  </p:sldMasterIdLst>
  <p:notesMasterIdLst>
    <p:notesMasterId r:id="rId18"/>
  </p:notesMasterIdLst>
  <p:sldIdLst>
    <p:sldId id="256" r:id="rId4"/>
    <p:sldId id="265" r:id="rId5"/>
    <p:sldId id="266" r:id="rId6"/>
    <p:sldId id="259" r:id="rId7"/>
    <p:sldId id="268" r:id="rId8"/>
    <p:sldId id="270" r:id="rId9"/>
    <p:sldId id="272" r:id="rId10"/>
    <p:sldId id="269" r:id="rId11"/>
    <p:sldId id="271" r:id="rId12"/>
    <p:sldId id="274" r:id="rId13"/>
    <p:sldId id="273" r:id="rId14"/>
    <p:sldId id="275" r:id="rId15"/>
    <p:sldId id="277" r:id="rId16"/>
    <p:sldId id="27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iona Campbell" initials="FC" lastIdx="3" clrIdx="0">
    <p:extLst>
      <p:ext uri="{19B8F6BF-5375-455C-9EA6-DF929625EA0E}">
        <p15:presenceInfo xmlns:p15="http://schemas.microsoft.com/office/powerpoint/2012/main" userId="S::FCampbell@sdublincoco.ie::c61317db-da85-40cc-87e2-c0e164f004e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4B9418-2839-442A-B423-018068EBD6EF}" v="23" dt="2022-02-23T14:28:48.4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454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CDB01D-BB73-4260-8B22-C3B118B9FCEC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</dgm:pt>
    <dgm:pt modelId="{E8AA81F2-AFC8-4771-866B-9179776DC6D9}">
      <dgm:prSet phldrT="[Text]"/>
      <dgm:spPr/>
      <dgm:t>
        <a:bodyPr/>
        <a:lstStyle/>
        <a:p>
          <a:r>
            <a:rPr lang="en-GB" dirty="0"/>
            <a:t>1. </a:t>
          </a:r>
        </a:p>
        <a:p>
          <a:r>
            <a:rPr lang="en-GB" dirty="0"/>
            <a:t>Pre Planning (PA)</a:t>
          </a:r>
          <a:endParaRPr lang="en-IE" dirty="0"/>
        </a:p>
      </dgm:t>
    </dgm:pt>
    <dgm:pt modelId="{24F8B3C1-04BD-4C7B-A0FB-CEC692319C4E}" type="parTrans" cxnId="{02B9D75F-EC09-4952-B98D-8C3727321EBC}">
      <dgm:prSet/>
      <dgm:spPr/>
      <dgm:t>
        <a:bodyPr/>
        <a:lstStyle/>
        <a:p>
          <a:endParaRPr lang="en-IE"/>
        </a:p>
      </dgm:t>
    </dgm:pt>
    <dgm:pt modelId="{B8866493-5410-4571-AB5B-41894C101592}" type="sibTrans" cxnId="{02B9D75F-EC09-4952-B98D-8C3727321EBC}">
      <dgm:prSet/>
      <dgm:spPr/>
      <dgm:t>
        <a:bodyPr/>
        <a:lstStyle/>
        <a:p>
          <a:endParaRPr lang="en-IE"/>
        </a:p>
      </dgm:t>
    </dgm:pt>
    <dgm:pt modelId="{B4D5EC5F-A61E-497C-89BE-F402D9C5EBA8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dirty="0"/>
            <a:t>2. </a:t>
          </a:r>
        </a:p>
        <a:p>
          <a:r>
            <a:rPr lang="en-GB" dirty="0"/>
            <a:t>LRD Meeting/ Opinion (PA)</a:t>
          </a:r>
          <a:endParaRPr lang="en-IE" dirty="0"/>
        </a:p>
      </dgm:t>
    </dgm:pt>
    <dgm:pt modelId="{BC18C78F-91F9-4AC5-9637-299127FF2921}" type="parTrans" cxnId="{03A692BA-D5A0-4355-8A21-071249A458E5}">
      <dgm:prSet/>
      <dgm:spPr/>
      <dgm:t>
        <a:bodyPr/>
        <a:lstStyle/>
        <a:p>
          <a:endParaRPr lang="en-IE"/>
        </a:p>
      </dgm:t>
    </dgm:pt>
    <dgm:pt modelId="{7CB5F134-C671-4680-8188-DACC7CF19CD5}" type="sibTrans" cxnId="{03A692BA-D5A0-4355-8A21-071249A458E5}">
      <dgm:prSet/>
      <dgm:spPr/>
      <dgm:t>
        <a:bodyPr/>
        <a:lstStyle/>
        <a:p>
          <a:endParaRPr lang="en-IE"/>
        </a:p>
      </dgm:t>
    </dgm:pt>
    <dgm:pt modelId="{BD438802-80F5-4FC4-B697-E4ABF73298D3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dirty="0"/>
            <a:t>3. </a:t>
          </a:r>
        </a:p>
        <a:p>
          <a:r>
            <a:rPr lang="en-GB" dirty="0"/>
            <a:t>Planning Application (PA)</a:t>
          </a:r>
          <a:endParaRPr lang="en-IE" dirty="0"/>
        </a:p>
      </dgm:t>
    </dgm:pt>
    <dgm:pt modelId="{0FD8E545-81F6-4AF4-9438-D39E9DCBC5C8}" type="parTrans" cxnId="{3F6B43C3-7D0D-4CBB-9593-D1599DFA2EFE}">
      <dgm:prSet/>
      <dgm:spPr/>
      <dgm:t>
        <a:bodyPr/>
        <a:lstStyle/>
        <a:p>
          <a:endParaRPr lang="en-IE"/>
        </a:p>
      </dgm:t>
    </dgm:pt>
    <dgm:pt modelId="{8DB698FC-2F44-45BA-8044-3A9EEAEB4A93}" type="sibTrans" cxnId="{3F6B43C3-7D0D-4CBB-9593-D1599DFA2EFE}">
      <dgm:prSet/>
      <dgm:spPr/>
      <dgm:t>
        <a:bodyPr/>
        <a:lstStyle/>
        <a:p>
          <a:endParaRPr lang="en-IE"/>
        </a:p>
      </dgm:t>
    </dgm:pt>
    <dgm:pt modelId="{10CE7BB4-B1D6-4FC3-A75F-5591FE07E862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dirty="0"/>
            <a:t>4. Appeal (ABP) </a:t>
          </a:r>
          <a:endParaRPr lang="en-IE" dirty="0"/>
        </a:p>
      </dgm:t>
    </dgm:pt>
    <dgm:pt modelId="{FB99D1ED-3D57-4490-9EA7-10C7D11C4F4B}" type="parTrans" cxnId="{E1694AE7-1F6A-40F3-ABF8-A02731E01CC4}">
      <dgm:prSet/>
      <dgm:spPr/>
      <dgm:t>
        <a:bodyPr/>
        <a:lstStyle/>
        <a:p>
          <a:endParaRPr lang="en-IE"/>
        </a:p>
      </dgm:t>
    </dgm:pt>
    <dgm:pt modelId="{EA6904BA-3603-4880-9347-94E54BF0B326}" type="sibTrans" cxnId="{E1694AE7-1F6A-40F3-ABF8-A02731E01CC4}">
      <dgm:prSet/>
      <dgm:spPr/>
      <dgm:t>
        <a:bodyPr/>
        <a:lstStyle/>
        <a:p>
          <a:endParaRPr lang="en-IE"/>
        </a:p>
      </dgm:t>
    </dgm:pt>
    <dgm:pt modelId="{811FB92F-7152-4F51-B9B2-E3B91790D9B5}" type="pres">
      <dgm:prSet presAssocID="{A7CDB01D-BB73-4260-8B22-C3B118B9FCEC}" presName="Name0" presStyleCnt="0">
        <dgm:presLayoutVars>
          <dgm:dir/>
          <dgm:resizeHandles val="exact"/>
        </dgm:presLayoutVars>
      </dgm:prSet>
      <dgm:spPr/>
    </dgm:pt>
    <dgm:pt modelId="{6557FD7C-1F7C-43CD-A574-A559BADAB9A2}" type="pres">
      <dgm:prSet presAssocID="{E8AA81F2-AFC8-4771-866B-9179776DC6D9}" presName="node" presStyleLbl="node1" presStyleIdx="0" presStyleCnt="4" custLinFactNeighborX="-3425" custLinFactNeighborY="-49083">
        <dgm:presLayoutVars>
          <dgm:bulletEnabled val="1"/>
        </dgm:presLayoutVars>
      </dgm:prSet>
      <dgm:spPr/>
    </dgm:pt>
    <dgm:pt modelId="{F0C67D39-1B5C-43B7-BECD-76D1305D8DF5}" type="pres">
      <dgm:prSet presAssocID="{B8866493-5410-4571-AB5B-41894C101592}" presName="sibTrans" presStyleLbl="sibTrans2D1" presStyleIdx="0" presStyleCnt="3"/>
      <dgm:spPr/>
    </dgm:pt>
    <dgm:pt modelId="{30C2EC94-2B66-4A42-96C1-77ED19713F00}" type="pres">
      <dgm:prSet presAssocID="{B8866493-5410-4571-AB5B-41894C101592}" presName="connectorText" presStyleLbl="sibTrans2D1" presStyleIdx="0" presStyleCnt="3"/>
      <dgm:spPr/>
    </dgm:pt>
    <dgm:pt modelId="{405891BC-88E3-4469-8798-C92FAB726D5D}" type="pres">
      <dgm:prSet presAssocID="{B4D5EC5F-A61E-497C-89BE-F402D9C5EBA8}" presName="node" presStyleLbl="node1" presStyleIdx="1" presStyleCnt="4" custLinFactNeighborX="-3854" custLinFactNeighborY="-47738">
        <dgm:presLayoutVars>
          <dgm:bulletEnabled val="1"/>
        </dgm:presLayoutVars>
      </dgm:prSet>
      <dgm:spPr/>
    </dgm:pt>
    <dgm:pt modelId="{A533097D-3BAC-460D-AADD-48B174123F4E}" type="pres">
      <dgm:prSet presAssocID="{7CB5F134-C671-4680-8188-DACC7CF19CD5}" presName="sibTrans" presStyleLbl="sibTrans2D1" presStyleIdx="1" presStyleCnt="3"/>
      <dgm:spPr/>
    </dgm:pt>
    <dgm:pt modelId="{C96DF75A-B739-4D2E-8E15-3112A7B83087}" type="pres">
      <dgm:prSet presAssocID="{7CB5F134-C671-4680-8188-DACC7CF19CD5}" presName="connectorText" presStyleLbl="sibTrans2D1" presStyleIdx="1" presStyleCnt="3"/>
      <dgm:spPr/>
    </dgm:pt>
    <dgm:pt modelId="{45274E51-7751-42BF-9204-0583A27D5A9F}" type="pres">
      <dgm:prSet presAssocID="{BD438802-80F5-4FC4-B697-E4ABF73298D3}" presName="node" presStyleLbl="node1" presStyleIdx="2" presStyleCnt="4" custLinFactNeighborX="2393" custLinFactNeighborY="-55134">
        <dgm:presLayoutVars>
          <dgm:bulletEnabled val="1"/>
        </dgm:presLayoutVars>
      </dgm:prSet>
      <dgm:spPr/>
    </dgm:pt>
    <dgm:pt modelId="{90350E98-C6D9-4F5C-A1BD-CB9494E93F1C}" type="pres">
      <dgm:prSet presAssocID="{8DB698FC-2F44-45BA-8044-3A9EEAEB4A93}" presName="sibTrans" presStyleLbl="sibTrans2D1" presStyleIdx="2" presStyleCnt="3"/>
      <dgm:spPr/>
    </dgm:pt>
    <dgm:pt modelId="{8C9C7546-D875-4397-B7A3-F1395FA179D6}" type="pres">
      <dgm:prSet presAssocID="{8DB698FC-2F44-45BA-8044-3A9EEAEB4A93}" presName="connectorText" presStyleLbl="sibTrans2D1" presStyleIdx="2" presStyleCnt="3"/>
      <dgm:spPr/>
    </dgm:pt>
    <dgm:pt modelId="{8562991D-B2A2-4E97-9899-A6BCC7FD649E}" type="pres">
      <dgm:prSet presAssocID="{10CE7BB4-B1D6-4FC3-A75F-5591FE07E862}" presName="node" presStyleLbl="node1" presStyleIdx="3" presStyleCnt="4" custLinFactNeighborX="-11143" custLinFactNeighborY="-55134">
        <dgm:presLayoutVars>
          <dgm:bulletEnabled val="1"/>
        </dgm:presLayoutVars>
      </dgm:prSet>
      <dgm:spPr/>
    </dgm:pt>
  </dgm:ptLst>
  <dgm:cxnLst>
    <dgm:cxn modelId="{163FBC26-567F-4A79-8CC1-AE2B47E37405}" type="presOf" srcId="{E8AA81F2-AFC8-4771-866B-9179776DC6D9}" destId="{6557FD7C-1F7C-43CD-A574-A559BADAB9A2}" srcOrd="0" destOrd="0" presId="urn:microsoft.com/office/officeart/2005/8/layout/process1"/>
    <dgm:cxn modelId="{EE7B1227-087C-47FD-9BC9-2BFC35186CA6}" type="presOf" srcId="{B8866493-5410-4571-AB5B-41894C101592}" destId="{30C2EC94-2B66-4A42-96C1-77ED19713F00}" srcOrd="1" destOrd="0" presId="urn:microsoft.com/office/officeart/2005/8/layout/process1"/>
    <dgm:cxn modelId="{02B9D75F-EC09-4952-B98D-8C3727321EBC}" srcId="{A7CDB01D-BB73-4260-8B22-C3B118B9FCEC}" destId="{E8AA81F2-AFC8-4771-866B-9179776DC6D9}" srcOrd="0" destOrd="0" parTransId="{24F8B3C1-04BD-4C7B-A0FB-CEC692319C4E}" sibTransId="{B8866493-5410-4571-AB5B-41894C101592}"/>
    <dgm:cxn modelId="{CFA1B441-F1F4-41BD-8E20-8B728F6B5ECD}" type="presOf" srcId="{8DB698FC-2F44-45BA-8044-3A9EEAEB4A93}" destId="{90350E98-C6D9-4F5C-A1BD-CB9494E93F1C}" srcOrd="0" destOrd="0" presId="urn:microsoft.com/office/officeart/2005/8/layout/process1"/>
    <dgm:cxn modelId="{AA30F974-F818-4B43-A360-B3FF2DD860A3}" type="presOf" srcId="{B4D5EC5F-A61E-497C-89BE-F402D9C5EBA8}" destId="{405891BC-88E3-4469-8798-C92FAB726D5D}" srcOrd="0" destOrd="0" presId="urn:microsoft.com/office/officeart/2005/8/layout/process1"/>
    <dgm:cxn modelId="{5E919476-9BA7-499C-80AD-8A984A112985}" type="presOf" srcId="{7CB5F134-C671-4680-8188-DACC7CF19CD5}" destId="{A533097D-3BAC-460D-AADD-48B174123F4E}" srcOrd="0" destOrd="0" presId="urn:microsoft.com/office/officeart/2005/8/layout/process1"/>
    <dgm:cxn modelId="{9DAD4957-5399-456E-BB91-FC46F27AB8FE}" type="presOf" srcId="{BD438802-80F5-4FC4-B697-E4ABF73298D3}" destId="{45274E51-7751-42BF-9204-0583A27D5A9F}" srcOrd="0" destOrd="0" presId="urn:microsoft.com/office/officeart/2005/8/layout/process1"/>
    <dgm:cxn modelId="{53317A58-D969-46EC-9CFA-FD183481634D}" type="presOf" srcId="{B8866493-5410-4571-AB5B-41894C101592}" destId="{F0C67D39-1B5C-43B7-BECD-76D1305D8DF5}" srcOrd="0" destOrd="0" presId="urn:microsoft.com/office/officeart/2005/8/layout/process1"/>
    <dgm:cxn modelId="{61F35586-6E99-40C8-A381-E383971F5BCC}" type="presOf" srcId="{10CE7BB4-B1D6-4FC3-A75F-5591FE07E862}" destId="{8562991D-B2A2-4E97-9899-A6BCC7FD649E}" srcOrd="0" destOrd="0" presId="urn:microsoft.com/office/officeart/2005/8/layout/process1"/>
    <dgm:cxn modelId="{5D93DB8A-4928-491C-830E-7F2AC823D149}" type="presOf" srcId="{7CB5F134-C671-4680-8188-DACC7CF19CD5}" destId="{C96DF75A-B739-4D2E-8E15-3112A7B83087}" srcOrd="1" destOrd="0" presId="urn:microsoft.com/office/officeart/2005/8/layout/process1"/>
    <dgm:cxn modelId="{7DCBAA96-322B-4F23-8A3B-B4C3722E9BD1}" type="presOf" srcId="{8DB698FC-2F44-45BA-8044-3A9EEAEB4A93}" destId="{8C9C7546-D875-4397-B7A3-F1395FA179D6}" srcOrd="1" destOrd="0" presId="urn:microsoft.com/office/officeart/2005/8/layout/process1"/>
    <dgm:cxn modelId="{13E1EB9B-558E-4D37-A432-BB10C55C7D41}" type="presOf" srcId="{A7CDB01D-BB73-4260-8B22-C3B118B9FCEC}" destId="{811FB92F-7152-4F51-B9B2-E3B91790D9B5}" srcOrd="0" destOrd="0" presId="urn:microsoft.com/office/officeart/2005/8/layout/process1"/>
    <dgm:cxn modelId="{03A692BA-D5A0-4355-8A21-071249A458E5}" srcId="{A7CDB01D-BB73-4260-8B22-C3B118B9FCEC}" destId="{B4D5EC5F-A61E-497C-89BE-F402D9C5EBA8}" srcOrd="1" destOrd="0" parTransId="{BC18C78F-91F9-4AC5-9637-299127FF2921}" sibTransId="{7CB5F134-C671-4680-8188-DACC7CF19CD5}"/>
    <dgm:cxn modelId="{3F6B43C3-7D0D-4CBB-9593-D1599DFA2EFE}" srcId="{A7CDB01D-BB73-4260-8B22-C3B118B9FCEC}" destId="{BD438802-80F5-4FC4-B697-E4ABF73298D3}" srcOrd="2" destOrd="0" parTransId="{0FD8E545-81F6-4AF4-9438-D39E9DCBC5C8}" sibTransId="{8DB698FC-2F44-45BA-8044-3A9EEAEB4A93}"/>
    <dgm:cxn modelId="{E1694AE7-1F6A-40F3-ABF8-A02731E01CC4}" srcId="{A7CDB01D-BB73-4260-8B22-C3B118B9FCEC}" destId="{10CE7BB4-B1D6-4FC3-A75F-5591FE07E862}" srcOrd="3" destOrd="0" parTransId="{FB99D1ED-3D57-4490-9EA7-10C7D11C4F4B}" sibTransId="{EA6904BA-3603-4880-9347-94E54BF0B326}"/>
    <dgm:cxn modelId="{FE93A9D5-2454-4D5F-9EA7-A164DDE2F903}" type="presParOf" srcId="{811FB92F-7152-4F51-B9B2-E3B91790D9B5}" destId="{6557FD7C-1F7C-43CD-A574-A559BADAB9A2}" srcOrd="0" destOrd="0" presId="urn:microsoft.com/office/officeart/2005/8/layout/process1"/>
    <dgm:cxn modelId="{D0F54BC3-FF20-42D7-96C0-2297DDCB85F5}" type="presParOf" srcId="{811FB92F-7152-4F51-B9B2-E3B91790D9B5}" destId="{F0C67D39-1B5C-43B7-BECD-76D1305D8DF5}" srcOrd="1" destOrd="0" presId="urn:microsoft.com/office/officeart/2005/8/layout/process1"/>
    <dgm:cxn modelId="{3CE52337-E12F-47EA-8269-3DC1A2CFD23C}" type="presParOf" srcId="{F0C67D39-1B5C-43B7-BECD-76D1305D8DF5}" destId="{30C2EC94-2B66-4A42-96C1-77ED19713F00}" srcOrd="0" destOrd="0" presId="urn:microsoft.com/office/officeart/2005/8/layout/process1"/>
    <dgm:cxn modelId="{A55A438C-0E9C-46FC-B62D-1F6F89A70397}" type="presParOf" srcId="{811FB92F-7152-4F51-B9B2-E3B91790D9B5}" destId="{405891BC-88E3-4469-8798-C92FAB726D5D}" srcOrd="2" destOrd="0" presId="urn:microsoft.com/office/officeart/2005/8/layout/process1"/>
    <dgm:cxn modelId="{74E90A45-6EC9-4F20-8434-5D353AE613E5}" type="presParOf" srcId="{811FB92F-7152-4F51-B9B2-E3B91790D9B5}" destId="{A533097D-3BAC-460D-AADD-48B174123F4E}" srcOrd="3" destOrd="0" presId="urn:microsoft.com/office/officeart/2005/8/layout/process1"/>
    <dgm:cxn modelId="{297D58E6-C0A0-4810-BD1E-DEEB7AD92F2A}" type="presParOf" srcId="{A533097D-3BAC-460D-AADD-48B174123F4E}" destId="{C96DF75A-B739-4D2E-8E15-3112A7B83087}" srcOrd="0" destOrd="0" presId="urn:microsoft.com/office/officeart/2005/8/layout/process1"/>
    <dgm:cxn modelId="{22290C5C-D837-44F5-B751-AC40876DF98A}" type="presParOf" srcId="{811FB92F-7152-4F51-B9B2-E3B91790D9B5}" destId="{45274E51-7751-42BF-9204-0583A27D5A9F}" srcOrd="4" destOrd="0" presId="urn:microsoft.com/office/officeart/2005/8/layout/process1"/>
    <dgm:cxn modelId="{4EAD3413-004C-4ECE-AF7E-78D79ABB3DA9}" type="presParOf" srcId="{811FB92F-7152-4F51-B9B2-E3B91790D9B5}" destId="{90350E98-C6D9-4F5C-A1BD-CB9494E93F1C}" srcOrd="5" destOrd="0" presId="urn:microsoft.com/office/officeart/2005/8/layout/process1"/>
    <dgm:cxn modelId="{089B7CF5-EF6A-47D5-9509-10BFCBFF38EC}" type="presParOf" srcId="{90350E98-C6D9-4F5C-A1BD-CB9494E93F1C}" destId="{8C9C7546-D875-4397-B7A3-F1395FA179D6}" srcOrd="0" destOrd="0" presId="urn:microsoft.com/office/officeart/2005/8/layout/process1"/>
    <dgm:cxn modelId="{0C120697-9167-4229-B28A-EADFA7CE723B}" type="presParOf" srcId="{811FB92F-7152-4F51-B9B2-E3B91790D9B5}" destId="{8562991D-B2A2-4E97-9899-A6BCC7FD649E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57FD7C-1F7C-43CD-A574-A559BADAB9A2}">
      <dsp:nvSpPr>
        <dsp:cNvPr id="0" name=""/>
        <dsp:cNvSpPr/>
      </dsp:nvSpPr>
      <dsp:spPr>
        <a:xfrm>
          <a:off x="0" y="1361834"/>
          <a:ext cx="2266616" cy="13599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1. 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Pre Planning (PA)</a:t>
          </a:r>
          <a:endParaRPr lang="en-IE" sz="2300" kern="1200" dirty="0"/>
        </a:p>
      </dsp:txBody>
      <dsp:txXfrm>
        <a:off x="39832" y="1401666"/>
        <a:ext cx="2186952" cy="1280306"/>
      </dsp:txXfrm>
    </dsp:sp>
    <dsp:sp modelId="{F0C67D39-1B5C-43B7-BECD-76D1305D8DF5}">
      <dsp:nvSpPr>
        <dsp:cNvPr id="0" name=""/>
        <dsp:cNvSpPr/>
      </dsp:nvSpPr>
      <dsp:spPr>
        <a:xfrm rot="20004">
          <a:off x="2485835" y="1769981"/>
          <a:ext cx="464758" cy="56212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1900" kern="1200"/>
        </a:p>
      </dsp:txBody>
      <dsp:txXfrm>
        <a:off x="2485836" y="1881999"/>
        <a:ext cx="325331" cy="337272"/>
      </dsp:txXfrm>
    </dsp:sp>
    <dsp:sp modelId="{405891BC-88E3-4469-8798-C92FAB726D5D}">
      <dsp:nvSpPr>
        <dsp:cNvPr id="0" name=""/>
        <dsp:cNvSpPr/>
      </dsp:nvSpPr>
      <dsp:spPr>
        <a:xfrm>
          <a:off x="3143505" y="1380125"/>
          <a:ext cx="2266616" cy="135997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2. 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LRD Meeting/ Opinion (PA)</a:t>
          </a:r>
          <a:endParaRPr lang="en-IE" sz="2300" kern="1200" dirty="0"/>
        </a:p>
      </dsp:txBody>
      <dsp:txXfrm>
        <a:off x="3183337" y="1419957"/>
        <a:ext cx="2186952" cy="1280306"/>
      </dsp:txXfrm>
    </dsp:sp>
    <dsp:sp modelId="{A533097D-3BAC-460D-AADD-48B174123F4E}">
      <dsp:nvSpPr>
        <dsp:cNvPr id="0" name=""/>
        <dsp:cNvSpPr/>
      </dsp:nvSpPr>
      <dsp:spPr>
        <a:xfrm rot="21492979">
          <a:off x="5650819" y="1728308"/>
          <a:ext cx="510788" cy="56212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1900" kern="1200"/>
        </a:p>
      </dsp:txBody>
      <dsp:txXfrm>
        <a:off x="5650856" y="1843117"/>
        <a:ext cx="357552" cy="337272"/>
      </dsp:txXfrm>
    </dsp:sp>
    <dsp:sp modelId="{45274E51-7751-42BF-9204-0583A27D5A9F}">
      <dsp:nvSpPr>
        <dsp:cNvPr id="0" name=""/>
        <dsp:cNvSpPr/>
      </dsp:nvSpPr>
      <dsp:spPr>
        <a:xfrm>
          <a:off x="6373407" y="1279542"/>
          <a:ext cx="2266616" cy="135997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3. 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Planning Application (PA)</a:t>
          </a:r>
          <a:endParaRPr lang="en-IE" sz="2300" kern="1200" dirty="0"/>
        </a:p>
      </dsp:txBody>
      <dsp:txXfrm>
        <a:off x="6413239" y="1319374"/>
        <a:ext cx="2186952" cy="1280306"/>
      </dsp:txXfrm>
    </dsp:sp>
    <dsp:sp modelId="{90350E98-C6D9-4F5C-A1BD-CB9494E93F1C}">
      <dsp:nvSpPr>
        <dsp:cNvPr id="0" name=""/>
        <dsp:cNvSpPr/>
      </dsp:nvSpPr>
      <dsp:spPr>
        <a:xfrm>
          <a:off x="8836005" y="1678467"/>
          <a:ext cx="415479" cy="56212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1900" kern="1200"/>
        </a:p>
      </dsp:txBody>
      <dsp:txXfrm>
        <a:off x="8836005" y="1790891"/>
        <a:ext cx="290835" cy="337272"/>
      </dsp:txXfrm>
    </dsp:sp>
    <dsp:sp modelId="{8562991D-B2A2-4E97-9899-A6BCC7FD649E}">
      <dsp:nvSpPr>
        <dsp:cNvPr id="0" name=""/>
        <dsp:cNvSpPr/>
      </dsp:nvSpPr>
      <dsp:spPr>
        <a:xfrm>
          <a:off x="9423947" y="1279542"/>
          <a:ext cx="2266616" cy="135997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4. Appeal (ABP) </a:t>
          </a:r>
          <a:endParaRPr lang="en-IE" sz="2300" kern="1200" dirty="0"/>
        </a:p>
      </dsp:txBody>
      <dsp:txXfrm>
        <a:off x="9463779" y="1319374"/>
        <a:ext cx="2186952" cy="12803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D091F4-F137-4491-AEDA-4336EC5C6B4F}" type="datetimeFigureOut">
              <a:rPr lang="en-IE" smtClean="0"/>
              <a:t>23/02/2022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41D996-5DAD-4D89-8925-F32CC4EE7B4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52587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74385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81810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7667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7295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6832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4283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91765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23085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13086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6303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34402-F7F3-4E8F-8D54-DB6BCACD6A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5B8655-4B79-42D1-BC6A-2875CF425F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5B1150-8A4C-48B9-B50E-9BAEA83B2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7AFD-40C4-439B-A340-E0A0EC8259E8}" type="datetimeFigureOut">
              <a:rPr lang="en-IE" smtClean="0"/>
              <a:t>23/02/2022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B35315-9DD5-4749-A5D1-A7C11FF44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BB77B-D273-4CCD-871A-7669A3563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A6304-2958-440F-8685-A82C4772E7E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99463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4EF82-BE19-4DBF-85D8-646CC10BF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B5D0B9-990C-4E44-A65D-80F885981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E5D635-DD37-4E16-A011-73908E3F1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7AFD-40C4-439B-A340-E0A0EC8259E8}" type="datetimeFigureOut">
              <a:rPr lang="en-IE" smtClean="0"/>
              <a:t>23/02/2022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A0C562-0202-472F-95ED-026352A2B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1DDBE2-DAF7-4A5D-B088-AA26DFE87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A6304-2958-440F-8685-A82C4772E7E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27703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E4CFE8-19A7-4354-9F89-2D4B3D87CE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914397-25F0-47DC-B45F-5117C0A578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203A82-35B3-41C4-85D6-5D40FF600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7AFD-40C4-439B-A340-E0A0EC8259E8}" type="datetimeFigureOut">
              <a:rPr lang="en-IE" smtClean="0"/>
              <a:t>23/02/2022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1BFB31-A526-44FD-B8CD-06D029E47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777D7C-A3B2-472F-BF9D-AF3703232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A6304-2958-440F-8685-A82C4772E7E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48042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00486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9043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5882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37777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63661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B399A-9888-4581-90B8-7BE7B9AD54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17467"/>
            <a:ext cx="9144000" cy="69249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2B260B-5F1C-4A0E-90CC-CC556E1EDB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276999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844C17-D33C-4231-9115-46CF3158FB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77941"/>
            <a:ext cx="2804160" cy="276999"/>
          </a:xfrm>
        </p:spPr>
        <p:txBody>
          <a:bodyPr/>
          <a:lstStyle/>
          <a:p>
            <a:fld id="{05FFE319-5D69-41E5-889C-4BC47123E127}" type="datetimeFigureOut">
              <a:rPr lang="en-IE" smtClean="0"/>
              <a:t>23/02/2022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7889A-96C8-428B-BEDE-37EE4A8FC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45280" y="6377941"/>
            <a:ext cx="3901440" cy="276999"/>
          </a:xfrm>
        </p:spPr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5FFB3E-A91B-4819-BE5C-C8553A3A5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8240" y="6377941"/>
            <a:ext cx="2804160" cy="276999"/>
          </a:xfrm>
        </p:spPr>
        <p:txBody>
          <a:bodyPr/>
          <a:lstStyle/>
          <a:p>
            <a:fld id="{AB5DDDD1-5980-4B54-B116-E71E067B97E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368475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DE99B-CC7F-4F27-B265-43827B3B2DBE}" type="datetimeFigureOut">
              <a:rPr lang="en-IE" smtClean="0"/>
              <a:t>23/02/2022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4140D-E1B1-436C-AE08-BBB2E2519D9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764775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DE99B-CC7F-4F27-B265-43827B3B2DBE}" type="datetimeFigureOut">
              <a:rPr lang="en-IE" smtClean="0"/>
              <a:t>23/02/2022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4140D-E1B1-436C-AE08-BBB2E2519D9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40685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F0FFE-C573-4B72-B3B7-6AE643636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D48D3-2DFD-429E-AA15-1E10EA4929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4DBBE6-2B60-45D9-BAE2-D7E18FA0C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7AFD-40C4-439B-A340-E0A0EC8259E8}" type="datetimeFigureOut">
              <a:rPr lang="en-IE" smtClean="0"/>
              <a:t>23/02/2022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E30C4-CDC1-4ACA-8462-48661DC2A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81062-CE0F-48FB-9E74-BBD477A3A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A6304-2958-440F-8685-A82C4772E7E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61235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DE99B-CC7F-4F27-B265-43827B3B2DBE}" type="datetimeFigureOut">
              <a:rPr lang="en-IE" smtClean="0"/>
              <a:t>23/02/2022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4140D-E1B1-436C-AE08-BBB2E2519D9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193721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DE99B-CC7F-4F27-B265-43827B3B2DBE}" type="datetimeFigureOut">
              <a:rPr lang="en-IE" smtClean="0"/>
              <a:t>23/02/2022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4140D-E1B1-436C-AE08-BBB2E2519D9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470215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DE99B-CC7F-4F27-B265-43827B3B2DBE}" type="datetimeFigureOut">
              <a:rPr lang="en-IE" smtClean="0"/>
              <a:t>23/02/2022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4140D-E1B1-436C-AE08-BBB2E2519D9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017824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DE99B-CC7F-4F27-B265-43827B3B2DBE}" type="datetimeFigureOut">
              <a:rPr lang="en-IE" smtClean="0"/>
              <a:t>23/02/2022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4140D-E1B1-436C-AE08-BBB2E2519D9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583840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DE99B-CC7F-4F27-B265-43827B3B2DBE}" type="datetimeFigureOut">
              <a:rPr lang="en-IE" smtClean="0"/>
              <a:t>23/02/2022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4140D-E1B1-436C-AE08-BBB2E2519D9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495622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DE99B-CC7F-4F27-B265-43827B3B2DBE}" type="datetimeFigureOut">
              <a:rPr lang="en-IE" smtClean="0"/>
              <a:t>23/02/2022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4140D-E1B1-436C-AE08-BBB2E2519D9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272129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DE99B-CC7F-4F27-B265-43827B3B2DBE}" type="datetimeFigureOut">
              <a:rPr lang="en-IE" smtClean="0"/>
              <a:t>23/02/2022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4140D-E1B1-436C-AE08-BBB2E2519D9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631183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DE99B-CC7F-4F27-B265-43827B3B2DBE}" type="datetimeFigureOut">
              <a:rPr lang="en-IE" smtClean="0"/>
              <a:t>23/02/2022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4140D-E1B1-436C-AE08-BBB2E2519D9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666288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DE99B-CC7F-4F27-B265-43827B3B2DBE}" type="datetimeFigureOut">
              <a:rPr lang="en-IE" smtClean="0"/>
              <a:t>23/02/2022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4140D-E1B1-436C-AE08-BBB2E2519D9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4381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25572-D769-48A8-8143-77F2161EB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3CA55B-15FE-46B4-84E8-6A42F8C99D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319AD-703D-4AFC-B833-DD20E37C0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7AFD-40C4-439B-A340-E0A0EC8259E8}" type="datetimeFigureOut">
              <a:rPr lang="en-IE" smtClean="0"/>
              <a:t>23/02/2022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5F2B6-7607-4BE7-929E-7DC10AEA1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DD8F6E-8197-48EF-A6E1-D9F2A72C5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A6304-2958-440F-8685-A82C4772E7E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81441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E4845-8090-44F0-9144-94B1F47E4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93C50-9943-40C2-A32B-AC91016AC1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B086B2-7320-4D30-A492-7851421A66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44A9C5-DA06-4A23-90FC-437065E64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7AFD-40C4-439B-A340-E0A0EC8259E8}" type="datetimeFigureOut">
              <a:rPr lang="en-IE" smtClean="0"/>
              <a:t>23/02/2022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F74648-56DC-4238-86F2-B6CC0586F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BB2C44-37D6-4BDC-A910-562B09493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A6304-2958-440F-8685-A82C4772E7E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8302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95036-7131-4DAA-912E-B190C6EDA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D0EAF0-C80B-437A-A7C3-66A54CFF5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258127-1217-4885-9363-641BF5DD04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FB35A2-BEC9-4CA4-A1A5-A0C55714F2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B1A496-D4E4-48B5-8BD7-0C9434769B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AB6AFA-2696-480B-97D6-8D6435871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7AFD-40C4-439B-A340-E0A0EC8259E8}" type="datetimeFigureOut">
              <a:rPr lang="en-IE" smtClean="0"/>
              <a:t>23/02/2022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C22684-435E-496E-AEF8-FDC3220D9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009868-49F1-4836-8383-6A9F116A9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A6304-2958-440F-8685-A82C4772E7E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35855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C8AEA-08D2-4F5F-8739-AAC3AB5D8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D1A54C-4DCA-4703-A011-7C96227E7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7AFD-40C4-439B-A340-E0A0EC8259E8}" type="datetimeFigureOut">
              <a:rPr lang="en-IE" smtClean="0"/>
              <a:t>23/02/2022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17BD58-4083-44AB-BD6C-BE3B68C47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3A1B01-81E4-488B-829D-AD472A952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A6304-2958-440F-8685-A82C4772E7E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8917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2E4DCE-FE98-456E-9B91-71256B65D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7AFD-40C4-439B-A340-E0A0EC8259E8}" type="datetimeFigureOut">
              <a:rPr lang="en-IE" smtClean="0"/>
              <a:t>23/02/2022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46A717-9F78-4DAB-9654-E9B744F36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BF1407-2EF4-48B6-AD4D-B0B10BF47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A6304-2958-440F-8685-A82C4772E7E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2644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B46CC-D06A-4945-B4B1-3FD8AD023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4BCA0-EBEF-43BA-93F5-556D0A71A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DA5058-6A43-41C3-AD55-E00CF31948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96449-A50C-451D-BB56-511C445C0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7AFD-40C4-439B-A340-E0A0EC8259E8}" type="datetimeFigureOut">
              <a:rPr lang="en-IE" smtClean="0"/>
              <a:t>23/02/2022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DBF254-96D1-4227-B3DE-EC5184B42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4BAC65-8BEC-4345-907B-3DE463A7E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A6304-2958-440F-8685-A82C4772E7E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37587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12FD9-A2F3-4A4B-8236-CD58CB64E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5AFD2E-D099-40B2-A9EC-6E4AFFCA7B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2145CF-59D4-4F07-8473-DEE2623F66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D039F0-78E0-49D1-ADEB-9CA6C144B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7AFD-40C4-439B-A340-E0A0EC8259E8}" type="datetimeFigureOut">
              <a:rPr lang="en-IE" smtClean="0"/>
              <a:t>23/02/2022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FB915B-E443-4F24-B6DF-DFA75BE08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C5C617-097B-4439-AC4B-98112D3A0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A6304-2958-440F-8685-A82C4772E7E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41784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8BD796-C652-4949-BD6C-704E4C210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209B9-7F0C-49BF-8717-372EA115D7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4A075-FFDD-44B8-87D6-BAE9374C4B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37AFD-40C4-439B-A340-E0A0EC8259E8}" type="datetimeFigureOut">
              <a:rPr lang="en-IE" smtClean="0"/>
              <a:t>23/02/2022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B3792F-B771-4540-8111-ADADD13761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3E7F50-AE1A-4591-8DF7-67A0EEB79F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A6304-2958-440F-8685-A82C4772E7E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663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60679" y="1083304"/>
            <a:ext cx="3080173" cy="4445"/>
          </a:xfrm>
          <a:custGeom>
            <a:avLst/>
            <a:gdLst/>
            <a:ahLst/>
            <a:cxnLst/>
            <a:rect l="l" t="t" r="r" b="b"/>
            <a:pathLst>
              <a:path w="2310130" h="4444">
                <a:moveTo>
                  <a:pt x="0" y="4356"/>
                </a:moveTo>
                <a:lnTo>
                  <a:pt x="2309825" y="0"/>
                </a:lnTo>
              </a:path>
            </a:pathLst>
          </a:custGeom>
          <a:ln w="5715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6952" y="1141394"/>
            <a:ext cx="44907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1826" y="1647836"/>
            <a:ext cx="1062834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599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DE99B-CC7F-4F27-B265-43827B3B2DBE}" type="datetimeFigureOut">
              <a:rPr lang="en-IE" smtClean="0"/>
              <a:t>23/02/2022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4140D-E1B1-436C-AE08-BBB2E2519D9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60389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5290" y="664623"/>
            <a:ext cx="6400800" cy="1013460"/>
          </a:xfrm>
          <a:custGeom>
            <a:avLst/>
            <a:gdLst/>
            <a:ahLst/>
            <a:cxnLst/>
            <a:rect l="l" t="t" r="r" b="b"/>
            <a:pathLst>
              <a:path w="3858260" h="1013460">
                <a:moveTo>
                  <a:pt x="3858260" y="0"/>
                </a:moveTo>
                <a:lnTo>
                  <a:pt x="0" y="0"/>
                </a:lnTo>
                <a:lnTo>
                  <a:pt x="0" y="1013460"/>
                </a:lnTo>
                <a:lnTo>
                  <a:pt x="3858260" y="1013460"/>
                </a:lnTo>
                <a:lnTo>
                  <a:pt x="3858260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2123" y="1011052"/>
            <a:ext cx="6363967" cy="32060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GB" sz="2000" spc="-5" dirty="0">
                <a:solidFill>
                  <a:srgbClr val="FFFFFF"/>
                </a:solidFill>
                <a:latin typeface="Calibri"/>
                <a:cs typeface="Calibri"/>
              </a:rPr>
              <a:t>LUPT SPC  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3356" y="2486619"/>
            <a:ext cx="4183379" cy="398780"/>
          </a:xfrm>
          <a:custGeom>
            <a:avLst/>
            <a:gdLst/>
            <a:ahLst/>
            <a:cxnLst/>
            <a:rect l="l" t="t" r="r" b="b"/>
            <a:pathLst>
              <a:path w="4183379" h="398779">
                <a:moveTo>
                  <a:pt x="4183379" y="0"/>
                </a:moveTo>
                <a:lnTo>
                  <a:pt x="0" y="0"/>
                </a:lnTo>
                <a:lnTo>
                  <a:pt x="0" y="398779"/>
                </a:lnTo>
                <a:lnTo>
                  <a:pt x="4183379" y="398779"/>
                </a:lnTo>
                <a:lnTo>
                  <a:pt x="41833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7719" y="2525708"/>
            <a:ext cx="3678554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GB" sz="2000" spc="-5" dirty="0">
                <a:solidFill>
                  <a:srgbClr val="FFFFFF"/>
                </a:solidFill>
                <a:latin typeface="Calibri"/>
                <a:cs typeface="Calibri"/>
              </a:rPr>
              <a:t>Briefing </a:t>
            </a:r>
            <a:r>
              <a:rPr lang="en-GB" sz="2000" spc="5" dirty="0">
                <a:solidFill>
                  <a:srgbClr val="FFFFFF"/>
                </a:solidFill>
                <a:latin typeface="Calibri"/>
                <a:cs typeface="Calibri"/>
              </a:rPr>
              <a:t>24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lang="en-GB" sz="2000" spc="5" dirty="0">
                <a:solidFill>
                  <a:srgbClr val="FFFFFF"/>
                </a:solidFill>
                <a:latin typeface="Calibri"/>
                <a:cs typeface="Calibri"/>
              </a:rPr>
              <a:t>02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/202</a:t>
            </a:r>
            <a:r>
              <a:rPr lang="en-GB" sz="2000" spc="5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37821" y="6036564"/>
            <a:ext cx="1186180" cy="571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52123" y="3260868"/>
            <a:ext cx="6720839" cy="11592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>
              <a:spcBef>
                <a:spcPts val="100"/>
              </a:spcBef>
              <a:tabLst>
                <a:tab pos="299720" algn="l"/>
                <a:tab pos="300355" algn="l"/>
              </a:tabLst>
            </a:pPr>
            <a:r>
              <a:rPr lang="en-GB" sz="1800" b="1" dirty="0"/>
              <a:t>Content: </a:t>
            </a:r>
          </a:p>
          <a:p>
            <a:pPr marL="12065">
              <a:spcBef>
                <a:spcPts val="100"/>
              </a:spcBef>
              <a:tabLst>
                <a:tab pos="299720" algn="l"/>
                <a:tab pos="300355" algn="l"/>
              </a:tabLst>
            </a:pPr>
            <a:endParaRPr lang="en-GB" sz="1800" dirty="0"/>
          </a:p>
          <a:p>
            <a:pPr marL="354965" indent="-342900">
              <a:spcBef>
                <a:spcPts val="100"/>
              </a:spcBef>
              <a:buAutoNum type="arabicPeriod"/>
              <a:tabLst>
                <a:tab pos="299720" algn="l"/>
                <a:tab pos="300355" algn="l"/>
              </a:tabLst>
            </a:pPr>
            <a:r>
              <a:rPr lang="en-GB" sz="1800" dirty="0"/>
              <a:t>Overview of Large-Scale Residential Development (LRDs)</a:t>
            </a:r>
          </a:p>
          <a:p>
            <a:pPr marL="354965" indent="-342900">
              <a:spcBef>
                <a:spcPts val="100"/>
              </a:spcBef>
              <a:buAutoNum type="arabicPeriod"/>
              <a:tabLst>
                <a:tab pos="299720" algn="l"/>
                <a:tab pos="300355" algn="l"/>
              </a:tabLst>
            </a:pPr>
            <a:r>
              <a:rPr lang="en-GB" dirty="0"/>
              <a:t>Compliance legislation  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7F5089-9D25-4D71-97C8-2AE5A00FBCDE}"/>
              </a:ext>
            </a:extLst>
          </p:cNvPr>
          <p:cNvSpPr txBox="1"/>
          <p:nvPr/>
        </p:nvSpPr>
        <p:spPr>
          <a:xfrm>
            <a:off x="8295894" y="5602147"/>
            <a:ext cx="60944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/>
              <a:t>Eoin Burke </a:t>
            </a:r>
            <a:br>
              <a:rPr lang="en-GB" sz="1800" dirty="0"/>
            </a:br>
            <a:r>
              <a:rPr lang="en-GB" sz="1800" dirty="0"/>
              <a:t>Senior Planner </a:t>
            </a:r>
            <a:endParaRPr lang="en-IE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793241" y="266701"/>
            <a:ext cx="706107" cy="7061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3762" y="1270471"/>
            <a:ext cx="7674942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GB" spc="-15" dirty="0"/>
              <a:t>Large Scale Residential (LRD) – How Many? </a:t>
            </a:r>
            <a:endParaRPr spc="-15" dirty="0"/>
          </a:p>
        </p:txBody>
      </p:sp>
      <p:sp>
        <p:nvSpPr>
          <p:cNvPr id="6" name="object 6"/>
          <p:cNvSpPr txBox="1"/>
          <p:nvPr/>
        </p:nvSpPr>
        <p:spPr>
          <a:xfrm>
            <a:off x="243762" y="1857945"/>
            <a:ext cx="8360742" cy="2759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GB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SHD Numbers from January 1</a:t>
            </a:r>
            <a:r>
              <a:rPr lang="en-GB" sz="1600" b="0" i="0" u="none" strike="noStrike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st</a:t>
            </a:r>
            <a:r>
              <a:rPr lang="en-GB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2019 to 31</a:t>
            </a:r>
            <a:r>
              <a:rPr lang="en-GB" sz="1600" b="0" i="0" u="none" strike="noStrike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st</a:t>
            </a:r>
            <a:r>
              <a:rPr lang="en-GB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Dece</a:t>
            </a:r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</a:rPr>
              <a:t>mber 2021</a:t>
            </a:r>
          </a:p>
          <a:p>
            <a:endParaRPr lang="en-GB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GB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GB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GB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69265" lvl="1">
              <a:spcBef>
                <a:spcPts val="100"/>
              </a:spcBef>
              <a:tabLst>
                <a:tab pos="299720" algn="l"/>
                <a:tab pos="300355" algn="l"/>
              </a:tabLst>
            </a:pPr>
            <a:endParaRPr lang="en-GB" sz="180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69265" lvl="1">
              <a:spcBef>
                <a:spcPts val="100"/>
              </a:spcBef>
              <a:tabLst>
                <a:tab pos="299720" algn="l"/>
                <a:tab pos="300355" algn="l"/>
              </a:tabLst>
            </a:pPr>
            <a:endParaRPr lang="en-GB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756920" lvl="1" indent="-287655">
              <a:spcBef>
                <a:spcPts val="100"/>
              </a:spcBef>
              <a:buFontTx/>
              <a:buChar char="-"/>
              <a:tabLst>
                <a:tab pos="299720" algn="l"/>
                <a:tab pos="300355" algn="l"/>
              </a:tabLst>
            </a:pPr>
            <a:endParaRPr lang="en-GB" sz="1600" spc="-1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75EE4C7-761E-45F4-B8C9-2C8C57380F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6150662"/>
              </p:ext>
            </p:extLst>
          </p:nvPr>
        </p:nvGraphicFramePr>
        <p:xfrm>
          <a:off x="243762" y="2273020"/>
          <a:ext cx="5359223" cy="36451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5542">
                  <a:extLst>
                    <a:ext uri="{9D8B030D-6E8A-4147-A177-3AD203B41FA5}">
                      <a16:colId xmlns:a16="http://schemas.microsoft.com/office/drawing/2014/main" val="2563509268"/>
                    </a:ext>
                  </a:extLst>
                </a:gridCol>
                <a:gridCol w="1967111">
                  <a:extLst>
                    <a:ext uri="{9D8B030D-6E8A-4147-A177-3AD203B41FA5}">
                      <a16:colId xmlns:a16="http://schemas.microsoft.com/office/drawing/2014/main" val="4135513669"/>
                    </a:ext>
                  </a:extLst>
                </a:gridCol>
                <a:gridCol w="1173285">
                  <a:extLst>
                    <a:ext uri="{9D8B030D-6E8A-4147-A177-3AD203B41FA5}">
                      <a16:colId xmlns:a16="http://schemas.microsoft.com/office/drawing/2014/main" val="3874584508"/>
                    </a:ext>
                  </a:extLst>
                </a:gridCol>
                <a:gridCol w="1173285">
                  <a:extLst>
                    <a:ext uri="{9D8B030D-6E8A-4147-A177-3AD203B41FA5}">
                      <a16:colId xmlns:a16="http://schemas.microsoft.com/office/drawing/2014/main" val="133519990"/>
                    </a:ext>
                  </a:extLst>
                </a:gridCol>
              </a:tblGrid>
              <a:tr h="830168"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SHD 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SHD 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SHD3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43260535"/>
                  </a:ext>
                </a:extLst>
              </a:tr>
              <a:tr h="288435"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Year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No.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No.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No.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17366020"/>
                  </a:ext>
                </a:extLst>
              </a:tr>
              <a:tr h="288435"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2019*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130936"/>
                  </a:ext>
                </a:extLst>
              </a:tr>
              <a:tr h="288435"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2020*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64507191"/>
                  </a:ext>
                </a:extLst>
              </a:tr>
              <a:tr h="288435"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2021*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9367520"/>
                  </a:ext>
                </a:extLst>
              </a:tr>
              <a:tr h="288435"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07355788"/>
                  </a:ext>
                </a:extLst>
              </a:tr>
              <a:tr h="288435"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15903580"/>
                  </a:ext>
                </a:extLst>
              </a:tr>
              <a:tr h="795957"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SHD1 &amp; SHD2 are categorsed by year lodged with SDCC; SHD3 by ABP Decision Date if known or CE Report to ABP if no ABP Decision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4012686"/>
                  </a:ext>
                </a:extLst>
              </a:tr>
              <a:tr h="288435"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Date of Table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07/01/2022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41944792"/>
                  </a:ext>
                </a:extLst>
              </a:tr>
            </a:tbl>
          </a:graphicData>
        </a:graphic>
      </p:graphicFrame>
      <p:pic>
        <p:nvPicPr>
          <p:cNvPr id="7" name="Picture 4" descr="Image result for teamwork yellow">
            <a:extLst>
              <a:ext uri="{FF2B5EF4-FFF2-40B4-BE49-F238E27FC236}">
                <a16:creationId xmlns:a16="http://schemas.microsoft.com/office/drawing/2014/main" id="{C428AA84-1D13-43B5-836E-3E996524D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784" y="4275772"/>
            <a:ext cx="4667250" cy="2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437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793241" y="266701"/>
            <a:ext cx="706107" cy="7061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70610" y="1247187"/>
            <a:ext cx="7674942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GB" spc="-15" dirty="0"/>
              <a:t>Large Scale Residential (LRD) Appeals </a:t>
            </a:r>
            <a:endParaRPr spc="-15" dirty="0"/>
          </a:p>
        </p:txBody>
      </p:sp>
      <p:sp>
        <p:nvSpPr>
          <p:cNvPr id="6" name="object 6"/>
          <p:cNvSpPr txBox="1"/>
          <p:nvPr/>
        </p:nvSpPr>
        <p:spPr>
          <a:xfrm>
            <a:off x="170610" y="1811377"/>
            <a:ext cx="8360742" cy="35343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E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Planning Authority decisions can be appealed to An Bord </a:t>
            </a:r>
            <a:r>
              <a:rPr lang="en-IE" sz="16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Pleanala</a:t>
            </a:r>
            <a:endParaRPr lang="en-IE" sz="16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/>
            <a:endParaRPr lang="en-IE" sz="16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E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Time limit of 16 weeks for ABP decision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IE" sz="16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600" dirty="0">
                <a:solidFill>
                  <a:srgbClr val="000000"/>
                </a:solidFill>
                <a:latin typeface="Calibri" panose="020F0502020204030204" pitchFamily="34" charset="0"/>
              </a:rPr>
              <a:t>L</a:t>
            </a:r>
            <a:r>
              <a:rPr lang="en-GB" sz="16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imited</a:t>
            </a:r>
            <a:r>
              <a:rPr lang="en-GB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scope for “further information” requests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</a:rPr>
              <a:t>Financial penalty for late decisions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</a:rPr>
              <a:t>A</a:t>
            </a:r>
            <a:r>
              <a:rPr lang="en-GB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ny party to a judicial review challenge in the High Court may apply to appeal the High Court judgement and have the appeal referred directly to the Supreme Court, bypassing the Court of Appeal </a:t>
            </a:r>
            <a:endParaRPr lang="en-GB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GB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756920" lvl="1" indent="-287655">
              <a:spcBef>
                <a:spcPts val="100"/>
              </a:spcBef>
              <a:buFontTx/>
              <a:buChar char="-"/>
              <a:tabLst>
                <a:tab pos="299720" algn="l"/>
                <a:tab pos="300355" algn="l"/>
              </a:tabLst>
            </a:pPr>
            <a:endParaRPr lang="en-GB" sz="1600" spc="-1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pic>
        <p:nvPicPr>
          <p:cNvPr id="6146" name="Picture 2" descr="Landowner wins appeal against KCC enforcement order in Listowel |  RadioKerry.ie">
            <a:extLst>
              <a:ext uri="{FF2B5EF4-FFF2-40B4-BE49-F238E27FC236}">
                <a16:creationId xmlns:a16="http://schemas.microsoft.com/office/drawing/2014/main" id="{6DB5C638-F85A-4839-B558-140291FD2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552" y="347471"/>
            <a:ext cx="3347276" cy="223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498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793241" y="266701"/>
            <a:ext cx="706107" cy="7061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70610" y="1247187"/>
            <a:ext cx="7674942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GB" spc="-15" dirty="0"/>
              <a:t>Planning Compliance Change </a:t>
            </a:r>
            <a:endParaRPr spc="-15" dirty="0"/>
          </a:p>
        </p:txBody>
      </p:sp>
      <p:sp>
        <p:nvSpPr>
          <p:cNvPr id="6" name="object 6"/>
          <p:cNvSpPr txBox="1"/>
          <p:nvPr/>
        </p:nvSpPr>
        <p:spPr>
          <a:xfrm>
            <a:off x="170610" y="1655929"/>
            <a:ext cx="9073974" cy="47038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l"/>
            <a:r>
              <a:rPr lang="en-GB" sz="1600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Planning and Development (Amendment) Act 2018 (Commencement) Order 2021 (SI 714 of 2021) </a:t>
            </a:r>
          </a:p>
          <a:p>
            <a:pPr algn="l"/>
            <a:r>
              <a:rPr lang="en-GB" sz="1600" b="1" dirty="0">
                <a:latin typeface="Calibri" panose="020F0502020204030204" pitchFamily="34" charset="0"/>
                <a:cs typeface="Calibri" panose="020F0502020204030204" pitchFamily="34" charset="0"/>
              </a:rPr>
              <a:t>Section 34 (5) of Act: </a:t>
            </a:r>
          </a:p>
          <a:p>
            <a:r>
              <a:rPr lang="en-GB" sz="16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(5) The conditions under subsection (1) may provide that points of detail relating to a grant of permission be agreed between the planning authority and the person carrying out the development and, accordingly— </a:t>
            </a:r>
          </a:p>
          <a:p>
            <a:r>
              <a:rPr lang="en-GB" sz="16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(a) where for that purpose that person </a:t>
            </a:r>
            <a:r>
              <a:rPr lang="en-GB" sz="1600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has submitted to the planning authority concerned such points of detail, then that authority shall, within 8 weeks of those points being so submitted</a:t>
            </a:r>
            <a:r>
              <a:rPr lang="en-GB" sz="16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, or such longer period as may be agreed between them in writing, either— </a:t>
            </a:r>
          </a:p>
          <a:p>
            <a:r>
              <a:rPr lang="en-GB" sz="16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	(</a:t>
            </a:r>
            <a:r>
              <a:rPr lang="en-GB" sz="1600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16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) reach agreement with that person on those points, or </a:t>
            </a:r>
          </a:p>
          <a:p>
            <a:r>
              <a:rPr lang="en-GB" sz="16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	(ii) where that authority and that person cannot so agree on those points, that authority may— </a:t>
            </a:r>
          </a:p>
          <a:p>
            <a:pPr lvl="3"/>
            <a:r>
              <a:rPr lang="en-GB" sz="16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	I) advise that person accordingly in writing, or </a:t>
            </a:r>
            <a:endParaRPr lang="en-IE" sz="1600" b="0" i="0" u="none" strike="noStrike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6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		II) refer the matter to the Board for its determination, </a:t>
            </a:r>
          </a:p>
          <a:p>
            <a:r>
              <a:rPr lang="en-GB" sz="16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and, where clause (I) applies, that person may, within 4 weeks of being so advised, refer the matter to the Board for its determination, </a:t>
            </a:r>
          </a:p>
          <a:p>
            <a:r>
              <a:rPr lang="en-IE" sz="1600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en-IE" sz="16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1600" b="0" i="0" u="none" strike="noStrike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6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(b) where </a:t>
            </a:r>
            <a:r>
              <a:rPr lang="en-GB" sz="1600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none of the events </a:t>
            </a:r>
            <a:r>
              <a:rPr lang="en-GB" sz="16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referred to in subparagraph (</a:t>
            </a:r>
            <a:r>
              <a:rPr lang="en-GB" sz="1600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16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) or in clause (I) or (II) of subparagraph (ii) </a:t>
            </a:r>
            <a:r>
              <a:rPr lang="en-GB" sz="1600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occur</a:t>
            </a:r>
            <a:r>
              <a:rPr lang="en-GB" sz="16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within those 8 weeks or such longer period as may have been so agreed, then that </a:t>
            </a:r>
            <a:r>
              <a:rPr lang="en-GB" sz="1600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authority shall be deemed to have agreed to the points of detail as so </a:t>
            </a:r>
            <a:r>
              <a:rPr lang="en-GB" sz="16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submitted.”. </a:t>
            </a:r>
            <a:endParaRPr lang="en-IE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IE" sz="1600" b="0" i="0" u="none" strike="noStrike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56920" lvl="1" indent="-287655">
              <a:spcBef>
                <a:spcPts val="100"/>
              </a:spcBef>
              <a:buFontTx/>
              <a:buChar char="-"/>
              <a:tabLst>
                <a:tab pos="299720" algn="l"/>
                <a:tab pos="300355" algn="l"/>
              </a:tabLst>
            </a:pPr>
            <a:endParaRPr lang="en-GB" sz="1600" spc="-1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pic>
        <p:nvPicPr>
          <p:cNvPr id="5122" name="Picture 2" descr="Legislation | Department of Housing, Local Government and Heritage">
            <a:extLst>
              <a:ext uri="{FF2B5EF4-FFF2-40B4-BE49-F238E27FC236}">
                <a16:creationId xmlns:a16="http://schemas.microsoft.com/office/drawing/2014/main" id="{A0AE2D54-A1F8-490E-9A1D-2B00A3CEB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760" y="320535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154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793241" y="266701"/>
            <a:ext cx="706107" cy="7061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70610" y="1247187"/>
            <a:ext cx="7674942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GB" spc="-15" dirty="0"/>
              <a:t>Planning Compliance Change </a:t>
            </a:r>
            <a:endParaRPr spc="-15" dirty="0"/>
          </a:p>
        </p:txBody>
      </p:sp>
      <p:sp>
        <p:nvSpPr>
          <p:cNvPr id="6" name="object 6"/>
          <p:cNvSpPr txBox="1"/>
          <p:nvPr/>
        </p:nvSpPr>
        <p:spPr>
          <a:xfrm>
            <a:off x="600378" y="1957681"/>
            <a:ext cx="11487990" cy="20569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l"/>
            <a:r>
              <a:rPr lang="en-IE" sz="1600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Summary: </a:t>
            </a:r>
          </a:p>
          <a:p>
            <a:pPr marL="285750" indent="-285750" algn="l">
              <a:buFontTx/>
              <a:buChar char="-"/>
            </a:pPr>
            <a:r>
              <a:rPr lang="en-IE" sz="1600" dirty="0">
                <a:latin typeface="Calibri" panose="020F0502020204030204" pitchFamily="34" charset="0"/>
                <a:cs typeface="Calibri" panose="020F0502020204030204" pitchFamily="34" charset="0"/>
              </a:rPr>
              <a:t>Statutory 8 week time period for assessment of compliance with planning conditions requiring agreement</a:t>
            </a:r>
          </a:p>
          <a:p>
            <a:pPr algn="l"/>
            <a:endParaRPr lang="en-IE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Tx/>
              <a:buChar char="-"/>
            </a:pPr>
            <a:r>
              <a:rPr lang="en-IE" sz="1600" dirty="0">
                <a:latin typeface="Calibri" panose="020F0502020204030204" pitchFamily="34" charset="0"/>
                <a:cs typeface="Calibri" panose="020F0502020204030204" pitchFamily="34" charset="0"/>
              </a:rPr>
              <a:t>Statutory deadline applies to compliance submitted from December 17</a:t>
            </a:r>
            <a:r>
              <a:rPr lang="en-IE" sz="1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IE" sz="1600" dirty="0">
                <a:latin typeface="Calibri" panose="020F0502020204030204" pitchFamily="34" charset="0"/>
                <a:cs typeface="Calibri" panose="020F0502020204030204" pitchFamily="34" charset="0"/>
              </a:rPr>
              <a:t> 2021 – regardless of planning permission grant date</a:t>
            </a:r>
          </a:p>
          <a:p>
            <a:pPr algn="l"/>
            <a:r>
              <a:rPr lang="en-I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2"/>
            <a:r>
              <a:rPr lang="en-IE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marL="742950" lvl="1" indent="-285750">
              <a:buFontTx/>
              <a:buChar char="-"/>
            </a:pPr>
            <a:endParaRPr lang="en-IE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756920" lvl="1" indent="-287655">
              <a:spcBef>
                <a:spcPts val="100"/>
              </a:spcBef>
              <a:buFontTx/>
              <a:buChar char="-"/>
              <a:tabLst>
                <a:tab pos="299720" algn="l"/>
                <a:tab pos="300355" algn="l"/>
              </a:tabLst>
            </a:pPr>
            <a:endParaRPr lang="en-GB" sz="1600" spc="-1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pic>
        <p:nvPicPr>
          <p:cNvPr id="3078" name="Picture 6" descr="Business Process Optimizing brings attention to the highest-value processes  — the ones that are most aligned with the business goals and strategy — for  the best return on investment. – The Management">
            <a:extLst>
              <a:ext uri="{FF2B5EF4-FFF2-40B4-BE49-F238E27FC236}">
                <a16:creationId xmlns:a16="http://schemas.microsoft.com/office/drawing/2014/main" id="{54374FEF-0AA6-4901-BED7-5DEA5E544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097" y="4386770"/>
            <a:ext cx="5127559" cy="2136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052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5" b="9159"/>
          <a:stretch/>
        </p:blipFill>
        <p:spPr>
          <a:xfrm>
            <a:off x="-122349" y="0"/>
            <a:ext cx="9849432" cy="68573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076" y="273693"/>
            <a:ext cx="5322269" cy="19265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952" y="5714732"/>
            <a:ext cx="2056722" cy="114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617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9768" y="5716081"/>
            <a:ext cx="1837435" cy="9204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93241" y="266701"/>
            <a:ext cx="706107" cy="7061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55826" y="1270471"/>
            <a:ext cx="8360742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GB" spc="-15" dirty="0"/>
              <a:t>Large Scale Residential Development (LRD) – Background  </a:t>
            </a:r>
            <a:endParaRPr spc="-15" dirty="0"/>
          </a:p>
        </p:txBody>
      </p:sp>
      <p:sp>
        <p:nvSpPr>
          <p:cNvPr id="6" name="object 6"/>
          <p:cNvSpPr txBox="1"/>
          <p:nvPr/>
        </p:nvSpPr>
        <p:spPr>
          <a:xfrm>
            <a:off x="755825" y="1660203"/>
            <a:ext cx="10855149" cy="18004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720" indent="-287655">
              <a:spcBef>
                <a:spcPts val="100"/>
              </a:spcBef>
              <a:buFontTx/>
              <a:buChar char="-"/>
              <a:tabLst>
                <a:tab pos="299720" algn="l"/>
                <a:tab pos="300355" algn="l"/>
              </a:tabLst>
            </a:pPr>
            <a:r>
              <a:rPr lang="en-GB" sz="1600" spc="-15" dirty="0">
                <a:latin typeface="Calibri"/>
                <a:cs typeface="Calibri"/>
              </a:rPr>
              <a:t>Programme for Government – Our Shared Future – committed to not extending Strategic Housing Development (SHD) process</a:t>
            </a:r>
          </a:p>
          <a:p>
            <a:pPr marL="299720" indent="-287655">
              <a:spcBef>
                <a:spcPts val="100"/>
              </a:spcBef>
              <a:buFontTx/>
              <a:buChar char="-"/>
              <a:tabLst>
                <a:tab pos="299720" algn="l"/>
                <a:tab pos="300355" algn="l"/>
              </a:tabLst>
            </a:pPr>
            <a:r>
              <a:rPr lang="en-GB" sz="1600" spc="-15" dirty="0">
                <a:latin typeface="Calibri"/>
                <a:cs typeface="Calibri"/>
              </a:rPr>
              <a:t>Housing for All – Action 12.3 – commits to new planning process for large residential development to replace SHD process. </a:t>
            </a:r>
          </a:p>
          <a:p>
            <a:pPr marL="299720" indent="-287655">
              <a:spcBef>
                <a:spcPts val="100"/>
              </a:spcBef>
              <a:buFontTx/>
              <a:buChar char="-"/>
              <a:tabLst>
                <a:tab pos="299720" algn="l"/>
                <a:tab pos="300355" algn="l"/>
              </a:tabLst>
            </a:pPr>
            <a:endParaRPr lang="en-GB" sz="1600" spc="-15" dirty="0">
              <a:latin typeface="Calibri"/>
              <a:cs typeface="Calibri"/>
            </a:endParaRPr>
          </a:p>
          <a:p>
            <a:pPr marL="299720" indent="-287655">
              <a:spcBef>
                <a:spcPts val="100"/>
              </a:spcBef>
              <a:buFontTx/>
              <a:buChar char="-"/>
              <a:tabLst>
                <a:tab pos="299720" algn="l"/>
                <a:tab pos="300355" algn="l"/>
              </a:tabLst>
            </a:pPr>
            <a:r>
              <a:rPr lang="en-GB" sz="1600" b="1" spc="-15" dirty="0">
                <a:latin typeface="Calibri"/>
                <a:cs typeface="Calibri"/>
              </a:rPr>
              <a:t>Main Point </a:t>
            </a:r>
          </a:p>
          <a:p>
            <a:pPr marL="756920" lvl="1" indent="-287655">
              <a:spcBef>
                <a:spcPts val="100"/>
              </a:spcBef>
              <a:buFontTx/>
              <a:buChar char="-"/>
              <a:tabLst>
                <a:tab pos="299720" algn="l"/>
                <a:tab pos="300355" algn="l"/>
              </a:tabLst>
            </a:pPr>
            <a:r>
              <a:rPr lang="en-GB" sz="1600" spc="-15" dirty="0">
                <a:latin typeface="Calibri"/>
                <a:cs typeface="Calibri"/>
              </a:rPr>
              <a:t>Restores two stage planning process – decision making for LRDs returns to Planning Authority with right to appeal to An Bord </a:t>
            </a:r>
            <a:r>
              <a:rPr lang="en-GB" sz="1600" spc="-15" dirty="0" err="1">
                <a:latin typeface="Calibri"/>
                <a:cs typeface="Calibri"/>
              </a:rPr>
              <a:t>Pleanala</a:t>
            </a:r>
            <a:r>
              <a:rPr lang="en-GB" sz="1600" spc="-15" dirty="0">
                <a:latin typeface="Calibri"/>
                <a:cs typeface="Calibri"/>
              </a:rPr>
              <a:t>. </a:t>
            </a:r>
          </a:p>
          <a:p>
            <a:pPr marL="756920" lvl="1" indent="-287655">
              <a:spcBef>
                <a:spcPts val="100"/>
              </a:spcBef>
              <a:buFontTx/>
              <a:buChar char="-"/>
              <a:tabLst>
                <a:tab pos="299720" algn="l"/>
                <a:tab pos="300355" algn="l"/>
              </a:tabLst>
            </a:pPr>
            <a:r>
              <a:rPr lang="en-GB" sz="1600" spc="-10" dirty="0">
                <a:solidFill>
                  <a:prstClr val="black"/>
                </a:solidFill>
                <a:latin typeface="Calibri"/>
                <a:cs typeface="Calibri"/>
              </a:rPr>
              <a:t>Current SHD process is 3 stages – Pre Planning with Planning </a:t>
            </a:r>
            <a:r>
              <a:rPr lang="en-GB" sz="1600" spc="-10" dirty="0" err="1">
                <a:solidFill>
                  <a:prstClr val="black"/>
                </a:solidFill>
                <a:latin typeface="Calibri"/>
                <a:cs typeface="Calibri"/>
              </a:rPr>
              <a:t>Authoirty</a:t>
            </a:r>
            <a:r>
              <a:rPr lang="en-GB" sz="1600" spc="-10" dirty="0">
                <a:solidFill>
                  <a:prstClr val="black"/>
                </a:solidFill>
                <a:latin typeface="Calibri"/>
                <a:cs typeface="Calibri"/>
              </a:rPr>
              <a:t>, Pre Planning with ABP and application to ABP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2C8923-D7AC-40B1-9C8D-FAA2C43D42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0026" y="3980439"/>
            <a:ext cx="4779678" cy="287756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36DEA59-FCB1-4BFF-9C71-2F1FD3B46E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979" t="25560" r="1874" b="13861"/>
          <a:stretch/>
        </p:blipFill>
        <p:spPr>
          <a:xfrm>
            <a:off x="5431535" y="3226620"/>
            <a:ext cx="6690439" cy="3631380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355777" y="5827512"/>
            <a:ext cx="1437464" cy="8214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93241" y="266701"/>
            <a:ext cx="706107" cy="7061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55826" y="1270471"/>
            <a:ext cx="906444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GB" spc="-15" dirty="0"/>
              <a:t>Large Scale Residential Development (LRD) – Legislation </a:t>
            </a:r>
            <a:endParaRPr spc="-15" dirty="0"/>
          </a:p>
        </p:txBody>
      </p:sp>
      <p:sp>
        <p:nvSpPr>
          <p:cNvPr id="6" name="object 6"/>
          <p:cNvSpPr txBox="1"/>
          <p:nvPr/>
        </p:nvSpPr>
        <p:spPr>
          <a:xfrm>
            <a:off x="207186" y="1560294"/>
            <a:ext cx="8360742" cy="22493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55015" lvl="1" indent="-28575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99720" algn="l"/>
                <a:tab pos="300355" algn="l"/>
              </a:tabLst>
            </a:pPr>
            <a:r>
              <a:rPr lang="en-GB" sz="18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Effective from Dece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mber 17</a:t>
            </a:r>
            <a:r>
              <a:rPr lang="en-GB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th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 2021</a:t>
            </a:r>
            <a:endParaRPr lang="en-GB" sz="180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755015" lvl="1" indent="-28575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99720" algn="l"/>
                <a:tab pos="300355" algn="l"/>
              </a:tabLst>
            </a:pPr>
            <a:r>
              <a:rPr lang="en-GB" sz="18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Planning and Development (Amendment) (Large-scale Residential Development) Act 2021 </a:t>
            </a:r>
          </a:p>
          <a:p>
            <a:pPr marL="755015" lvl="1" indent="-28575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99720" algn="l"/>
                <a:tab pos="300355" algn="l"/>
              </a:tabLst>
            </a:pPr>
            <a:r>
              <a:rPr lang="en-GB" sz="18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Planning and Development (Large-scale Residential Development) Regulations 2021 (SI 716 of 2021)</a:t>
            </a:r>
          </a:p>
          <a:p>
            <a:pPr marL="755015" lvl="1" indent="-28575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99720" algn="l"/>
                <a:tab pos="300355" algn="l"/>
              </a:tabLst>
            </a:pPr>
            <a:r>
              <a:rPr lang="en-GB" sz="18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Planning and Development (Large-scale Residential Development Fees) Regulations 2021 (SI 720 of 2021) </a:t>
            </a:r>
            <a:endParaRPr lang="en-IE" sz="1600" spc="-1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756920" lvl="1" indent="-287655">
              <a:spcBef>
                <a:spcPts val="100"/>
              </a:spcBef>
              <a:buFontTx/>
              <a:buChar char="-"/>
              <a:tabLst>
                <a:tab pos="299720" algn="l"/>
                <a:tab pos="300355" algn="l"/>
              </a:tabLst>
            </a:pPr>
            <a:endParaRPr lang="en-GB" sz="1600" spc="-1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8961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6A398-BE93-4B8E-A428-5BC8659CB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672" y="136525"/>
            <a:ext cx="10515600" cy="1325563"/>
          </a:xfrm>
        </p:spPr>
        <p:txBody>
          <a:bodyPr>
            <a:normAutofit/>
          </a:bodyPr>
          <a:lstStyle/>
          <a:p>
            <a:r>
              <a:rPr lang="en-GB" sz="1800" b="1" dirty="0">
                <a:latin typeface="+mn-lt"/>
              </a:rPr>
              <a:t>LRD Process Overview </a:t>
            </a:r>
            <a:endParaRPr lang="en-IE" sz="1800" b="1" dirty="0">
              <a:latin typeface="+mn-lt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53B788D-BBED-4F71-8E94-51DF15166C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9475301"/>
              </p:ext>
            </p:extLst>
          </p:nvPr>
        </p:nvGraphicFramePr>
        <p:xfrm>
          <a:off x="197612" y="0"/>
          <a:ext cx="1179677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52A8468-211A-4FA5-840D-1D21B191B43F}"/>
              </a:ext>
            </a:extLst>
          </p:cNvPr>
          <p:cNvSpPr txBox="1"/>
          <p:nvPr/>
        </p:nvSpPr>
        <p:spPr>
          <a:xfrm>
            <a:off x="140208" y="2843445"/>
            <a:ext cx="2606040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1600" dirty="0"/>
              <a:t>Mandatory Pre Planning Consultation </a:t>
            </a:r>
          </a:p>
          <a:p>
            <a:pPr marL="285750" indent="-285750">
              <a:buFontTx/>
              <a:buChar char="-"/>
            </a:pPr>
            <a:r>
              <a:rPr lang="en-GB" sz="1600" dirty="0"/>
              <a:t>Maximum of 4 weeks for Planning Authority to carry out after request</a:t>
            </a:r>
            <a:endParaRPr lang="en-IE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D59BA7-9232-4D62-A62D-D0F90FA9415C}"/>
              </a:ext>
            </a:extLst>
          </p:cNvPr>
          <p:cNvSpPr txBox="1"/>
          <p:nvPr/>
        </p:nvSpPr>
        <p:spPr>
          <a:xfrm>
            <a:off x="3254245" y="2855724"/>
            <a:ext cx="2606039" cy="255454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1600" dirty="0"/>
              <a:t>Request for LRD Meeting &amp; Opinion to Planning Authority </a:t>
            </a:r>
          </a:p>
          <a:p>
            <a:pPr marL="285750" indent="-285750">
              <a:buFontTx/>
              <a:buChar char="-"/>
            </a:pPr>
            <a:r>
              <a:rPr lang="en-GB" sz="1600" dirty="0"/>
              <a:t>Maximum of 4 weeks for LRD meeting to take place </a:t>
            </a:r>
          </a:p>
          <a:p>
            <a:pPr marL="285750" indent="-285750">
              <a:buFontTx/>
              <a:buChar char="-"/>
            </a:pPr>
            <a:r>
              <a:rPr lang="en-GB" sz="1600" dirty="0"/>
              <a:t>Maximum of 4 week after LRD meeting for Planning Authority to issue opinion  </a:t>
            </a:r>
          </a:p>
          <a:p>
            <a:pPr marL="285750" indent="-285750">
              <a:buFontTx/>
              <a:buChar char="-"/>
            </a:pPr>
            <a:r>
              <a:rPr lang="en-GB" sz="1600" dirty="0"/>
              <a:t>(8 week total timeline)</a:t>
            </a:r>
            <a:endParaRPr lang="en-IE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6727B5-9B18-482D-9647-64AF47B10D76}"/>
              </a:ext>
            </a:extLst>
          </p:cNvPr>
          <p:cNvSpPr txBox="1"/>
          <p:nvPr/>
        </p:nvSpPr>
        <p:spPr>
          <a:xfrm>
            <a:off x="6458716" y="2843445"/>
            <a:ext cx="2606040" cy="280076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1600" dirty="0"/>
              <a:t>Application lodged to Planning Authority under Section 34 of Act (8 weeks timeline for decision) </a:t>
            </a:r>
          </a:p>
          <a:p>
            <a:pPr marL="285750" indent="-285750">
              <a:buFontTx/>
              <a:buChar char="-"/>
            </a:pPr>
            <a:r>
              <a:rPr lang="en-GB" sz="1600" dirty="0"/>
              <a:t>Restrictions on further information issues </a:t>
            </a:r>
          </a:p>
          <a:p>
            <a:pPr marL="285750" indent="-285750">
              <a:buFontTx/>
              <a:buChar char="-"/>
            </a:pPr>
            <a:r>
              <a:rPr lang="en-GB" sz="1600" dirty="0"/>
              <a:t>Requirement for applicant to have received an LRD Opinion within last 6 months </a:t>
            </a:r>
            <a:endParaRPr lang="en-IE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A14AD5-19B3-4196-AB03-1F92E07C29AA}"/>
              </a:ext>
            </a:extLst>
          </p:cNvPr>
          <p:cNvSpPr txBox="1"/>
          <p:nvPr/>
        </p:nvSpPr>
        <p:spPr>
          <a:xfrm>
            <a:off x="9572752" y="2852045"/>
            <a:ext cx="2479040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1600" dirty="0"/>
              <a:t>Appeal of decision to ABP </a:t>
            </a:r>
          </a:p>
          <a:p>
            <a:pPr marL="285750" indent="-285750">
              <a:buFontTx/>
              <a:buChar char="-"/>
            </a:pPr>
            <a:r>
              <a:rPr lang="en-GB" sz="1600" dirty="0"/>
              <a:t>16 weeks timeline for ABP to decide appeal</a:t>
            </a:r>
            <a:endParaRPr lang="en-IE" sz="1600" dirty="0"/>
          </a:p>
        </p:txBody>
      </p:sp>
    </p:spTree>
    <p:extLst>
      <p:ext uri="{BB962C8B-B14F-4D97-AF65-F5344CB8AC3E}">
        <p14:creationId xmlns:p14="http://schemas.microsoft.com/office/powerpoint/2010/main" val="1675546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5777" y="5827512"/>
            <a:ext cx="1437464" cy="8214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93241" y="266701"/>
            <a:ext cx="706107" cy="7061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7200" y="1270471"/>
            <a:ext cx="524913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GB" spc="-15" dirty="0"/>
              <a:t>Large Scale Residential (LRD) – When this process? </a:t>
            </a:r>
            <a:endParaRPr spc="-15" dirty="0"/>
          </a:p>
        </p:txBody>
      </p:sp>
      <p:sp>
        <p:nvSpPr>
          <p:cNvPr id="6" name="object 6"/>
          <p:cNvSpPr txBox="1"/>
          <p:nvPr/>
        </p:nvSpPr>
        <p:spPr>
          <a:xfrm>
            <a:off x="457200" y="1560294"/>
            <a:ext cx="11210544" cy="33137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</a:rPr>
              <a:t>- D</a:t>
            </a:r>
            <a:r>
              <a:rPr lang="en-GB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evelopments of 100 housing units or more, or student accommodation developments comprising 200 bed spaces or more, or a combination of same. </a:t>
            </a:r>
          </a:p>
          <a:p>
            <a:endParaRPr lang="en-GB" sz="16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GB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The two main changes under the new LRD arrangements will allow for: </a:t>
            </a:r>
          </a:p>
          <a:p>
            <a:r>
              <a:rPr lang="en-GB" sz="16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o </a:t>
            </a:r>
            <a:r>
              <a:rPr lang="en-GB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Up to 30% of the gross floor space of the proposed development to be for other uses, instead of the 15% cap under the SHD arrangements. </a:t>
            </a:r>
          </a:p>
          <a:p>
            <a:r>
              <a:rPr lang="en-GB" sz="16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o </a:t>
            </a:r>
            <a:r>
              <a:rPr lang="en-GB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Mixed developments combining housing and student accommodation to be classified as an LRD where the threshold is met for either element. </a:t>
            </a:r>
          </a:p>
          <a:p>
            <a:endParaRPr lang="en-GB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GB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- LRD not applicable to Strategic Development Zones (</a:t>
            </a:r>
            <a:r>
              <a:rPr lang="en-GB" sz="16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e.g</a:t>
            </a:r>
            <a:r>
              <a:rPr lang="en-GB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Adamstown &amp; </a:t>
            </a:r>
            <a:r>
              <a:rPr lang="en-GB" sz="16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Clonburris</a:t>
            </a:r>
            <a:r>
              <a:rPr lang="en-GB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  <a:endParaRPr lang="en-GB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69265" lvl="1">
              <a:spcBef>
                <a:spcPts val="100"/>
              </a:spcBef>
              <a:tabLst>
                <a:tab pos="299720" algn="l"/>
                <a:tab pos="300355" algn="l"/>
              </a:tabLst>
            </a:pPr>
            <a:endParaRPr lang="en-GB" sz="180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69265" lvl="1">
              <a:spcBef>
                <a:spcPts val="100"/>
              </a:spcBef>
              <a:tabLst>
                <a:tab pos="299720" algn="l"/>
                <a:tab pos="300355" algn="l"/>
              </a:tabLst>
            </a:pPr>
            <a:endParaRPr lang="en-GB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756920" lvl="1" indent="-287655">
              <a:spcBef>
                <a:spcPts val="100"/>
              </a:spcBef>
              <a:buFontTx/>
              <a:buChar char="-"/>
              <a:tabLst>
                <a:tab pos="299720" algn="l"/>
                <a:tab pos="300355" algn="l"/>
              </a:tabLst>
            </a:pPr>
            <a:endParaRPr lang="en-GB" sz="1600" spc="-1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0A526C-D69B-4DD7-810B-59838E1727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018" y="3827531"/>
            <a:ext cx="4276205" cy="267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208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793241" y="266701"/>
            <a:ext cx="706107" cy="7061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90728" y="1188175"/>
            <a:ext cx="495050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GB" spc="-15" dirty="0"/>
              <a:t>Large Scale Residential (LRD) – Some More Detail </a:t>
            </a:r>
            <a:endParaRPr spc="-15" dirty="0"/>
          </a:p>
        </p:txBody>
      </p:sp>
      <p:sp>
        <p:nvSpPr>
          <p:cNvPr id="6" name="object 6"/>
          <p:cNvSpPr txBox="1"/>
          <p:nvPr/>
        </p:nvSpPr>
        <p:spPr>
          <a:xfrm>
            <a:off x="490728" y="1560294"/>
            <a:ext cx="10738104" cy="60221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l"/>
            <a:r>
              <a:rPr lang="en-GB" sz="1600" b="1" dirty="0"/>
              <a:t>Stage 1 – Pre Planning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600" dirty="0"/>
              <a:t>Mandatory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600" dirty="0"/>
              <a:t>4 week timeframe to hold </a:t>
            </a:r>
          </a:p>
          <a:p>
            <a:pPr algn="l"/>
            <a:endParaRPr lang="en-GB" sz="1600" b="1" dirty="0"/>
          </a:p>
          <a:p>
            <a:pPr algn="l"/>
            <a:r>
              <a:rPr lang="en-GB" sz="1600" b="1" dirty="0"/>
              <a:t>Stage 2 – LRD Meeting/ Opinion </a:t>
            </a:r>
          </a:p>
          <a:p>
            <a:r>
              <a:rPr lang="en-GB" sz="1600" dirty="0"/>
              <a:t>P</a:t>
            </a:r>
            <a:r>
              <a:rPr lang="en-GB" sz="1600" b="0" i="0" u="none" strike="noStrike" baseline="0" dirty="0"/>
              <a:t>lanning authorities required to complete the LRD meeting and LRD opinion process within </a:t>
            </a:r>
            <a:r>
              <a:rPr lang="en-GB" sz="1600" b="0" i="0" u="sng" strike="noStrike" baseline="0" dirty="0"/>
              <a:t>8 weeks of the request </a:t>
            </a:r>
            <a:r>
              <a:rPr lang="en-GB" sz="1600" b="0" i="0" u="none" strike="noStrike" baseline="0" dirty="0"/>
              <a:t>for such meeting from the developer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b="0" i="0" u="none" strike="noStrike" baseline="0" dirty="0"/>
              <a:t>4 weeks to hold the LRD meeting with the developer followed by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b="0" i="0" u="none" strike="noStrike" baseline="0" dirty="0"/>
              <a:t>4 weeks for the planning authority to issue an LRD opinion on whether the proposals </a:t>
            </a:r>
            <a:r>
              <a:rPr lang="en-GB" sz="1600" b="0" i="0" u="sng" strike="noStrike" baseline="0" dirty="0"/>
              <a:t>constitute a reasonable basis for submitting a planning application</a:t>
            </a:r>
            <a:r>
              <a:rPr lang="en-GB" sz="1600" b="0" i="0" u="none" strike="noStrike" baseline="0" dirty="0"/>
              <a:t> on the LRD proposals. </a:t>
            </a:r>
          </a:p>
          <a:p>
            <a:pPr algn="l"/>
            <a:endParaRPr lang="en-IE" sz="1600" b="0" i="0" u="none" strike="noStrike" baseline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600" b="0" i="0" u="none" strike="noStrike" baseline="0" dirty="0"/>
              <a:t>Without prejudice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b="0" i="0" u="none" strike="noStrike" baseline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0" i="0" u="none" strike="noStrike" baseline="0" dirty="0"/>
              <a:t>Specified documentation is required to be submitted by the developer/ prospective applicant relating to the proposed development with their LRD meeting request – new application form in Regulations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IE" sz="1600" b="0" i="0" u="none" strike="noStrike" baseline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0" i="0" u="none" strike="noStrike" baseline="0" dirty="0"/>
              <a:t>LRD opinion will be valid for 6 months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0" i="0" u="none" strike="noStrike" baseline="0" dirty="0"/>
              <a:t>No public consultation – LRD Meeting/ Opinion documents not available to public until planning applicati</a:t>
            </a:r>
            <a:r>
              <a:rPr lang="en-GB" sz="1600" dirty="0"/>
              <a:t>on lodged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b="0" i="0" u="none" strike="noStrike" baseline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Receipt by Planning Authority and issuing of LRD Opinion by Planning Authority published on Weekly List </a:t>
            </a:r>
          </a:p>
          <a:p>
            <a:pPr marL="469265" lvl="1">
              <a:spcBef>
                <a:spcPts val="100"/>
              </a:spcBef>
              <a:tabLst>
                <a:tab pos="299720" algn="l"/>
                <a:tab pos="300355" algn="l"/>
              </a:tabLst>
            </a:pPr>
            <a:endParaRPr lang="en-GB" sz="180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69265" lvl="1">
              <a:spcBef>
                <a:spcPts val="100"/>
              </a:spcBef>
              <a:tabLst>
                <a:tab pos="299720" algn="l"/>
                <a:tab pos="300355" algn="l"/>
              </a:tabLst>
            </a:pPr>
            <a:endParaRPr lang="en-GB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756920" lvl="1" indent="-287655">
              <a:spcBef>
                <a:spcPts val="100"/>
              </a:spcBef>
              <a:buFontTx/>
              <a:buChar char="-"/>
              <a:tabLst>
                <a:tab pos="299720" algn="l"/>
                <a:tab pos="300355" algn="l"/>
              </a:tabLst>
            </a:pPr>
            <a:endParaRPr lang="en-GB" sz="1600" spc="-1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4997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793241" y="266701"/>
            <a:ext cx="706107" cy="7061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90728" y="1270471"/>
            <a:ext cx="495050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GB" spc="-15" dirty="0"/>
              <a:t>Large Scale Residential (LRD) – Some More Detail </a:t>
            </a:r>
            <a:endParaRPr spc="-15" dirty="0"/>
          </a:p>
        </p:txBody>
      </p:sp>
      <p:sp>
        <p:nvSpPr>
          <p:cNvPr id="6" name="object 6"/>
          <p:cNvSpPr txBox="1"/>
          <p:nvPr/>
        </p:nvSpPr>
        <p:spPr>
          <a:xfrm>
            <a:off x="490728" y="1560294"/>
            <a:ext cx="11210544" cy="47782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l"/>
            <a:endParaRPr lang="en-GB" sz="16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/>
            <a:r>
              <a:rPr lang="en-GB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Stage 3 – Planning Application </a:t>
            </a:r>
          </a:p>
          <a:p>
            <a:pPr algn="l"/>
            <a:endParaRPr lang="en-IE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</a:rPr>
              <a:t>D</a:t>
            </a:r>
            <a:r>
              <a:rPr lang="en-GB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eveloper must make the application documentation available for public viewing on a dedicated website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</a:rPr>
              <a:t>Further Information restricted: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Requests for further information by local authorities on LRD planning applications may only be </a:t>
            </a:r>
            <a:r>
              <a:rPr lang="en-GB" sz="16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sought once </a:t>
            </a:r>
            <a:r>
              <a:rPr lang="en-GB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and </a:t>
            </a:r>
            <a:r>
              <a:rPr lang="en-GB" sz="16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only in relation to matters of technical or environmental detail, or both, that were </a:t>
            </a:r>
            <a:r>
              <a:rPr lang="en-GB" sz="1600" b="1" i="0" u="sng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unforeseen at the time of the LRD opinion</a:t>
            </a:r>
            <a:r>
              <a:rPr lang="en-GB" sz="16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and the time of lodging the LRD application, or new matters raised during the LRD planning application </a:t>
            </a:r>
            <a:r>
              <a:rPr lang="en-GB" sz="1600" b="1" i="0" u="sng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public participation process</a:t>
            </a:r>
            <a:r>
              <a:rPr lang="en-GB" sz="16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Plannin</a:t>
            </a:r>
            <a:r>
              <a:rPr lang="en-IE" sz="1600" dirty="0">
                <a:solidFill>
                  <a:srgbClr val="000000"/>
                </a:solidFill>
                <a:latin typeface="Calibri" panose="020F0502020204030204" pitchFamily="34" charset="0"/>
              </a:rPr>
              <a:t>g Authority to n</a:t>
            </a:r>
            <a:r>
              <a:rPr lang="en-GB" sz="16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otify</a:t>
            </a:r>
            <a:r>
              <a:rPr lang="en-GB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elected members of the receipt of an LRD planning application. No presentation to ACM</a:t>
            </a:r>
            <a:endParaRPr lang="en-GB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E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Full Application Fee to Planning Authority (currently only 50% under SHD)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 penalty, payable to the developer, will apply to the planning authority (3.5 times the application fee paid or €10,000, whichever is the lesser) for late decisions on LRD planning applications</a:t>
            </a:r>
            <a:endParaRPr lang="en-GB" sz="180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69265" lvl="1">
              <a:spcBef>
                <a:spcPts val="100"/>
              </a:spcBef>
              <a:tabLst>
                <a:tab pos="299720" algn="l"/>
                <a:tab pos="300355" algn="l"/>
              </a:tabLst>
            </a:pPr>
            <a:endParaRPr lang="en-GB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</a:rPr>
              <a:t>New supplementary application form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</a:rPr>
              <a:t>Must state LRD application in public notice and create a website </a:t>
            </a:r>
          </a:p>
          <a:p>
            <a:pPr marL="756920" lvl="1" indent="-287655">
              <a:spcBef>
                <a:spcPts val="100"/>
              </a:spcBef>
              <a:buFontTx/>
              <a:buChar char="-"/>
              <a:tabLst>
                <a:tab pos="299720" algn="l"/>
                <a:tab pos="300355" algn="l"/>
              </a:tabLst>
            </a:pPr>
            <a:endParaRPr lang="en-GB" sz="1600" spc="-1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799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5777" y="5827512"/>
            <a:ext cx="1437464" cy="8214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93241" y="266701"/>
            <a:ext cx="706107" cy="7061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3762" y="1270471"/>
            <a:ext cx="7674942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GB" spc="-15" dirty="0"/>
              <a:t>Large Scale Residential (LRD) or Strategic Housing Development (SHD) </a:t>
            </a:r>
            <a:endParaRPr spc="-15" dirty="0"/>
          </a:p>
        </p:txBody>
      </p:sp>
      <p:sp>
        <p:nvSpPr>
          <p:cNvPr id="6" name="object 6"/>
          <p:cNvSpPr txBox="1"/>
          <p:nvPr/>
        </p:nvSpPr>
        <p:spPr>
          <a:xfrm>
            <a:off x="243762" y="1857945"/>
            <a:ext cx="10875342" cy="38985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GB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Transition from SHD to LRD: </a:t>
            </a:r>
          </a:p>
          <a:p>
            <a:endParaRPr lang="en-GB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0" i="0" u="none" strike="noStrike" baseline="0" dirty="0">
                <a:solidFill>
                  <a:srgbClr val="000000"/>
                </a:solidFill>
              </a:rPr>
              <a:t>SHD prospective applicants/ developers already in </a:t>
            </a:r>
            <a:r>
              <a:rPr lang="en-GB" sz="1600" b="1" i="0" u="none" strike="noStrike" baseline="0" dirty="0">
                <a:solidFill>
                  <a:srgbClr val="000000"/>
                </a:solidFill>
              </a:rPr>
              <a:t>receipt of an SHD opinion </a:t>
            </a:r>
            <a:r>
              <a:rPr lang="en-GB" sz="1600" b="0" i="0" u="none" strike="noStrike" baseline="0" dirty="0">
                <a:solidFill>
                  <a:srgbClr val="000000"/>
                </a:solidFill>
              </a:rPr>
              <a:t>under the SHD arrangements on the commencement of the Act (17 December 2021) will have </a:t>
            </a:r>
            <a:r>
              <a:rPr lang="en-GB" sz="1600" b="1" i="0" u="none" strike="noStrike" baseline="0" dirty="0">
                <a:solidFill>
                  <a:srgbClr val="000000"/>
                </a:solidFill>
              </a:rPr>
              <a:t>16 weeks to submit an SHD application</a:t>
            </a:r>
            <a:r>
              <a:rPr lang="en-GB" sz="1600" b="0" i="0" u="none" strike="noStrike" baseline="0" dirty="0">
                <a:solidFill>
                  <a:srgbClr val="000000"/>
                </a:solidFill>
              </a:rPr>
              <a:t> to the Board </a:t>
            </a:r>
            <a:r>
              <a:rPr lang="en-GB" sz="1600" b="1" i="0" u="none" strike="noStrike" baseline="0" dirty="0">
                <a:solidFill>
                  <a:srgbClr val="000000"/>
                </a:solidFill>
              </a:rPr>
              <a:t>from the 17 December 2021 </a:t>
            </a:r>
            <a:r>
              <a:rPr lang="en-GB" sz="1600" b="0" i="0" u="none" strike="noStrike" baseline="0" dirty="0">
                <a:solidFill>
                  <a:srgbClr val="000000"/>
                </a:solidFill>
              </a:rPr>
              <a:t>(April 17</a:t>
            </a:r>
            <a:r>
              <a:rPr lang="en-GB" sz="1600" b="0" i="0" u="none" strike="noStrike" baseline="30000" dirty="0">
                <a:solidFill>
                  <a:srgbClr val="000000"/>
                </a:solidFill>
              </a:rPr>
              <a:t>th</a:t>
            </a:r>
            <a:r>
              <a:rPr lang="en-GB" sz="1600" b="0" i="0" u="none" strike="noStrike" baseline="0" dirty="0">
                <a:solidFill>
                  <a:srgbClr val="000000"/>
                </a:solidFill>
              </a:rPr>
              <a:t>  2022).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IE" sz="1600" b="0" i="0" u="none" strike="noStrike" baseline="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0" i="0" u="none" strike="noStrike" baseline="0" dirty="0">
                <a:solidFill>
                  <a:srgbClr val="000000"/>
                </a:solidFill>
              </a:rPr>
              <a:t>SHD prospective applicants/ developers who have formally commenced consultations with the Board and are </a:t>
            </a:r>
            <a:r>
              <a:rPr lang="en-GB" sz="1600" b="1" i="0" u="none" strike="noStrike" baseline="0" dirty="0">
                <a:solidFill>
                  <a:srgbClr val="000000"/>
                </a:solidFill>
              </a:rPr>
              <a:t>awaiting an SHD opinion </a:t>
            </a:r>
            <a:r>
              <a:rPr lang="en-GB" sz="1600" b="0" i="0" u="none" strike="noStrike" baseline="0" dirty="0">
                <a:solidFill>
                  <a:srgbClr val="000000"/>
                </a:solidFill>
              </a:rPr>
              <a:t>on the </a:t>
            </a:r>
            <a:r>
              <a:rPr lang="en-GB" sz="1600" b="0" i="0" u="none" strike="noStrike" baseline="0" dirty="0"/>
              <a:t>commencement of the Act (17 December 2021) will have </a:t>
            </a:r>
            <a:r>
              <a:rPr lang="en-GB" sz="1600" b="1" i="0" u="none" strike="noStrike" baseline="0" dirty="0"/>
              <a:t>16 weeks to submit an SHD application </a:t>
            </a:r>
            <a:r>
              <a:rPr lang="en-GB" sz="1600" b="0" i="0" u="none" strike="noStrike" baseline="0" dirty="0"/>
              <a:t>to the Board from the </a:t>
            </a:r>
            <a:r>
              <a:rPr lang="en-GB" sz="1600" b="1" i="0" u="none" strike="noStrike" baseline="0" dirty="0"/>
              <a:t>date of receipt of the SHD opinion</a:t>
            </a:r>
            <a:r>
              <a:rPr lang="en-GB" sz="1600" b="0" i="0" u="none" strike="noStrike" baseline="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0" i="0" u="none" strike="noStrike" baseline="0" dirty="0"/>
              <a:t>SDCC Context – 17 sites with SHD Opinion or in SHD consultation with ABP.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69265" lvl="1">
              <a:spcBef>
                <a:spcPts val="100"/>
              </a:spcBef>
              <a:tabLst>
                <a:tab pos="299720" algn="l"/>
                <a:tab pos="300355" algn="l"/>
              </a:tabLst>
            </a:pPr>
            <a:endParaRPr lang="en-GB" sz="180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69265" lvl="1">
              <a:spcBef>
                <a:spcPts val="100"/>
              </a:spcBef>
              <a:tabLst>
                <a:tab pos="299720" algn="l"/>
                <a:tab pos="300355" algn="l"/>
              </a:tabLst>
            </a:pPr>
            <a:endParaRPr lang="en-GB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756920" lvl="1" indent="-287655">
              <a:spcBef>
                <a:spcPts val="100"/>
              </a:spcBef>
              <a:buFontTx/>
              <a:buChar char="-"/>
              <a:tabLst>
                <a:tab pos="299720" algn="l"/>
                <a:tab pos="300355" algn="l"/>
              </a:tabLst>
            </a:pPr>
            <a:endParaRPr lang="en-GB" sz="1600" spc="-1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6918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793241" y="266701"/>
            <a:ext cx="706107" cy="7061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70610" y="1247187"/>
            <a:ext cx="7674942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GB" spc="-15" dirty="0"/>
              <a:t>Large Scale Residential (LRD) or Strategic Housing Development (SHD) </a:t>
            </a:r>
            <a:endParaRPr spc="-15" dirty="0"/>
          </a:p>
        </p:txBody>
      </p:sp>
      <p:sp>
        <p:nvSpPr>
          <p:cNvPr id="6" name="object 6"/>
          <p:cNvSpPr txBox="1"/>
          <p:nvPr/>
        </p:nvSpPr>
        <p:spPr>
          <a:xfrm>
            <a:off x="170610" y="1811377"/>
            <a:ext cx="11030790" cy="3288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GB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Amendment Applications </a:t>
            </a:r>
          </a:p>
          <a:p>
            <a:pPr algn="l"/>
            <a:endParaRPr lang="en-IE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When considering applications for </a:t>
            </a:r>
            <a:r>
              <a:rPr lang="en-GB" sz="16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amendments to previously approved SHDs or LRDs</a:t>
            </a:r>
            <a:r>
              <a:rPr lang="en-GB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the planning authority shall be </a:t>
            </a:r>
            <a:r>
              <a:rPr lang="en-GB" sz="16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limited to solely considering the proposed modifications</a:t>
            </a:r>
            <a:r>
              <a:rPr lang="en-GB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to the previously permitted development and not to reconsidering the original application again in combination with the proposed new modifications.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</a:rPr>
              <a:t>A</a:t>
            </a:r>
            <a:r>
              <a:rPr lang="en-GB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lterations to SHD planning permissions shall no longer be submitted to the Board under section 146B and shall instead be submitted to the relevant local planning authority for determination. </a:t>
            </a:r>
            <a:endParaRPr lang="en-GB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</a:rPr>
              <a:t>T</a:t>
            </a:r>
            <a:r>
              <a:rPr lang="en-GB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he planning authority may determine that </a:t>
            </a:r>
            <a:r>
              <a:rPr lang="en-GB" sz="16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pre- application consultations </a:t>
            </a:r>
            <a:r>
              <a:rPr lang="en-GB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under section 247 and the LRD opinion of the planning authority are </a:t>
            </a:r>
            <a:r>
              <a:rPr lang="en-GB" sz="16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not required </a:t>
            </a:r>
            <a:r>
              <a:rPr lang="en-GB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 cases where the proposed development is </a:t>
            </a:r>
            <a:r>
              <a:rPr lang="en-GB" sz="16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substantially the same </a:t>
            </a:r>
            <a:r>
              <a:rPr lang="en-GB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as the previously permitted development. </a:t>
            </a:r>
            <a:endParaRPr lang="en-GB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756920" lvl="1" indent="-287655">
              <a:spcBef>
                <a:spcPts val="100"/>
              </a:spcBef>
              <a:buFontTx/>
              <a:buChar char="-"/>
              <a:tabLst>
                <a:tab pos="299720" algn="l"/>
                <a:tab pos="300355" algn="l"/>
              </a:tabLst>
            </a:pPr>
            <a:endParaRPr lang="en-GB" sz="1600" spc="-1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44900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2958</TotalTime>
  <Words>1518</Words>
  <Application>Microsoft Office PowerPoint</Application>
  <PresentationFormat>Widescreen</PresentationFormat>
  <Paragraphs>167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Courier New</vt:lpstr>
      <vt:lpstr>Office Theme</vt:lpstr>
      <vt:lpstr>1_Office Theme</vt:lpstr>
      <vt:lpstr>2_Office Theme</vt:lpstr>
      <vt:lpstr>LUPT SPC  </vt:lpstr>
      <vt:lpstr>Large Scale Residential Development (LRD) – Background  </vt:lpstr>
      <vt:lpstr>Large Scale Residential Development (LRD) – Legislation </vt:lpstr>
      <vt:lpstr>LRD Process Overview </vt:lpstr>
      <vt:lpstr>Large Scale Residential (LRD) – When this process? </vt:lpstr>
      <vt:lpstr>Large Scale Residential (LRD) – Some More Detail </vt:lpstr>
      <vt:lpstr>Large Scale Residential (LRD) – Some More Detail </vt:lpstr>
      <vt:lpstr>Large Scale Residential (LRD) or Strategic Housing Development (SHD) </vt:lpstr>
      <vt:lpstr>Large Scale Residential (LRD) or Strategic Housing Development (SHD) </vt:lpstr>
      <vt:lpstr>Large Scale Residential (LRD) – How Many? </vt:lpstr>
      <vt:lpstr>Large Scale Residential (LRD) Appeals </vt:lpstr>
      <vt:lpstr>Planning Compliance Change </vt:lpstr>
      <vt:lpstr>Planning Compliance Change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Planning Registry Staff Structure</dc:title>
  <dc:creator>Fiona Campbell</dc:creator>
  <cp:lastModifiedBy>Eoin Burke</cp:lastModifiedBy>
  <cp:revision>24</cp:revision>
  <dcterms:created xsi:type="dcterms:W3CDTF">2022-01-12T11:30:23Z</dcterms:created>
  <dcterms:modified xsi:type="dcterms:W3CDTF">2022-02-23T16:38:27Z</dcterms:modified>
</cp:coreProperties>
</file>