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67" r:id="rId5"/>
    <p:sldId id="360" r:id="rId6"/>
    <p:sldId id="321" r:id="rId7"/>
    <p:sldId id="379" r:id="rId8"/>
    <p:sldId id="374" r:id="rId9"/>
    <p:sldId id="369" r:id="rId10"/>
    <p:sldId id="371" r:id="rId11"/>
    <p:sldId id="375" r:id="rId12"/>
    <p:sldId id="376" r:id="rId13"/>
    <p:sldId id="377" r:id="rId14"/>
    <p:sldId id="3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yle, Aoife" initials="DA" lastIdx="1" clrIdx="0">
    <p:extLst>
      <p:ext uri="{19B8F6BF-5375-455C-9EA6-DF929625EA0E}">
        <p15:presenceInfo xmlns:p15="http://schemas.microsoft.com/office/powerpoint/2012/main" userId="S::aoife.doyle@kpmg.ie::0e2ab37a-76b6-45fe-a4cb-bb366eef6b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C"/>
    <a:srgbClr val="A1A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84E4A-475D-409E-B863-2EDFA30B2A17}" v="119" dt="2022-02-11T16:33:42.3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C4DB-A799-48D2-905F-8139981C6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3F29DCC-D06B-493C-9495-BD511F3BC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1BE5B0A-BC7B-4651-8A08-521C47516216}"/>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5" name="Footer Placeholder 4">
            <a:extLst>
              <a:ext uri="{FF2B5EF4-FFF2-40B4-BE49-F238E27FC236}">
                <a16:creationId xmlns:a16="http://schemas.microsoft.com/office/drawing/2014/main" id="{C7E21462-9FAB-456D-917B-CE4FA242D17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F6FA627-EB8F-42F4-88AE-2ABA16FFDF46}"/>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4092624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9BC9-2D19-413C-9489-1650D9CE4358}"/>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3872451-3C04-436A-8A0F-472AD4CDDC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252F68E-5B08-4EBA-BE57-ACD747BC7971}"/>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5" name="Footer Placeholder 4">
            <a:extLst>
              <a:ext uri="{FF2B5EF4-FFF2-40B4-BE49-F238E27FC236}">
                <a16:creationId xmlns:a16="http://schemas.microsoft.com/office/drawing/2014/main" id="{C564206F-BB29-4F3D-8CA8-F18AF621883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4F56C06-3628-4AE5-86FD-794AC550CABB}"/>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117871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5D0A0C-6B87-4209-863F-995C0126C0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CD0AC82-9B98-45D5-A0DD-6431883A4C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7B76E10-9BAD-479A-BF59-06F400C302B4}"/>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5" name="Footer Placeholder 4">
            <a:extLst>
              <a:ext uri="{FF2B5EF4-FFF2-40B4-BE49-F238E27FC236}">
                <a16:creationId xmlns:a16="http://schemas.microsoft.com/office/drawing/2014/main" id="{C2AB2656-B6D1-47B5-BA25-9BE350D4955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34A0E91-4703-4A80-A34A-553BD4CF26D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05546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E653-5B8E-45F2-A16E-F948109EB8B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5EA6C3F-A45F-442B-875A-A68162655F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AE4A2F-262D-4B68-BFBF-4739FAB04DCE}"/>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5" name="Footer Placeholder 4">
            <a:extLst>
              <a:ext uri="{FF2B5EF4-FFF2-40B4-BE49-F238E27FC236}">
                <a16:creationId xmlns:a16="http://schemas.microsoft.com/office/drawing/2014/main" id="{A7A061D4-A7EE-4A79-998E-4DE718E7270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91EAB69-EB1D-4F15-A698-39334F00F46D}"/>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929580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3CBF-3C5D-4805-80A3-0A45B4F7A3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10A1E9D-A01F-4F7E-996A-B731C7339A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2D64CE-1792-4BFC-8F05-A8FFF198BDBE}"/>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5" name="Footer Placeholder 4">
            <a:extLst>
              <a:ext uri="{FF2B5EF4-FFF2-40B4-BE49-F238E27FC236}">
                <a16:creationId xmlns:a16="http://schemas.microsoft.com/office/drawing/2014/main" id="{2FBA07E5-CA89-49E5-825D-6D3CD2B4497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F4CD997-A109-4813-B111-2BF8214B2B91}"/>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378017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5B68-791C-479A-9545-26946F1FB6F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B186C14-37B9-4E9B-8EF9-BC10AA7B6D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61FBF15-E797-4A83-A24D-28EF1525ED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4C64DDD-86F8-4AF7-9F7E-1319EB50DC06}"/>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6" name="Footer Placeholder 5">
            <a:extLst>
              <a:ext uri="{FF2B5EF4-FFF2-40B4-BE49-F238E27FC236}">
                <a16:creationId xmlns:a16="http://schemas.microsoft.com/office/drawing/2014/main" id="{1417A61D-ED3A-4791-BF96-7D57B4B9347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E255807-5CEF-4CE5-8353-0F366CA4D3E9}"/>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6223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16CA-025F-4231-BDAD-120EC430D8D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4E0547E-0883-42BB-B478-E55F6ED3B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63344A-54C5-4B8F-BCB3-3E298F5601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1D44D66-ECE8-4E06-AACB-426C3CC48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1AE58C-149B-40A9-AAE0-26F2BB3A7C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AA7EDD4-80BA-4216-8622-D4716978202F}"/>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8" name="Footer Placeholder 7">
            <a:extLst>
              <a:ext uri="{FF2B5EF4-FFF2-40B4-BE49-F238E27FC236}">
                <a16:creationId xmlns:a16="http://schemas.microsoft.com/office/drawing/2014/main" id="{61DD2F87-92A4-4E61-98EE-5347B2E5404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A65CC1A-980F-48D0-9281-80614F397963}"/>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87842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9490-E2F1-4D43-A819-B0C0FF87550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5D35EA2-B7DD-4347-B556-781F4F3DF453}"/>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4" name="Footer Placeholder 3">
            <a:extLst>
              <a:ext uri="{FF2B5EF4-FFF2-40B4-BE49-F238E27FC236}">
                <a16:creationId xmlns:a16="http://schemas.microsoft.com/office/drawing/2014/main" id="{E219A313-F7E6-4D25-A018-75737EDE889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3B0B791-0377-4124-B80F-202F0E1E4523}"/>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7433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E0D469-4AE1-4161-A29E-4FD1E8AFACE1}"/>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3" name="Footer Placeholder 2">
            <a:extLst>
              <a:ext uri="{FF2B5EF4-FFF2-40B4-BE49-F238E27FC236}">
                <a16:creationId xmlns:a16="http://schemas.microsoft.com/office/drawing/2014/main" id="{D30BF3A1-E7E7-4FCB-AF6C-97996DDD29F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4FF29CB-2193-482A-A738-18D22152F92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0765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2525-FE97-4EE5-A04C-F8608B834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6CAAC48-31A7-490E-9F12-8F1910083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4829112-C051-4933-9555-378E47B9E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B3DDF-DC07-4FAC-9662-088904F35BA3}"/>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6" name="Footer Placeholder 5">
            <a:extLst>
              <a:ext uri="{FF2B5EF4-FFF2-40B4-BE49-F238E27FC236}">
                <a16:creationId xmlns:a16="http://schemas.microsoft.com/office/drawing/2014/main" id="{353B0B4E-CF69-4F0F-BBBC-ABCFEC2F465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855D5F9-1A30-445C-B36E-3330FFB227E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1281127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056F-C0DD-4437-A02A-89816BCFE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4AD4DE3-BD3E-468A-AA90-F0E0F3E3D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46054701-91E9-4D04-868A-BBCD0A66F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13A49-5A3D-4C39-AEF1-CDE0E876CCC6}"/>
              </a:ext>
            </a:extLst>
          </p:cNvPr>
          <p:cNvSpPr>
            <a:spLocks noGrp="1"/>
          </p:cNvSpPr>
          <p:nvPr>
            <p:ph type="dt" sz="half" idx="10"/>
          </p:nvPr>
        </p:nvSpPr>
        <p:spPr/>
        <p:txBody>
          <a:bodyPr/>
          <a:lstStyle/>
          <a:p>
            <a:fld id="{725AC7FF-B1D6-468A-BD88-07CE891082F4}" type="datetimeFigureOut">
              <a:rPr lang="en-IE" smtClean="0"/>
              <a:t>11/02/2022</a:t>
            </a:fld>
            <a:endParaRPr lang="en-IE"/>
          </a:p>
        </p:txBody>
      </p:sp>
      <p:sp>
        <p:nvSpPr>
          <p:cNvPr id="6" name="Footer Placeholder 5">
            <a:extLst>
              <a:ext uri="{FF2B5EF4-FFF2-40B4-BE49-F238E27FC236}">
                <a16:creationId xmlns:a16="http://schemas.microsoft.com/office/drawing/2014/main" id="{B20420EB-C984-4228-84C8-B2BD70B3352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9582BBB-F10C-4E2A-B80D-30A31CE95B5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763972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223D6-D4B7-439B-A711-A31E0DE1E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1BAEB0C-AC2A-499A-939E-E6A63C822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244E611-6F62-4578-8AC4-D25238DC2A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AC7FF-B1D6-468A-BD88-07CE891082F4}" type="datetimeFigureOut">
              <a:rPr lang="en-IE" smtClean="0"/>
              <a:t>11/02/2022</a:t>
            </a:fld>
            <a:endParaRPr lang="en-IE"/>
          </a:p>
        </p:txBody>
      </p:sp>
      <p:sp>
        <p:nvSpPr>
          <p:cNvPr id="5" name="Footer Placeholder 4">
            <a:extLst>
              <a:ext uri="{FF2B5EF4-FFF2-40B4-BE49-F238E27FC236}">
                <a16:creationId xmlns:a16="http://schemas.microsoft.com/office/drawing/2014/main" id="{B5A50AEC-260B-4F08-B500-465B75F75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0B83BCE-3CFF-4FA1-8856-971CA6E44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E110C-7830-4FED-BF08-84DB6BB69580}" type="slidenum">
              <a:rPr lang="en-IE" smtClean="0"/>
              <a:t>‹#›</a:t>
            </a:fld>
            <a:endParaRPr lang="en-IE"/>
          </a:p>
        </p:txBody>
      </p:sp>
    </p:spTree>
    <p:extLst>
      <p:ext uri="{BB962C8B-B14F-4D97-AF65-F5344CB8AC3E}">
        <p14:creationId xmlns:p14="http://schemas.microsoft.com/office/powerpoint/2010/main" val="3700013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5245" b="3244"/>
          <a:stretch/>
        </p:blipFill>
        <p:spPr>
          <a:xfrm>
            <a:off x="0" y="0"/>
            <a:ext cx="12192000" cy="6858000"/>
          </a:xfrm>
          <a:prstGeom prst="rect">
            <a:avLst/>
          </a:prstGeom>
        </p:spPr>
      </p:pic>
      <p:sp>
        <p:nvSpPr>
          <p:cNvPr id="5" name="Rectangle 4"/>
          <p:cNvSpPr/>
          <p:nvPr/>
        </p:nvSpPr>
        <p:spPr>
          <a:xfrm>
            <a:off x="0" y="0"/>
            <a:ext cx="12192000" cy="977900"/>
          </a:xfrm>
          <a:prstGeom prst="rect">
            <a:avLst/>
          </a:prstGeom>
          <a:solidFill>
            <a:srgbClr val="EF7E3C">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4">
            <a:extLst>
              <a:ext uri="{FF2B5EF4-FFF2-40B4-BE49-F238E27FC236}">
                <a16:creationId xmlns:a16="http://schemas.microsoft.com/office/drawing/2014/main" id="{C2D31002-967D-4B0E-9C76-40E53D886779}"/>
              </a:ext>
            </a:extLst>
          </p:cNvPr>
          <p:cNvSpPr txBox="1"/>
          <p:nvPr/>
        </p:nvSpPr>
        <p:spPr>
          <a:xfrm>
            <a:off x="304800" y="174289"/>
            <a:ext cx="10984798" cy="629322"/>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3600">
                <a:solidFill>
                  <a:schemeClr val="bg1"/>
                </a:solidFill>
                <a:latin typeface="Arial" panose="020B0604020202020204" pitchFamily="34" charset="0"/>
                <a:ea typeface="+mj-ea"/>
                <a:cs typeface="Arial" panose="020B0604020202020204" pitchFamily="34" charset="0"/>
              </a:rPr>
              <a:t>Corkagh Park Part 8 Update – February 2022</a:t>
            </a:r>
          </a:p>
        </p:txBody>
      </p:sp>
      <p:pic>
        <p:nvPicPr>
          <p:cNvPr id="9" name="Video 8">
            <a:hlinkClick r:id="" action="ppaction://media"/>
            <a:extLst>
              <a:ext uri="{FF2B5EF4-FFF2-40B4-BE49-F238E27FC236}">
                <a16:creationId xmlns:a16="http://schemas.microsoft.com/office/drawing/2014/main" id="{5BA79780-2412-42BA-B734-D4B59FB0B5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136317287"/>
      </p:ext>
    </p:extLst>
  </p:cSld>
  <p:clrMapOvr>
    <a:masterClrMapping/>
  </p:clrMapOvr>
  <mc:AlternateContent xmlns:mc="http://schemas.openxmlformats.org/markup-compatibility/2006" xmlns:p14="http://schemas.microsoft.com/office/powerpoint/2010/main">
    <mc:Choice Requires="p14">
      <p:transition spd="slow" p14:dur="2000" advTm="7321"/>
    </mc:Choice>
    <mc:Fallback xmlns="">
      <p:transition spd="slow" advTm="7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318978" cy="6858000"/>
          </a:xfrm>
          <a:prstGeom prst="rect">
            <a:avLst/>
          </a:prstGeom>
          <a:solidFill>
            <a:srgbClr val="EF7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C2D31002-967D-4B0E-9C76-40E53D886779}"/>
              </a:ext>
            </a:extLst>
          </p:cNvPr>
          <p:cNvSpPr txBox="1"/>
          <p:nvPr/>
        </p:nvSpPr>
        <p:spPr>
          <a:xfrm>
            <a:off x="557809" y="312781"/>
            <a:ext cx="5994066" cy="363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2000" b="1">
                <a:solidFill>
                  <a:schemeClr val="tx1"/>
                </a:solidFill>
                <a:latin typeface="Arial" panose="020B0604020202020204" pitchFamily="34" charset="0"/>
                <a:ea typeface="+mj-ea"/>
                <a:cs typeface="Arial" panose="020B0604020202020204" pitchFamily="34" charset="0"/>
              </a:rPr>
              <a:t>Recommendations for Part 8 Adoption</a:t>
            </a:r>
          </a:p>
        </p:txBody>
      </p:sp>
      <p:sp>
        <p:nvSpPr>
          <p:cNvPr id="6" name="Rectangle 5"/>
          <p:cNvSpPr/>
          <p:nvPr/>
        </p:nvSpPr>
        <p:spPr>
          <a:xfrm>
            <a:off x="574743" y="925603"/>
            <a:ext cx="11354791" cy="3170099"/>
          </a:xfrm>
          <a:prstGeom prst="rect">
            <a:avLst/>
          </a:prstGeom>
        </p:spPr>
        <p:txBody>
          <a:bodyPr wrap="square">
            <a:spAutoFit/>
          </a:bodyPr>
          <a:lstStyle/>
          <a:p>
            <a:pPr marR="0" algn="just" rtl="0"/>
            <a:r>
              <a:rPr lang="en-IE" sz="2000" b="0" i="0" u="none" strike="noStrike" baseline="0">
                <a:latin typeface="Arial Narrow" panose="020B0606020202030204" pitchFamily="34" charset="0"/>
              </a:rPr>
              <a:t>Following consideration of the submissions the Chief Executive is of the view that the issues raised by way of the submissions can be satisfactorily addressed during the detailed design stage and the operational and management stage and as outlined in the foregoing report.</a:t>
            </a:r>
          </a:p>
          <a:p>
            <a:pPr marR="0" algn="just" rtl="0"/>
            <a:endParaRPr lang="en-GB" sz="2000" b="0" i="0" u="none" strike="noStrike" baseline="0">
              <a:latin typeface="Arial Narrow" panose="020B0606020202030204" pitchFamily="34" charset="0"/>
            </a:endParaRPr>
          </a:p>
          <a:p>
            <a:pPr marR="0" algn="just" rtl="0"/>
            <a:r>
              <a:rPr lang="en-IE" sz="2000" b="1" i="0" u="none" strike="noStrike" baseline="0">
                <a:latin typeface="Arial Narrow" panose="020B0606020202030204" pitchFamily="34" charset="0"/>
              </a:rPr>
              <a:t>It is recommended that, as the proposal is in conformity with proper planning and sustainable development, the Council proceed with the Part 8 proposal </a:t>
            </a:r>
            <a:r>
              <a:rPr lang="en-IE" sz="2000" b="1" i="0" u="none" strike="noStrike" baseline="0">
                <a:solidFill>
                  <a:srgbClr val="000000"/>
                </a:solidFill>
                <a:latin typeface="Arial Narrow" panose="020B0606020202030204" pitchFamily="34" charset="0"/>
              </a:rPr>
              <a:t>for the proposed enhancements and upgrades at Corkagh Park, Clondalkin Dublin 22 as proposed; with the exception of the following change to the Part 8 proposals:</a:t>
            </a:r>
          </a:p>
          <a:p>
            <a:pPr marR="0" algn="l" rtl="0"/>
            <a:endParaRPr lang="en-IE" sz="2000" b="0" i="0" u="none" strike="noStrike" baseline="0">
              <a:latin typeface="Arial Narrow" panose="020B0606020202030204" pitchFamily="34" charset="0"/>
            </a:endParaRPr>
          </a:p>
          <a:p>
            <a:pPr marR="0" algn="l" rtl="0"/>
            <a:r>
              <a:rPr lang="en-IE" sz="2000" b="1" i="0" u="none" strike="noStrike" baseline="0">
                <a:latin typeface="Arial Narrow" panose="020B0606020202030204" pitchFamily="34" charset="0"/>
              </a:rPr>
              <a:t>That the proposed section of footpath, adjacent and parallel to Cherrywood Crescent be removed from the current Part 8 proposals </a:t>
            </a:r>
          </a:p>
        </p:txBody>
      </p:sp>
      <p:pic>
        <p:nvPicPr>
          <p:cNvPr id="2" name="Video 1">
            <a:hlinkClick r:id="" action="ppaction://media"/>
            <a:extLst>
              <a:ext uri="{FF2B5EF4-FFF2-40B4-BE49-F238E27FC236}">
                <a16:creationId xmlns:a16="http://schemas.microsoft.com/office/drawing/2014/main" id="{5C533F8F-FEAE-4634-A9BB-B11B4F37B03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85193074"/>
      </p:ext>
    </p:extLst>
  </p:cSld>
  <p:clrMapOvr>
    <a:masterClrMapping/>
  </p:clrMapOvr>
  <mc:AlternateContent xmlns:mc="http://schemas.openxmlformats.org/markup-compatibility/2006" xmlns:p14="http://schemas.microsoft.com/office/powerpoint/2010/main">
    <mc:Choice Requires="p14">
      <p:transition spd="slow" p14:dur="2000" advTm="38829"/>
    </mc:Choice>
    <mc:Fallback xmlns="">
      <p:transition spd="slow" advTm="3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318978" cy="6858000"/>
          </a:xfrm>
          <a:prstGeom prst="rect">
            <a:avLst/>
          </a:prstGeom>
          <a:solidFill>
            <a:srgbClr val="EF7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C2D31002-967D-4B0E-9C76-40E53D886779}"/>
              </a:ext>
            </a:extLst>
          </p:cNvPr>
          <p:cNvSpPr txBox="1"/>
          <p:nvPr/>
        </p:nvSpPr>
        <p:spPr>
          <a:xfrm>
            <a:off x="5425084" y="2998831"/>
            <a:ext cx="5994066" cy="363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2000" b="1">
                <a:solidFill>
                  <a:schemeClr val="tx1"/>
                </a:solidFill>
                <a:latin typeface="Arial" panose="020B0604020202020204" pitchFamily="34" charset="0"/>
                <a:ea typeface="+mj-ea"/>
                <a:cs typeface="Arial" panose="020B0604020202020204" pitchFamily="34" charset="0"/>
              </a:rPr>
              <a:t>Thank you</a:t>
            </a:r>
          </a:p>
        </p:txBody>
      </p:sp>
    </p:spTree>
    <p:extLst>
      <p:ext uri="{BB962C8B-B14F-4D97-AF65-F5344CB8AC3E}">
        <p14:creationId xmlns:p14="http://schemas.microsoft.com/office/powerpoint/2010/main" val="130003673"/>
      </p:ext>
    </p:extLst>
  </p:cSld>
  <p:clrMapOvr>
    <a:masterClrMapping/>
  </p:clrMapOvr>
  <mc:AlternateContent xmlns:mc="http://schemas.openxmlformats.org/markup-compatibility/2006" xmlns:p14="http://schemas.microsoft.com/office/powerpoint/2010/main">
    <mc:Choice Requires="p14">
      <p:transition spd="slow" p14:dur="2000" advTm="38829"/>
    </mc:Choice>
    <mc:Fallback xmlns="">
      <p:transition spd="slow" advTm="3882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13023F-8528-4111-8C15-F91D0E6BE658}"/>
              </a:ext>
            </a:extLst>
          </p:cNvPr>
          <p:cNvSpPr/>
          <p:nvPr/>
        </p:nvSpPr>
        <p:spPr>
          <a:xfrm>
            <a:off x="4639732" y="1351578"/>
            <a:ext cx="7072208"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endParaRPr lang="en-US" sz="1400" b="1"/>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8977" y="0"/>
            <a:ext cx="10584155" cy="6858000"/>
          </a:xfrm>
          <a:prstGeom prst="rect">
            <a:avLst/>
          </a:prstGeom>
        </p:spPr>
      </p:pic>
      <p:sp>
        <p:nvSpPr>
          <p:cNvPr id="7" name="Rectangle: Rounded Corners 4">
            <a:extLst>
              <a:ext uri="{FF2B5EF4-FFF2-40B4-BE49-F238E27FC236}">
                <a16:creationId xmlns:a16="http://schemas.microsoft.com/office/drawing/2014/main" id="{C2D31002-967D-4B0E-9C76-40E53D886779}"/>
              </a:ext>
            </a:extLst>
          </p:cNvPr>
          <p:cNvSpPr txBox="1"/>
          <p:nvPr/>
        </p:nvSpPr>
        <p:spPr>
          <a:xfrm>
            <a:off x="557809" y="312781"/>
            <a:ext cx="4861688" cy="363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2000" b="1">
                <a:solidFill>
                  <a:schemeClr val="tx1"/>
                </a:solidFill>
                <a:latin typeface="Arial" panose="020B0604020202020204" pitchFamily="34" charset="0"/>
                <a:ea typeface="+mj-ea"/>
                <a:cs typeface="Arial" panose="020B0604020202020204" pitchFamily="34" charset="0"/>
              </a:rPr>
              <a:t>Overall Vision Sketch</a:t>
            </a:r>
          </a:p>
        </p:txBody>
      </p:sp>
      <p:sp>
        <p:nvSpPr>
          <p:cNvPr id="3" name="TextBox 2"/>
          <p:cNvSpPr txBox="1"/>
          <p:nvPr/>
        </p:nvSpPr>
        <p:spPr>
          <a:xfrm>
            <a:off x="7598664" y="3385548"/>
            <a:ext cx="4114799" cy="1815882"/>
          </a:xfrm>
          <a:prstGeom prst="rect">
            <a:avLst/>
          </a:prstGeom>
          <a:noFill/>
        </p:spPr>
        <p:txBody>
          <a:bodyPr wrap="square" rtlCol="0">
            <a:spAutoFit/>
          </a:bodyPr>
          <a:lstStyle/>
          <a:p>
            <a:r>
              <a:rPr lang="en-GB" sz="1400" i="1">
                <a:solidFill>
                  <a:schemeClr val="tx1">
                    <a:lumMod val="50000"/>
                    <a:lumOff val="50000"/>
                  </a:schemeClr>
                </a:solidFill>
                <a:latin typeface="Arial" panose="020B0604020202020204" pitchFamily="34" charset="0"/>
                <a:cs typeface="Arial" panose="020B0604020202020204" pitchFamily="34" charset="0"/>
              </a:rPr>
              <a:t>A new centre of the park that serves as a destination has been identified. It will be well-linked to car parks and other components adding to the sense of place for local and regional visitors. Care has been taken to ensure that all proposed elements respond to and work in harmony with the strong cultural heritage found in the park as well as other existing features. </a:t>
            </a:r>
          </a:p>
        </p:txBody>
      </p:sp>
      <p:sp>
        <p:nvSpPr>
          <p:cNvPr id="10" name="Rectangle 9"/>
          <p:cNvSpPr/>
          <p:nvPr/>
        </p:nvSpPr>
        <p:spPr>
          <a:xfrm>
            <a:off x="-1" y="0"/>
            <a:ext cx="318978" cy="6858000"/>
          </a:xfrm>
          <a:prstGeom prst="rect">
            <a:avLst/>
          </a:prstGeom>
          <a:solidFill>
            <a:srgbClr val="EF7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Video 5">
            <a:hlinkClick r:id="" action="ppaction://media"/>
            <a:extLst>
              <a:ext uri="{FF2B5EF4-FFF2-40B4-BE49-F238E27FC236}">
                <a16:creationId xmlns:a16="http://schemas.microsoft.com/office/drawing/2014/main" id="{82B25EB8-D8E5-43E8-9C36-EC35091F98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271537972"/>
      </p:ext>
    </p:extLst>
  </p:cSld>
  <p:clrMapOvr>
    <a:masterClrMapping/>
  </p:clrMapOvr>
  <mc:AlternateContent xmlns:mc="http://schemas.openxmlformats.org/markup-compatibility/2006" xmlns:p14="http://schemas.microsoft.com/office/powerpoint/2010/main">
    <mc:Choice Requires="p14">
      <p:transition spd="slow" p14:dur="2000" advTm="24151"/>
    </mc:Choice>
    <mc:Fallback xmlns="">
      <p:transition spd="slow" advTm="2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BBA3EC-703D-4CD4-9FE2-4207198DDAE7}"/>
              </a:ext>
            </a:extLst>
          </p:cNvPr>
          <p:cNvSpPr txBox="1"/>
          <p:nvPr/>
        </p:nvSpPr>
        <p:spPr>
          <a:xfrm>
            <a:off x="557809" y="813814"/>
            <a:ext cx="4860969" cy="3742762"/>
          </a:xfrm>
          <a:prstGeom prst="rect">
            <a:avLst/>
          </a:prstGeom>
        </p:spPr>
        <p:txBody>
          <a:bodyPr vert="horz" lIns="91440" tIns="45720" rIns="91440" bIns="45720" rtlCol="0">
            <a:noAutofit/>
          </a:bodyPr>
          <a:lstStyle/>
          <a:p>
            <a:pPr>
              <a:lnSpc>
                <a:spcPct val="200000"/>
              </a:lnSpc>
              <a:spcAft>
                <a:spcPts val="600"/>
              </a:spcAft>
            </a:pPr>
            <a:r>
              <a:rPr lang="en-US" sz="1200" b="1">
                <a:latin typeface="Arial" panose="020B0604020202020204" pitchFamily="34" charset="0"/>
                <a:cs typeface="Arial" panose="020B0604020202020204" pitchFamily="34" charset="0"/>
              </a:rPr>
              <a:t>Part 8 advertised 20</a:t>
            </a:r>
            <a:r>
              <a:rPr lang="en-US" sz="1200" b="1" baseline="30000">
                <a:latin typeface="Arial" panose="020B0604020202020204" pitchFamily="34" charset="0"/>
                <a:cs typeface="Arial" panose="020B0604020202020204" pitchFamily="34" charset="0"/>
              </a:rPr>
              <a:t>th</a:t>
            </a:r>
            <a:r>
              <a:rPr lang="en-US" sz="1200" b="1">
                <a:latin typeface="Arial" panose="020B0604020202020204" pitchFamily="34" charset="0"/>
                <a:cs typeface="Arial" panose="020B0604020202020204" pitchFamily="34" charset="0"/>
              </a:rPr>
              <a:t> Dec 2021 to 9</a:t>
            </a:r>
            <a:r>
              <a:rPr lang="en-US" sz="1200" b="1" baseline="30000">
                <a:latin typeface="Arial" panose="020B0604020202020204" pitchFamily="34" charset="0"/>
                <a:cs typeface="Arial" panose="020B0604020202020204" pitchFamily="34" charset="0"/>
              </a:rPr>
              <a:t>th</a:t>
            </a:r>
            <a:r>
              <a:rPr lang="en-US" sz="1200" b="1">
                <a:latin typeface="Arial" panose="020B0604020202020204" pitchFamily="34" charset="0"/>
                <a:cs typeface="Arial" panose="020B0604020202020204" pitchFamily="34" charset="0"/>
              </a:rPr>
              <a:t> February 2022</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The Hub Zone</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St John’s Wood car park and entrance</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Outer Ring Road Entrance</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Green Isle Road car park and entrance</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St Johns Wood Drive pedestrian entrance</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Kilcarbery Entrance</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Camac Valley Camping park Link</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Fairy Woodland Trail</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Primary and Secondary Routes </a:t>
            </a: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14773" t="4266" r="22792" b="2933"/>
          <a:stretch/>
        </p:blipFill>
        <p:spPr>
          <a:xfrm>
            <a:off x="5713975" y="0"/>
            <a:ext cx="6532836" cy="6858000"/>
          </a:xfrm>
          <a:prstGeom prst="rect">
            <a:avLst/>
          </a:prstGeom>
        </p:spPr>
      </p:pic>
      <p:sp>
        <p:nvSpPr>
          <p:cNvPr id="15" name="Rectangle 14">
            <a:extLst>
              <a:ext uri="{FF2B5EF4-FFF2-40B4-BE49-F238E27FC236}">
                <a16:creationId xmlns:a16="http://schemas.microsoft.com/office/drawing/2014/main" id="{CD13023F-8528-4111-8C15-F91D0E6BE658}"/>
              </a:ext>
            </a:extLst>
          </p:cNvPr>
          <p:cNvSpPr/>
          <p:nvPr/>
        </p:nvSpPr>
        <p:spPr>
          <a:xfrm>
            <a:off x="4639732" y="1351578"/>
            <a:ext cx="7072208"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endParaRPr lang="en-US" sz="1400" b="1"/>
          </a:p>
        </p:txBody>
      </p:sp>
      <p:sp>
        <p:nvSpPr>
          <p:cNvPr id="7" name="Rectangle 6"/>
          <p:cNvSpPr/>
          <p:nvPr/>
        </p:nvSpPr>
        <p:spPr>
          <a:xfrm>
            <a:off x="-1" y="0"/>
            <a:ext cx="318978" cy="6858000"/>
          </a:xfrm>
          <a:prstGeom prst="rect">
            <a:avLst/>
          </a:prstGeom>
          <a:solidFill>
            <a:srgbClr val="EF7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804897" y="4168711"/>
            <a:ext cx="192884" cy="192884"/>
          </a:xfrm>
          <a:prstGeom prst="ellipse">
            <a:avLst/>
          </a:prstGeom>
          <a:solidFill>
            <a:schemeClr val="bg1"/>
          </a:solidFill>
          <a:ln>
            <a:solidFill>
              <a:srgbClr val="EF7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9226002" y="2492311"/>
            <a:ext cx="192884" cy="192884"/>
          </a:xfrm>
          <a:prstGeom prst="ellipse">
            <a:avLst/>
          </a:prstGeom>
          <a:solidFill>
            <a:schemeClr val="bg1"/>
          </a:solidFill>
          <a:ln>
            <a:solidFill>
              <a:srgbClr val="EF7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3877" y="4913539"/>
            <a:ext cx="192884" cy="192884"/>
          </a:xfrm>
          <a:prstGeom prst="ellipse">
            <a:avLst/>
          </a:prstGeom>
          <a:solidFill>
            <a:schemeClr val="bg1"/>
          </a:solidFill>
          <a:ln>
            <a:solidFill>
              <a:srgbClr val="EF7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8562066" y="6197589"/>
            <a:ext cx="192884" cy="192884"/>
          </a:xfrm>
          <a:prstGeom prst="ellipse">
            <a:avLst/>
          </a:prstGeom>
          <a:solidFill>
            <a:schemeClr val="bg1"/>
          </a:solidFill>
          <a:ln>
            <a:solidFill>
              <a:srgbClr val="EF7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9301309" y="3429000"/>
            <a:ext cx="192884" cy="192884"/>
          </a:xfrm>
          <a:prstGeom prst="ellipse">
            <a:avLst/>
          </a:prstGeom>
          <a:solidFill>
            <a:schemeClr val="bg1"/>
          </a:solidFill>
          <a:ln>
            <a:solidFill>
              <a:srgbClr val="EF7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603589" y="2859951"/>
            <a:ext cx="192884" cy="192884"/>
          </a:xfrm>
          <a:prstGeom prst="ellipse">
            <a:avLst/>
          </a:prstGeom>
          <a:solidFill>
            <a:schemeClr val="bg1"/>
          </a:solidFill>
          <a:ln>
            <a:solidFill>
              <a:srgbClr val="EF7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240761" y="5506625"/>
            <a:ext cx="192884" cy="192884"/>
          </a:xfrm>
          <a:prstGeom prst="ellipse">
            <a:avLst/>
          </a:prstGeom>
          <a:solidFill>
            <a:schemeClr val="bg1"/>
          </a:solidFill>
          <a:ln>
            <a:solidFill>
              <a:srgbClr val="EF7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7507147" y="4634890"/>
            <a:ext cx="192884" cy="192884"/>
          </a:xfrm>
          <a:prstGeom prst="ellipse">
            <a:avLst/>
          </a:prstGeom>
          <a:solidFill>
            <a:schemeClr val="bg1"/>
          </a:solidFill>
          <a:ln>
            <a:solidFill>
              <a:srgbClr val="EF7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8754950" y="3762980"/>
            <a:ext cx="192884" cy="192884"/>
          </a:xfrm>
          <a:prstGeom prst="ellipse">
            <a:avLst/>
          </a:prstGeom>
          <a:solidFill>
            <a:schemeClr val="bg1"/>
          </a:solidFill>
          <a:ln>
            <a:solidFill>
              <a:srgbClr val="EF7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7771961" y="4127414"/>
            <a:ext cx="258756" cy="276999"/>
          </a:xfrm>
          <a:prstGeom prst="rect">
            <a:avLst/>
          </a:prstGeom>
          <a:noFill/>
        </p:spPr>
        <p:txBody>
          <a:bodyPr wrap="square" rtlCol="0">
            <a:spAutoFit/>
          </a:bodyPr>
          <a:lstStyle/>
          <a:p>
            <a:r>
              <a:rPr lang="en-GB" sz="1200" b="1">
                <a:solidFill>
                  <a:srgbClr val="EF7E3C"/>
                </a:solidFill>
              </a:rPr>
              <a:t>1</a:t>
            </a:r>
          </a:p>
        </p:txBody>
      </p:sp>
      <p:sp>
        <p:nvSpPr>
          <p:cNvPr id="24" name="TextBox 23"/>
          <p:cNvSpPr txBox="1"/>
          <p:nvPr/>
        </p:nvSpPr>
        <p:spPr>
          <a:xfrm>
            <a:off x="9193066" y="2450253"/>
            <a:ext cx="258756" cy="276999"/>
          </a:xfrm>
          <a:prstGeom prst="rect">
            <a:avLst/>
          </a:prstGeom>
          <a:noFill/>
        </p:spPr>
        <p:txBody>
          <a:bodyPr wrap="square" rtlCol="0">
            <a:spAutoFit/>
          </a:bodyPr>
          <a:lstStyle/>
          <a:p>
            <a:r>
              <a:rPr lang="en-GB" sz="1200" b="1">
                <a:solidFill>
                  <a:srgbClr val="EF7E3C"/>
                </a:solidFill>
              </a:rPr>
              <a:t>2</a:t>
            </a:r>
          </a:p>
        </p:txBody>
      </p:sp>
      <p:sp>
        <p:nvSpPr>
          <p:cNvPr id="25" name="TextBox 24"/>
          <p:cNvSpPr txBox="1"/>
          <p:nvPr/>
        </p:nvSpPr>
        <p:spPr>
          <a:xfrm>
            <a:off x="6320941" y="4871481"/>
            <a:ext cx="258756" cy="276999"/>
          </a:xfrm>
          <a:prstGeom prst="rect">
            <a:avLst/>
          </a:prstGeom>
          <a:noFill/>
        </p:spPr>
        <p:txBody>
          <a:bodyPr wrap="square" rtlCol="0">
            <a:spAutoFit/>
          </a:bodyPr>
          <a:lstStyle/>
          <a:p>
            <a:r>
              <a:rPr lang="en-GB" sz="1200" b="1">
                <a:solidFill>
                  <a:srgbClr val="EF7E3C"/>
                </a:solidFill>
              </a:rPr>
              <a:t>3</a:t>
            </a:r>
          </a:p>
        </p:txBody>
      </p:sp>
      <p:sp>
        <p:nvSpPr>
          <p:cNvPr id="26" name="TextBox 25"/>
          <p:cNvSpPr txBox="1"/>
          <p:nvPr/>
        </p:nvSpPr>
        <p:spPr>
          <a:xfrm>
            <a:off x="8529130" y="6155531"/>
            <a:ext cx="258756" cy="276999"/>
          </a:xfrm>
          <a:prstGeom prst="rect">
            <a:avLst/>
          </a:prstGeom>
          <a:noFill/>
        </p:spPr>
        <p:txBody>
          <a:bodyPr wrap="square" rtlCol="0">
            <a:spAutoFit/>
          </a:bodyPr>
          <a:lstStyle/>
          <a:p>
            <a:r>
              <a:rPr lang="en-GB" sz="1200" b="1">
                <a:solidFill>
                  <a:srgbClr val="EF7E3C"/>
                </a:solidFill>
              </a:rPr>
              <a:t>4</a:t>
            </a:r>
          </a:p>
        </p:txBody>
      </p:sp>
      <p:sp>
        <p:nvSpPr>
          <p:cNvPr id="27" name="TextBox 26"/>
          <p:cNvSpPr txBox="1"/>
          <p:nvPr/>
        </p:nvSpPr>
        <p:spPr>
          <a:xfrm>
            <a:off x="9268373" y="3387110"/>
            <a:ext cx="258756" cy="276999"/>
          </a:xfrm>
          <a:prstGeom prst="rect">
            <a:avLst/>
          </a:prstGeom>
          <a:noFill/>
        </p:spPr>
        <p:txBody>
          <a:bodyPr wrap="square" rtlCol="0">
            <a:spAutoFit/>
          </a:bodyPr>
          <a:lstStyle/>
          <a:p>
            <a:r>
              <a:rPr lang="en-GB" sz="1200" b="1">
                <a:solidFill>
                  <a:srgbClr val="EF7E3C"/>
                </a:solidFill>
              </a:rPr>
              <a:t>5</a:t>
            </a:r>
          </a:p>
        </p:txBody>
      </p:sp>
      <p:sp>
        <p:nvSpPr>
          <p:cNvPr id="28" name="TextBox 27"/>
          <p:cNvSpPr txBox="1"/>
          <p:nvPr/>
        </p:nvSpPr>
        <p:spPr>
          <a:xfrm>
            <a:off x="7570653" y="2817893"/>
            <a:ext cx="258756" cy="276999"/>
          </a:xfrm>
          <a:prstGeom prst="rect">
            <a:avLst/>
          </a:prstGeom>
          <a:noFill/>
        </p:spPr>
        <p:txBody>
          <a:bodyPr wrap="square" rtlCol="0">
            <a:spAutoFit/>
          </a:bodyPr>
          <a:lstStyle/>
          <a:p>
            <a:r>
              <a:rPr lang="en-GB" sz="1200" b="1">
                <a:solidFill>
                  <a:srgbClr val="EF7E3C"/>
                </a:solidFill>
              </a:rPr>
              <a:t>6</a:t>
            </a:r>
          </a:p>
        </p:txBody>
      </p:sp>
      <p:sp>
        <p:nvSpPr>
          <p:cNvPr id="29" name="TextBox 28"/>
          <p:cNvSpPr txBox="1"/>
          <p:nvPr/>
        </p:nvSpPr>
        <p:spPr>
          <a:xfrm>
            <a:off x="8207825" y="5464567"/>
            <a:ext cx="258756" cy="276999"/>
          </a:xfrm>
          <a:prstGeom prst="rect">
            <a:avLst/>
          </a:prstGeom>
          <a:noFill/>
        </p:spPr>
        <p:txBody>
          <a:bodyPr wrap="square" rtlCol="0">
            <a:spAutoFit/>
          </a:bodyPr>
          <a:lstStyle/>
          <a:p>
            <a:r>
              <a:rPr lang="en-GB" sz="1200" b="1">
                <a:solidFill>
                  <a:srgbClr val="EF7E3C"/>
                </a:solidFill>
              </a:rPr>
              <a:t>7</a:t>
            </a:r>
          </a:p>
        </p:txBody>
      </p:sp>
      <p:sp>
        <p:nvSpPr>
          <p:cNvPr id="10" name="TextBox 9"/>
          <p:cNvSpPr txBox="1"/>
          <p:nvPr/>
        </p:nvSpPr>
        <p:spPr>
          <a:xfrm>
            <a:off x="7465371" y="4592832"/>
            <a:ext cx="258756" cy="276999"/>
          </a:xfrm>
          <a:prstGeom prst="rect">
            <a:avLst/>
          </a:prstGeom>
          <a:noFill/>
        </p:spPr>
        <p:txBody>
          <a:bodyPr wrap="square" rtlCol="0">
            <a:spAutoFit/>
          </a:bodyPr>
          <a:lstStyle/>
          <a:p>
            <a:r>
              <a:rPr lang="en-GB" sz="1200" b="1">
                <a:solidFill>
                  <a:srgbClr val="EF7E3C"/>
                </a:solidFill>
              </a:rPr>
              <a:t>8</a:t>
            </a:r>
          </a:p>
        </p:txBody>
      </p:sp>
      <p:sp>
        <p:nvSpPr>
          <p:cNvPr id="30" name="TextBox 29"/>
          <p:cNvSpPr txBox="1"/>
          <p:nvPr/>
        </p:nvSpPr>
        <p:spPr>
          <a:xfrm>
            <a:off x="8717843" y="3720922"/>
            <a:ext cx="258756" cy="276999"/>
          </a:xfrm>
          <a:prstGeom prst="rect">
            <a:avLst/>
          </a:prstGeom>
          <a:noFill/>
        </p:spPr>
        <p:txBody>
          <a:bodyPr wrap="square" rtlCol="0">
            <a:spAutoFit/>
          </a:bodyPr>
          <a:lstStyle/>
          <a:p>
            <a:r>
              <a:rPr lang="en-GB" sz="1200" b="1">
                <a:solidFill>
                  <a:srgbClr val="EF7E3C"/>
                </a:solidFill>
              </a:rPr>
              <a:t>9</a:t>
            </a:r>
          </a:p>
        </p:txBody>
      </p:sp>
      <p:sp>
        <p:nvSpPr>
          <p:cNvPr id="8" name="Rectangle: Rounded Corners 4">
            <a:extLst>
              <a:ext uri="{FF2B5EF4-FFF2-40B4-BE49-F238E27FC236}">
                <a16:creationId xmlns:a16="http://schemas.microsoft.com/office/drawing/2014/main" id="{C2D31002-967D-4B0E-9C76-40E53D886779}"/>
              </a:ext>
            </a:extLst>
          </p:cNvPr>
          <p:cNvSpPr txBox="1"/>
          <p:nvPr/>
        </p:nvSpPr>
        <p:spPr>
          <a:xfrm>
            <a:off x="557809" y="312781"/>
            <a:ext cx="4861688" cy="363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2000" b="1">
                <a:solidFill>
                  <a:schemeClr val="tx1"/>
                </a:solidFill>
                <a:latin typeface="Arial" panose="020B0604020202020204" pitchFamily="34" charset="0"/>
                <a:ea typeface="+mj-ea"/>
                <a:cs typeface="Arial" panose="020B0604020202020204" pitchFamily="34" charset="0"/>
              </a:rPr>
              <a:t>Corkagh Park Part 8</a:t>
            </a:r>
          </a:p>
        </p:txBody>
      </p:sp>
      <p:pic>
        <p:nvPicPr>
          <p:cNvPr id="4" name="Video 3">
            <a:hlinkClick r:id="" action="ppaction://media"/>
            <a:extLst>
              <a:ext uri="{FF2B5EF4-FFF2-40B4-BE49-F238E27FC236}">
                <a16:creationId xmlns:a16="http://schemas.microsoft.com/office/drawing/2014/main" id="{6C6ABCCA-625B-4701-9C1F-F1303DDF820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423130096"/>
      </p:ext>
    </p:extLst>
  </p:cSld>
  <p:clrMapOvr>
    <a:masterClrMapping/>
  </p:clrMapOvr>
  <mc:AlternateContent xmlns:mc="http://schemas.openxmlformats.org/markup-compatibility/2006" xmlns:p14="http://schemas.microsoft.com/office/powerpoint/2010/main">
    <mc:Choice Requires="p14">
      <p:transition spd="slow" p14:dur="2000" advTm="54552"/>
    </mc:Choice>
    <mc:Fallback xmlns="">
      <p:transition spd="slow" advTm="5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8324" y="1326861"/>
            <a:ext cx="11032374" cy="5290070"/>
          </a:xfrm>
        </p:spPr>
        <p:txBody>
          <a:bodyPr>
            <a:normAutofit fontScale="55000" lnSpcReduction="20000"/>
          </a:bodyPr>
          <a:lstStyle/>
          <a:p>
            <a:pPr lvl="0"/>
            <a:r>
              <a:rPr lang="en-GB"/>
              <a:t>Provision of wayfinding and signage installations;</a:t>
            </a:r>
          </a:p>
          <a:p>
            <a:pPr lvl="0"/>
            <a:r>
              <a:rPr lang="en-GB"/>
              <a:t>Enhancement of the primary and secondary routes;</a:t>
            </a:r>
          </a:p>
          <a:p>
            <a:pPr lvl="0"/>
            <a:r>
              <a:rPr lang="en-GB"/>
              <a:t>Construction of a new 'hub zone' to include a Café building with 10 no. public toilets, kitchen, storage, serving area and internal seating; multi-use events space with a stage and hard-standing area; soft-landscaping with formal seating areas; picnic areas; amenity lawn; mounds; incidental play area; and planting;</a:t>
            </a:r>
          </a:p>
          <a:p>
            <a:pPr lvl="0"/>
            <a:r>
              <a:rPr lang="en-GB"/>
              <a:t>Removal and replacement of trees that are in poor health or pose a risk to safety;</a:t>
            </a:r>
          </a:p>
          <a:p>
            <a:pPr lvl="0"/>
            <a:r>
              <a:rPr lang="en-GB"/>
              <a:t>Upgrading of St. John's Wood Car Park to include resurfacing; improved pedestrian links and footpaths, dropped kerbs and crossings; replacement of existing gates; reorganisation of internal vehicular routes; 11m high arrival beacons at St. John's Wood Car Park Entrance; future-proofing for EV charging points;</a:t>
            </a:r>
          </a:p>
          <a:p>
            <a:pPr lvl="0"/>
            <a:r>
              <a:rPr lang="en-GB"/>
              <a:t>Upgrading and extension of Green Isle Car Park and park entrance to include relocation and widening of existing entrance; addition of a native edge plant buffer; 11m high arrival beacons at Green Isle Car Park Entrance;  future-proofing for EV charging points;</a:t>
            </a:r>
          </a:p>
          <a:p>
            <a:pPr lvl="0"/>
            <a:r>
              <a:rPr lang="en-GB"/>
              <a:t>Enhancements to the Fairy Woodland Trail including new play features; new seating; new pedestrian link from the lakes; retention and protection of existing mature trees; addition of native ornamental shrubs and grasses;</a:t>
            </a:r>
          </a:p>
          <a:p>
            <a:pPr lvl="0"/>
            <a:r>
              <a:rPr lang="en-GB"/>
              <a:t>Upgrading of entrance and construction of a new footpath linking existing car park to the Outer Ring Road; future-proofing for EV charging points and extension of car park; and 11m high arrival beacon at Outer Ring Road Entrance;</a:t>
            </a:r>
          </a:p>
          <a:p>
            <a:pPr lvl="0"/>
            <a:r>
              <a:rPr lang="en-GB"/>
              <a:t>Provision of a new pedestrian entrance from </a:t>
            </a:r>
            <a:r>
              <a:rPr lang="en-GB" err="1"/>
              <a:t>Kilcarbery</a:t>
            </a:r>
            <a:r>
              <a:rPr lang="en-GB"/>
              <a:t> Grange Development;</a:t>
            </a:r>
          </a:p>
          <a:p>
            <a:pPr lvl="0"/>
            <a:r>
              <a:rPr lang="en-GB"/>
              <a:t>Provision of a new pedestrian link between the </a:t>
            </a:r>
            <a:r>
              <a:rPr lang="en-GB" err="1"/>
              <a:t>Camac</a:t>
            </a:r>
            <a:r>
              <a:rPr lang="en-GB"/>
              <a:t> Valley Camping Park and </a:t>
            </a:r>
            <a:r>
              <a:rPr lang="en-GB" err="1"/>
              <a:t>Corkagh</a:t>
            </a:r>
            <a:r>
              <a:rPr lang="en-GB"/>
              <a:t> Park;</a:t>
            </a:r>
          </a:p>
          <a:p>
            <a:pPr lvl="0"/>
            <a:r>
              <a:rPr lang="en-GB"/>
              <a:t>Enhancements to pedestrian entrance and boundary at St. John's Wood Drive</a:t>
            </a:r>
          </a:p>
          <a:p>
            <a:pPr lvl="0"/>
            <a:r>
              <a:rPr lang="en-GB"/>
              <a:t>Proposed planting, furniture and landscape works associated with the proposed development.</a:t>
            </a:r>
          </a:p>
          <a:p>
            <a:pPr lvl="0"/>
            <a:r>
              <a:rPr lang="en-GB"/>
              <a:t>All associated and ancillary site works associated with the proposed development.</a:t>
            </a:r>
          </a:p>
          <a:p>
            <a:endParaRPr lang="en-GB"/>
          </a:p>
        </p:txBody>
      </p:sp>
      <p:sp>
        <p:nvSpPr>
          <p:cNvPr id="4" name="Rectangle 3"/>
          <p:cNvSpPr/>
          <p:nvPr/>
        </p:nvSpPr>
        <p:spPr>
          <a:xfrm>
            <a:off x="-1" y="0"/>
            <a:ext cx="318978" cy="6858000"/>
          </a:xfrm>
          <a:prstGeom prst="rect">
            <a:avLst/>
          </a:prstGeom>
          <a:solidFill>
            <a:srgbClr val="EF7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C2D31002-967D-4B0E-9C76-40E53D886779}"/>
              </a:ext>
            </a:extLst>
          </p:cNvPr>
          <p:cNvSpPr txBox="1"/>
          <p:nvPr/>
        </p:nvSpPr>
        <p:spPr>
          <a:xfrm>
            <a:off x="557809" y="312781"/>
            <a:ext cx="4861688" cy="363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2000" b="1">
                <a:solidFill>
                  <a:schemeClr val="tx1"/>
                </a:solidFill>
                <a:latin typeface="Arial" panose="020B0604020202020204" pitchFamily="34" charset="0"/>
                <a:ea typeface="+mj-ea"/>
                <a:cs typeface="Arial" panose="020B0604020202020204" pitchFamily="34" charset="0"/>
              </a:rPr>
              <a:t>Proposed Development and Extent</a:t>
            </a:r>
          </a:p>
        </p:txBody>
      </p:sp>
      <p:pic>
        <p:nvPicPr>
          <p:cNvPr id="2" name="Video 1">
            <a:hlinkClick r:id="" action="ppaction://media"/>
            <a:extLst>
              <a:ext uri="{FF2B5EF4-FFF2-40B4-BE49-F238E27FC236}">
                <a16:creationId xmlns:a16="http://schemas.microsoft.com/office/drawing/2014/main" id="{FA641E65-8DAB-4DA8-9EC5-9821AA57579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05940253"/>
      </p:ext>
    </p:extLst>
  </p:cSld>
  <p:clrMapOvr>
    <a:masterClrMapping/>
  </p:clrMapOvr>
  <mc:AlternateContent xmlns:mc="http://schemas.openxmlformats.org/markup-compatibility/2006" xmlns:p14="http://schemas.microsoft.com/office/powerpoint/2010/main">
    <mc:Choice Requires="p14">
      <p:transition spd="slow" p14:dur="2000" advTm="127805"/>
    </mc:Choice>
    <mc:Fallback xmlns="">
      <p:transition spd="slow" advTm="127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C2D31002-967D-4B0E-9C76-40E53D886779}"/>
              </a:ext>
            </a:extLst>
          </p:cNvPr>
          <p:cNvSpPr txBox="1"/>
          <p:nvPr/>
        </p:nvSpPr>
        <p:spPr>
          <a:xfrm>
            <a:off x="557809" y="312781"/>
            <a:ext cx="4861688" cy="363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2000" b="1">
                <a:solidFill>
                  <a:schemeClr val="tx1"/>
                </a:solidFill>
                <a:latin typeface="Arial" panose="020B0604020202020204" pitchFamily="34" charset="0"/>
                <a:ea typeface="+mj-ea"/>
                <a:cs typeface="Arial" panose="020B0604020202020204" pitchFamily="34" charset="0"/>
              </a:rPr>
              <a:t>Wayfinding and Signage</a:t>
            </a:r>
          </a:p>
        </p:txBody>
      </p:sp>
      <p:sp>
        <p:nvSpPr>
          <p:cNvPr id="5" name="Rectangle 4"/>
          <p:cNvSpPr/>
          <p:nvPr/>
        </p:nvSpPr>
        <p:spPr>
          <a:xfrm>
            <a:off x="-1" y="0"/>
            <a:ext cx="318978" cy="6858000"/>
          </a:xfrm>
          <a:prstGeom prst="rect">
            <a:avLst/>
          </a:prstGeom>
          <a:solidFill>
            <a:srgbClr val="EF7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7255" t="6202" r="4789" b="5891"/>
          <a:stretch/>
        </p:blipFill>
        <p:spPr>
          <a:xfrm>
            <a:off x="628787" y="1371598"/>
            <a:ext cx="4790710" cy="513484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0888" t="6047" r="6305" b="5736"/>
          <a:stretch/>
        </p:blipFill>
        <p:spPr>
          <a:xfrm>
            <a:off x="6560289" y="1371598"/>
            <a:ext cx="4345804" cy="5130211"/>
          </a:xfrm>
          <a:prstGeom prst="rect">
            <a:avLst/>
          </a:prstGeom>
        </p:spPr>
      </p:pic>
      <p:sp>
        <p:nvSpPr>
          <p:cNvPr id="8" name="Rectangle: Rounded Corners 4">
            <a:extLst>
              <a:ext uri="{FF2B5EF4-FFF2-40B4-BE49-F238E27FC236}">
                <a16:creationId xmlns:a16="http://schemas.microsoft.com/office/drawing/2014/main" id="{C2D31002-967D-4B0E-9C76-40E53D886779}"/>
              </a:ext>
            </a:extLst>
          </p:cNvPr>
          <p:cNvSpPr txBox="1"/>
          <p:nvPr/>
        </p:nvSpPr>
        <p:spPr>
          <a:xfrm>
            <a:off x="628787" y="1029852"/>
            <a:ext cx="4861688" cy="341746"/>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1400" b="1">
                <a:solidFill>
                  <a:schemeClr val="tx1"/>
                </a:solidFill>
                <a:latin typeface="Arial" panose="020B0604020202020204" pitchFamily="34" charset="0"/>
                <a:ea typeface="+mj-ea"/>
                <a:cs typeface="Arial" panose="020B0604020202020204" pitchFamily="34" charset="0"/>
              </a:rPr>
              <a:t>Signage</a:t>
            </a:r>
          </a:p>
        </p:txBody>
      </p:sp>
      <p:sp>
        <p:nvSpPr>
          <p:cNvPr id="9" name="Rectangle: Rounded Corners 4">
            <a:extLst>
              <a:ext uri="{FF2B5EF4-FFF2-40B4-BE49-F238E27FC236}">
                <a16:creationId xmlns:a16="http://schemas.microsoft.com/office/drawing/2014/main" id="{C2D31002-967D-4B0E-9C76-40E53D886779}"/>
              </a:ext>
            </a:extLst>
          </p:cNvPr>
          <p:cNvSpPr txBox="1"/>
          <p:nvPr/>
        </p:nvSpPr>
        <p:spPr>
          <a:xfrm>
            <a:off x="6560289" y="1029852"/>
            <a:ext cx="4861688" cy="341746"/>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1400" b="1">
                <a:solidFill>
                  <a:schemeClr val="tx1"/>
                </a:solidFill>
                <a:latin typeface="Arial" panose="020B0604020202020204" pitchFamily="34" charset="0"/>
                <a:ea typeface="+mj-ea"/>
                <a:cs typeface="Arial" panose="020B0604020202020204" pitchFamily="34" charset="0"/>
              </a:rPr>
              <a:t>Primary and Secondary Routes</a:t>
            </a:r>
          </a:p>
        </p:txBody>
      </p:sp>
      <p:pic>
        <p:nvPicPr>
          <p:cNvPr id="3" name="Video 2">
            <a:hlinkClick r:id="" action="ppaction://media"/>
            <a:extLst>
              <a:ext uri="{FF2B5EF4-FFF2-40B4-BE49-F238E27FC236}">
                <a16:creationId xmlns:a16="http://schemas.microsoft.com/office/drawing/2014/main" id="{D315D2A6-49F7-40E2-8009-4E09C00D2F1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3027997"/>
      </p:ext>
    </p:extLst>
  </p:cSld>
  <p:clrMapOvr>
    <a:masterClrMapping/>
  </p:clrMapOvr>
  <mc:AlternateContent xmlns:mc="http://schemas.openxmlformats.org/markup-compatibility/2006" xmlns:p14="http://schemas.microsoft.com/office/powerpoint/2010/main">
    <mc:Choice Requires="p14">
      <p:transition spd="slow" p14:dur="2000" advTm="46245"/>
    </mc:Choice>
    <mc:Fallback xmlns="">
      <p:transition spd="slow" advTm="4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C2D31002-967D-4B0E-9C76-40E53D886779}"/>
              </a:ext>
            </a:extLst>
          </p:cNvPr>
          <p:cNvSpPr txBox="1"/>
          <p:nvPr/>
        </p:nvSpPr>
        <p:spPr>
          <a:xfrm>
            <a:off x="557809" y="312781"/>
            <a:ext cx="4861688" cy="363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2000" b="1">
                <a:solidFill>
                  <a:schemeClr val="tx1"/>
                </a:solidFill>
                <a:latin typeface="Arial" panose="020B0604020202020204" pitchFamily="34" charset="0"/>
                <a:ea typeface="+mj-ea"/>
                <a:cs typeface="Arial" panose="020B0604020202020204" pitchFamily="34" charset="0"/>
              </a:rPr>
              <a:t>The Hub Zone</a:t>
            </a:r>
          </a:p>
        </p:txBody>
      </p:sp>
      <p:sp>
        <p:nvSpPr>
          <p:cNvPr id="5" name="Rectangle 4"/>
          <p:cNvSpPr/>
          <p:nvPr/>
        </p:nvSpPr>
        <p:spPr>
          <a:xfrm>
            <a:off x="-1" y="0"/>
            <a:ext cx="318978" cy="6858000"/>
          </a:xfrm>
          <a:prstGeom prst="rect">
            <a:avLst/>
          </a:prstGeom>
          <a:solidFill>
            <a:srgbClr val="EF7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4" cstate="hqprint">
            <a:extLst>
              <a:ext uri="{28A0092B-C50C-407E-A947-70E740481C1C}">
                <a14:useLocalDpi xmlns:a14="http://schemas.microsoft.com/office/drawing/2010/main" val="0"/>
              </a:ext>
            </a:extLst>
          </a:blip>
          <a:srcRect t="9707" b="8599"/>
          <a:stretch/>
        </p:blipFill>
        <p:spPr>
          <a:xfrm>
            <a:off x="557809" y="792747"/>
            <a:ext cx="11357782" cy="5929613"/>
          </a:xfrm>
          <a:prstGeom prst="rect">
            <a:avLst/>
          </a:prstGeom>
        </p:spPr>
      </p:pic>
      <p:pic>
        <p:nvPicPr>
          <p:cNvPr id="10" name="Video 9">
            <a:hlinkClick r:id="" action="ppaction://media"/>
            <a:extLst>
              <a:ext uri="{FF2B5EF4-FFF2-40B4-BE49-F238E27FC236}">
                <a16:creationId xmlns:a16="http://schemas.microsoft.com/office/drawing/2014/main" id="{9F7BEA7A-C103-4091-B1EC-3799F7CED47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216345283"/>
      </p:ext>
    </p:extLst>
  </p:cSld>
  <p:clrMapOvr>
    <a:masterClrMapping/>
  </p:clrMapOvr>
  <mc:AlternateContent xmlns:mc="http://schemas.openxmlformats.org/markup-compatibility/2006" xmlns:p14="http://schemas.microsoft.com/office/powerpoint/2010/main">
    <mc:Choice Requires="p14">
      <p:transition spd="slow" p14:dur="2000" advTm="44430"/>
    </mc:Choice>
    <mc:Fallback xmlns="">
      <p:transition spd="slow" advTm="4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C2D31002-967D-4B0E-9C76-40E53D886779}"/>
              </a:ext>
            </a:extLst>
          </p:cNvPr>
          <p:cNvSpPr txBox="1"/>
          <p:nvPr/>
        </p:nvSpPr>
        <p:spPr>
          <a:xfrm>
            <a:off x="557809" y="312781"/>
            <a:ext cx="4861688" cy="363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2000" b="1">
                <a:solidFill>
                  <a:schemeClr val="tx1"/>
                </a:solidFill>
                <a:latin typeface="Arial" panose="020B0604020202020204" pitchFamily="34" charset="0"/>
                <a:ea typeface="+mj-ea"/>
                <a:cs typeface="Arial" panose="020B0604020202020204" pitchFamily="34" charset="0"/>
              </a:rPr>
              <a:t>The Fairy Woodland Trail</a:t>
            </a:r>
          </a:p>
        </p:txBody>
      </p:sp>
      <p:sp>
        <p:nvSpPr>
          <p:cNvPr id="5" name="Rectangle 4"/>
          <p:cNvSpPr/>
          <p:nvPr/>
        </p:nvSpPr>
        <p:spPr>
          <a:xfrm>
            <a:off x="-1" y="0"/>
            <a:ext cx="318978" cy="6858000"/>
          </a:xfrm>
          <a:prstGeom prst="rect">
            <a:avLst/>
          </a:prstGeom>
          <a:solidFill>
            <a:srgbClr val="EF7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8314"/>
          <a:stretch/>
        </p:blipFill>
        <p:spPr>
          <a:xfrm>
            <a:off x="639760" y="782115"/>
            <a:ext cx="11215541" cy="5841969"/>
          </a:xfrm>
          <a:prstGeom prst="rect">
            <a:avLst/>
          </a:prstGeom>
        </p:spPr>
      </p:pic>
      <p:pic>
        <p:nvPicPr>
          <p:cNvPr id="2" name="Video 1">
            <a:hlinkClick r:id="" action="ppaction://media"/>
            <a:extLst>
              <a:ext uri="{FF2B5EF4-FFF2-40B4-BE49-F238E27FC236}">
                <a16:creationId xmlns:a16="http://schemas.microsoft.com/office/drawing/2014/main" id="{0062A67A-2E24-4E28-8521-900D0291BA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05855862"/>
      </p:ext>
    </p:extLst>
  </p:cSld>
  <p:clrMapOvr>
    <a:masterClrMapping/>
  </p:clrMapOvr>
  <mc:AlternateContent xmlns:mc="http://schemas.openxmlformats.org/markup-compatibility/2006" xmlns:p14="http://schemas.microsoft.com/office/powerpoint/2010/main">
    <mc:Choice Requires="p14">
      <p:transition spd="slow" p14:dur="2000" advTm="48857"/>
    </mc:Choice>
    <mc:Fallback xmlns="">
      <p:transition spd="slow" advTm="4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5753295" y="4208978"/>
            <a:ext cx="5049520" cy="2507171"/>
          </a:xfrm>
          <a:prstGeom prst="rect">
            <a:avLst/>
          </a:prstGeom>
        </p:spPr>
      </p:pic>
      <p:sp>
        <p:nvSpPr>
          <p:cNvPr id="4" name="Rectangle 3"/>
          <p:cNvSpPr/>
          <p:nvPr/>
        </p:nvSpPr>
        <p:spPr>
          <a:xfrm>
            <a:off x="-1" y="0"/>
            <a:ext cx="318978" cy="6858000"/>
          </a:xfrm>
          <a:prstGeom prst="rect">
            <a:avLst/>
          </a:prstGeom>
          <a:solidFill>
            <a:srgbClr val="EF7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C2D31002-967D-4B0E-9C76-40E53D886779}"/>
              </a:ext>
            </a:extLst>
          </p:cNvPr>
          <p:cNvSpPr txBox="1"/>
          <p:nvPr/>
        </p:nvSpPr>
        <p:spPr>
          <a:xfrm>
            <a:off x="557809" y="312781"/>
            <a:ext cx="7710868" cy="363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2000" b="1">
                <a:solidFill>
                  <a:schemeClr val="tx1"/>
                </a:solidFill>
                <a:latin typeface="Arial" panose="020B0604020202020204" pitchFamily="34" charset="0"/>
                <a:ea typeface="+mj-ea"/>
                <a:cs typeface="Arial" panose="020B0604020202020204" pitchFamily="34" charset="0"/>
              </a:rPr>
              <a:t>Summary of the Part 8 Process to date</a:t>
            </a:r>
          </a:p>
        </p:txBody>
      </p:sp>
      <p:sp>
        <p:nvSpPr>
          <p:cNvPr id="6" name="TextBox 5">
            <a:extLst>
              <a:ext uri="{FF2B5EF4-FFF2-40B4-BE49-F238E27FC236}">
                <a16:creationId xmlns:a16="http://schemas.microsoft.com/office/drawing/2014/main" id="{57BBA3EC-703D-4CD4-9FE2-4207198DDAE7}"/>
              </a:ext>
            </a:extLst>
          </p:cNvPr>
          <p:cNvSpPr txBox="1"/>
          <p:nvPr/>
        </p:nvSpPr>
        <p:spPr>
          <a:xfrm>
            <a:off x="557809" y="901104"/>
            <a:ext cx="8529344" cy="5444987"/>
          </a:xfrm>
          <a:prstGeom prst="rect">
            <a:avLst/>
          </a:prstGeom>
        </p:spPr>
        <p:txBody>
          <a:bodyPr vert="horz" lIns="91440" tIns="45720" rIns="91440" bIns="45720" rtlCol="0">
            <a:noAutofit/>
          </a:bodyPr>
          <a:lstStyle/>
          <a:p>
            <a:pPr>
              <a:lnSpc>
                <a:spcPct val="200000"/>
              </a:lnSpc>
              <a:spcAft>
                <a:spcPts val="600"/>
              </a:spcAft>
            </a:pPr>
            <a:r>
              <a:rPr lang="en-US" sz="1200">
                <a:solidFill>
                  <a:schemeClr val="bg2">
                    <a:lumMod val="50000"/>
                  </a:schemeClr>
                </a:solidFill>
                <a:latin typeface="Arial" panose="020B0604020202020204" pitchFamily="34" charset="0"/>
                <a:cs typeface="Arial" panose="020B0604020202020204" pitchFamily="34" charset="0"/>
              </a:rPr>
              <a:t>Non-Statutory Period </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Initial presentation to Elected Members.</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Consultation with SDCC staff.</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Public Online Webinar via Microsoft Teams.</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Website display of information with link and email address to post comments to.</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Postcard with information on how to view and share thoughts on the enhancements.</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Event Day in Corkagh Park (</a:t>
            </a:r>
            <a:r>
              <a:rPr lang="en-US" sz="1200" err="1">
                <a:latin typeface="Arial" panose="020B0604020202020204" pitchFamily="34" charset="0"/>
                <a:cs typeface="Arial" panose="020B0604020202020204" pitchFamily="34" charset="0"/>
              </a:rPr>
              <a:t>Covid</a:t>
            </a:r>
            <a:r>
              <a:rPr lang="en-US" sz="1200">
                <a:latin typeface="Arial" panose="020B0604020202020204" pitchFamily="34" charset="0"/>
                <a:cs typeface="Arial" panose="020B0604020202020204" pitchFamily="34" charset="0"/>
              </a:rPr>
              <a:t>-Safe) with display boards and attended by design consultants.</a:t>
            </a:r>
          </a:p>
          <a:p>
            <a:pPr>
              <a:lnSpc>
                <a:spcPct val="200000"/>
              </a:lnSpc>
              <a:spcAft>
                <a:spcPts val="600"/>
              </a:spcAft>
            </a:pPr>
            <a:r>
              <a:rPr lang="en-US" sz="1200">
                <a:solidFill>
                  <a:schemeClr val="bg2">
                    <a:lumMod val="50000"/>
                  </a:schemeClr>
                </a:solidFill>
                <a:latin typeface="Arial" panose="020B0604020202020204" pitchFamily="34" charset="0"/>
                <a:cs typeface="Arial" panose="020B0604020202020204" pitchFamily="34" charset="0"/>
              </a:rPr>
              <a:t>Statutory Period</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Part VIII advertised on 20</a:t>
            </a:r>
            <a:r>
              <a:rPr lang="en-US" sz="1200" baseline="30000">
                <a:latin typeface="Arial" panose="020B0604020202020204" pitchFamily="34" charset="0"/>
                <a:cs typeface="Arial" panose="020B0604020202020204" pitchFamily="34" charset="0"/>
              </a:rPr>
              <a:t>th</a:t>
            </a:r>
            <a:r>
              <a:rPr lang="en-US" sz="1200">
                <a:latin typeface="Arial" panose="020B0604020202020204" pitchFamily="34" charset="0"/>
                <a:cs typeface="Arial" panose="020B0604020202020204" pitchFamily="34" charset="0"/>
              </a:rPr>
              <a:t> of December 2021.</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Public Consultation period set to conclude 9</a:t>
            </a:r>
            <a:r>
              <a:rPr lang="en-US" sz="1200" baseline="30000">
                <a:latin typeface="Arial" panose="020B0604020202020204" pitchFamily="34" charset="0"/>
                <a:cs typeface="Arial" panose="020B0604020202020204" pitchFamily="34" charset="0"/>
              </a:rPr>
              <a:t>th</a:t>
            </a:r>
            <a:r>
              <a:rPr lang="en-US" sz="1200">
                <a:latin typeface="Arial" panose="020B0604020202020204" pitchFamily="34" charset="0"/>
                <a:cs typeface="Arial" panose="020B0604020202020204" pitchFamily="34" charset="0"/>
              </a:rPr>
              <a:t> February 2022. </a:t>
            </a:r>
          </a:p>
          <a:p>
            <a:pPr marL="228600" indent="-228600">
              <a:lnSpc>
                <a:spcPct val="200000"/>
              </a:lnSpc>
              <a:spcAft>
                <a:spcPts val="600"/>
              </a:spcAft>
              <a:buFont typeface="+mj-lt"/>
              <a:buAutoNum type="arabicPeriod"/>
            </a:pPr>
            <a:r>
              <a:rPr lang="en-US" sz="1200">
                <a:latin typeface="Arial" panose="020B0604020202020204" pitchFamily="34" charset="0"/>
                <a:cs typeface="Arial" panose="020B0604020202020204" pitchFamily="34" charset="0"/>
              </a:rPr>
              <a:t>Issue of CE report and recommendation.</a:t>
            </a:r>
          </a:p>
        </p:txBody>
      </p:sp>
      <p:pic>
        <p:nvPicPr>
          <p:cNvPr id="2" name="Picture 1"/>
          <p:cNvPicPr>
            <a:picLocks noChangeAspect="1"/>
          </p:cNvPicPr>
          <p:nvPr/>
        </p:nvPicPr>
        <p:blipFill>
          <a:blip r:embed="rId5"/>
          <a:stretch>
            <a:fillRect/>
          </a:stretch>
        </p:blipFill>
        <p:spPr>
          <a:xfrm rot="20944689">
            <a:off x="7203676" y="404637"/>
            <a:ext cx="3094279" cy="2195634"/>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6"/>
          <a:stretch>
            <a:fillRect/>
          </a:stretch>
        </p:blipFill>
        <p:spPr>
          <a:xfrm>
            <a:off x="8750816" y="1225763"/>
            <a:ext cx="2895316" cy="2052235"/>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7"/>
          <a:stretch>
            <a:fillRect/>
          </a:stretch>
        </p:blipFill>
        <p:spPr>
          <a:xfrm rot="805965">
            <a:off x="9412888" y="3282505"/>
            <a:ext cx="2162851" cy="3059079"/>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557808" y="5986188"/>
            <a:ext cx="5195486" cy="461665"/>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A number of submissions were made during the Statutory Consultation process. They have been summarized and responded to in the CE Report.</a:t>
            </a:r>
          </a:p>
        </p:txBody>
      </p:sp>
      <p:pic>
        <p:nvPicPr>
          <p:cNvPr id="10" name="Video 9">
            <a:hlinkClick r:id="" action="ppaction://media"/>
            <a:extLst>
              <a:ext uri="{FF2B5EF4-FFF2-40B4-BE49-F238E27FC236}">
                <a16:creationId xmlns:a16="http://schemas.microsoft.com/office/drawing/2014/main" id="{CE8C51B9-FFE2-4685-A382-2F7660D7D8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516077626"/>
      </p:ext>
    </p:extLst>
  </p:cSld>
  <p:clrMapOvr>
    <a:masterClrMapping/>
  </p:clrMapOvr>
  <mc:AlternateContent xmlns:mc="http://schemas.openxmlformats.org/markup-compatibility/2006" xmlns:p14="http://schemas.microsoft.com/office/powerpoint/2010/main">
    <mc:Choice Requires="p14">
      <p:transition spd="slow" p14:dur="2000" advTm="79180"/>
    </mc:Choice>
    <mc:Fallback xmlns="">
      <p:transition spd="slow" advTm="79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318978" cy="6858000"/>
          </a:xfrm>
          <a:prstGeom prst="rect">
            <a:avLst/>
          </a:prstGeom>
          <a:solidFill>
            <a:srgbClr val="EF7E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C2D31002-967D-4B0E-9C76-40E53D886779}"/>
              </a:ext>
            </a:extLst>
          </p:cNvPr>
          <p:cNvSpPr txBox="1"/>
          <p:nvPr/>
        </p:nvSpPr>
        <p:spPr>
          <a:xfrm>
            <a:off x="557808" y="312781"/>
            <a:ext cx="11212660" cy="504342"/>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Autofit/>
          </a:bodyPr>
          <a:lstStyle/>
          <a:p>
            <a:pPr marL="0" lvl="0" indent="0">
              <a:lnSpc>
                <a:spcPct val="90000"/>
              </a:lnSpc>
              <a:spcBef>
                <a:spcPct val="0"/>
              </a:spcBef>
              <a:spcAft>
                <a:spcPct val="35000"/>
              </a:spcAft>
            </a:pPr>
            <a:r>
              <a:rPr lang="en-US" sz="2000" b="1">
                <a:solidFill>
                  <a:schemeClr val="tx1"/>
                </a:solidFill>
                <a:latin typeface="Arial" panose="020B0604020202020204" pitchFamily="34" charset="0"/>
                <a:ea typeface="+mj-ea"/>
                <a:cs typeface="Arial" panose="020B0604020202020204" pitchFamily="34" charset="0"/>
              </a:rPr>
              <a:t>Issues Raised: please see CE report for full summary, response and recommendation in relation to the submissions received. </a:t>
            </a:r>
          </a:p>
        </p:txBody>
      </p:sp>
      <p:sp>
        <p:nvSpPr>
          <p:cNvPr id="7" name="TextBox 6">
            <a:extLst>
              <a:ext uri="{FF2B5EF4-FFF2-40B4-BE49-F238E27FC236}">
                <a16:creationId xmlns:a16="http://schemas.microsoft.com/office/drawing/2014/main" id="{51BDFA05-93FE-405B-A218-B52B29234105}"/>
              </a:ext>
            </a:extLst>
          </p:cNvPr>
          <p:cNvSpPr txBox="1"/>
          <p:nvPr/>
        </p:nvSpPr>
        <p:spPr>
          <a:xfrm>
            <a:off x="702066" y="1671027"/>
            <a:ext cx="5726259" cy="9787295"/>
          </a:xfrm>
          <a:prstGeom prst="rect">
            <a:avLst/>
          </a:prstGeom>
          <a:noFill/>
        </p:spPr>
        <p:txBody>
          <a:bodyPr wrap="square">
            <a:spAutoFit/>
          </a:bodyPr>
          <a:lstStyle/>
          <a:p>
            <a:r>
              <a:rPr lang="en-IE" sz="1800" b="1" u="sng">
                <a:effectLst/>
                <a:latin typeface="Arial Narrow" panose="020B0606020202030204" pitchFamily="34" charset="0"/>
                <a:ea typeface="Times New Roman" panose="02020603050405020304" pitchFamily="18" charset="0"/>
                <a:cs typeface="Arial" panose="020B0604020202020204" pitchFamily="34" charset="0"/>
              </a:rPr>
              <a:t>Addition of sports amenities/facilities</a:t>
            </a:r>
          </a:p>
          <a:p>
            <a:endParaRPr lang="en-IE" b="1" u="sng">
              <a:latin typeface="Arial Narrow" panose="020B0606020202030204" pitchFamily="34" charset="0"/>
              <a:ea typeface="Times New Roman" panose="02020603050405020304" pitchFamily="18" charset="0"/>
              <a:cs typeface="Arial" panose="020B0604020202020204" pitchFamily="34" charset="0"/>
            </a:endParaRPr>
          </a:p>
          <a:p>
            <a:r>
              <a:rPr lang="en-IE" sz="1800" b="1" u="sng">
                <a:effectLst/>
                <a:latin typeface="Arial Narrow" panose="020B0606020202030204" pitchFamily="34" charset="0"/>
                <a:ea typeface="Times New Roman" panose="02020603050405020304" pitchFamily="18" charset="0"/>
                <a:cs typeface="Arial" panose="020B0604020202020204" pitchFamily="34" charset="0"/>
              </a:rPr>
              <a:t>Upgrade of the Existing Recreational Facilities</a:t>
            </a:r>
            <a:endParaRPr lang="en-IE" sz="1800">
              <a:effectLst/>
              <a:latin typeface="Times New Roman" panose="02020603050405020304" pitchFamily="18" charset="0"/>
              <a:ea typeface="Times New Roman" panose="02020603050405020304" pitchFamily="18" charset="0"/>
            </a:endParaRPr>
          </a:p>
          <a:p>
            <a:endParaRPr lang="en-IE" sz="1800" b="1" u="sng">
              <a:effectLst/>
              <a:latin typeface="Arial Narrow" panose="020B0606020202030204" pitchFamily="34" charset="0"/>
              <a:ea typeface="Times New Roman" panose="02020603050405020304" pitchFamily="18" charset="0"/>
              <a:cs typeface="Arial" panose="020B0604020202020204" pitchFamily="34" charset="0"/>
            </a:endParaRPr>
          </a:p>
          <a:p>
            <a:r>
              <a:rPr lang="en-IE" sz="1800" b="1" u="sng">
                <a:effectLst/>
                <a:latin typeface="Arial Narrow" panose="020B0606020202030204" pitchFamily="34" charset="0"/>
                <a:ea typeface="Times New Roman" panose="02020603050405020304" pitchFamily="18" charset="0"/>
                <a:cs typeface="Arial" panose="020B0604020202020204" pitchFamily="34" charset="0"/>
              </a:rPr>
              <a:t>Ecology</a:t>
            </a:r>
          </a:p>
          <a:p>
            <a:endParaRPr lang="en-IE" b="1" u="sng">
              <a:latin typeface="Arial Narrow" panose="020B0606020202030204" pitchFamily="34" charset="0"/>
              <a:ea typeface="Times New Roman" panose="02020603050405020304" pitchFamily="18" charset="0"/>
              <a:cs typeface="Arial" panose="020B0604020202020204" pitchFamily="34" charset="0"/>
            </a:endParaRPr>
          </a:p>
          <a:p>
            <a:pPr>
              <a:spcAft>
                <a:spcPts val="0"/>
              </a:spcAft>
            </a:pPr>
            <a:r>
              <a:rPr lang="en-IE" sz="1800" b="1" u="sng">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Security and Privacy</a:t>
            </a:r>
          </a:p>
          <a:p>
            <a:pPr>
              <a:spcAft>
                <a:spcPts val="0"/>
              </a:spcAft>
            </a:pPr>
            <a:endParaRPr lang="en-IE" b="1" u="sng">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r>
              <a:rPr lang="en-IE" sz="1800" b="1" u="sng">
                <a:effectLst/>
                <a:latin typeface="Arial Narrow" panose="020B0606020202030204" pitchFamily="34" charset="0"/>
                <a:ea typeface="Times New Roman" panose="02020603050405020304" pitchFamily="18" charset="0"/>
                <a:cs typeface="Arial" panose="020B0604020202020204" pitchFamily="34" charset="0"/>
              </a:rPr>
              <a:t>New Footpath adjacent to Cherrywood Crescent</a:t>
            </a:r>
            <a:endParaRPr lang="en-IE" sz="1800">
              <a:effectLst/>
              <a:latin typeface="Times New Roman" panose="02020603050405020304" pitchFamily="18" charset="0"/>
              <a:ea typeface="Times New Roman" panose="02020603050405020304" pitchFamily="18" charset="0"/>
            </a:endParaRPr>
          </a:p>
          <a:p>
            <a:pPr>
              <a:spcAft>
                <a:spcPts val="0"/>
              </a:spcAft>
            </a:pPr>
            <a:endParaRPr lang="en-IE" sz="1800" b="1" u="sng">
              <a:solidFill>
                <a:srgbClr val="000000"/>
              </a:solidFill>
              <a:effectLst/>
              <a:latin typeface="Arial Narrow" panose="020B0606020202030204" pitchFamily="34" charset="0"/>
              <a:ea typeface="Times New Roman" panose="02020603050405020304" pitchFamily="18" charset="0"/>
              <a:cs typeface="Arial" panose="020B0604020202020204" pitchFamily="34" charset="0"/>
            </a:endParaRPr>
          </a:p>
          <a:p>
            <a:r>
              <a:rPr lang="en-IE" sz="1800" b="1" u="sng">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Signage</a:t>
            </a:r>
          </a:p>
          <a:p>
            <a:endParaRPr lang="en-IE" sz="1800">
              <a:effectLst/>
              <a:latin typeface="Times New Roman" panose="02020603050405020304" pitchFamily="18" charset="0"/>
              <a:ea typeface="Times New Roman" panose="02020603050405020304" pitchFamily="18" charset="0"/>
            </a:endParaRPr>
          </a:p>
          <a:p>
            <a:r>
              <a:rPr lang="en-IE" sz="1800" b="1" u="sng">
                <a:effectLst/>
                <a:latin typeface="Arial Narrow" panose="020B0606020202030204" pitchFamily="34" charset="0"/>
                <a:ea typeface="Times New Roman" panose="02020603050405020304" pitchFamily="18" charset="0"/>
                <a:cs typeface="Arial" panose="020B0604020202020204" pitchFamily="34" charset="0"/>
              </a:rPr>
              <a:t>Car Parks and Vehicular Traffic</a:t>
            </a:r>
          </a:p>
          <a:p>
            <a:endParaRPr lang="en-IE" sz="1800" b="1" u="sng">
              <a:effectLst/>
              <a:latin typeface="Arial Narrow" panose="020B0606020202030204" pitchFamily="34" charset="0"/>
              <a:ea typeface="Times New Roman" panose="02020603050405020304" pitchFamily="18" charset="0"/>
              <a:cs typeface="Arial" panose="020B0604020202020204" pitchFamily="34" charset="0"/>
            </a:endParaRPr>
          </a:p>
          <a:p>
            <a:r>
              <a:rPr lang="en-IE" sz="1800" b="1" u="sng">
                <a:effectLst/>
                <a:latin typeface="Arial Narrow" panose="020B0606020202030204" pitchFamily="34" charset="0"/>
                <a:ea typeface="Times New Roman" panose="02020603050405020304" pitchFamily="18" charset="0"/>
                <a:cs typeface="Arial" panose="020B0604020202020204" pitchFamily="34" charset="0"/>
              </a:rPr>
              <a:t>Proposed Hub Area and Provision of Shops, Café and Outdoor Market</a:t>
            </a:r>
          </a:p>
          <a:p>
            <a:endParaRPr lang="en-IE" b="1" u="sng">
              <a:latin typeface="Arial Narrow" panose="020B0606020202030204" pitchFamily="34" charset="0"/>
              <a:ea typeface="Times New Roman" panose="02020603050405020304" pitchFamily="18" charset="0"/>
              <a:cs typeface="Arial" panose="020B0604020202020204" pitchFamily="34" charset="0"/>
            </a:endParaRPr>
          </a:p>
          <a:p>
            <a:endParaRPr lang="en-IE" sz="1800">
              <a:effectLst/>
              <a:latin typeface="Times New Roman" panose="02020603050405020304" pitchFamily="18" charset="0"/>
              <a:ea typeface="Times New Roman" panose="02020603050405020304" pitchFamily="18" charset="0"/>
            </a:endParaRPr>
          </a:p>
          <a:p>
            <a:pPr>
              <a:spcAft>
                <a:spcPts val="0"/>
              </a:spcAft>
            </a:pPr>
            <a:endParaRPr lang="en-IE" b="1" u="sng">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endParaRPr lang="en-IE" sz="1800">
              <a:effectLst/>
              <a:latin typeface="Times New Roman" panose="02020603050405020304" pitchFamily="18" charset="0"/>
              <a:ea typeface="Times New Roman" panose="02020603050405020304" pitchFamily="18" charset="0"/>
            </a:endParaRPr>
          </a:p>
          <a:p>
            <a:endParaRPr lang="en-IE" sz="1800">
              <a:effectLst/>
              <a:latin typeface="Times New Roman" panose="02020603050405020304" pitchFamily="18" charset="0"/>
              <a:ea typeface="Times New Roman" panose="02020603050405020304" pitchFamily="18" charset="0"/>
            </a:endParaRPr>
          </a:p>
          <a:p>
            <a:endParaRPr lang="en-IE" sz="1800">
              <a:effectLst/>
              <a:latin typeface="Times New Roman" panose="02020603050405020304" pitchFamily="18" charset="0"/>
              <a:ea typeface="Times New Roman" panose="02020603050405020304" pitchFamily="18" charset="0"/>
            </a:endParaRPr>
          </a:p>
          <a:p>
            <a:endParaRPr lang="en-IE" sz="1800">
              <a:effectLst/>
              <a:latin typeface="Times New Roman" panose="02020603050405020304" pitchFamily="18" charset="0"/>
              <a:ea typeface="Times New Roman" panose="02020603050405020304" pitchFamily="18" charset="0"/>
            </a:endParaRPr>
          </a:p>
          <a:p>
            <a:endParaRPr lang="en-IE" sz="1800">
              <a:effectLst/>
              <a:latin typeface="Times New Roman" panose="02020603050405020304" pitchFamily="18" charset="0"/>
              <a:ea typeface="Times New Roman" panose="02020603050405020304" pitchFamily="18" charset="0"/>
            </a:endParaRPr>
          </a:p>
          <a:p>
            <a:pPr>
              <a:spcAft>
                <a:spcPts val="0"/>
              </a:spcAft>
            </a:pPr>
            <a:endParaRPr lang="en-IE" sz="1800">
              <a:effectLst/>
              <a:latin typeface="Times New Roman" panose="02020603050405020304" pitchFamily="18" charset="0"/>
              <a:ea typeface="Times New Roman" panose="02020603050405020304" pitchFamily="18" charset="0"/>
            </a:endParaRPr>
          </a:p>
          <a:p>
            <a:endParaRPr lang="en-IE" sz="1800">
              <a:effectLst/>
              <a:latin typeface="Times New Roman" panose="02020603050405020304" pitchFamily="18" charset="0"/>
              <a:ea typeface="Times New Roman" panose="02020603050405020304" pitchFamily="18" charset="0"/>
            </a:endParaRPr>
          </a:p>
          <a:p>
            <a:endParaRPr lang="en-IE"/>
          </a:p>
          <a:p>
            <a:endParaRPr lang="en-IE"/>
          </a:p>
          <a:p>
            <a:endParaRPr lang="en-IE"/>
          </a:p>
          <a:p>
            <a:endParaRPr lang="en-IE"/>
          </a:p>
          <a:p>
            <a:endParaRPr lang="en-IE"/>
          </a:p>
          <a:p>
            <a:endParaRPr lang="en-IE"/>
          </a:p>
          <a:p>
            <a:endParaRPr lang="en-IE"/>
          </a:p>
          <a:p>
            <a:endParaRPr lang="en-IE"/>
          </a:p>
          <a:p>
            <a:r>
              <a:rPr lang="en-IE"/>
              <a:t> </a:t>
            </a:r>
          </a:p>
        </p:txBody>
      </p:sp>
      <p:sp>
        <p:nvSpPr>
          <p:cNvPr id="3" name="TextBox 2">
            <a:extLst>
              <a:ext uri="{FF2B5EF4-FFF2-40B4-BE49-F238E27FC236}">
                <a16:creationId xmlns:a16="http://schemas.microsoft.com/office/drawing/2014/main" id="{01BAEE94-1669-444C-BA13-AED57C877A57}"/>
              </a:ext>
            </a:extLst>
          </p:cNvPr>
          <p:cNvSpPr txBox="1"/>
          <p:nvPr/>
        </p:nvSpPr>
        <p:spPr>
          <a:xfrm>
            <a:off x="6791959" y="1601108"/>
            <a:ext cx="4625976" cy="6463308"/>
          </a:xfrm>
          <a:prstGeom prst="rect">
            <a:avLst/>
          </a:prstGeom>
          <a:noFill/>
        </p:spPr>
        <p:txBody>
          <a:bodyPr wrap="square" rtlCol="0">
            <a:spAutoFit/>
          </a:bodyPr>
          <a:lstStyle/>
          <a:p>
            <a:r>
              <a:rPr lang="en-IE" sz="1800" b="1" u="sng">
                <a:effectLst/>
                <a:latin typeface="Arial Narrow" panose="020B0606020202030204" pitchFamily="34" charset="0"/>
                <a:ea typeface="Times New Roman" panose="02020603050405020304" pitchFamily="18" charset="0"/>
                <a:cs typeface="Arial" panose="020B0604020202020204" pitchFamily="34" charset="0"/>
              </a:rPr>
              <a:t>Suggestions for alternative uses of the Building in the Hub Zone</a:t>
            </a:r>
          </a:p>
          <a:p>
            <a:endParaRPr lang="en-IE" b="1" u="sng">
              <a:latin typeface="Arial Narrow" panose="020B0606020202030204" pitchFamily="34" charset="0"/>
              <a:ea typeface="Times New Roman" panose="02020603050405020304" pitchFamily="18" charset="0"/>
              <a:cs typeface="Arial" panose="020B0604020202020204" pitchFamily="34" charset="0"/>
            </a:endParaRPr>
          </a:p>
          <a:p>
            <a:r>
              <a:rPr lang="en-GB" sz="1800" b="1" u="sng">
                <a:effectLst/>
                <a:latin typeface="Arial Narrow" panose="020B0606020202030204" pitchFamily="34" charset="0"/>
                <a:ea typeface="Times New Roman" panose="02020603050405020304" pitchFamily="18" charset="0"/>
                <a:cs typeface="Arial" panose="020B0604020202020204" pitchFamily="34" charset="0"/>
              </a:rPr>
              <a:t>Architectural Conservation</a:t>
            </a:r>
            <a:endParaRPr lang="en-IE" sz="1800" b="1" u="sng">
              <a:effectLst/>
              <a:latin typeface="Arial Narrow" panose="020B0606020202030204" pitchFamily="34" charset="0"/>
              <a:ea typeface="Times New Roman" panose="02020603050405020304" pitchFamily="18" charset="0"/>
              <a:cs typeface="Arial" panose="020B0604020202020204" pitchFamily="34" charset="0"/>
            </a:endParaRPr>
          </a:p>
          <a:p>
            <a:endParaRPr lang="en-IE" b="1" u="sng">
              <a:latin typeface="Arial Narrow" panose="020B0606020202030204" pitchFamily="34" charset="0"/>
              <a:ea typeface="Times New Roman" panose="02020603050405020304" pitchFamily="18" charset="0"/>
              <a:cs typeface="Arial" panose="020B0604020202020204" pitchFamily="34" charset="0"/>
            </a:endParaRPr>
          </a:p>
          <a:p>
            <a:r>
              <a:rPr lang="en-IE" sz="1800" b="1" u="sng">
                <a:effectLst/>
                <a:latin typeface="Arial Narrow" panose="020B0606020202030204" pitchFamily="34" charset="0"/>
                <a:ea typeface="Times New Roman" panose="02020603050405020304" pitchFamily="18" charset="0"/>
                <a:cs typeface="Arial" panose="020B0604020202020204" pitchFamily="34" charset="0"/>
              </a:rPr>
              <a:t>Provision of cycle parking and wider pathways for cyclists</a:t>
            </a:r>
          </a:p>
          <a:p>
            <a:endParaRPr lang="en-IE" b="1" u="sng">
              <a:latin typeface="Arial Narrow" panose="020B0606020202030204" pitchFamily="34" charset="0"/>
              <a:ea typeface="Times New Roman" panose="02020603050405020304" pitchFamily="18" charset="0"/>
              <a:cs typeface="Arial" panose="020B0604020202020204" pitchFamily="34" charset="0"/>
            </a:endParaRPr>
          </a:p>
          <a:p>
            <a:r>
              <a:rPr lang="en-IE" sz="1800" b="1" u="sng">
                <a:effectLst/>
                <a:latin typeface="Arial Narrow" panose="020B0606020202030204" pitchFamily="34" charset="0"/>
                <a:ea typeface="Times New Roman" panose="02020603050405020304" pitchFamily="18" charset="0"/>
                <a:cs typeface="Arial" panose="020B0604020202020204" pitchFamily="34" charset="0"/>
              </a:rPr>
              <a:t>Pedestrian and Cycle Routes and access to the park</a:t>
            </a:r>
            <a:endParaRPr lang="en-IE" sz="1800">
              <a:effectLst/>
              <a:latin typeface="Times New Roman" panose="02020603050405020304" pitchFamily="18" charset="0"/>
              <a:ea typeface="Times New Roman" panose="02020603050405020304" pitchFamily="18" charset="0"/>
            </a:endParaRPr>
          </a:p>
          <a:p>
            <a:endParaRPr lang="en-IE" sz="1800">
              <a:effectLst/>
              <a:latin typeface="Times New Roman" panose="02020603050405020304" pitchFamily="18" charset="0"/>
              <a:ea typeface="Times New Roman" panose="02020603050405020304" pitchFamily="18" charset="0"/>
            </a:endParaRPr>
          </a:p>
          <a:p>
            <a:endParaRPr lang="en-IE">
              <a:latin typeface="Times New Roman" panose="02020603050405020304" pitchFamily="18" charset="0"/>
              <a:ea typeface="Times New Roman" panose="02020603050405020304" pitchFamily="18" charset="0"/>
            </a:endParaRPr>
          </a:p>
          <a:p>
            <a:r>
              <a:rPr lang="en-IE" sz="1800" b="1" u="sng">
                <a:effectLst/>
                <a:latin typeface="Arial Narrow" panose="020B0606020202030204" pitchFamily="34" charset="0"/>
                <a:ea typeface="Times New Roman" panose="02020603050405020304" pitchFamily="18" charset="0"/>
                <a:cs typeface="Arial" panose="020B0604020202020204" pitchFamily="34" charset="0"/>
              </a:rPr>
              <a:t>Air Traffic</a:t>
            </a:r>
          </a:p>
          <a:p>
            <a:endParaRPr lang="en-IE" b="1" u="sng">
              <a:latin typeface="Arial Narrow" panose="020B0606020202030204" pitchFamily="34" charset="0"/>
              <a:ea typeface="Times New Roman" panose="02020603050405020304" pitchFamily="18" charset="0"/>
              <a:cs typeface="Arial" panose="020B0604020202020204" pitchFamily="34" charset="0"/>
            </a:endParaRPr>
          </a:p>
          <a:p>
            <a:r>
              <a:rPr lang="en-IE" sz="1800" b="1" u="sng">
                <a:effectLst/>
                <a:latin typeface="Arial Narrow" panose="020B0606020202030204" pitchFamily="34" charset="0"/>
                <a:ea typeface="Times New Roman" panose="02020603050405020304" pitchFamily="18" charset="0"/>
                <a:cs typeface="Arial" panose="020B0604020202020204" pitchFamily="34" charset="0"/>
              </a:rPr>
              <a:t>Litter Control and Maintenance</a:t>
            </a:r>
          </a:p>
          <a:p>
            <a:endParaRPr lang="en-IE" b="1" u="sng">
              <a:latin typeface="Arial Narrow" panose="020B0606020202030204" pitchFamily="34" charset="0"/>
              <a:ea typeface="Times New Roman" panose="02020603050405020304" pitchFamily="18" charset="0"/>
              <a:cs typeface="Arial" panose="020B0604020202020204" pitchFamily="34" charset="0"/>
            </a:endParaRPr>
          </a:p>
          <a:p>
            <a:r>
              <a:rPr lang="en-IE" sz="1800" b="1" u="sng" err="1">
                <a:effectLst/>
                <a:latin typeface="Arial Narrow" panose="020B0606020202030204" pitchFamily="34" charset="0"/>
                <a:ea typeface="Times New Roman" panose="02020603050405020304" pitchFamily="18" charset="0"/>
                <a:cs typeface="Arial" panose="020B0604020202020204" pitchFamily="34" charset="0"/>
              </a:rPr>
              <a:t>Camac</a:t>
            </a:r>
            <a:r>
              <a:rPr lang="en-IE" sz="1800" b="1" u="sng">
                <a:effectLst/>
                <a:latin typeface="Arial Narrow" panose="020B0606020202030204" pitchFamily="34" charset="0"/>
                <a:ea typeface="Times New Roman" panose="02020603050405020304" pitchFamily="18" charset="0"/>
                <a:cs typeface="Arial" panose="020B0604020202020204" pitchFamily="34" charset="0"/>
              </a:rPr>
              <a:t> Flood Alleviation Scheme</a:t>
            </a:r>
          </a:p>
          <a:p>
            <a:endParaRPr lang="en-IE" b="1" u="sng">
              <a:latin typeface="Arial Narrow" panose="020B0606020202030204" pitchFamily="34" charset="0"/>
              <a:ea typeface="Times New Roman" panose="02020603050405020304" pitchFamily="18" charset="0"/>
              <a:cs typeface="Arial" panose="020B0604020202020204" pitchFamily="34" charset="0"/>
            </a:endParaRPr>
          </a:p>
          <a:p>
            <a:endParaRPr lang="en-IE" sz="1800" b="1" u="sng">
              <a:effectLst/>
              <a:latin typeface="Arial Narrow" panose="020B0606020202030204" pitchFamily="34" charset="0"/>
              <a:ea typeface="Times New Roman" panose="02020603050405020304" pitchFamily="18" charset="0"/>
              <a:cs typeface="Arial" panose="020B0604020202020204" pitchFamily="34" charset="0"/>
            </a:endParaRPr>
          </a:p>
          <a:p>
            <a:endParaRPr lang="en-IE" b="1" u="sng">
              <a:latin typeface="Arial Narrow" panose="020B0606020202030204" pitchFamily="34" charset="0"/>
              <a:ea typeface="Times New Roman" panose="02020603050405020304" pitchFamily="18" charset="0"/>
              <a:cs typeface="Arial" panose="020B0604020202020204" pitchFamily="34" charset="0"/>
            </a:endParaRPr>
          </a:p>
          <a:p>
            <a:endParaRPr lang="en-IE" sz="1800" b="1" u="sng">
              <a:effectLst/>
              <a:latin typeface="Arial Narrow" panose="020B0606020202030204" pitchFamily="34" charset="0"/>
              <a:ea typeface="Times New Roman" panose="02020603050405020304" pitchFamily="18" charset="0"/>
              <a:cs typeface="Arial" panose="020B0604020202020204" pitchFamily="34" charset="0"/>
            </a:endParaRPr>
          </a:p>
          <a:p>
            <a:endParaRPr lang="en-IE" sz="1800">
              <a:effectLst/>
              <a:latin typeface="Times New Roman" panose="02020603050405020304" pitchFamily="18" charset="0"/>
              <a:ea typeface="Times New Roman" panose="02020603050405020304" pitchFamily="18" charset="0"/>
            </a:endParaRPr>
          </a:p>
          <a:p>
            <a:endParaRPr lang="en-IE"/>
          </a:p>
        </p:txBody>
      </p:sp>
      <p:pic>
        <p:nvPicPr>
          <p:cNvPr id="2" name="Video 1">
            <a:hlinkClick r:id="" action="ppaction://media"/>
            <a:extLst>
              <a:ext uri="{FF2B5EF4-FFF2-40B4-BE49-F238E27FC236}">
                <a16:creationId xmlns:a16="http://schemas.microsoft.com/office/drawing/2014/main" id="{BCFA8E6C-7BCF-4E13-AA53-1E78BD3583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36969425"/>
      </p:ext>
    </p:extLst>
  </p:cSld>
  <p:clrMapOvr>
    <a:masterClrMapping/>
  </p:clrMapOvr>
  <mc:AlternateContent xmlns:mc="http://schemas.openxmlformats.org/markup-compatibility/2006" xmlns:p14="http://schemas.microsoft.com/office/powerpoint/2010/main">
    <mc:Choice Requires="p14">
      <p:transition spd="slow" p14:dur="2000" advTm="15628"/>
    </mc:Choice>
    <mc:Fallback xmlns="">
      <p:transition spd="slow" advTm="15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984A99D37844EA728838D117CC21F" ma:contentTypeVersion="14" ma:contentTypeDescription="Create a new document." ma:contentTypeScope="" ma:versionID="865ce372e100941a5795919dc1945d40">
  <xsd:schema xmlns:xsd="http://www.w3.org/2001/XMLSchema" xmlns:xs="http://www.w3.org/2001/XMLSchema" xmlns:p="http://schemas.microsoft.com/office/2006/metadata/properties" xmlns:ns3="0a273788-a56b-48c8-ae5a-1b8588215b5c" xmlns:ns4="f70abbc7-760c-4631-b865-6ef9d371c53c" targetNamespace="http://schemas.microsoft.com/office/2006/metadata/properties" ma:root="true" ma:fieldsID="6c0d37bd4984a969f2453154113feda7" ns3:_="" ns4:_="">
    <xsd:import namespace="0a273788-a56b-48c8-ae5a-1b8588215b5c"/>
    <xsd:import namespace="f70abbc7-760c-4631-b865-6ef9d371c53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273788-a56b-48c8-ae5a-1b8588215b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70abbc7-760c-4631-b865-6ef9d371c5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3F26F-5968-4AC7-AF40-568E9A99E625}">
  <ds:schemaRefs>
    <ds:schemaRef ds:uri="http://schemas.microsoft.com/sharepoint/v3/contenttype/forms"/>
  </ds:schemaRefs>
</ds:datastoreItem>
</file>

<file path=customXml/itemProps2.xml><?xml version="1.0" encoding="utf-8"?>
<ds:datastoreItem xmlns:ds="http://schemas.openxmlformats.org/officeDocument/2006/customXml" ds:itemID="{E0944C04-2AA3-4F8A-9117-712E3D432242}">
  <ds:schemaRefs>
    <ds:schemaRef ds:uri="0a273788-a56b-48c8-ae5a-1b8588215b5c"/>
    <ds:schemaRef ds:uri="f70abbc7-760c-4631-b865-6ef9d371c5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6165EB0-15DB-41F3-A6C7-4D16E35A6F57}">
  <ds:schemaRefs>
    <ds:schemaRef ds:uri="0a273788-a56b-48c8-ae5a-1b8588215b5c"/>
    <ds:schemaRef ds:uri="f70abbc7-760c-4631-b865-6ef9d371c5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850</Words>
  <Application>Microsoft Office PowerPoint</Application>
  <PresentationFormat>Widescreen</PresentationFormat>
  <Paragraphs>115</Paragraphs>
  <Slides>11</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Narrow</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Furlong</dc:creator>
  <cp:lastModifiedBy>Suzanne Furlong</cp:lastModifiedBy>
  <cp:revision>2</cp:revision>
  <dcterms:created xsi:type="dcterms:W3CDTF">2021-12-17T18:41:33Z</dcterms:created>
  <dcterms:modified xsi:type="dcterms:W3CDTF">2022-02-11T16:46:22Z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0x0101005B8984A99D37844EA728838D117CC21F</vt:lpwstr>
  </property>
</Properties>
</file>