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9" r:id="rId2"/>
    <p:sldId id="257" r:id="rId3"/>
    <p:sldId id="348" r:id="rId4"/>
    <p:sldId id="273" r:id="rId5"/>
    <p:sldId id="343" r:id="rId6"/>
    <p:sldId id="355" r:id="rId7"/>
    <p:sldId id="354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5D7D76-5E2E-42CC-B64F-33BC634E045D}">
          <p14:sldIdLst>
            <p14:sldId id="339"/>
            <p14:sldId id="257"/>
            <p14:sldId id="348"/>
            <p14:sldId id="273"/>
            <p14:sldId id="343"/>
            <p14:sldId id="355"/>
            <p14:sldId id="35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6501E-ED52-4774-9854-18614F07C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B6F71-786C-47DD-8B42-E3F7D3CDC3DF}">
      <dgm:prSet/>
      <dgm:spPr/>
      <dgm:t>
        <a:bodyPr/>
        <a:lstStyle/>
        <a:p>
          <a:pPr algn="l"/>
          <a:r>
            <a:rPr lang="en-GB" b="1" dirty="0"/>
            <a:t>Kilcarbery:</a:t>
          </a:r>
          <a:r>
            <a:rPr lang="en-GB" dirty="0"/>
            <a:t>	1,034 homes with 30% social (310 homes)</a:t>
          </a:r>
          <a:endParaRPr lang="en-US" dirty="0"/>
        </a:p>
      </dgm:t>
    </dgm:pt>
    <dgm:pt modelId="{D24EFD49-0075-4F8E-8690-84AF48288E4F}" type="parTrans" cxnId="{7294C3E1-99DD-4430-B919-F7EE65DB0D70}">
      <dgm:prSet/>
      <dgm:spPr/>
      <dgm:t>
        <a:bodyPr/>
        <a:lstStyle/>
        <a:p>
          <a:endParaRPr lang="en-US"/>
        </a:p>
      </dgm:t>
    </dgm:pt>
    <dgm:pt modelId="{74710823-59FD-4055-B87D-339F2DDE3607}" type="sibTrans" cxnId="{7294C3E1-99DD-4430-B919-F7EE65DB0D70}">
      <dgm:prSet/>
      <dgm:spPr/>
      <dgm:t>
        <a:bodyPr/>
        <a:lstStyle/>
        <a:p>
          <a:endParaRPr lang="en-US"/>
        </a:p>
      </dgm:t>
    </dgm:pt>
    <dgm:pt modelId="{3EE8F756-A03C-4ABB-86DC-C86C3D3D7CFF}">
      <dgm:prSet custT="1"/>
      <dgm:spPr/>
      <dgm:t>
        <a:bodyPr/>
        <a:lstStyle/>
        <a:p>
          <a:r>
            <a:rPr lang="en-GB" sz="1600" dirty="0"/>
            <a:t>Also includes affordable housing - 74 cost rental &amp; 50 “discounted” homes</a:t>
          </a:r>
          <a:endParaRPr lang="en-US" sz="1600" dirty="0"/>
        </a:p>
      </dgm:t>
    </dgm:pt>
    <dgm:pt modelId="{991B0D6D-E568-4F86-B87B-E973E4687B3E}" type="parTrans" cxnId="{58E90054-D6D1-4357-8411-535A296D88DD}">
      <dgm:prSet/>
      <dgm:spPr/>
      <dgm:t>
        <a:bodyPr/>
        <a:lstStyle/>
        <a:p>
          <a:endParaRPr lang="en-US"/>
        </a:p>
      </dgm:t>
    </dgm:pt>
    <dgm:pt modelId="{15486F12-1793-49F3-BC4F-72BD138009D4}" type="sibTrans" cxnId="{58E90054-D6D1-4357-8411-535A296D88DD}">
      <dgm:prSet/>
      <dgm:spPr/>
      <dgm:t>
        <a:bodyPr/>
        <a:lstStyle/>
        <a:p>
          <a:endParaRPr lang="en-US"/>
        </a:p>
      </dgm:t>
    </dgm:pt>
    <dgm:pt modelId="{ADB350FE-982A-4F53-B4CC-1B20A8C755B2}">
      <dgm:prSet custT="1"/>
      <dgm:spPr/>
      <dgm:t>
        <a:bodyPr/>
        <a:lstStyle/>
        <a:p>
          <a:r>
            <a:rPr lang="en-US" sz="1600" dirty="0"/>
            <a:t>Initial social, affordable purchase and cost rental homes due for delivery Q2 2022</a:t>
          </a:r>
        </a:p>
      </dgm:t>
    </dgm:pt>
    <dgm:pt modelId="{1E942B2A-A85B-4E7E-8B0F-804A81781633}" type="parTrans" cxnId="{E26B4BF5-2BB6-4323-98CF-2855A3E0AEC1}">
      <dgm:prSet/>
      <dgm:spPr/>
      <dgm:t>
        <a:bodyPr/>
        <a:lstStyle/>
        <a:p>
          <a:endParaRPr lang="en-US"/>
        </a:p>
      </dgm:t>
    </dgm:pt>
    <dgm:pt modelId="{23507B9C-E867-4146-B786-14EFE262E9AE}" type="sibTrans" cxnId="{E26B4BF5-2BB6-4323-98CF-2855A3E0AEC1}">
      <dgm:prSet/>
      <dgm:spPr/>
      <dgm:t>
        <a:bodyPr/>
        <a:lstStyle/>
        <a:p>
          <a:endParaRPr lang="en-US"/>
        </a:p>
      </dgm:t>
    </dgm:pt>
    <dgm:pt modelId="{238BA40E-9EC8-48B9-BCE8-B3023242CDD2}">
      <dgm:prSet/>
      <dgm:spPr/>
      <dgm:t>
        <a:bodyPr/>
        <a:lstStyle/>
        <a:p>
          <a:r>
            <a:rPr lang="en-IE" b="1" dirty="0"/>
            <a:t>Killinarden: </a:t>
          </a:r>
          <a:r>
            <a:rPr lang="en-IE" dirty="0"/>
            <a:t>620 homes including 125 social homes &amp;  372 affordable purchase</a:t>
          </a:r>
          <a:endParaRPr lang="en-US" dirty="0"/>
        </a:p>
      </dgm:t>
    </dgm:pt>
    <dgm:pt modelId="{F63BE259-B3B1-4D24-9D7B-B1B02A33EAA5}" type="parTrans" cxnId="{586D1642-EDCB-4039-ABB8-9B8F82CF3701}">
      <dgm:prSet/>
      <dgm:spPr/>
      <dgm:t>
        <a:bodyPr/>
        <a:lstStyle/>
        <a:p>
          <a:endParaRPr lang="en-US"/>
        </a:p>
      </dgm:t>
    </dgm:pt>
    <dgm:pt modelId="{5FD30198-851A-4CD2-8974-17EA22E7C68A}" type="sibTrans" cxnId="{586D1642-EDCB-4039-ABB8-9B8F82CF3701}">
      <dgm:prSet/>
      <dgm:spPr/>
      <dgm:t>
        <a:bodyPr/>
        <a:lstStyle/>
        <a:p>
          <a:endParaRPr lang="en-US"/>
        </a:p>
      </dgm:t>
    </dgm:pt>
    <dgm:pt modelId="{60AA480F-B676-45E9-8043-C497DE00EE3D}">
      <dgm:prSet custT="1"/>
      <dgm:spPr/>
      <dgm:t>
        <a:bodyPr/>
        <a:lstStyle/>
        <a:p>
          <a:r>
            <a:rPr lang="en-IE" sz="1600" dirty="0"/>
            <a:t>SHD stage 2 meeting with An Board Pleanála 10</a:t>
          </a:r>
          <a:r>
            <a:rPr lang="en-IE" sz="1600" baseline="30000" dirty="0"/>
            <a:t>th</a:t>
          </a:r>
          <a:r>
            <a:rPr lang="en-IE" sz="1600" dirty="0"/>
            <a:t> February 2022</a:t>
          </a:r>
          <a:endParaRPr lang="en-US" sz="1600" dirty="0"/>
        </a:p>
      </dgm:t>
    </dgm:pt>
    <dgm:pt modelId="{42988093-4030-4510-BA41-D84573778A70}" type="parTrans" cxnId="{FA81A83D-385D-4C6D-A229-1603BE124E17}">
      <dgm:prSet/>
      <dgm:spPr/>
      <dgm:t>
        <a:bodyPr/>
        <a:lstStyle/>
        <a:p>
          <a:endParaRPr lang="en-US"/>
        </a:p>
      </dgm:t>
    </dgm:pt>
    <dgm:pt modelId="{9FC4B243-5039-40BA-A5A3-220A8412A5AA}" type="sibTrans" cxnId="{FA81A83D-385D-4C6D-A229-1603BE124E17}">
      <dgm:prSet/>
      <dgm:spPr/>
      <dgm:t>
        <a:bodyPr/>
        <a:lstStyle/>
        <a:p>
          <a:endParaRPr lang="en-US"/>
        </a:p>
      </dgm:t>
    </dgm:pt>
    <dgm:pt modelId="{5C25769B-77C3-4422-A37A-0BBE0194EF36}">
      <dgm:prSet custT="1"/>
      <dgm:spPr/>
      <dgm:t>
        <a:bodyPr/>
        <a:lstStyle/>
        <a:p>
          <a:r>
            <a:rPr lang="en-IE" sz="1600" dirty="0"/>
            <a:t>Delivery from late 2023 (subject to planning)</a:t>
          </a:r>
          <a:endParaRPr lang="en-US" sz="1600" dirty="0"/>
        </a:p>
      </dgm:t>
    </dgm:pt>
    <dgm:pt modelId="{09DC48FA-B639-40D1-B92D-5EFA3D10B426}" type="parTrans" cxnId="{FC73FA7B-F03B-4FCD-B712-72C3EE76C0C7}">
      <dgm:prSet/>
      <dgm:spPr/>
      <dgm:t>
        <a:bodyPr/>
        <a:lstStyle/>
        <a:p>
          <a:endParaRPr lang="en-US"/>
        </a:p>
      </dgm:t>
    </dgm:pt>
    <dgm:pt modelId="{A849FA1A-049E-4D15-8A7F-6315A066D989}" type="sibTrans" cxnId="{FC73FA7B-F03B-4FCD-B712-72C3EE76C0C7}">
      <dgm:prSet/>
      <dgm:spPr/>
      <dgm:t>
        <a:bodyPr/>
        <a:lstStyle/>
        <a:p>
          <a:endParaRPr lang="en-US"/>
        </a:p>
      </dgm:t>
    </dgm:pt>
    <dgm:pt modelId="{2733BD3F-2226-4D04-820A-F3A6D36C13FB}">
      <dgm:prSet/>
      <dgm:spPr/>
      <dgm:t>
        <a:bodyPr/>
        <a:lstStyle/>
        <a:p>
          <a:r>
            <a:rPr lang="en-IE" b="1" dirty="0"/>
            <a:t>Clonburris: </a:t>
          </a:r>
          <a:r>
            <a:rPr lang="en-IE" dirty="0"/>
            <a:t>Phases 1 &amp; 2 comprising approx. 400 homes (120 social) under design</a:t>
          </a:r>
          <a:endParaRPr lang="en-US" dirty="0"/>
        </a:p>
      </dgm:t>
    </dgm:pt>
    <dgm:pt modelId="{818BF8E7-4881-4094-81EA-24114A36730B}" type="parTrans" cxnId="{12464253-479F-4362-9A8C-DD82BE92D2D4}">
      <dgm:prSet/>
      <dgm:spPr/>
      <dgm:t>
        <a:bodyPr/>
        <a:lstStyle/>
        <a:p>
          <a:endParaRPr lang="en-US"/>
        </a:p>
      </dgm:t>
    </dgm:pt>
    <dgm:pt modelId="{EA3EA08C-DE14-4DE8-94DA-DEFBE56B79BC}" type="sibTrans" cxnId="{12464253-479F-4362-9A8C-DD82BE92D2D4}">
      <dgm:prSet/>
      <dgm:spPr/>
      <dgm:t>
        <a:bodyPr/>
        <a:lstStyle/>
        <a:p>
          <a:endParaRPr lang="en-US"/>
        </a:p>
      </dgm:t>
    </dgm:pt>
    <dgm:pt modelId="{17CD682F-D9FC-4B0B-A306-1CFA2BFE0F70}">
      <dgm:prSet custT="1"/>
      <dgm:spPr/>
      <dgm:t>
        <a:bodyPr/>
        <a:lstStyle/>
        <a:p>
          <a:r>
            <a:rPr lang="en-IE" sz="1600" dirty="0"/>
            <a:t>Part 8s for Phase 1 (</a:t>
          </a:r>
          <a:r>
            <a:rPr lang="en-IE" sz="1600" dirty="0" err="1"/>
            <a:t>Kishogue</a:t>
          </a:r>
          <a:r>
            <a:rPr lang="en-IE" sz="1600" dirty="0"/>
            <a:t>) &amp; Phase 2 (Canal Extension-Ashwood) to Council Q2 2022</a:t>
          </a:r>
          <a:endParaRPr lang="en-US" sz="1600" dirty="0"/>
        </a:p>
      </dgm:t>
    </dgm:pt>
    <dgm:pt modelId="{98C35A00-A6FD-4B68-AF0A-04B5D48EEA83}" type="parTrans" cxnId="{290BE593-273E-466B-B737-0CC9BF1B9CC9}">
      <dgm:prSet/>
      <dgm:spPr/>
      <dgm:t>
        <a:bodyPr/>
        <a:lstStyle/>
        <a:p>
          <a:endParaRPr lang="en-US"/>
        </a:p>
      </dgm:t>
    </dgm:pt>
    <dgm:pt modelId="{54659984-A9E9-4FFE-9AD2-9FBB4529ED92}" type="sibTrans" cxnId="{290BE593-273E-466B-B737-0CC9BF1B9CC9}">
      <dgm:prSet/>
      <dgm:spPr/>
      <dgm:t>
        <a:bodyPr/>
        <a:lstStyle/>
        <a:p>
          <a:endParaRPr lang="en-US"/>
        </a:p>
      </dgm:t>
    </dgm:pt>
    <dgm:pt modelId="{B537FF26-7864-4D37-8E52-FEAC37478F9D}">
      <dgm:prSet/>
      <dgm:spPr/>
      <dgm:t>
        <a:bodyPr/>
        <a:lstStyle/>
        <a:p>
          <a:r>
            <a:rPr lang="en-IE" b="1" dirty="0"/>
            <a:t>Rathcoole: </a:t>
          </a:r>
          <a:r>
            <a:rPr lang="en-IE" dirty="0"/>
            <a:t>Revised proposal to be developed</a:t>
          </a:r>
          <a:endParaRPr lang="en-US" dirty="0"/>
        </a:p>
      </dgm:t>
    </dgm:pt>
    <dgm:pt modelId="{B7341ABA-406C-40CC-89EF-120EE57F96DA}" type="parTrans" cxnId="{773BB749-E4E9-4362-829C-B7079B329CC3}">
      <dgm:prSet/>
      <dgm:spPr/>
      <dgm:t>
        <a:bodyPr/>
        <a:lstStyle/>
        <a:p>
          <a:endParaRPr lang="en-US"/>
        </a:p>
      </dgm:t>
    </dgm:pt>
    <dgm:pt modelId="{B75B0468-1BDA-4CDD-B4E4-97AF35D65CF5}" type="sibTrans" cxnId="{773BB749-E4E9-4362-829C-B7079B329CC3}">
      <dgm:prSet/>
      <dgm:spPr/>
      <dgm:t>
        <a:bodyPr/>
        <a:lstStyle/>
        <a:p>
          <a:endParaRPr lang="en-US"/>
        </a:p>
      </dgm:t>
    </dgm:pt>
    <dgm:pt modelId="{555C0E80-1223-49F3-989B-3A6EAD1BE99F}" type="pres">
      <dgm:prSet presAssocID="{ED66501E-ED52-4774-9854-18614F07C2AF}" presName="linear" presStyleCnt="0">
        <dgm:presLayoutVars>
          <dgm:animLvl val="lvl"/>
          <dgm:resizeHandles val="exact"/>
        </dgm:presLayoutVars>
      </dgm:prSet>
      <dgm:spPr/>
    </dgm:pt>
    <dgm:pt modelId="{99FA4088-61CC-4B69-8EAB-222B780ECCE9}" type="pres">
      <dgm:prSet presAssocID="{18CB6F71-786C-47DD-8B42-E3F7D3CDC3DF}" presName="parentText" presStyleLbl="node1" presStyleIdx="0" presStyleCnt="4" custLinFactNeighborX="-137" custLinFactNeighborY="-26677">
        <dgm:presLayoutVars>
          <dgm:chMax val="0"/>
          <dgm:bulletEnabled val="1"/>
        </dgm:presLayoutVars>
      </dgm:prSet>
      <dgm:spPr/>
    </dgm:pt>
    <dgm:pt modelId="{41B91EAE-8975-4694-A246-4627ACDA9689}" type="pres">
      <dgm:prSet presAssocID="{18CB6F71-786C-47DD-8B42-E3F7D3CDC3DF}" presName="childText" presStyleLbl="revTx" presStyleIdx="0" presStyleCnt="3" custLinFactNeighborX="-137" custLinFactNeighborY="-14777">
        <dgm:presLayoutVars>
          <dgm:bulletEnabled val="1"/>
        </dgm:presLayoutVars>
      </dgm:prSet>
      <dgm:spPr/>
    </dgm:pt>
    <dgm:pt modelId="{EA8B9A72-3DC7-4733-BD33-21260064265F}" type="pres">
      <dgm:prSet presAssocID="{238BA40E-9EC8-48B9-BCE8-B3023242CDD2}" presName="parentText" presStyleLbl="node1" presStyleIdx="1" presStyleCnt="4" custLinFactNeighborX="-137" custLinFactNeighborY="-7421">
        <dgm:presLayoutVars>
          <dgm:chMax val="0"/>
          <dgm:bulletEnabled val="1"/>
        </dgm:presLayoutVars>
      </dgm:prSet>
      <dgm:spPr/>
    </dgm:pt>
    <dgm:pt modelId="{BB57DCAA-7E31-42A9-9536-30815A315E6E}" type="pres">
      <dgm:prSet presAssocID="{238BA40E-9EC8-48B9-BCE8-B3023242CDD2}" presName="childText" presStyleLbl="revTx" presStyleIdx="1" presStyleCnt="3" custLinFactNeighborX="-137" custLinFactNeighborY="-2195">
        <dgm:presLayoutVars>
          <dgm:bulletEnabled val="1"/>
        </dgm:presLayoutVars>
      </dgm:prSet>
      <dgm:spPr/>
    </dgm:pt>
    <dgm:pt modelId="{F3AEF3FC-066A-4194-BA7D-BA24FE373C7D}" type="pres">
      <dgm:prSet presAssocID="{2733BD3F-2226-4D04-820A-F3A6D36C13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AC491B-F21A-4748-8877-79AE6CD1BB85}" type="pres">
      <dgm:prSet presAssocID="{2733BD3F-2226-4D04-820A-F3A6D36C13FB}" presName="childText" presStyleLbl="revTx" presStyleIdx="2" presStyleCnt="3">
        <dgm:presLayoutVars>
          <dgm:bulletEnabled val="1"/>
        </dgm:presLayoutVars>
      </dgm:prSet>
      <dgm:spPr/>
    </dgm:pt>
    <dgm:pt modelId="{7E93BE77-EAD3-431E-8DF2-AD646905A76B}" type="pres">
      <dgm:prSet presAssocID="{B537FF26-7864-4D37-8E52-FEAC37478F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8F2210-C45D-41D6-B63F-1CF0B78644DE}" type="presOf" srcId="{60AA480F-B676-45E9-8043-C497DE00EE3D}" destId="{BB57DCAA-7E31-42A9-9536-30815A315E6E}" srcOrd="0" destOrd="0" presId="urn:microsoft.com/office/officeart/2005/8/layout/vList2"/>
    <dgm:cxn modelId="{A0AF0029-1E00-495C-A437-5A46DD5669D2}" type="presOf" srcId="{3EE8F756-A03C-4ABB-86DC-C86C3D3D7CFF}" destId="{41B91EAE-8975-4694-A246-4627ACDA9689}" srcOrd="0" destOrd="0" presId="urn:microsoft.com/office/officeart/2005/8/layout/vList2"/>
    <dgm:cxn modelId="{FA81A83D-385D-4C6D-A229-1603BE124E17}" srcId="{238BA40E-9EC8-48B9-BCE8-B3023242CDD2}" destId="{60AA480F-B676-45E9-8043-C497DE00EE3D}" srcOrd="0" destOrd="0" parTransId="{42988093-4030-4510-BA41-D84573778A70}" sibTransId="{9FC4B243-5039-40BA-A5A3-220A8412A5AA}"/>
    <dgm:cxn modelId="{8353445B-2462-424A-A2C0-95F1C3631480}" type="presOf" srcId="{5C25769B-77C3-4422-A37A-0BBE0194EF36}" destId="{BB57DCAA-7E31-42A9-9536-30815A315E6E}" srcOrd="0" destOrd="1" presId="urn:microsoft.com/office/officeart/2005/8/layout/vList2"/>
    <dgm:cxn modelId="{586D1642-EDCB-4039-ABB8-9B8F82CF3701}" srcId="{ED66501E-ED52-4774-9854-18614F07C2AF}" destId="{238BA40E-9EC8-48B9-BCE8-B3023242CDD2}" srcOrd="1" destOrd="0" parTransId="{F63BE259-B3B1-4D24-9D7B-B1B02A33EAA5}" sibTransId="{5FD30198-851A-4CD2-8974-17EA22E7C68A}"/>
    <dgm:cxn modelId="{F6856A65-1896-4F49-89AB-6218458E615E}" type="presOf" srcId="{2733BD3F-2226-4D04-820A-F3A6D36C13FB}" destId="{F3AEF3FC-066A-4194-BA7D-BA24FE373C7D}" srcOrd="0" destOrd="0" presId="urn:microsoft.com/office/officeart/2005/8/layout/vList2"/>
    <dgm:cxn modelId="{773BB749-E4E9-4362-829C-B7079B329CC3}" srcId="{ED66501E-ED52-4774-9854-18614F07C2AF}" destId="{B537FF26-7864-4D37-8E52-FEAC37478F9D}" srcOrd="3" destOrd="0" parTransId="{B7341ABA-406C-40CC-89EF-120EE57F96DA}" sibTransId="{B75B0468-1BDA-4CDD-B4E4-97AF35D65CF5}"/>
    <dgm:cxn modelId="{7B3CDE49-D32F-407E-9709-75AE9EBC6D9E}" type="presOf" srcId="{B537FF26-7864-4D37-8E52-FEAC37478F9D}" destId="{7E93BE77-EAD3-431E-8DF2-AD646905A76B}" srcOrd="0" destOrd="0" presId="urn:microsoft.com/office/officeart/2005/8/layout/vList2"/>
    <dgm:cxn modelId="{789AF86E-10BE-477D-9F1A-B4FB5E7DB577}" type="presOf" srcId="{ED66501E-ED52-4774-9854-18614F07C2AF}" destId="{555C0E80-1223-49F3-989B-3A6EAD1BE99F}" srcOrd="0" destOrd="0" presId="urn:microsoft.com/office/officeart/2005/8/layout/vList2"/>
    <dgm:cxn modelId="{12464253-479F-4362-9A8C-DD82BE92D2D4}" srcId="{ED66501E-ED52-4774-9854-18614F07C2AF}" destId="{2733BD3F-2226-4D04-820A-F3A6D36C13FB}" srcOrd="2" destOrd="0" parTransId="{818BF8E7-4881-4094-81EA-24114A36730B}" sibTransId="{EA3EA08C-DE14-4DE8-94DA-DEFBE56B79BC}"/>
    <dgm:cxn modelId="{58E90054-D6D1-4357-8411-535A296D88DD}" srcId="{18CB6F71-786C-47DD-8B42-E3F7D3CDC3DF}" destId="{3EE8F756-A03C-4ABB-86DC-C86C3D3D7CFF}" srcOrd="0" destOrd="0" parTransId="{991B0D6D-E568-4F86-B87B-E973E4687B3E}" sibTransId="{15486F12-1793-49F3-BC4F-72BD138009D4}"/>
    <dgm:cxn modelId="{3CDC5677-8E8B-4324-A6FC-5423F42B7CDD}" type="presOf" srcId="{238BA40E-9EC8-48B9-BCE8-B3023242CDD2}" destId="{EA8B9A72-3DC7-4733-BD33-21260064265F}" srcOrd="0" destOrd="0" presId="urn:microsoft.com/office/officeart/2005/8/layout/vList2"/>
    <dgm:cxn modelId="{3D5C8479-1AA4-424D-BB8E-8D1FA766AF75}" type="presOf" srcId="{17CD682F-D9FC-4B0B-A306-1CFA2BFE0F70}" destId="{43AC491B-F21A-4748-8877-79AE6CD1BB85}" srcOrd="0" destOrd="0" presId="urn:microsoft.com/office/officeart/2005/8/layout/vList2"/>
    <dgm:cxn modelId="{FC73FA7B-F03B-4FCD-B712-72C3EE76C0C7}" srcId="{238BA40E-9EC8-48B9-BCE8-B3023242CDD2}" destId="{5C25769B-77C3-4422-A37A-0BBE0194EF36}" srcOrd="1" destOrd="0" parTransId="{09DC48FA-B639-40D1-B92D-5EFA3D10B426}" sibTransId="{A849FA1A-049E-4D15-8A7F-6315A066D989}"/>
    <dgm:cxn modelId="{290BE593-273E-466B-B737-0CC9BF1B9CC9}" srcId="{2733BD3F-2226-4D04-820A-F3A6D36C13FB}" destId="{17CD682F-D9FC-4B0B-A306-1CFA2BFE0F70}" srcOrd="0" destOrd="0" parTransId="{98C35A00-A6FD-4B68-AF0A-04B5D48EEA83}" sibTransId="{54659984-A9E9-4FFE-9AD2-9FBB4529ED92}"/>
    <dgm:cxn modelId="{087D0DD0-3D0F-4729-9EE8-BC45631934F7}" type="presOf" srcId="{ADB350FE-982A-4F53-B4CC-1B20A8C755B2}" destId="{41B91EAE-8975-4694-A246-4627ACDA9689}" srcOrd="0" destOrd="1" presId="urn:microsoft.com/office/officeart/2005/8/layout/vList2"/>
    <dgm:cxn modelId="{7294C3E1-99DD-4430-B919-F7EE65DB0D70}" srcId="{ED66501E-ED52-4774-9854-18614F07C2AF}" destId="{18CB6F71-786C-47DD-8B42-E3F7D3CDC3DF}" srcOrd="0" destOrd="0" parTransId="{D24EFD49-0075-4F8E-8690-84AF48288E4F}" sibTransId="{74710823-59FD-4055-B87D-339F2DDE3607}"/>
    <dgm:cxn modelId="{45F4D7EA-E215-4B98-975E-716BA5B78FFB}" type="presOf" srcId="{18CB6F71-786C-47DD-8B42-E3F7D3CDC3DF}" destId="{99FA4088-61CC-4B69-8EAB-222B780ECCE9}" srcOrd="0" destOrd="0" presId="urn:microsoft.com/office/officeart/2005/8/layout/vList2"/>
    <dgm:cxn modelId="{E26B4BF5-2BB6-4323-98CF-2855A3E0AEC1}" srcId="{18CB6F71-786C-47DD-8B42-E3F7D3CDC3DF}" destId="{ADB350FE-982A-4F53-B4CC-1B20A8C755B2}" srcOrd="1" destOrd="0" parTransId="{1E942B2A-A85B-4E7E-8B0F-804A81781633}" sibTransId="{23507B9C-E867-4146-B786-14EFE262E9AE}"/>
    <dgm:cxn modelId="{51496A02-0D14-4ED4-AE4D-1B8622836F10}" type="presParOf" srcId="{555C0E80-1223-49F3-989B-3A6EAD1BE99F}" destId="{99FA4088-61CC-4B69-8EAB-222B780ECCE9}" srcOrd="0" destOrd="0" presId="urn:microsoft.com/office/officeart/2005/8/layout/vList2"/>
    <dgm:cxn modelId="{C84A8CBC-A2D8-4D9A-81A6-8AE14637E25C}" type="presParOf" srcId="{555C0E80-1223-49F3-989B-3A6EAD1BE99F}" destId="{41B91EAE-8975-4694-A246-4627ACDA9689}" srcOrd="1" destOrd="0" presId="urn:microsoft.com/office/officeart/2005/8/layout/vList2"/>
    <dgm:cxn modelId="{73F18BF4-58B7-4793-9389-907DB87E7D4E}" type="presParOf" srcId="{555C0E80-1223-49F3-989B-3A6EAD1BE99F}" destId="{EA8B9A72-3DC7-4733-BD33-21260064265F}" srcOrd="2" destOrd="0" presId="urn:microsoft.com/office/officeart/2005/8/layout/vList2"/>
    <dgm:cxn modelId="{F53761F8-6FA8-495D-8BDB-5D9FCBC0573F}" type="presParOf" srcId="{555C0E80-1223-49F3-989B-3A6EAD1BE99F}" destId="{BB57DCAA-7E31-42A9-9536-30815A315E6E}" srcOrd="3" destOrd="0" presId="urn:microsoft.com/office/officeart/2005/8/layout/vList2"/>
    <dgm:cxn modelId="{7D13E6DD-EF8C-4120-889B-B224988FF32A}" type="presParOf" srcId="{555C0E80-1223-49F3-989B-3A6EAD1BE99F}" destId="{F3AEF3FC-066A-4194-BA7D-BA24FE373C7D}" srcOrd="4" destOrd="0" presId="urn:microsoft.com/office/officeart/2005/8/layout/vList2"/>
    <dgm:cxn modelId="{86C449BC-6E7E-46F7-9CA8-854104B869B6}" type="presParOf" srcId="{555C0E80-1223-49F3-989B-3A6EAD1BE99F}" destId="{43AC491B-F21A-4748-8877-79AE6CD1BB85}" srcOrd="5" destOrd="0" presId="urn:microsoft.com/office/officeart/2005/8/layout/vList2"/>
    <dgm:cxn modelId="{E2EE0431-2280-4ED2-948A-73C1AF0B3DED}" type="presParOf" srcId="{555C0E80-1223-49F3-989B-3A6EAD1BE99F}" destId="{7E93BE77-EAD3-431E-8DF2-AD646905A7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A4088-61CC-4B69-8EAB-222B780ECCE9}">
      <dsp:nvSpPr>
        <dsp:cNvPr id="0" name=""/>
        <dsp:cNvSpPr/>
      </dsp:nvSpPr>
      <dsp:spPr>
        <a:xfrm>
          <a:off x="0" y="160644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Kilcarbery:</a:t>
          </a:r>
          <a:r>
            <a:rPr lang="en-GB" sz="2400" kern="1200" dirty="0"/>
            <a:t>	1,034 homes with 30% social (310 homes)</a:t>
          </a:r>
          <a:endParaRPr lang="en-US" sz="2400" kern="1200" dirty="0"/>
        </a:p>
      </dsp:txBody>
      <dsp:txXfrm>
        <a:off x="28100" y="188744"/>
        <a:ext cx="10459400" cy="519439"/>
      </dsp:txXfrm>
    </dsp:sp>
    <dsp:sp modelId="{41B91EAE-8975-4694-A246-4627ACDA9689}">
      <dsp:nvSpPr>
        <dsp:cNvPr id="0" name=""/>
        <dsp:cNvSpPr/>
      </dsp:nvSpPr>
      <dsp:spPr>
        <a:xfrm>
          <a:off x="0" y="797006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Also includes affordable housing - 74 cost rental &amp; 50 “discounted” homes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Initial social, affordable purchase and cost rental homes due for delivery Q2 2022</a:t>
          </a:r>
        </a:p>
      </dsp:txBody>
      <dsp:txXfrm>
        <a:off x="0" y="797006"/>
        <a:ext cx="10515600" cy="546480"/>
      </dsp:txXfrm>
    </dsp:sp>
    <dsp:sp modelId="{EA8B9A72-3DC7-4733-BD33-21260064265F}">
      <dsp:nvSpPr>
        <dsp:cNvPr id="0" name=""/>
        <dsp:cNvSpPr/>
      </dsp:nvSpPr>
      <dsp:spPr>
        <a:xfrm>
          <a:off x="0" y="1387994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/>
            <a:t>Killinarden: </a:t>
          </a:r>
          <a:r>
            <a:rPr lang="en-IE" sz="2400" kern="1200" dirty="0"/>
            <a:t>620 homes including 125 social homes &amp;  372 affordable purchase</a:t>
          </a:r>
          <a:endParaRPr lang="en-US" sz="2400" kern="1200" dirty="0"/>
        </a:p>
      </dsp:txBody>
      <dsp:txXfrm>
        <a:off x="28100" y="1416094"/>
        <a:ext cx="10459400" cy="519439"/>
      </dsp:txXfrm>
    </dsp:sp>
    <dsp:sp modelId="{BB57DCAA-7E31-42A9-9536-30815A315E6E}">
      <dsp:nvSpPr>
        <dsp:cNvPr id="0" name=""/>
        <dsp:cNvSpPr/>
      </dsp:nvSpPr>
      <dsp:spPr>
        <a:xfrm>
          <a:off x="0" y="1991553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 dirty="0"/>
            <a:t>SHD stage 2 meeting with An Board Pleanála 10</a:t>
          </a:r>
          <a:r>
            <a:rPr lang="en-IE" sz="1600" kern="1200" baseline="30000" dirty="0"/>
            <a:t>th</a:t>
          </a:r>
          <a:r>
            <a:rPr lang="en-IE" sz="1600" kern="1200" dirty="0"/>
            <a:t> February 2022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 dirty="0"/>
            <a:t>Delivery from late 2023 (subject to planning)</a:t>
          </a:r>
          <a:endParaRPr lang="en-US" sz="1600" kern="1200" dirty="0"/>
        </a:p>
      </dsp:txBody>
      <dsp:txXfrm>
        <a:off x="0" y="1991553"/>
        <a:ext cx="10515600" cy="546480"/>
      </dsp:txXfrm>
    </dsp:sp>
    <dsp:sp modelId="{F3AEF3FC-066A-4194-BA7D-BA24FE373C7D}">
      <dsp:nvSpPr>
        <dsp:cNvPr id="0" name=""/>
        <dsp:cNvSpPr/>
      </dsp:nvSpPr>
      <dsp:spPr>
        <a:xfrm>
          <a:off x="0" y="2550668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/>
            <a:t>Clonburris: </a:t>
          </a:r>
          <a:r>
            <a:rPr lang="en-IE" sz="2400" kern="1200" dirty="0"/>
            <a:t>Phases 1 &amp; 2 comprising approx. 400 homes (120 social) under design</a:t>
          </a:r>
          <a:endParaRPr lang="en-US" sz="2400" kern="1200" dirty="0"/>
        </a:p>
      </dsp:txBody>
      <dsp:txXfrm>
        <a:off x="28100" y="2578768"/>
        <a:ext cx="10459400" cy="519439"/>
      </dsp:txXfrm>
    </dsp:sp>
    <dsp:sp modelId="{43AC491B-F21A-4748-8877-79AE6CD1BB85}">
      <dsp:nvSpPr>
        <dsp:cNvPr id="0" name=""/>
        <dsp:cNvSpPr/>
      </dsp:nvSpPr>
      <dsp:spPr>
        <a:xfrm>
          <a:off x="0" y="3126308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 dirty="0"/>
            <a:t>Part 8s for Phase 1 (</a:t>
          </a:r>
          <a:r>
            <a:rPr lang="en-IE" sz="1600" kern="1200" dirty="0" err="1"/>
            <a:t>Kishogue</a:t>
          </a:r>
          <a:r>
            <a:rPr lang="en-IE" sz="1600" kern="1200" dirty="0"/>
            <a:t>) &amp; Phase 2 (Canal Extension-Ashwood) to Council Q2 2022</a:t>
          </a:r>
          <a:endParaRPr lang="en-US" sz="1600" kern="1200" dirty="0"/>
        </a:p>
      </dsp:txBody>
      <dsp:txXfrm>
        <a:off x="0" y="3126308"/>
        <a:ext cx="10515600" cy="397440"/>
      </dsp:txXfrm>
    </dsp:sp>
    <dsp:sp modelId="{7E93BE77-EAD3-431E-8DF2-AD646905A76B}">
      <dsp:nvSpPr>
        <dsp:cNvPr id="0" name=""/>
        <dsp:cNvSpPr/>
      </dsp:nvSpPr>
      <dsp:spPr>
        <a:xfrm>
          <a:off x="0" y="3523748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/>
            <a:t>Rathcoole: </a:t>
          </a:r>
          <a:r>
            <a:rPr lang="en-IE" sz="2400" kern="1200" dirty="0"/>
            <a:t>Revised proposal to be developed</a:t>
          </a:r>
          <a:endParaRPr lang="en-US" sz="2400" kern="1200" dirty="0"/>
        </a:p>
      </dsp:txBody>
      <dsp:txXfrm>
        <a:off x="28100" y="3551848"/>
        <a:ext cx="10459400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50804-3B02-4C16-853A-96E4208FB18A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95B44-C8C6-4E71-86D6-4B6ACF3AA1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22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7629-B7FA-435C-86E5-432E61C5D39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722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7629-B7FA-435C-86E5-432E61C5D39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450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Bedroom Unit Type Breakdown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Bedroom Unit Type Breakdown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Bedroom Unit Breakdown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Delivered &amp; Projected Substantial Completion Date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Apartment v's Housing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7629-B7FA-435C-86E5-432E61C5D39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332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7629-B7FA-435C-86E5-432E61C5D39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582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7629-B7FA-435C-86E5-432E61C5D39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432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3205-BCEA-4F21-B950-04BF20CD7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B0174-B270-46F9-930E-B615C8D1F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62F11-87C2-48FA-B6B6-0C95EDBD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9DC9-9700-4522-9CD5-C9A5720C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C17F-58D7-4421-98E6-54F2F481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577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32BF-6F0A-425B-9675-07B2CCA3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6E568-7694-43C2-A700-533F86562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F5FE-4012-4089-AAFD-EB9DBEB9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646DD-9619-43B9-B9D9-84AC8590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B5A15-728A-46B1-BD14-70855981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95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6978C-F847-4E82-AFE8-92CE34484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91A6-39B6-41AF-899E-B0D571424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91A61-8BAE-4B41-A910-FE18997A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5471A-89D8-4DA1-B478-F867BEB1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BC24-A167-4BD3-AA69-5DCA11CB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947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20A2-D145-41D9-93C7-FE393E86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199B-1235-4038-AB29-5456B2136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2DF2-F268-4569-9526-16235DAB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5E12-D964-4458-8F17-E8FCBC6D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1FBF2-EDA1-43D2-BE1A-91E33F5E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447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F9AC-02E5-4C77-9F74-68DABB23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6751A-5F5B-4CE0-86F7-9CB55CFFF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C6113-2170-40BB-ABDF-D3D0DC44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29C9B-FFF7-4719-B293-F75CA7F2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FB-4FDF-4771-A7A1-B6A597A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364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FE21-381D-4BA2-B975-44D810CB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6192-DFD9-4B56-912B-64B42C4A7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0BD98-C0A0-4C85-A57A-160DC50AB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0FC4F-32CD-4D3C-8190-C10D0FA3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3365A-80D2-4C68-81A6-9A58C275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3EE5D-41F8-4A34-B756-9EF0A66F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30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920B-A095-4027-B0DE-4E485942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1B368-2722-495B-8595-B3F17A83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7824D-52A3-425C-8072-B15CC884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BE94C-8777-4CB5-ADF8-3248DE1AB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44F64-037C-4A5D-BCD2-D49B728BB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FF116-BF3F-4193-84C3-B1AD4257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63D68-943C-474F-8765-1B63A53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B9EA5-C45A-4EAD-8CA7-CE905FA3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739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B19D-9DAB-4DE4-A847-C71F5EA8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46995-8219-41B0-84BA-21B8AC26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3E178-2B4B-4D23-99B9-6EA88E88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FBB67-DAF5-4D6C-B0AF-DE2E2DF9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6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E45B8-E5C9-4034-9023-D240E146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E113D-AEBC-4DC0-8BBF-7FD3948F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F025F-32CF-4163-96DF-261DD0C1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51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AA6F-6054-4547-95E8-42FFDAB3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99BD-6C45-4E88-8D1E-0D733E1A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FD20C-1CD4-4E2D-82B8-D6DFD4A28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9B9B5-7B11-4430-B5B8-B1EA5B64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285F4-DE89-4D59-A141-F586BC8A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A92D8-5075-4535-B2EC-20B240E3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61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88AB-8B64-452F-846D-E0A98467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9D4CB-EE68-4DC9-BA27-69CC90991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3F703-2B06-455A-974E-F5669A957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72820-D635-46E3-9237-45C2DC24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4D90F-3A5F-484E-BFAA-A54E11C6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DF60F-B6A4-4758-9D18-C660F52E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4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3DE01-8DB4-48E8-BB82-6BC0CBC2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9BC3-28B3-4DC3-9359-5A3706000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94DE-B870-4328-BECE-A5BA084AA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C201C-D898-4AD3-9616-716BE91E684E}" type="datetimeFigureOut">
              <a:rPr lang="en-IE" smtClean="0"/>
              <a:t>09/02/2022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9BBF0-2DC2-4398-AFC0-3EC8685AD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EFEB-D352-4ADC-ABEF-59DE32300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41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s://app.powerbi.com/groups/me/reports/ae470392-85d8-4272-8c97-7f47a6ebb836/?pbi_source=PowerPoint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>
            <a:extLst>
              <a:ext uri="{FF2B5EF4-FFF2-40B4-BE49-F238E27FC236}">
                <a16:creationId xmlns:a16="http://schemas.microsoft.com/office/drawing/2014/main" id="{8CA731AF-B6B6-456E-87C1-43FE7C58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DB323-247E-4577-B60C-9AD37D20EB63}"/>
              </a:ext>
            </a:extLst>
          </p:cNvPr>
          <p:cNvSpPr txBox="1"/>
          <p:nvPr/>
        </p:nvSpPr>
        <p:spPr>
          <a:xfrm>
            <a:off x="1500026" y="2868596"/>
            <a:ext cx="82527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Housing Delivery Update Report</a:t>
            </a:r>
            <a:br>
              <a:rPr lang="en-IE" sz="3200" b="1" dirty="0">
                <a:solidFill>
                  <a:schemeClr val="bg1"/>
                </a:solidFill>
                <a:effectLst/>
              </a:rPr>
            </a:br>
            <a:br>
              <a:rPr lang="en-IE" sz="3200" b="1" dirty="0">
                <a:solidFill>
                  <a:schemeClr val="bg1"/>
                </a:solidFill>
                <a:effectLst/>
              </a:rPr>
            </a:br>
            <a:r>
              <a:rPr lang="en-IE" sz="3200" b="1" dirty="0">
                <a:solidFill>
                  <a:schemeClr val="bg1"/>
                </a:solidFill>
                <a:effectLst/>
              </a:rPr>
              <a:t>Housing Strategic Policy Committee Meeting</a:t>
            </a:r>
            <a:br>
              <a:rPr lang="en-IE" sz="3200" b="1" dirty="0">
                <a:solidFill>
                  <a:schemeClr val="bg1"/>
                </a:solidFill>
                <a:effectLst/>
              </a:rPr>
            </a:br>
            <a:r>
              <a:rPr lang="en-IE" sz="3200" b="1" dirty="0">
                <a:solidFill>
                  <a:schemeClr val="bg1"/>
                </a:solidFill>
                <a:effectLst/>
              </a:rPr>
              <a:t>10th February 2022</a:t>
            </a:r>
            <a:br>
              <a:rPr lang="en-IE" sz="3200" b="1" dirty="0">
                <a:effectLst/>
              </a:rPr>
            </a:br>
            <a:endParaRPr lang="en-IE" sz="32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3185A7-FFFD-4E64-8EBF-2A81792E8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5"/>
    </mc:Choice>
    <mc:Fallback xmlns="">
      <p:transition spd="slow" advTm="9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46F37F-5C11-408B-9762-2085725C9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443953"/>
              </p:ext>
            </p:extLst>
          </p:nvPr>
        </p:nvGraphicFramePr>
        <p:xfrm>
          <a:off x="424248" y="146304"/>
          <a:ext cx="11343503" cy="349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9704">
                  <a:extLst>
                    <a:ext uri="{9D8B030D-6E8A-4147-A177-3AD203B41FA5}">
                      <a16:colId xmlns:a16="http://schemas.microsoft.com/office/drawing/2014/main" val="1407994334"/>
                    </a:ext>
                  </a:extLst>
                </a:gridCol>
                <a:gridCol w="1121604">
                  <a:extLst>
                    <a:ext uri="{9D8B030D-6E8A-4147-A177-3AD203B41FA5}">
                      <a16:colId xmlns:a16="http://schemas.microsoft.com/office/drawing/2014/main" val="1814077357"/>
                    </a:ext>
                  </a:extLst>
                </a:gridCol>
                <a:gridCol w="1147096">
                  <a:extLst>
                    <a:ext uri="{9D8B030D-6E8A-4147-A177-3AD203B41FA5}">
                      <a16:colId xmlns:a16="http://schemas.microsoft.com/office/drawing/2014/main" val="592890815"/>
                    </a:ext>
                  </a:extLst>
                </a:gridCol>
                <a:gridCol w="994150">
                  <a:extLst>
                    <a:ext uri="{9D8B030D-6E8A-4147-A177-3AD203B41FA5}">
                      <a16:colId xmlns:a16="http://schemas.microsoft.com/office/drawing/2014/main" val="4282005164"/>
                    </a:ext>
                  </a:extLst>
                </a:gridCol>
                <a:gridCol w="1198079">
                  <a:extLst>
                    <a:ext uri="{9D8B030D-6E8A-4147-A177-3AD203B41FA5}">
                      <a16:colId xmlns:a16="http://schemas.microsoft.com/office/drawing/2014/main" val="3464012215"/>
                    </a:ext>
                  </a:extLst>
                </a:gridCol>
                <a:gridCol w="1478478">
                  <a:extLst>
                    <a:ext uri="{9D8B030D-6E8A-4147-A177-3AD203B41FA5}">
                      <a16:colId xmlns:a16="http://schemas.microsoft.com/office/drawing/2014/main" val="4015479879"/>
                    </a:ext>
                  </a:extLst>
                </a:gridCol>
                <a:gridCol w="1159842">
                  <a:extLst>
                    <a:ext uri="{9D8B030D-6E8A-4147-A177-3AD203B41FA5}">
                      <a16:colId xmlns:a16="http://schemas.microsoft.com/office/drawing/2014/main" val="1245795699"/>
                    </a:ext>
                  </a:extLst>
                </a:gridCol>
                <a:gridCol w="1274550">
                  <a:extLst>
                    <a:ext uri="{9D8B030D-6E8A-4147-A177-3AD203B41FA5}">
                      <a16:colId xmlns:a16="http://schemas.microsoft.com/office/drawing/2014/main" val="1657452507"/>
                    </a:ext>
                  </a:extLst>
                </a:gridCol>
              </a:tblGrid>
              <a:tr h="658368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800" dirty="0">
                          <a:effectLst/>
                        </a:rPr>
                        <a:t>Housing Delivery 2021</a:t>
                      </a:r>
                    </a:p>
                  </a:txBody>
                  <a:tcPr marL="92872" marR="9287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29779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Local Electoral Area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LA Build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AHB Build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Part V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</a:rPr>
                        <a:t>Total Build</a:t>
                      </a:r>
                      <a:endParaRPr lang="en-I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</a:rPr>
                        <a:t>Total Acquisitions</a:t>
                      </a:r>
                      <a:endParaRPr lang="en-I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</a:rPr>
                        <a:t>Total Leasing</a:t>
                      </a:r>
                      <a:endParaRPr lang="en-I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</a:rPr>
                        <a:t>Grand Total</a:t>
                      </a:r>
                      <a:endParaRPr lang="en-I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1393769642"/>
                  </a:ext>
                </a:extLst>
              </a:tr>
              <a:tr h="255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</a:rPr>
                        <a:t>Clondalkin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0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14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14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0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64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2732083011"/>
                  </a:ext>
                </a:extLst>
              </a:tr>
              <a:tr h="181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</a:rPr>
                        <a:t>Lucan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0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IE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49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139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15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155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1395367033"/>
                  </a:ext>
                </a:extLst>
              </a:tr>
              <a:tr h="2061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</a:rPr>
                        <a:t>Tallaght Central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0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0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26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28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2250345219"/>
                  </a:ext>
                </a:extLst>
              </a:tr>
              <a:tr h="193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</a:rPr>
                        <a:t>Tallaght South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0</a:t>
                      </a:r>
                      <a:endParaRPr lang="en-IE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22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34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56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62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119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1425662386"/>
                  </a:ext>
                </a:extLst>
              </a:tr>
              <a:tr h="181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</a:rPr>
                        <a:t>Rathfarnham-Templeogue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0</a:t>
                      </a:r>
                      <a:endParaRPr lang="en-IE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11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1</a:t>
                      </a:r>
                      <a:endParaRPr lang="en-IE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12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0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8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20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4080012747"/>
                  </a:ext>
                </a:extLst>
              </a:tr>
              <a:tr h="1816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</a:rPr>
                        <a:t>Palmerstown- Fonthill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0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0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2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0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12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14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661838938"/>
                  </a:ext>
                </a:extLst>
              </a:tr>
              <a:tr h="254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 err="1">
                          <a:effectLst/>
                        </a:rPr>
                        <a:t>Firhouse</a:t>
                      </a:r>
                      <a:r>
                        <a:rPr lang="en-IE" sz="1800" b="0" dirty="0">
                          <a:effectLst/>
                        </a:rPr>
                        <a:t>- </a:t>
                      </a:r>
                      <a:r>
                        <a:rPr lang="en-IE" sz="1800" b="0" dirty="0" err="1">
                          <a:effectLst/>
                        </a:rPr>
                        <a:t>Bohernabreena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0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0</a:t>
                      </a:r>
                      <a:endParaRPr lang="en-IE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39</a:t>
                      </a:r>
                      <a:endParaRPr lang="en-I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39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0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10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1784654450"/>
                  </a:ext>
                </a:extLst>
              </a:tr>
              <a:tr h="294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Total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>
                          <a:effectLst/>
                          <a:latin typeface="+mn-lt"/>
                        </a:rPr>
                        <a:t>0</a:t>
                      </a:r>
                      <a:endParaRPr lang="en-IE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  <a:latin typeface="+mn-lt"/>
                        </a:rPr>
                        <a:t>137</a:t>
                      </a:r>
                      <a:endParaRPr lang="en-IE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dirty="0">
                          <a:effectLst/>
                          <a:latin typeface="+mn-lt"/>
                        </a:rPr>
                        <a:t>108</a:t>
                      </a:r>
                      <a:endParaRPr lang="en-IE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247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159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410</a:t>
                      </a:r>
                      <a:endParaRPr lang="en-I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72" marR="92872" marT="0" marB="0" anchor="ctr"/>
                </a:tc>
                <a:extLst>
                  <a:ext uri="{0D108BD9-81ED-4DB2-BD59-A6C34878D82A}">
                    <a16:rowId xmlns:a16="http://schemas.microsoft.com/office/drawing/2014/main" val="294673707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5695A6-3C0A-48E0-807F-BA831A12D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73816"/>
              </p:ext>
            </p:extLst>
          </p:nvPr>
        </p:nvGraphicFramePr>
        <p:xfrm>
          <a:off x="424247" y="3914751"/>
          <a:ext cx="11343503" cy="251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976">
                  <a:extLst>
                    <a:ext uri="{9D8B030D-6E8A-4147-A177-3AD203B41FA5}">
                      <a16:colId xmlns:a16="http://schemas.microsoft.com/office/drawing/2014/main" val="2176334858"/>
                    </a:ext>
                  </a:extLst>
                </a:gridCol>
                <a:gridCol w="809499">
                  <a:extLst>
                    <a:ext uri="{9D8B030D-6E8A-4147-A177-3AD203B41FA5}">
                      <a16:colId xmlns:a16="http://schemas.microsoft.com/office/drawing/2014/main" val="140452876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val="3562639989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122830659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val="2172413156"/>
                    </a:ext>
                  </a:extLst>
                </a:gridCol>
                <a:gridCol w="865632">
                  <a:extLst>
                    <a:ext uri="{9D8B030D-6E8A-4147-A177-3AD203B41FA5}">
                      <a16:colId xmlns:a16="http://schemas.microsoft.com/office/drawing/2014/main" val="1727573808"/>
                    </a:ext>
                  </a:extLst>
                </a:gridCol>
                <a:gridCol w="1503766">
                  <a:extLst>
                    <a:ext uri="{9D8B030D-6E8A-4147-A177-3AD203B41FA5}">
                      <a16:colId xmlns:a16="http://schemas.microsoft.com/office/drawing/2014/main" val="12649672"/>
                    </a:ext>
                  </a:extLst>
                </a:gridCol>
                <a:gridCol w="954036">
                  <a:extLst>
                    <a:ext uri="{9D8B030D-6E8A-4147-A177-3AD203B41FA5}">
                      <a16:colId xmlns:a16="http://schemas.microsoft.com/office/drawing/2014/main" val="3151799802"/>
                    </a:ext>
                  </a:extLst>
                </a:gridCol>
                <a:gridCol w="1565558">
                  <a:extLst>
                    <a:ext uri="{9D8B030D-6E8A-4147-A177-3AD203B41FA5}">
                      <a16:colId xmlns:a16="http://schemas.microsoft.com/office/drawing/2014/main" val="2393714866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3897766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8141282"/>
                    </a:ext>
                  </a:extLst>
                </a:gridCol>
                <a:gridCol w="770564">
                  <a:extLst>
                    <a:ext uri="{9D8B030D-6E8A-4147-A177-3AD203B41FA5}">
                      <a16:colId xmlns:a16="http://schemas.microsoft.com/office/drawing/2014/main" val="2793434394"/>
                    </a:ext>
                  </a:extLst>
                </a:gridCol>
              </a:tblGrid>
              <a:tr h="4157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 Output 2020/21 By Delivery Type (&amp; vs. Projected)</a:t>
                      </a:r>
                    </a:p>
                  </a:txBody>
                  <a:tcPr marL="98712" marR="98712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</a:rPr>
                        <a:t>BUILD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</a:rPr>
                        <a:t>LEASING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</a:rPr>
                        <a:t>ACQUISTIONS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181235"/>
                  </a:ext>
                </a:extLst>
              </a:tr>
              <a:tr h="274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 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BUILD</a:t>
                      </a:r>
                      <a:endParaRPr lang="en-I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LEASING</a:t>
                      </a:r>
                      <a:endParaRPr lang="en-I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ACQUISTIONS</a:t>
                      </a:r>
                      <a:endParaRPr lang="en-I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96664"/>
                  </a:ext>
                </a:extLst>
              </a:tr>
              <a:tr h="772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Year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LA  Build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AHB  Build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Part V Build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PPP Build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Total Build</a:t>
                      </a:r>
                      <a:endParaRPr lang="en-IE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Build Target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Leasing Total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Leasing Target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LA 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AHB 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8712" marR="98712" marT="0" marB="0" anchor="ctr"/>
                </a:tc>
                <a:extLst>
                  <a:ext uri="{0D108BD9-81ED-4DB2-BD59-A6C34878D82A}">
                    <a16:rowId xmlns:a16="http://schemas.microsoft.com/office/drawing/2014/main" val="4069677466"/>
                  </a:ext>
                </a:extLst>
              </a:tr>
              <a:tr h="3694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2020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0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156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108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109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373</a:t>
                      </a:r>
                      <a:endParaRPr lang="en-IE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467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119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120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20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8712" marR="98712" marT="0" marB="0" anchor="ctr"/>
                </a:tc>
                <a:extLst>
                  <a:ext uri="{0D108BD9-81ED-4DB2-BD59-A6C34878D82A}">
                    <a16:rowId xmlns:a16="http://schemas.microsoft.com/office/drawing/2014/main" val="2083746360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2021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2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137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108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0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effectLst/>
                          <a:latin typeface="+mn-lt"/>
                        </a:rPr>
                        <a:t>247</a:t>
                      </a:r>
                      <a:endParaRPr lang="en-IE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245*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159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150*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8712" marR="98712" marT="0" marB="0" anchor="ctr"/>
                </a:tc>
                <a:extLst>
                  <a:ext uri="{0D108BD9-81ED-4DB2-BD59-A6C34878D82A}">
                    <a16:rowId xmlns:a16="http://schemas.microsoft.com/office/drawing/2014/main" val="118724219"/>
                  </a:ext>
                </a:extLst>
              </a:tr>
              <a:tr h="305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  <a:latin typeface="+mn-lt"/>
                        </a:rPr>
                        <a:t> </a:t>
                      </a:r>
                      <a:endParaRPr lang="en-I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Original 2021 DHLGH Targets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408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 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190</a:t>
                      </a:r>
                      <a:endParaRPr lang="en-IE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 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12" marR="98712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20348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572495D5-3A57-44CB-BE7F-2A092376F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74" y="6711694"/>
            <a:ext cx="10175630" cy="88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* 2021 pipeline revised due to impact on programme of delivery during Level 5 restrictions.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BC7C452-1097-49AB-85C0-021062852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0"/>
    </mc:Choice>
    <mc:Fallback xmlns="">
      <p:transition spd="slow" advTm="23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DD11D6-3EBD-4341-8CDC-6A8336A20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7144"/>
              </p:ext>
            </p:extLst>
          </p:nvPr>
        </p:nvGraphicFramePr>
        <p:xfrm>
          <a:off x="816944" y="600600"/>
          <a:ext cx="10793809" cy="68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809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640319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Housing Action Delivery Plan 2022-2026</a:t>
                      </a:r>
                    </a:p>
                  </a:txBody>
                  <a:tcPr marL="131594" marR="131594" marT="65797" marB="65797" anchor="ctr"/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E9264A-4F10-41F8-849D-1B9EC48C3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47194"/>
              </p:ext>
            </p:extLst>
          </p:nvPr>
        </p:nvGraphicFramePr>
        <p:xfrm>
          <a:off x="816943" y="1440588"/>
          <a:ext cx="10793810" cy="183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810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166837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Draft HDAP 2022-2026 submitted to DHLGH on 17th December 2021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Detailed updates to SPC &amp; Area Committees once approved by DHLGH to include: scheduled delivery by LEA, tenure &amp; unit size with timelines</a:t>
                      </a:r>
                    </a:p>
                  </a:txBody>
                  <a:tcPr marL="131594" marR="131594" marT="65797" marB="6579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54B63-2659-4FDC-819C-3657F0CF3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74989"/>
              </p:ext>
            </p:extLst>
          </p:nvPr>
        </p:nvGraphicFramePr>
        <p:xfrm>
          <a:off x="816943" y="3578939"/>
          <a:ext cx="4921094" cy="299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094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2996714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Social Housing: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Council Construction Sites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Large Council-led mixed tenure sites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AHB proposals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Part V yield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Leasing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1594" marR="131594" marT="65797" marB="6579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6849B1-C178-42EE-82C0-82AB06D24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82282"/>
              </p:ext>
            </p:extLst>
          </p:nvPr>
        </p:nvGraphicFramePr>
        <p:xfrm>
          <a:off x="6443330" y="3578939"/>
          <a:ext cx="5167423" cy="299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423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65081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Affordable Housing: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Purchase/Cost rental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Large Council owned Sites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AHBs - Cost Rental Equity Loan (CREL)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Private mixed tenure developments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National Home Affordable Purchase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Shared Equity Scheme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Additional Part V yield – extra 10%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Clonburris - URDF</a:t>
                      </a:r>
                    </a:p>
                  </a:txBody>
                  <a:tcPr marL="131594" marR="131594" marT="65797" marB="6579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379CF1A-8288-4286-8C86-B5A5395EE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2"/>
    </mc:Choice>
    <mc:Fallback xmlns="">
      <p:transition spd="slow" advTm="34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Bedroom Unit Type Breakdown ,textbox ,slicer ,slicer ,slicer ,slicer ,slicer ,basicShape ,basicShape ,Bedroom Unit Type Breakdown ,Bedroom Unit Breakdown ,Delivered &amp; Projected Substantial Completion Date ,Apartment v's Housing ,actionButton. Please refer to the notes on this slide for details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Bedroom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911F3A8-3BBB-4CA3-B59A-122948BB1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93"/>
    </mc:Choice>
    <mc:Fallback>
      <p:transition spd="slow" advTm="27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3F96C8D-7639-4FA4-B5E9-9FAD795E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674B77-1E9E-4169-A84A-23A32DAC5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06573"/>
              </p:ext>
            </p:extLst>
          </p:nvPr>
        </p:nvGraphicFramePr>
        <p:xfrm>
          <a:off x="816944" y="184572"/>
          <a:ext cx="10497232" cy="1228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7232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911326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Housing For All Delivery Targets 2022-2026</a:t>
                      </a:r>
                    </a:p>
                    <a:p>
                      <a:pPr algn="ctr"/>
                      <a:r>
                        <a:rPr lang="en-GB" sz="3600" dirty="0"/>
                        <a:t>Social Housing</a:t>
                      </a:r>
                    </a:p>
                  </a:txBody>
                  <a:tcPr marL="131594" marR="131594" marT="65797" marB="65797" anchor="ctr"/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9E974FA-F4EC-4350-83B5-31734A8A2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72689"/>
              </p:ext>
            </p:extLst>
          </p:nvPr>
        </p:nvGraphicFramePr>
        <p:xfrm>
          <a:off x="838200" y="3222072"/>
          <a:ext cx="10475976" cy="3357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5976">
                  <a:extLst>
                    <a:ext uri="{9D8B030D-6E8A-4147-A177-3AD203B41FA5}">
                      <a16:colId xmlns:a16="http://schemas.microsoft.com/office/drawing/2014/main" val="3359828655"/>
                    </a:ext>
                  </a:extLst>
                </a:gridCol>
              </a:tblGrid>
              <a:tr h="3357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Challenges: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Phasing out of leasing  &amp; associated Part V delivery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Staff resources / Technical capacity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New tenures – Affordable Purchase/Cost rental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Approval process – mixed tenure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Increasing construction costs/inflation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Cost of materials/ supply of materials </a:t>
                      </a:r>
                      <a:r>
                        <a:rPr lang="en-IE" sz="2000" dirty="0">
                          <a:effectLst/>
                        </a:rPr>
                        <a:t> 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976977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EF6653A-0E2E-4565-A720-47BB647AD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45470"/>
              </p:ext>
            </p:extLst>
          </p:nvPr>
        </p:nvGraphicFramePr>
        <p:xfrm>
          <a:off x="838200" y="1598017"/>
          <a:ext cx="10475977" cy="14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50">
                  <a:extLst>
                    <a:ext uri="{9D8B030D-6E8A-4147-A177-3AD203B41FA5}">
                      <a16:colId xmlns:a16="http://schemas.microsoft.com/office/drawing/2014/main" val="370612252"/>
                    </a:ext>
                  </a:extLst>
                </a:gridCol>
                <a:gridCol w="1334068">
                  <a:extLst>
                    <a:ext uri="{9D8B030D-6E8A-4147-A177-3AD203B41FA5}">
                      <a16:colId xmlns:a16="http://schemas.microsoft.com/office/drawing/2014/main" val="192818623"/>
                    </a:ext>
                  </a:extLst>
                </a:gridCol>
                <a:gridCol w="1554813">
                  <a:extLst>
                    <a:ext uri="{9D8B030D-6E8A-4147-A177-3AD203B41FA5}">
                      <a16:colId xmlns:a16="http://schemas.microsoft.com/office/drawing/2014/main" val="2406908414"/>
                    </a:ext>
                  </a:extLst>
                </a:gridCol>
                <a:gridCol w="1497226">
                  <a:extLst>
                    <a:ext uri="{9D8B030D-6E8A-4147-A177-3AD203B41FA5}">
                      <a16:colId xmlns:a16="http://schemas.microsoft.com/office/drawing/2014/main" val="265909971"/>
                    </a:ext>
                  </a:extLst>
                </a:gridCol>
                <a:gridCol w="1449239">
                  <a:extLst>
                    <a:ext uri="{9D8B030D-6E8A-4147-A177-3AD203B41FA5}">
                      <a16:colId xmlns:a16="http://schemas.microsoft.com/office/drawing/2014/main" val="3436493612"/>
                    </a:ext>
                  </a:extLst>
                </a:gridCol>
                <a:gridCol w="1554206">
                  <a:extLst>
                    <a:ext uri="{9D8B030D-6E8A-4147-A177-3AD203B41FA5}">
                      <a16:colId xmlns:a16="http://schemas.microsoft.com/office/drawing/2014/main" val="3748420618"/>
                    </a:ext>
                  </a:extLst>
                </a:gridCol>
                <a:gridCol w="1682775">
                  <a:extLst>
                    <a:ext uri="{9D8B030D-6E8A-4147-A177-3AD203B41FA5}">
                      <a16:colId xmlns:a16="http://schemas.microsoft.com/office/drawing/2014/main" val="3280980417"/>
                    </a:ext>
                  </a:extLst>
                </a:gridCol>
              </a:tblGrid>
              <a:tr h="3716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Targets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34643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Build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718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772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3,381</a:t>
                      </a:r>
                      <a:endParaRPr lang="en-I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401009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Leasing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290</a:t>
                      </a:r>
                      <a:endParaRPr lang="en-I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47115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Total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440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793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838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812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788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3,671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60197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DFE8DE0-06A2-4CF9-B96F-2032F8CD9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9"/>
    </mc:Choice>
    <mc:Fallback xmlns="">
      <p:transition spd="slow" advTm="39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0F7F07-155D-406B-934B-DCBA6E482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229719"/>
              </p:ext>
            </p:extLst>
          </p:nvPr>
        </p:nvGraphicFramePr>
        <p:xfrm>
          <a:off x="481584" y="627378"/>
          <a:ext cx="11192256" cy="5640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862">
                  <a:extLst>
                    <a:ext uri="{9D8B030D-6E8A-4147-A177-3AD203B41FA5}">
                      <a16:colId xmlns:a16="http://schemas.microsoft.com/office/drawing/2014/main" val="751538591"/>
                    </a:ext>
                  </a:extLst>
                </a:gridCol>
                <a:gridCol w="3311170">
                  <a:extLst>
                    <a:ext uri="{9D8B030D-6E8A-4147-A177-3AD203B41FA5}">
                      <a16:colId xmlns:a16="http://schemas.microsoft.com/office/drawing/2014/main" val="2355071067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1908276548"/>
                    </a:ext>
                  </a:extLst>
                </a:gridCol>
                <a:gridCol w="4133088">
                  <a:extLst>
                    <a:ext uri="{9D8B030D-6E8A-4147-A177-3AD203B41FA5}">
                      <a16:colId xmlns:a16="http://schemas.microsoft.com/office/drawing/2014/main" val="804629682"/>
                    </a:ext>
                  </a:extLst>
                </a:gridCol>
              </a:tblGrid>
              <a:tr h="16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LEA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No.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Update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031813"/>
                  </a:ext>
                </a:extLst>
              </a:tr>
              <a:tr h="275490">
                <a:tc rowSpan="1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Clondalkin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Riversdale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  25*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Sept 2022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350684"/>
                  </a:ext>
                </a:extLst>
              </a:tr>
              <a:tr h="27997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Nangor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/”eircom” site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Contractor appointed Jan 2022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432244"/>
                  </a:ext>
                </a:extLst>
              </a:tr>
              <a:tr h="250978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Lindisfarne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advertised closed 4th Feb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256331"/>
                  </a:ext>
                </a:extLst>
              </a:tr>
              <a:tr h="25091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Sallypark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Clúid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June 2022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374543"/>
                  </a:ext>
                </a:extLst>
              </a:tr>
              <a:tr h="26304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 err="1">
                          <a:effectLst/>
                          <a:latin typeface="+mn-lt"/>
                        </a:rPr>
                        <a:t>Ballynakelly</a:t>
                      </a:r>
                      <a:r>
                        <a:rPr lang="en-IE" sz="1800" b="0" dirty="0">
                          <a:effectLst/>
                          <a:latin typeface="+mn-lt"/>
                        </a:rPr>
                        <a:t> (</a:t>
                      </a:r>
                      <a:r>
                        <a:rPr lang="en-IE" sz="1800" b="0" dirty="0" err="1">
                          <a:effectLst/>
                          <a:latin typeface="+mn-lt"/>
                        </a:rPr>
                        <a:t>Túath</a:t>
                      </a:r>
                      <a:r>
                        <a:rPr lang="en-IE" sz="1800" b="0" dirty="0">
                          <a:effectLst/>
                          <a:latin typeface="+mn-lt"/>
                        </a:rPr>
                        <a:t>/Part V)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June 2022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963396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Nangor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Road (Simon)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to be re-advertised Q2 2022</a:t>
                      </a:r>
                      <a:endParaRPr lang="en-IE" sz="1800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469053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Alpine Heights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 Study Q2 2002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99835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Deansrath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Melrose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 Study Q2 2002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70495"/>
                  </a:ext>
                </a:extLst>
              </a:tr>
              <a:tr h="25072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Oldcastle Park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to ACM Q2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854948"/>
                  </a:ext>
                </a:extLst>
              </a:tr>
              <a:tr h="22496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Kilcarbery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 Study Q4 2002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468337"/>
                  </a:ext>
                </a:extLst>
              </a:tr>
              <a:tr h="22496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Graydon (Part V)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Q3 2023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738464"/>
                  </a:ext>
                </a:extLst>
              </a:tr>
              <a:tr h="22496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Cloverhill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(Part V)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for completion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786850"/>
                  </a:ext>
                </a:extLst>
              </a:tr>
              <a:tr h="29936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New Road Clondalkin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for completion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414529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Rathfarnham/Templeogue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Templeogue Village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March 2023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978565"/>
                  </a:ext>
                </a:extLst>
              </a:tr>
              <a:tr h="2726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Firhouse</a:t>
                      </a: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E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Bohernabreena</a:t>
                      </a: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 err="1">
                          <a:effectLst/>
                          <a:latin typeface="+mn-lt"/>
                        </a:rPr>
                        <a:t>Homeville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16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Sept 2022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648313"/>
                  </a:ext>
                </a:extLst>
              </a:tr>
              <a:tr h="268160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Pearse Brothers Park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team to be appointed Q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716757"/>
                  </a:ext>
                </a:extLst>
              </a:tr>
              <a:tr h="207745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Castlefield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 Study Q4 2020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119493"/>
                  </a:ext>
                </a:extLst>
              </a:tr>
              <a:tr h="12308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Stocking Lane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considered for AHB / Priority Needs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348776"/>
                  </a:ext>
                </a:extLst>
              </a:tr>
              <a:tr h="2925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Scholarstown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Wood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Q1 2023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69577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028F6A9-9B4B-4695-AE1F-2BA67091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5996" y="39735"/>
            <a:ext cx="13143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7E60D5-E9EA-44CC-94CF-AC1772922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09366"/>
              </p:ext>
            </p:extLst>
          </p:nvPr>
        </p:nvGraphicFramePr>
        <p:xfrm>
          <a:off x="481584" y="69064"/>
          <a:ext cx="11204448" cy="55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448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552017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Approved/Proposed </a:t>
                      </a:r>
                      <a:r>
                        <a:rPr lang="en-IE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Developments by LEA (1)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1594" marR="131594" marT="65797" marB="65797" anchor="ctr"/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7F0D4B-9F0C-4370-BF39-B5DBD4DAA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7"/>
    </mc:Choice>
    <mc:Fallback xmlns="">
      <p:transition spd="slow" advTm="1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0F7F07-155D-406B-934B-DCBA6E482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40440"/>
              </p:ext>
            </p:extLst>
          </p:nvPr>
        </p:nvGraphicFramePr>
        <p:xfrm>
          <a:off x="487680" y="598049"/>
          <a:ext cx="11192256" cy="6357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862">
                  <a:extLst>
                    <a:ext uri="{9D8B030D-6E8A-4147-A177-3AD203B41FA5}">
                      <a16:colId xmlns:a16="http://schemas.microsoft.com/office/drawing/2014/main" val="751538591"/>
                    </a:ext>
                  </a:extLst>
                </a:gridCol>
                <a:gridCol w="3311170">
                  <a:extLst>
                    <a:ext uri="{9D8B030D-6E8A-4147-A177-3AD203B41FA5}">
                      <a16:colId xmlns:a16="http://schemas.microsoft.com/office/drawing/2014/main" val="2355071067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1908276548"/>
                    </a:ext>
                  </a:extLst>
                </a:gridCol>
                <a:gridCol w="4133088">
                  <a:extLst>
                    <a:ext uri="{9D8B030D-6E8A-4147-A177-3AD203B41FA5}">
                      <a16:colId xmlns:a16="http://schemas.microsoft.com/office/drawing/2014/main" val="804629682"/>
                    </a:ext>
                  </a:extLst>
                </a:gridCol>
              </a:tblGrid>
              <a:tr h="436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LEA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No.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Update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031813"/>
                  </a:ext>
                </a:extLst>
              </a:tr>
              <a:tr h="275490"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Tallaght Central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>
                          <a:effectLst/>
                          <a:latin typeface="+mn-lt"/>
                        </a:rPr>
                        <a:t>Old Bawn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Tender advertised due to close Feb 2022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350684"/>
                  </a:ext>
                </a:extLst>
              </a:tr>
              <a:tr h="27997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Fernwood/Maplewood (</a:t>
                      </a: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Clúid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site–due for completion June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432244"/>
                  </a:ext>
                </a:extLst>
              </a:tr>
              <a:tr h="250978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Whitestown Way (</a:t>
                      </a: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Clúid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site–due for completion Q1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256331"/>
                  </a:ext>
                </a:extLst>
              </a:tr>
              <a:tr h="25091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Mountain Gate (Part V)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for completion 2023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294251"/>
                  </a:ext>
                </a:extLst>
              </a:tr>
              <a:tr h="25091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St. Aongus’ Green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team to be appointed Q2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374543"/>
                  </a:ext>
                </a:extLst>
              </a:tr>
              <a:tr h="263042"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Tallaght South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dirty="0">
                        <a:effectLst/>
                        <a:highlight>
                          <a:srgbClr val="FFFF00"/>
                        </a:highligh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>
                          <a:effectLst/>
                          <a:latin typeface="+mn-lt"/>
                        </a:rPr>
                        <a:t>St. Catherine’s (SDCC)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12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site–due for completion Oct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963396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St. </a:t>
                      </a: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Catherines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(Sophia)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site–due for completion Feb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822575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Rossfield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8 Q2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469053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Elder Health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Q3 2023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99835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Parklands Citywest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for completion Nov 2022, </a:t>
                      </a:r>
                      <a:r>
                        <a:rPr lang="en-GB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June 2023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008213"/>
                  </a:ext>
                </a:extLst>
              </a:tr>
              <a:tr h="25078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Citywest Village &amp; Mews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On site, due for completion Q2 2023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70495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Aderrig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unit in Q2 2022 &amp; balance in Q4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39340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Somerton Phase 2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 site, due for completion Q2 2023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95515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St Helens/Somerton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 site, due for completion Q2 2023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854948"/>
                  </a:ext>
                </a:extLst>
              </a:tr>
              <a:tr h="22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Tandys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Lane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for completion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468337"/>
                  </a:ext>
                </a:extLst>
              </a:tr>
              <a:tr h="2249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St Helens Plaza (Part 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for completion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738464"/>
                  </a:ext>
                </a:extLst>
              </a:tr>
              <a:tr h="2249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Palmerstown Fonthill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>
                          <a:effectLst/>
                          <a:latin typeface="+mn-lt"/>
                        </a:rPr>
                        <a:t>St. Mark’s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site–due for completion Dec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786850"/>
                  </a:ext>
                </a:extLst>
              </a:tr>
              <a:tr h="2993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 err="1">
                          <a:effectLst/>
                          <a:latin typeface="+mn-lt"/>
                        </a:rPr>
                        <a:t>Balgaddy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69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ender advertised Feb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414529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>
                          <a:effectLst/>
                          <a:latin typeface="+mn-lt"/>
                        </a:rPr>
                        <a:t>Old Lucan Rd (</a:t>
                      </a:r>
                      <a:r>
                        <a:rPr lang="en-IE" sz="1800" b="0" dirty="0" err="1">
                          <a:effectLst/>
                          <a:latin typeface="+mn-lt"/>
                        </a:rPr>
                        <a:t>Túath</a:t>
                      </a:r>
                      <a:r>
                        <a:rPr lang="en-IE" sz="1800" b="0" dirty="0">
                          <a:effectLst/>
                          <a:latin typeface="+mn-lt"/>
                        </a:rPr>
                        <a:t>)</a:t>
                      </a:r>
                      <a:endParaRPr lang="en-IE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to be advertised Q1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978565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St. Ronan’s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team to be appointed Q2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648313"/>
                  </a:ext>
                </a:extLst>
              </a:tr>
              <a:tr h="2925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Kennelsfort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Road</a:t>
                      </a:r>
                      <a:endParaRPr lang="en-I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for completion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31280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028F6A9-9B4B-4695-AE1F-2BA67091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5996" y="39735"/>
            <a:ext cx="13143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7E60D5-E9EA-44CC-94CF-AC1772922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28080"/>
              </p:ext>
            </p:extLst>
          </p:nvPr>
        </p:nvGraphicFramePr>
        <p:xfrm>
          <a:off x="487680" y="39735"/>
          <a:ext cx="11204448" cy="55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448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49526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Approved/Proposed </a:t>
                      </a:r>
                      <a:r>
                        <a:rPr lang="en-IE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Developments by LEA (2)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1594" marR="131594" marT="65797" marB="65797" anchor="ctr"/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94481B-FD17-49B9-BE6F-D0A7F72A8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8"/>
    </mc:Choice>
    <mc:Fallback xmlns="">
      <p:transition spd="slow" advTm="13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BD16ADBD-A2CE-4037-A5AE-7B7F72E04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659248"/>
              </p:ext>
            </p:extLst>
          </p:nvPr>
        </p:nvGraphicFramePr>
        <p:xfrm>
          <a:off x="859456" y="1095898"/>
          <a:ext cx="10515600" cy="440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94DA1B-3048-4726-920B-A97FCB99B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84061"/>
              </p:ext>
            </p:extLst>
          </p:nvPr>
        </p:nvGraphicFramePr>
        <p:xfrm>
          <a:off x="816944" y="184572"/>
          <a:ext cx="10515600" cy="91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911326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SDCC Owned Large Sites</a:t>
                      </a:r>
                    </a:p>
                  </a:txBody>
                  <a:tcPr marL="131594" marR="131594" marT="65797" marB="65797" anchor="ctr"/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68A990D-2E42-450A-8BF1-8A1F49B47200}"/>
              </a:ext>
            </a:extLst>
          </p:cNvPr>
          <p:cNvGrpSpPr/>
          <p:nvPr/>
        </p:nvGrpSpPr>
        <p:grpSpPr>
          <a:xfrm>
            <a:off x="838200" y="5718098"/>
            <a:ext cx="10515600" cy="575639"/>
            <a:chOff x="0" y="2674868"/>
            <a:chExt cx="10515600" cy="5756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77D882-D657-4660-AF21-50E044A518D1}"/>
                </a:ext>
              </a:extLst>
            </p:cNvPr>
            <p:cNvSpPr/>
            <p:nvPr/>
          </p:nvSpPr>
          <p:spPr>
            <a:xfrm>
              <a:off x="0" y="2674868"/>
              <a:ext cx="10515600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163221AD-2268-4836-89F6-F98D73D75524}"/>
                </a:ext>
              </a:extLst>
            </p:cNvPr>
            <p:cNvSpPr txBox="1"/>
            <p:nvPr/>
          </p:nvSpPr>
          <p:spPr>
            <a:xfrm>
              <a:off x="28100" y="2719617"/>
              <a:ext cx="10459400" cy="502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dirty="0"/>
                <a:t>B</a:t>
              </a:r>
              <a:r>
                <a:rPr lang="en-IE" sz="2400" b="1" dirty="0" err="1"/>
                <a:t>elgard</a:t>
              </a:r>
              <a:r>
                <a:rPr lang="en-IE" sz="2400" b="1" dirty="0"/>
                <a:t> Square North - </a:t>
              </a:r>
              <a:r>
                <a:rPr lang="en-IE" sz="2400" dirty="0"/>
                <a:t>Cost Rental Apartments</a:t>
              </a:r>
              <a:endParaRPr lang="en-US" sz="24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4528DC-2DBD-4D28-8F33-BDE774FFE998}"/>
              </a:ext>
            </a:extLst>
          </p:cNvPr>
          <p:cNvGrpSpPr/>
          <p:nvPr/>
        </p:nvGrpSpPr>
        <p:grpSpPr>
          <a:xfrm>
            <a:off x="402266" y="6310386"/>
            <a:ext cx="10515600" cy="746073"/>
            <a:chOff x="0" y="694895"/>
            <a:chExt cx="10515600" cy="7460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C491BF-4560-4EFF-9B21-2822968D4A78}"/>
                </a:ext>
              </a:extLst>
            </p:cNvPr>
            <p:cNvSpPr/>
            <p:nvPr/>
          </p:nvSpPr>
          <p:spPr>
            <a:xfrm>
              <a:off x="0" y="757868"/>
              <a:ext cx="10515600" cy="6831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5634A-2391-4593-AE25-E11192C11A91}"/>
                </a:ext>
              </a:extLst>
            </p:cNvPr>
            <p:cNvSpPr txBox="1"/>
            <p:nvPr/>
          </p:nvSpPr>
          <p:spPr>
            <a:xfrm>
              <a:off x="290461" y="694895"/>
              <a:ext cx="10132776" cy="746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870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600" dirty="0"/>
                <a:t>Tender currently being prepared for appointment of ER team to be followed with tender for contractor in Q2 2022</a:t>
              </a:r>
              <a:endParaRPr lang="en-US" sz="16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F78A72-E81E-4691-B981-8885B78A7EB7}"/>
              </a:ext>
            </a:extLst>
          </p:cNvPr>
          <p:cNvGrpSpPr/>
          <p:nvPr/>
        </p:nvGrpSpPr>
        <p:grpSpPr>
          <a:xfrm>
            <a:off x="536448" y="5277785"/>
            <a:ext cx="10838608" cy="502790"/>
            <a:chOff x="0" y="-266176"/>
            <a:chExt cx="10831023" cy="17071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6590D1-9DC2-4685-BC1B-1912C3EEF1F4}"/>
                </a:ext>
              </a:extLst>
            </p:cNvPr>
            <p:cNvSpPr/>
            <p:nvPr/>
          </p:nvSpPr>
          <p:spPr>
            <a:xfrm>
              <a:off x="0" y="757868"/>
              <a:ext cx="10515600" cy="6831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370E17-0532-4B2C-A355-917E870775C0}"/>
                </a:ext>
              </a:extLst>
            </p:cNvPr>
            <p:cNvSpPr txBox="1"/>
            <p:nvPr/>
          </p:nvSpPr>
          <p:spPr>
            <a:xfrm>
              <a:off x="315423" y="-266176"/>
              <a:ext cx="10515600" cy="683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870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600" kern="1200" dirty="0"/>
                <a:t>To be considered in Q1 2022 once draft County Development Plan meetings concluded in March.</a:t>
              </a:r>
              <a:endParaRPr lang="en-US" sz="1600" kern="1200" dirty="0"/>
            </a:p>
          </p:txBody>
        </p: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777EAD4-18AC-4E2D-8B0D-7097A6BADE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12"/>
    </mc:Choice>
    <mc:Fallback xmlns="">
      <p:transition spd="slow" advTm="68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1143</Words>
  <Application>Microsoft Office PowerPoint</Application>
  <PresentationFormat>Widescreen</PresentationFormat>
  <Paragraphs>378</Paragraphs>
  <Slides>8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Bedroom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Pierce</dc:creator>
  <cp:lastModifiedBy>Brenda Pierce</cp:lastModifiedBy>
  <cp:revision>32</cp:revision>
  <dcterms:created xsi:type="dcterms:W3CDTF">2022-02-07T17:15:43Z</dcterms:created>
  <dcterms:modified xsi:type="dcterms:W3CDTF">2022-02-09T12:25:20Z</dcterms:modified>
</cp:coreProperties>
</file>