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Ex1.xml" ContentType="application/vnd.ms-office.chartex+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47" r:id="rId2"/>
    <p:sldId id="258" r:id="rId3"/>
    <p:sldId id="292" r:id="rId4"/>
    <p:sldId id="352" r:id="rId5"/>
    <p:sldId id="351" r:id="rId6"/>
    <p:sldId id="262" r:id="rId7"/>
    <p:sldId id="315" r:id="rId8"/>
    <p:sldId id="264" r:id="rId9"/>
    <p:sldId id="324" r:id="rId10"/>
    <p:sldId id="326" r:id="rId11"/>
    <p:sldId id="325" r:id="rId12"/>
    <p:sldId id="331" r:id="rId13"/>
    <p:sldId id="320" r:id="rId14"/>
    <p:sldId id="336" r:id="rId15"/>
    <p:sldId id="335" r:id="rId16"/>
    <p:sldId id="343" r:id="rId17"/>
    <p:sldId id="337" r:id="rId18"/>
    <p:sldId id="341" r:id="rId19"/>
    <p:sldId id="345" r:id="rId20"/>
    <p:sldId id="273" r:id="rId21"/>
    <p:sldId id="290" r:id="rId22"/>
    <p:sldId id="304" r:id="rId23"/>
    <p:sldId id="300" r:id="rId24"/>
  </p:sldIdLst>
  <p:sldSz cx="12192000" cy="6858000"/>
  <p:notesSz cx="9944100" cy="6805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Rooney" initials="TR" lastIdx="2" clrIdx="0">
    <p:extLst>
      <p:ext uri="{19B8F6BF-5375-455C-9EA6-DF929625EA0E}">
        <p15:presenceInfo xmlns:p15="http://schemas.microsoft.com/office/powerpoint/2012/main" userId="S::TRooney@sdublincoco.ie::ce3d65ba-219b-42c5-a286-0e477f49a8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7399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58" autoAdjust="0"/>
    <p:restoredTop sz="66404" autoAdjust="0"/>
  </p:normalViewPr>
  <p:slideViewPr>
    <p:cSldViewPr snapToGrid="0">
      <p:cViewPr varScale="1">
        <p:scale>
          <a:sx n="75" d="100"/>
          <a:sy n="75" d="100"/>
        </p:scale>
        <p:origin x="1638" y="78"/>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SDCC-file3\LEO\LEO%20Admin\Ministerial%20Visit%20Nov%202021\Stats%20&amp;%20Graphs\BCV%20Clients.xlsx" TargetMode="External"/><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DCC-file3\LEO\Justin%20Mulhern\Stats\Monthly%20Statistics_JM_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DCC-file3\LEO\Justin%20Mulhern\Stats\Monthly%20Statistics_JM_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DCC-file3\LEO\LEO%20Admin\Ministerial%20Visit%20Nov%202021\Stats%20&amp;%20Graphs\TOVS%20Clients%20(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DCC-file3\LEO\Justin%20Mulhern\Stats\Monthly%20Statistics_JM_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SDCC-file3\LEO\Justin%20Mulhern\Stats\Monthly%20Statistics_JM_20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oleObject" Target="file:///\\SDCC-file3\LEO\LEO%20Admin\Ministerial%20Visit%20Nov%202021\Stats%20&amp;%20Graphs\Mentoring.xlsx" TargetMode="External"/><Relationship Id="rId4"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Sector Split 2021</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0094743365412657"/>
          <c:w val="1"/>
          <c:h val="0.4324311023622047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2FD-4BE2-B3DE-04BED0EB425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2FD-4BE2-B3DE-04BED0EB425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2FD-4BE2-B3DE-04BED0EB425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2FD-4BE2-B3DE-04BED0EB425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2FD-4BE2-B3DE-04BED0EB425B}"/>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Sheet2!$J$33:$J$37</c:f>
              <c:strCache>
                <c:ptCount val="5"/>
                <c:pt idx="0">
                  <c:v>Business Services</c:v>
                </c:pt>
                <c:pt idx="1">
                  <c:v>Food Manufacturing &amp; Processing</c:v>
                </c:pt>
                <c:pt idx="2">
                  <c:v>Furniture/Light Consumer Goods Manufacture</c:v>
                </c:pt>
                <c:pt idx="3">
                  <c:v>Manufacturing Other</c:v>
                </c:pt>
                <c:pt idx="4">
                  <c:v>Software/IT </c:v>
                </c:pt>
              </c:strCache>
            </c:strRef>
          </c:cat>
          <c:val>
            <c:numRef>
              <c:f>Sheet2!$L$33:$L$37</c:f>
              <c:numCache>
                <c:formatCode>0%</c:formatCode>
                <c:ptCount val="5"/>
                <c:pt idx="0">
                  <c:v>0.10714285714285714</c:v>
                </c:pt>
                <c:pt idx="1">
                  <c:v>0.21428571428571427</c:v>
                </c:pt>
                <c:pt idx="2">
                  <c:v>3.5714285714285712E-2</c:v>
                </c:pt>
                <c:pt idx="3">
                  <c:v>0.35714285714285715</c:v>
                </c:pt>
                <c:pt idx="4">
                  <c:v>0.2857142857142857</c:v>
                </c:pt>
              </c:numCache>
            </c:numRef>
          </c:val>
          <c:extLst>
            <c:ext xmlns:c16="http://schemas.microsoft.com/office/drawing/2014/chart" uri="{C3380CC4-5D6E-409C-BE32-E72D297353CC}">
              <c16:uniqueId val="{0000000A-52FD-4BE2-B3DE-04BED0EB425B}"/>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5.2906605424321955E-2"/>
          <c:y val="0.68113152522601328"/>
          <c:w val="0.90529790026246726"/>
          <c:h val="0.291090696996208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Training Category Split 2021</a:t>
            </a:r>
            <a:endParaRPr lang="en-IE" dirty="0"/>
          </a:p>
        </c:rich>
      </c:tx>
      <c:layout>
        <c:manualLayout>
          <c:xMode val="edge"/>
          <c:yMode val="edge"/>
          <c:x val="0.21068481882844703"/>
          <c:y val="1.5786818777016282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2565408968715353"/>
          <c:w val="1"/>
          <c:h val="0.41705357142857141"/>
        </c:manualLayout>
      </c:layout>
      <c:pie3DChart>
        <c:varyColors val="1"/>
        <c:ser>
          <c:idx val="0"/>
          <c:order val="0"/>
          <c:tx>
            <c:strRef>
              <c:f>'Courses 2021'!$O$1</c:f>
              <c:strCache>
                <c:ptCount val="1"/>
                <c:pt idx="0">
                  <c:v>Percentage</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4576-4EEB-ADA9-1662D73A451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4576-4EEB-ADA9-1662D73A451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4576-4EEB-ADA9-1662D73A451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4576-4EEB-ADA9-1662D73A451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4576-4EEB-ADA9-1662D73A4513}"/>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B-4576-4EEB-ADA9-1662D73A4513}"/>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D-4576-4EEB-ADA9-1662D73A4513}"/>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F-4576-4EEB-ADA9-1662D73A4513}"/>
              </c:ext>
            </c:extLst>
          </c:dPt>
          <c:dLbls>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D-4576-4EEB-ADA9-1662D73A4513}"/>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F-4576-4EEB-ADA9-1662D73A45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'Courses 2021'!$J$2:$J$9</c:f>
              <c:strCache>
                <c:ptCount val="8"/>
                <c:pt idx="0">
                  <c:v>Social Media Marketing</c:v>
                </c:pt>
                <c:pt idx="1">
                  <c:v>Web Development</c:v>
                </c:pt>
                <c:pt idx="2">
                  <c:v>Start Your Own Business</c:v>
                </c:pt>
                <c:pt idx="3">
                  <c:v>Sales &amp; Marketing</c:v>
                </c:pt>
                <c:pt idx="4">
                  <c:v>Finance for SME's</c:v>
                </c:pt>
                <c:pt idx="5">
                  <c:v>Business Management</c:v>
                </c:pt>
                <c:pt idx="6">
                  <c:v>Additional</c:v>
                </c:pt>
                <c:pt idx="7">
                  <c:v>Developing a Business Idea</c:v>
                </c:pt>
              </c:strCache>
            </c:strRef>
          </c:cat>
          <c:val>
            <c:numRef>
              <c:f>'Courses 2021'!$O$2:$O$9</c:f>
              <c:numCache>
                <c:formatCode>0%</c:formatCode>
                <c:ptCount val="8"/>
                <c:pt idx="0">
                  <c:v>0.39130434782608697</c:v>
                </c:pt>
                <c:pt idx="1">
                  <c:v>0.16521739130434782</c:v>
                </c:pt>
                <c:pt idx="2">
                  <c:v>9.5652173913043481E-2</c:v>
                </c:pt>
                <c:pt idx="3">
                  <c:v>8.6956521739130432E-2</c:v>
                </c:pt>
                <c:pt idx="4">
                  <c:v>7.8260869565217397E-2</c:v>
                </c:pt>
                <c:pt idx="5">
                  <c:v>0.11304347826086956</c:v>
                </c:pt>
                <c:pt idx="6">
                  <c:v>4.3478260869565216E-2</c:v>
                </c:pt>
                <c:pt idx="7">
                  <c:v>1.7391304347826087E-2</c:v>
                </c:pt>
              </c:numCache>
            </c:numRef>
          </c:val>
          <c:extLst>
            <c:ext xmlns:c16="http://schemas.microsoft.com/office/drawing/2014/chart" uri="{C3380CC4-5D6E-409C-BE32-E72D297353CC}">
              <c16:uniqueId val="{00000010-4576-4EEB-ADA9-1662D73A451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IE"/>
              <a:t>BCV - Sector Split</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barChart>
        <c:barDir val="bar"/>
        <c:grouping val="clustered"/>
        <c:varyColors val="0"/>
        <c:ser>
          <c:idx val="0"/>
          <c:order val="0"/>
          <c:spPr>
            <a:pattFill prst="ltUpDiag">
              <a:fgClr>
                <a:schemeClr val="accent1"/>
              </a:fgClr>
              <a:bgClr>
                <a:schemeClr val="lt1"/>
              </a:bgClr>
            </a:pattFill>
            <a:ln>
              <a:noFill/>
            </a:ln>
            <a:effectLst/>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Sector!$A$2:$A$14</c:f>
              <c:strCache>
                <c:ptCount val="13"/>
                <c:pt idx="0">
                  <c:v>Services</c:v>
                </c:pt>
                <c:pt idx="1">
                  <c:v>Retail</c:v>
                </c:pt>
                <c:pt idx="2">
                  <c:v>Food</c:v>
                </c:pt>
                <c:pt idx="3">
                  <c:v>Construction</c:v>
                </c:pt>
                <c:pt idx="4">
                  <c:v>Distribution</c:v>
                </c:pt>
                <c:pt idx="5">
                  <c:v>ICT</c:v>
                </c:pt>
                <c:pt idx="6">
                  <c:v>Manufacturing</c:v>
                </c:pt>
                <c:pt idx="7">
                  <c:v>Printing</c:v>
                </c:pt>
                <c:pt idx="8">
                  <c:v>Sales</c:v>
                </c:pt>
                <c:pt idx="9">
                  <c:v>Leisure</c:v>
                </c:pt>
                <c:pt idx="10">
                  <c:v>Unknown</c:v>
                </c:pt>
                <c:pt idx="11">
                  <c:v>Logistics</c:v>
                </c:pt>
                <c:pt idx="12">
                  <c:v>Media</c:v>
                </c:pt>
              </c:strCache>
            </c:strRef>
          </c:cat>
          <c:val>
            <c:numRef>
              <c:f>Sector!$B$2:$B$14</c:f>
              <c:numCache>
                <c:formatCode>0.0%</c:formatCode>
                <c:ptCount val="13"/>
                <c:pt idx="0">
                  <c:v>0.49</c:v>
                </c:pt>
                <c:pt idx="1">
                  <c:v>0.13900000000000001</c:v>
                </c:pt>
                <c:pt idx="2">
                  <c:v>7.6999999999999999E-2</c:v>
                </c:pt>
                <c:pt idx="3">
                  <c:v>6.9000000000000006E-2</c:v>
                </c:pt>
                <c:pt idx="4">
                  <c:v>0.05</c:v>
                </c:pt>
                <c:pt idx="5">
                  <c:v>4.2999999999999997E-2</c:v>
                </c:pt>
                <c:pt idx="6">
                  <c:v>4.1000000000000002E-2</c:v>
                </c:pt>
                <c:pt idx="7">
                  <c:v>2.4E-2</c:v>
                </c:pt>
                <c:pt idx="8">
                  <c:v>1.9E-2</c:v>
                </c:pt>
                <c:pt idx="9">
                  <c:v>1.4E-2</c:v>
                </c:pt>
                <c:pt idx="10">
                  <c:v>1.2E-2</c:v>
                </c:pt>
                <c:pt idx="11">
                  <c:v>1.2E-2</c:v>
                </c:pt>
                <c:pt idx="12">
                  <c:v>0.01</c:v>
                </c:pt>
              </c:numCache>
            </c:numRef>
          </c:val>
          <c:extLst>
            <c:ext xmlns:c16="http://schemas.microsoft.com/office/drawing/2014/chart" uri="{C3380CC4-5D6E-409C-BE32-E72D297353CC}">
              <c16:uniqueId val="{00000000-E69E-405A-BEF8-35F68EAB16D0}"/>
            </c:ext>
          </c:extLst>
        </c:ser>
        <c:dLbls>
          <c:dLblPos val="outEnd"/>
          <c:showLegendKey val="0"/>
          <c:showVal val="1"/>
          <c:showCatName val="0"/>
          <c:showSerName val="0"/>
          <c:showPercent val="0"/>
          <c:showBubbleSize val="0"/>
        </c:dLbls>
        <c:gapWidth val="269"/>
        <c:overlap val="-20"/>
        <c:axId val="1799502223"/>
        <c:axId val="1799495151"/>
      </c:barChart>
      <c:catAx>
        <c:axId val="1799502223"/>
        <c:scaling>
          <c:orientation val="minMax"/>
        </c:scaling>
        <c:delete val="0"/>
        <c:axPos val="l"/>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en-US"/>
          </a:p>
        </c:txPr>
        <c:crossAx val="1799495151"/>
        <c:crosses val="autoZero"/>
        <c:auto val="1"/>
        <c:lblAlgn val="ctr"/>
        <c:lblOffset val="100"/>
        <c:noMultiLvlLbl val="0"/>
      </c:catAx>
      <c:valAx>
        <c:axId val="1799495151"/>
        <c:scaling>
          <c:orientation val="minMax"/>
        </c:scaling>
        <c:delete val="0"/>
        <c:axPos val="b"/>
        <c:majorGridlines>
          <c:spPr>
            <a:ln w="9525" cap="flat" cmpd="sng" algn="ctr">
              <a:solidFill>
                <a:schemeClr val="lt1">
                  <a:alpha val="2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799502223"/>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1"/>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IE"/>
              <a:t>BCV - Requested Support Area</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Area!$A$2:$A$10</c:f>
              <c:strCache>
                <c:ptCount val="9"/>
                <c:pt idx="0">
                  <c:v>Financial Planning</c:v>
                </c:pt>
                <c:pt idx="1">
                  <c:v>ICT / Remote Working</c:v>
                </c:pt>
                <c:pt idx="2">
                  <c:v>Health &amp; Safety</c:v>
                </c:pt>
                <c:pt idx="3">
                  <c:v>HR</c:v>
                </c:pt>
                <c:pt idx="4">
                  <c:v>Marketing</c:v>
                </c:pt>
                <c:pt idx="5">
                  <c:v>Business Planning</c:v>
                </c:pt>
                <c:pt idx="6">
                  <c:v>Web  Dev</c:v>
                </c:pt>
                <c:pt idx="7">
                  <c:v>Sales Performance</c:v>
                </c:pt>
                <c:pt idx="8">
                  <c:v>R&amp;D</c:v>
                </c:pt>
              </c:strCache>
            </c:strRef>
          </c:cat>
          <c:val>
            <c:numRef>
              <c:f>Area!$B$2:$B$10</c:f>
              <c:numCache>
                <c:formatCode>0.0%</c:formatCode>
                <c:ptCount val="9"/>
                <c:pt idx="0">
                  <c:v>0.374</c:v>
                </c:pt>
                <c:pt idx="1">
                  <c:v>0.17399999999999999</c:v>
                </c:pt>
                <c:pt idx="2">
                  <c:v>0.14699999999999999</c:v>
                </c:pt>
                <c:pt idx="3">
                  <c:v>0.10299999999999999</c:v>
                </c:pt>
                <c:pt idx="4">
                  <c:v>8.3000000000000004E-2</c:v>
                </c:pt>
                <c:pt idx="5">
                  <c:v>5.8000000000000003E-2</c:v>
                </c:pt>
                <c:pt idx="6">
                  <c:v>5.6000000000000001E-2</c:v>
                </c:pt>
                <c:pt idx="7">
                  <c:v>3.0000000000000001E-3</c:v>
                </c:pt>
                <c:pt idx="8">
                  <c:v>2E-3</c:v>
                </c:pt>
              </c:numCache>
            </c:numRef>
          </c:val>
          <c:extLst>
            <c:ext xmlns:c16="http://schemas.microsoft.com/office/drawing/2014/chart" uri="{C3380CC4-5D6E-409C-BE32-E72D297353CC}">
              <c16:uniqueId val="{00000000-6585-4654-BC95-38C2F8FA5936}"/>
            </c:ext>
          </c:extLst>
        </c:ser>
        <c:dLbls>
          <c:showLegendKey val="0"/>
          <c:showVal val="0"/>
          <c:showCatName val="0"/>
          <c:showSerName val="0"/>
          <c:showPercent val="0"/>
          <c:showBubbleSize val="0"/>
        </c:dLbls>
        <c:gapWidth val="247"/>
        <c:overlap val="-58"/>
        <c:axId val="1783234767"/>
        <c:axId val="1783235183"/>
      </c:barChart>
      <c:catAx>
        <c:axId val="1783234767"/>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783235183"/>
        <c:crosses val="autoZero"/>
        <c:auto val="1"/>
        <c:lblAlgn val="ctr"/>
        <c:lblOffset val="100"/>
        <c:noMultiLvlLbl val="0"/>
      </c:catAx>
      <c:valAx>
        <c:axId val="1783235183"/>
        <c:scaling>
          <c:orientation val="minMax"/>
        </c:scaling>
        <c:delete val="0"/>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78323476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14037965912927"/>
          <c:y val="0.12202702702702703"/>
          <c:w val="0.88485962034087073"/>
          <c:h val="0.72843122650209269"/>
        </c:manualLayout>
      </c:layout>
      <c:lineChart>
        <c:grouping val="stacked"/>
        <c:varyColors val="0"/>
        <c:ser>
          <c:idx val="0"/>
          <c:order val="0"/>
          <c:tx>
            <c:strRef>
              <c:f>Sheet1!$B$1</c:f>
              <c:strCache>
                <c:ptCount val="1"/>
                <c:pt idx="0">
                  <c:v>Number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50</c:v>
                </c:pt>
                <c:pt idx="1">
                  <c:v>74</c:v>
                </c:pt>
                <c:pt idx="2">
                  <c:v>38</c:v>
                </c:pt>
                <c:pt idx="3">
                  <c:v>112</c:v>
                </c:pt>
                <c:pt idx="4">
                  <c:v>320</c:v>
                </c:pt>
              </c:numCache>
            </c:numRef>
          </c:val>
          <c:smooth val="0"/>
          <c:extLst>
            <c:ext xmlns:c16="http://schemas.microsoft.com/office/drawing/2014/chart" uri="{C3380CC4-5D6E-409C-BE32-E72D297353CC}">
              <c16:uniqueId val="{00000000-647B-4C1E-8F04-3CFD5CAE0F1D}"/>
            </c:ext>
          </c:extLst>
        </c:ser>
        <c:dLbls>
          <c:dLblPos val="t"/>
          <c:showLegendKey val="0"/>
          <c:showVal val="1"/>
          <c:showCatName val="0"/>
          <c:showSerName val="0"/>
          <c:showPercent val="0"/>
          <c:showBubbleSize val="0"/>
        </c:dLbls>
        <c:marker val="1"/>
        <c:smooth val="0"/>
        <c:axId val="572738879"/>
        <c:axId val="572737631"/>
      </c:lineChart>
      <c:catAx>
        <c:axId val="572738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737631"/>
        <c:crosses val="autoZero"/>
        <c:auto val="1"/>
        <c:lblAlgn val="ctr"/>
        <c:lblOffset val="100"/>
        <c:noMultiLvlLbl val="0"/>
      </c:catAx>
      <c:valAx>
        <c:axId val="572737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738879"/>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IE"/>
              <a:t>Grant Approval Values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Feasibility</c:v>
                </c:pt>
              </c:strCache>
            </c:strRef>
          </c:tx>
          <c:spPr>
            <a:ln w="28575" cap="rnd">
              <a:solidFill>
                <a:schemeClr val="accent1"/>
              </a:solidFill>
              <a:round/>
            </a:ln>
            <a:effectLst/>
          </c:spPr>
          <c:marker>
            <c:symbol val="none"/>
          </c:marker>
          <c:cat>
            <c:numRef>
              <c:f>Sheet1!$A$2:$A$9</c:f>
              <c:numCache>
                <c:formatCode>General</c:formatCode>
                <c:ptCount val="8"/>
                <c:pt idx="0">
                  <c:v>2014</c:v>
                </c:pt>
                <c:pt idx="1">
                  <c:v>2015</c:v>
                </c:pt>
                <c:pt idx="2">
                  <c:v>2016</c:v>
                </c:pt>
                <c:pt idx="3">
                  <c:v>2017</c:v>
                </c:pt>
                <c:pt idx="4">
                  <c:v>2018</c:v>
                </c:pt>
                <c:pt idx="5">
                  <c:v>2019</c:v>
                </c:pt>
                <c:pt idx="6">
                  <c:v>2020</c:v>
                </c:pt>
                <c:pt idx="7">
                  <c:v>2021</c:v>
                </c:pt>
              </c:numCache>
            </c:numRef>
          </c:cat>
          <c:val>
            <c:numRef>
              <c:f>Sheet1!$B$2:$B$9</c:f>
              <c:numCache>
                <c:formatCode>[$€-83C]#,##0</c:formatCode>
                <c:ptCount val="8"/>
                <c:pt idx="0">
                  <c:v>35964</c:v>
                </c:pt>
                <c:pt idx="1">
                  <c:v>87582</c:v>
                </c:pt>
                <c:pt idx="2">
                  <c:v>94262</c:v>
                </c:pt>
                <c:pt idx="3">
                  <c:v>35712</c:v>
                </c:pt>
                <c:pt idx="4">
                  <c:v>65684</c:v>
                </c:pt>
                <c:pt idx="5">
                  <c:v>90774</c:v>
                </c:pt>
                <c:pt idx="6">
                  <c:v>81149</c:v>
                </c:pt>
                <c:pt idx="7">
                  <c:v>106754</c:v>
                </c:pt>
              </c:numCache>
            </c:numRef>
          </c:val>
          <c:smooth val="0"/>
          <c:extLst>
            <c:ext xmlns:c16="http://schemas.microsoft.com/office/drawing/2014/chart" uri="{C3380CC4-5D6E-409C-BE32-E72D297353CC}">
              <c16:uniqueId val="{00000000-FDDE-45A8-8EC9-5FB804E42CEB}"/>
            </c:ext>
          </c:extLst>
        </c:ser>
        <c:ser>
          <c:idx val="1"/>
          <c:order val="1"/>
          <c:tx>
            <c:strRef>
              <c:f>Sheet1!$C$1</c:f>
              <c:strCache>
                <c:ptCount val="1"/>
                <c:pt idx="0">
                  <c:v>Priming</c:v>
                </c:pt>
              </c:strCache>
            </c:strRef>
          </c:tx>
          <c:spPr>
            <a:ln w="28575" cap="rnd">
              <a:solidFill>
                <a:schemeClr val="accent2"/>
              </a:solidFill>
              <a:round/>
            </a:ln>
            <a:effectLst/>
          </c:spPr>
          <c:marker>
            <c:symbol val="none"/>
          </c:marker>
          <c:cat>
            <c:numRef>
              <c:f>Sheet1!$A$2:$A$9</c:f>
              <c:numCache>
                <c:formatCode>General</c:formatCode>
                <c:ptCount val="8"/>
                <c:pt idx="0">
                  <c:v>2014</c:v>
                </c:pt>
                <c:pt idx="1">
                  <c:v>2015</c:v>
                </c:pt>
                <c:pt idx="2">
                  <c:v>2016</c:v>
                </c:pt>
                <c:pt idx="3">
                  <c:v>2017</c:v>
                </c:pt>
                <c:pt idx="4">
                  <c:v>2018</c:v>
                </c:pt>
                <c:pt idx="5">
                  <c:v>2019</c:v>
                </c:pt>
                <c:pt idx="6">
                  <c:v>2020</c:v>
                </c:pt>
                <c:pt idx="7">
                  <c:v>2021</c:v>
                </c:pt>
              </c:numCache>
            </c:numRef>
          </c:cat>
          <c:val>
            <c:numRef>
              <c:f>Sheet1!$C$2:$C$9</c:f>
              <c:numCache>
                <c:formatCode>[$€-83C]#,##0</c:formatCode>
                <c:ptCount val="8"/>
                <c:pt idx="0">
                  <c:v>86500</c:v>
                </c:pt>
                <c:pt idx="1">
                  <c:v>376950</c:v>
                </c:pt>
                <c:pt idx="2">
                  <c:v>243863</c:v>
                </c:pt>
                <c:pt idx="3">
                  <c:v>608322</c:v>
                </c:pt>
                <c:pt idx="4">
                  <c:v>123200</c:v>
                </c:pt>
                <c:pt idx="5">
                  <c:v>438240</c:v>
                </c:pt>
                <c:pt idx="6">
                  <c:v>487189</c:v>
                </c:pt>
                <c:pt idx="7">
                  <c:v>373105</c:v>
                </c:pt>
              </c:numCache>
            </c:numRef>
          </c:val>
          <c:smooth val="0"/>
          <c:extLst>
            <c:ext xmlns:c16="http://schemas.microsoft.com/office/drawing/2014/chart" uri="{C3380CC4-5D6E-409C-BE32-E72D297353CC}">
              <c16:uniqueId val="{00000001-FDDE-45A8-8EC9-5FB804E42CEB}"/>
            </c:ext>
          </c:extLst>
        </c:ser>
        <c:ser>
          <c:idx val="2"/>
          <c:order val="2"/>
          <c:tx>
            <c:strRef>
              <c:f>Sheet1!$D$1</c:f>
              <c:strCache>
                <c:ptCount val="1"/>
                <c:pt idx="0">
                  <c:v>Business Expansion</c:v>
                </c:pt>
              </c:strCache>
            </c:strRef>
          </c:tx>
          <c:spPr>
            <a:ln w="28575" cap="rnd">
              <a:solidFill>
                <a:schemeClr val="accent3"/>
              </a:solidFill>
              <a:round/>
            </a:ln>
            <a:effectLst/>
          </c:spPr>
          <c:marker>
            <c:symbol val="none"/>
          </c:marker>
          <c:cat>
            <c:numRef>
              <c:f>Sheet1!$A$2:$A$9</c:f>
              <c:numCache>
                <c:formatCode>General</c:formatCode>
                <c:ptCount val="8"/>
                <c:pt idx="0">
                  <c:v>2014</c:v>
                </c:pt>
                <c:pt idx="1">
                  <c:v>2015</c:v>
                </c:pt>
                <c:pt idx="2">
                  <c:v>2016</c:v>
                </c:pt>
                <c:pt idx="3">
                  <c:v>2017</c:v>
                </c:pt>
                <c:pt idx="4">
                  <c:v>2018</c:v>
                </c:pt>
                <c:pt idx="5">
                  <c:v>2019</c:v>
                </c:pt>
                <c:pt idx="6">
                  <c:v>2020</c:v>
                </c:pt>
                <c:pt idx="7">
                  <c:v>2021</c:v>
                </c:pt>
              </c:numCache>
            </c:numRef>
          </c:cat>
          <c:val>
            <c:numRef>
              <c:f>Sheet1!$D$2:$D$9</c:f>
              <c:numCache>
                <c:formatCode>[$€-83C]#,##0</c:formatCode>
                <c:ptCount val="8"/>
                <c:pt idx="0">
                  <c:v>92000</c:v>
                </c:pt>
                <c:pt idx="1">
                  <c:v>118000</c:v>
                </c:pt>
                <c:pt idx="2">
                  <c:v>245125</c:v>
                </c:pt>
                <c:pt idx="3">
                  <c:v>113126</c:v>
                </c:pt>
                <c:pt idx="4">
                  <c:v>308700</c:v>
                </c:pt>
                <c:pt idx="5">
                  <c:v>296596</c:v>
                </c:pt>
                <c:pt idx="6">
                  <c:v>327950</c:v>
                </c:pt>
                <c:pt idx="7">
                  <c:v>446228.92</c:v>
                </c:pt>
              </c:numCache>
            </c:numRef>
          </c:val>
          <c:smooth val="0"/>
          <c:extLst>
            <c:ext xmlns:c16="http://schemas.microsoft.com/office/drawing/2014/chart" uri="{C3380CC4-5D6E-409C-BE32-E72D297353CC}">
              <c16:uniqueId val="{00000002-FDDE-45A8-8EC9-5FB804E42CEB}"/>
            </c:ext>
          </c:extLst>
        </c:ser>
        <c:ser>
          <c:idx val="3"/>
          <c:order val="3"/>
          <c:tx>
            <c:strRef>
              <c:f>Sheet1!$E$1</c:f>
              <c:strCache>
                <c:ptCount val="1"/>
                <c:pt idx="0">
                  <c:v>Total</c:v>
                </c:pt>
              </c:strCache>
            </c:strRef>
          </c:tx>
          <c:spPr>
            <a:ln w="28575" cap="rnd">
              <a:solidFill>
                <a:schemeClr val="accent4"/>
              </a:solidFill>
              <a:round/>
            </a:ln>
            <a:effectLst/>
          </c:spPr>
          <c:marker>
            <c:symbol val="none"/>
          </c:marker>
          <c:cat>
            <c:numRef>
              <c:f>Sheet1!$A$2:$A$9</c:f>
              <c:numCache>
                <c:formatCode>General</c:formatCode>
                <c:ptCount val="8"/>
                <c:pt idx="0">
                  <c:v>2014</c:v>
                </c:pt>
                <c:pt idx="1">
                  <c:v>2015</c:v>
                </c:pt>
                <c:pt idx="2">
                  <c:v>2016</c:v>
                </c:pt>
                <c:pt idx="3">
                  <c:v>2017</c:v>
                </c:pt>
                <c:pt idx="4">
                  <c:v>2018</c:v>
                </c:pt>
                <c:pt idx="5">
                  <c:v>2019</c:v>
                </c:pt>
                <c:pt idx="6">
                  <c:v>2020</c:v>
                </c:pt>
                <c:pt idx="7">
                  <c:v>2021</c:v>
                </c:pt>
              </c:numCache>
            </c:numRef>
          </c:cat>
          <c:val>
            <c:numRef>
              <c:f>Sheet1!$E$2:$E$9</c:f>
              <c:numCache>
                <c:formatCode>[$€-83C]#,##0</c:formatCode>
                <c:ptCount val="8"/>
                <c:pt idx="0">
                  <c:v>214464</c:v>
                </c:pt>
                <c:pt idx="1">
                  <c:v>582532</c:v>
                </c:pt>
                <c:pt idx="2">
                  <c:v>583250</c:v>
                </c:pt>
                <c:pt idx="3">
                  <c:v>757160</c:v>
                </c:pt>
                <c:pt idx="4">
                  <c:v>497584</c:v>
                </c:pt>
                <c:pt idx="5">
                  <c:v>825610</c:v>
                </c:pt>
                <c:pt idx="6">
                  <c:v>896288</c:v>
                </c:pt>
                <c:pt idx="7">
                  <c:v>926087.91999999993</c:v>
                </c:pt>
              </c:numCache>
            </c:numRef>
          </c:val>
          <c:smooth val="0"/>
          <c:extLst>
            <c:ext xmlns:c16="http://schemas.microsoft.com/office/drawing/2014/chart" uri="{C3380CC4-5D6E-409C-BE32-E72D297353CC}">
              <c16:uniqueId val="{00000003-FDDE-45A8-8EC9-5FB804E42CEB}"/>
            </c:ext>
          </c:extLst>
        </c:ser>
        <c:dLbls>
          <c:showLegendKey val="0"/>
          <c:showVal val="0"/>
          <c:showCatName val="0"/>
          <c:showSerName val="0"/>
          <c:showPercent val="0"/>
          <c:showBubbleSize val="0"/>
        </c:dLbls>
        <c:smooth val="0"/>
        <c:axId val="660735040"/>
        <c:axId val="660730448"/>
      </c:lineChart>
      <c:catAx>
        <c:axId val="66073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0730448"/>
        <c:crosses val="autoZero"/>
        <c:auto val="1"/>
        <c:lblAlgn val="ctr"/>
        <c:lblOffset val="100"/>
        <c:noMultiLvlLbl val="0"/>
      </c:catAx>
      <c:valAx>
        <c:axId val="660730448"/>
        <c:scaling>
          <c:orientation val="minMax"/>
        </c:scaling>
        <c:delete val="0"/>
        <c:axPos val="l"/>
        <c:majorGridlines>
          <c:spPr>
            <a:ln w="9525" cap="flat" cmpd="sng" algn="ctr">
              <a:solidFill>
                <a:schemeClr val="tx1">
                  <a:lumMod val="15000"/>
                  <a:lumOff val="85000"/>
                </a:schemeClr>
              </a:solidFill>
              <a:round/>
            </a:ln>
            <a:effectLst/>
          </c:spPr>
        </c:majorGridlines>
        <c:numFmt formatCode="[$€-83C]#,##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0735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sz="1400" b="0" i="0" baseline="0">
                <a:effectLst/>
              </a:rPr>
              <a:t>Trading On-line Voucher - Vouchers Approved (Number)</a:t>
            </a:r>
            <a:endParaRPr lang="en-I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'Dec ''21'!$G$22</c:f>
              <c:strCache>
                <c:ptCount val="1"/>
                <c:pt idx="0">
                  <c:v>TOVS Approvals</c:v>
                </c:pt>
              </c:strCache>
            </c:strRef>
          </c:tx>
          <c:spPr>
            <a:solidFill>
              <a:schemeClr val="accent6">
                <a:lumMod val="60000"/>
                <a:lumOff val="40000"/>
              </a:schemeClr>
            </a:solidFill>
            <a:ln>
              <a:solidFill>
                <a:schemeClr val="accent6">
                  <a:lumMod val="50000"/>
                </a:schemeClr>
              </a:solidFill>
            </a:ln>
            <a:effectLst/>
            <a:sp3d>
              <a:contourClr>
                <a:schemeClr val="accent6">
                  <a:lumMod val="50000"/>
                </a:schemeClr>
              </a:contourClr>
            </a:sp3d>
          </c:spPr>
          <c:invertIfNegative val="0"/>
          <c:dPt>
            <c:idx val="0"/>
            <c:invertIfNegative val="0"/>
            <c:bubble3D val="0"/>
            <c:spPr>
              <a:solidFill>
                <a:schemeClr val="accent2">
                  <a:lumMod val="60000"/>
                  <a:lumOff val="40000"/>
                </a:schemeClr>
              </a:solidFill>
              <a:ln>
                <a:solidFill>
                  <a:schemeClr val="accent2">
                    <a:lumMod val="50000"/>
                  </a:schemeClr>
                </a:solidFill>
              </a:ln>
              <a:effectLst/>
              <a:sp3d>
                <a:contourClr>
                  <a:schemeClr val="accent2">
                    <a:lumMod val="50000"/>
                  </a:schemeClr>
                </a:contourClr>
              </a:sp3d>
            </c:spPr>
            <c:extLst>
              <c:ext xmlns:c16="http://schemas.microsoft.com/office/drawing/2014/chart" uri="{C3380CC4-5D6E-409C-BE32-E72D297353CC}">
                <c16:uniqueId val="{00000001-BE5B-4BCE-8961-AAAC7E5AB40D}"/>
              </c:ext>
            </c:extLst>
          </c:dPt>
          <c:dLbls>
            <c:dLbl>
              <c:idx val="0"/>
              <c:layout>
                <c:manualLayout>
                  <c:x val="2.1324861598289981E-2"/>
                  <c:y val="-0.403490481067008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5B-4BCE-8961-AAAC7E5AB40D}"/>
                </c:ext>
              </c:extLst>
            </c:dLbl>
            <c:dLbl>
              <c:idx val="1"/>
              <c:layout>
                <c:manualLayout>
                  <c:x val="2.8433148797719975E-2"/>
                  <c:y val="-0.191951782255179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5B-4BCE-8961-AAAC7E5AB4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'Dec ''21'!$H$21:$I$21</c:f>
              <c:numCache>
                <c:formatCode>General</c:formatCode>
                <c:ptCount val="2"/>
                <c:pt idx="0">
                  <c:v>2020</c:v>
                </c:pt>
                <c:pt idx="1">
                  <c:v>2021</c:v>
                </c:pt>
              </c:numCache>
            </c:numRef>
          </c:cat>
          <c:val>
            <c:numRef>
              <c:f>'Dec ''21'!$H$22:$I$22</c:f>
              <c:numCache>
                <c:formatCode>General</c:formatCode>
                <c:ptCount val="2"/>
                <c:pt idx="0">
                  <c:v>578</c:v>
                </c:pt>
                <c:pt idx="1">
                  <c:v>155</c:v>
                </c:pt>
              </c:numCache>
            </c:numRef>
          </c:val>
          <c:extLst>
            <c:ext xmlns:c16="http://schemas.microsoft.com/office/drawing/2014/chart" uri="{C3380CC4-5D6E-409C-BE32-E72D297353CC}">
              <c16:uniqueId val="{00000002-BE5B-4BCE-8961-AAAC7E5AB40D}"/>
            </c:ext>
          </c:extLst>
        </c:ser>
        <c:dLbls>
          <c:showLegendKey val="0"/>
          <c:showVal val="1"/>
          <c:showCatName val="0"/>
          <c:showSerName val="0"/>
          <c:showPercent val="0"/>
          <c:showBubbleSize val="0"/>
        </c:dLbls>
        <c:gapWidth val="150"/>
        <c:shape val="box"/>
        <c:axId val="978047631"/>
        <c:axId val="978053871"/>
        <c:axId val="0"/>
      </c:bar3DChart>
      <c:catAx>
        <c:axId val="9780476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8053871"/>
        <c:crosses val="autoZero"/>
        <c:auto val="1"/>
        <c:lblAlgn val="ctr"/>
        <c:lblOffset val="100"/>
        <c:noMultiLvlLbl val="0"/>
      </c:catAx>
      <c:valAx>
        <c:axId val="9780538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8047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sz="1400" b="0" i="0" baseline="0">
                <a:effectLst/>
              </a:rPr>
              <a:t>Trading On-line Voucher - Vouchers Approved </a:t>
            </a:r>
            <a:endParaRPr lang="en-IE" sz="1100">
              <a:effectLst/>
            </a:endParaRPr>
          </a:p>
          <a:p>
            <a:pPr>
              <a:defRPr/>
            </a:pPr>
            <a:r>
              <a:rPr lang="en-IE" sz="1400" b="0" i="0" baseline="0">
                <a:effectLst/>
              </a:rPr>
              <a:t>(Value)</a:t>
            </a:r>
            <a:endParaRPr lang="en-I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'Dec ''21'!$G$33</c:f>
              <c:strCache>
                <c:ptCount val="1"/>
                <c:pt idx="0">
                  <c:v>TOVS Approvals Value</c:v>
                </c:pt>
              </c:strCache>
            </c:strRef>
          </c:tx>
          <c:spPr>
            <a:solidFill>
              <a:schemeClr val="accent1"/>
            </a:solidFill>
            <a:ln>
              <a:noFill/>
            </a:ln>
            <a:effectLst/>
            <a:sp3d/>
          </c:spPr>
          <c:invertIfNegative val="0"/>
          <c:dPt>
            <c:idx val="0"/>
            <c:invertIfNegative val="0"/>
            <c:bubble3D val="0"/>
            <c:spPr>
              <a:solidFill>
                <a:schemeClr val="accent2">
                  <a:lumMod val="60000"/>
                  <a:lumOff val="40000"/>
                </a:schemeClr>
              </a:solidFill>
              <a:ln>
                <a:solidFill>
                  <a:schemeClr val="accent2">
                    <a:lumMod val="50000"/>
                  </a:schemeClr>
                </a:solidFill>
              </a:ln>
              <a:effectLst/>
              <a:sp3d>
                <a:contourClr>
                  <a:schemeClr val="accent2">
                    <a:lumMod val="50000"/>
                  </a:schemeClr>
                </a:contourClr>
              </a:sp3d>
            </c:spPr>
            <c:extLst>
              <c:ext xmlns:c16="http://schemas.microsoft.com/office/drawing/2014/chart" uri="{C3380CC4-5D6E-409C-BE32-E72D297353CC}">
                <c16:uniqueId val="{00000001-2800-40EE-AFD0-D14F71095FC5}"/>
              </c:ext>
            </c:extLst>
          </c:dPt>
          <c:dPt>
            <c:idx val="1"/>
            <c:invertIfNegative val="0"/>
            <c:bubble3D val="0"/>
            <c:spPr>
              <a:solidFill>
                <a:schemeClr val="accent6">
                  <a:lumMod val="60000"/>
                  <a:lumOff val="40000"/>
                </a:schemeClr>
              </a:solidFill>
              <a:ln>
                <a:solidFill>
                  <a:schemeClr val="accent6">
                    <a:lumMod val="50000"/>
                  </a:schemeClr>
                </a:solidFill>
              </a:ln>
              <a:effectLst/>
              <a:sp3d>
                <a:contourClr>
                  <a:schemeClr val="accent6">
                    <a:lumMod val="50000"/>
                  </a:schemeClr>
                </a:contourClr>
              </a:sp3d>
            </c:spPr>
            <c:extLst>
              <c:ext xmlns:c16="http://schemas.microsoft.com/office/drawing/2014/chart" uri="{C3380CC4-5D6E-409C-BE32-E72D297353CC}">
                <c16:uniqueId val="{00000003-2800-40EE-AFD0-D14F71095FC5}"/>
              </c:ext>
            </c:extLst>
          </c:dPt>
          <c:dLbls>
            <c:dLbl>
              <c:idx val="0"/>
              <c:layout>
                <c:manualLayout>
                  <c:x val="0"/>
                  <c:y val="-6.94444444444444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00-40EE-AFD0-D14F71095FC5}"/>
                </c:ext>
              </c:extLst>
            </c:dLbl>
            <c:dLbl>
              <c:idx val="1"/>
              <c:layout>
                <c:manualLayout>
                  <c:x val="8.3333333333333332E-3"/>
                  <c:y val="-0.115740740740740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00-40EE-AFD0-D14F71095FC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'Dec ''21'!$H$32:$I$32</c:f>
              <c:numCache>
                <c:formatCode>General</c:formatCode>
                <c:ptCount val="2"/>
                <c:pt idx="0">
                  <c:v>2020</c:v>
                </c:pt>
                <c:pt idx="1">
                  <c:v>2021</c:v>
                </c:pt>
              </c:numCache>
            </c:numRef>
          </c:cat>
          <c:val>
            <c:numRef>
              <c:f>'Dec ''21'!$H$33:$I$33</c:f>
              <c:numCache>
                <c:formatCode>"€"#,##0.00_);[Red]\("€"#,##0.00\)</c:formatCode>
                <c:ptCount val="2"/>
                <c:pt idx="0">
                  <c:v>1445000</c:v>
                </c:pt>
                <c:pt idx="1">
                  <c:v>387500</c:v>
                </c:pt>
              </c:numCache>
            </c:numRef>
          </c:val>
          <c:extLst>
            <c:ext xmlns:c16="http://schemas.microsoft.com/office/drawing/2014/chart" uri="{C3380CC4-5D6E-409C-BE32-E72D297353CC}">
              <c16:uniqueId val="{00000004-2800-40EE-AFD0-D14F71095FC5}"/>
            </c:ext>
          </c:extLst>
        </c:ser>
        <c:dLbls>
          <c:showLegendKey val="0"/>
          <c:showVal val="0"/>
          <c:showCatName val="0"/>
          <c:showSerName val="0"/>
          <c:showPercent val="0"/>
          <c:showBubbleSize val="0"/>
        </c:dLbls>
        <c:gapWidth val="150"/>
        <c:shape val="box"/>
        <c:axId val="1202821471"/>
        <c:axId val="1202821887"/>
        <c:axId val="0"/>
      </c:bar3DChart>
      <c:catAx>
        <c:axId val="12028214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02821887"/>
        <c:crosses val="autoZero"/>
        <c:auto val="1"/>
        <c:lblAlgn val="ctr"/>
        <c:lblOffset val="100"/>
        <c:noMultiLvlLbl val="0"/>
      </c:catAx>
      <c:valAx>
        <c:axId val="120282188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82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TOVS Approvals</a:t>
            </a:r>
          </a:p>
        </c:rich>
      </c:tx>
      <c:layout>
        <c:manualLayout>
          <c:xMode val="edge"/>
          <c:yMode val="edge"/>
          <c:x val="0.35124283247030591"/>
          <c:y val="1.0417327433279888E-2"/>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dLbls>
          <c:showLegendKey val="0"/>
          <c:showVal val="1"/>
          <c:showCatName val="0"/>
          <c:showSerName val="0"/>
          <c:showPercent val="0"/>
          <c:showBubbleSize val="0"/>
        </c:dLbls>
        <c:gapWidth val="150"/>
        <c:shape val="box"/>
        <c:axId val="655824080"/>
        <c:axId val="655826704"/>
        <c:axId val="0"/>
      </c:bar3DChart>
      <c:catAx>
        <c:axId val="655824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55826704"/>
        <c:crosses val="autoZero"/>
        <c:auto val="1"/>
        <c:lblAlgn val="ctr"/>
        <c:lblOffset val="100"/>
        <c:noMultiLvlLbl val="0"/>
      </c:catAx>
      <c:valAx>
        <c:axId val="6558267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5824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Trading Online Voucher - Sector Split</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4643862140183298"/>
          <c:w val="1"/>
          <c:h val="0.37036222931149998"/>
        </c:manualLayout>
      </c:layout>
      <c:pie3DChart>
        <c:varyColors val="1"/>
        <c:ser>
          <c:idx val="0"/>
          <c:order val="0"/>
          <c:tx>
            <c:strRef>
              <c:f>Sheet2!$C$1</c:f>
              <c:strCache>
                <c:ptCount val="1"/>
                <c:pt idx="0">
                  <c:v>Percentage</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FE61-4D85-B1AF-AFAA04944DC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FE61-4D85-B1AF-AFAA04944DC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FE61-4D85-B1AF-AFAA04944DC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FE61-4D85-B1AF-AFAA04944DCA}"/>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FE61-4D85-B1AF-AFAA04944DCA}"/>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B-FE61-4D85-B1AF-AFAA04944DCA}"/>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D-FE61-4D85-B1AF-AFAA04944DC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FE61-4D85-B1AF-AFAA04944DCA}"/>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FE61-4D85-B1AF-AFAA04944DCA}"/>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FE61-4D85-B1AF-AFAA04944DCA}"/>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7-FE61-4D85-B1AF-AFAA04944D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Sheet2!$A$2:$A$8</c:f>
              <c:strCache>
                <c:ptCount val="7"/>
                <c:pt idx="0">
                  <c:v>Retail Services</c:v>
                </c:pt>
                <c:pt idx="1">
                  <c:v>Business Services</c:v>
                </c:pt>
                <c:pt idx="2">
                  <c:v>Food Manufacturing &amp; Processing</c:v>
                </c:pt>
                <c:pt idx="3">
                  <c:v>Software/IT</c:v>
                </c:pt>
                <c:pt idx="4">
                  <c:v>Clothing &amp; Fashion</c:v>
                </c:pt>
                <c:pt idx="5">
                  <c:v>Communications, Media &amp; Entertainment Services</c:v>
                </c:pt>
                <c:pt idx="6">
                  <c:v>Manufacturing Other</c:v>
                </c:pt>
              </c:strCache>
            </c:strRef>
          </c:cat>
          <c:val>
            <c:numRef>
              <c:f>Sheet2!$C$2:$C$8</c:f>
              <c:numCache>
                <c:formatCode>0%</c:formatCode>
                <c:ptCount val="7"/>
                <c:pt idx="0">
                  <c:v>0.31746031746031744</c:v>
                </c:pt>
                <c:pt idx="1">
                  <c:v>0.19047619047619047</c:v>
                </c:pt>
                <c:pt idx="2">
                  <c:v>0.15873015873015872</c:v>
                </c:pt>
                <c:pt idx="3">
                  <c:v>7.9365079365079361E-2</c:v>
                </c:pt>
                <c:pt idx="4">
                  <c:v>6.3492063492063489E-2</c:v>
                </c:pt>
                <c:pt idx="5">
                  <c:v>4.7619047619047616E-2</c:v>
                </c:pt>
                <c:pt idx="6">
                  <c:v>4.7619047619047616E-2</c:v>
                </c:pt>
              </c:numCache>
            </c:numRef>
          </c:val>
          <c:extLst>
            <c:ext xmlns:c16="http://schemas.microsoft.com/office/drawing/2014/chart" uri="{C3380CC4-5D6E-409C-BE32-E72D297353CC}">
              <c16:uniqueId val="{0000000E-FE61-4D85-B1AF-AFAA04944DCA}"/>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4.9128053181008834E-3"/>
          <c:y val="0.64793892566707845"/>
          <c:w val="0.98228204229524141"/>
          <c:h val="0.3333257113352633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IE" sz="1600"/>
              <a:t>Training Courses &amp; Attendance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'Dec ''21'!$G$18</c:f>
              <c:strCache>
                <c:ptCount val="1"/>
                <c:pt idx="0">
                  <c:v>Trianing Courses</c:v>
                </c:pt>
              </c:strCache>
            </c:strRef>
          </c:tx>
          <c:spPr>
            <a:solidFill>
              <a:schemeClr val="accent1"/>
            </a:solidFill>
            <a:ln>
              <a:noFill/>
            </a:ln>
            <a:effectLst/>
            <a:sp3d/>
          </c:spPr>
          <c:invertIfNegative val="0"/>
          <c:dPt>
            <c:idx val="0"/>
            <c:invertIfNegative val="0"/>
            <c:bubble3D val="0"/>
            <c:spPr>
              <a:solidFill>
                <a:schemeClr val="accent2">
                  <a:lumMod val="75000"/>
                </a:schemeClr>
              </a:solidFill>
              <a:ln>
                <a:noFill/>
              </a:ln>
              <a:effectLst/>
              <a:sp3d/>
            </c:spPr>
            <c:extLst>
              <c:ext xmlns:c16="http://schemas.microsoft.com/office/drawing/2014/chart" uri="{C3380CC4-5D6E-409C-BE32-E72D297353CC}">
                <c16:uniqueId val="{00000001-1518-4E39-8D1C-348E4E830B29}"/>
              </c:ext>
            </c:extLst>
          </c:dPt>
          <c:dPt>
            <c:idx val="1"/>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3-1518-4E39-8D1C-348E4E830B29}"/>
              </c:ext>
            </c:extLst>
          </c:dPt>
          <c:dLbls>
            <c:dLbl>
              <c:idx val="0"/>
              <c:layout>
                <c:manualLayout>
                  <c:x val="-7.3059353725777754E-3"/>
                  <c:y val="-6.89655172413793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18-4E39-8D1C-348E4E830B29}"/>
                </c:ext>
              </c:extLst>
            </c:dLbl>
            <c:dLbl>
              <c:idx val="1"/>
              <c:layout>
                <c:manualLayout>
                  <c:x val="-2.4353117908592586E-3"/>
                  <c:y val="-4.9808429118773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18-4E39-8D1C-348E4E830B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'Dec ''21'!$H$17:$I$17</c:f>
              <c:numCache>
                <c:formatCode>General</c:formatCode>
                <c:ptCount val="2"/>
                <c:pt idx="0">
                  <c:v>2020</c:v>
                </c:pt>
                <c:pt idx="1">
                  <c:v>2021</c:v>
                </c:pt>
              </c:numCache>
            </c:numRef>
          </c:cat>
          <c:val>
            <c:numRef>
              <c:f>'Dec ''21'!$H$18:$I$18</c:f>
              <c:numCache>
                <c:formatCode>General</c:formatCode>
                <c:ptCount val="2"/>
                <c:pt idx="0">
                  <c:v>100</c:v>
                </c:pt>
                <c:pt idx="1">
                  <c:v>140</c:v>
                </c:pt>
              </c:numCache>
            </c:numRef>
          </c:val>
          <c:extLst>
            <c:ext xmlns:c16="http://schemas.microsoft.com/office/drawing/2014/chart" uri="{C3380CC4-5D6E-409C-BE32-E72D297353CC}">
              <c16:uniqueId val="{00000004-1518-4E39-8D1C-348E4E830B29}"/>
            </c:ext>
          </c:extLst>
        </c:ser>
        <c:ser>
          <c:idx val="1"/>
          <c:order val="1"/>
          <c:tx>
            <c:strRef>
              <c:f>'Dec ''21'!$G$19</c:f>
              <c:strCache>
                <c:ptCount val="1"/>
                <c:pt idx="0">
                  <c:v>Training Attendance</c:v>
                </c:pt>
              </c:strCache>
            </c:strRef>
          </c:tx>
          <c:spPr>
            <a:solidFill>
              <a:schemeClr val="accent2"/>
            </a:solidFill>
            <a:ln>
              <a:noFill/>
            </a:ln>
            <a:effectLst/>
            <a:sp3d/>
          </c:spPr>
          <c:invertIfNegative val="0"/>
          <c:dPt>
            <c:idx val="0"/>
            <c:invertIfNegative val="0"/>
            <c:bubble3D val="0"/>
            <c:spPr>
              <a:solidFill>
                <a:schemeClr val="accent2">
                  <a:lumMod val="60000"/>
                  <a:lumOff val="40000"/>
                </a:schemeClr>
              </a:solidFill>
              <a:ln>
                <a:noFill/>
              </a:ln>
              <a:effectLst/>
              <a:sp3d/>
            </c:spPr>
            <c:extLst>
              <c:ext xmlns:c16="http://schemas.microsoft.com/office/drawing/2014/chart" uri="{C3380CC4-5D6E-409C-BE32-E72D297353CC}">
                <c16:uniqueId val="{00000006-1518-4E39-8D1C-348E4E830B29}"/>
              </c:ext>
            </c:extLst>
          </c:dPt>
          <c:dPt>
            <c:idx val="1"/>
            <c:invertIfNegative val="0"/>
            <c:bubble3D val="0"/>
            <c:spPr>
              <a:solidFill>
                <a:schemeClr val="accent6">
                  <a:lumMod val="60000"/>
                  <a:lumOff val="40000"/>
                </a:schemeClr>
              </a:solidFill>
              <a:ln>
                <a:noFill/>
              </a:ln>
              <a:effectLst/>
              <a:sp3d/>
            </c:spPr>
            <c:extLst>
              <c:ext xmlns:c16="http://schemas.microsoft.com/office/drawing/2014/chart" uri="{C3380CC4-5D6E-409C-BE32-E72D297353CC}">
                <c16:uniqueId val="{00000008-1518-4E39-8D1C-348E4E830B29}"/>
              </c:ext>
            </c:extLst>
          </c:dPt>
          <c:dLbls>
            <c:dLbl>
              <c:idx val="0"/>
              <c:layout>
                <c:manualLayout>
                  <c:x val="2.1917806117733328E-2"/>
                  <c:y val="-5.7471264367816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18-4E39-8D1C-348E4E830B29}"/>
                </c:ext>
              </c:extLst>
            </c:dLbl>
            <c:dLbl>
              <c:idx val="1"/>
              <c:layout>
                <c:manualLayout>
                  <c:x val="4.8706235817185084E-2"/>
                  <c:y val="-4.21455938697318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518-4E39-8D1C-348E4E830B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'Dec ''21'!$H$17:$I$17</c:f>
              <c:numCache>
                <c:formatCode>General</c:formatCode>
                <c:ptCount val="2"/>
                <c:pt idx="0">
                  <c:v>2020</c:v>
                </c:pt>
                <c:pt idx="1">
                  <c:v>2021</c:v>
                </c:pt>
              </c:numCache>
            </c:numRef>
          </c:cat>
          <c:val>
            <c:numRef>
              <c:f>'Dec ''21'!$H$19:$I$19</c:f>
              <c:numCache>
                <c:formatCode>General</c:formatCode>
                <c:ptCount val="2"/>
                <c:pt idx="0">
                  <c:v>1569</c:v>
                </c:pt>
                <c:pt idx="1">
                  <c:v>2354</c:v>
                </c:pt>
              </c:numCache>
            </c:numRef>
          </c:val>
          <c:extLst>
            <c:ext xmlns:c16="http://schemas.microsoft.com/office/drawing/2014/chart" uri="{C3380CC4-5D6E-409C-BE32-E72D297353CC}">
              <c16:uniqueId val="{00000009-1518-4E39-8D1C-348E4E830B29}"/>
            </c:ext>
          </c:extLst>
        </c:ser>
        <c:dLbls>
          <c:showLegendKey val="0"/>
          <c:showVal val="1"/>
          <c:showCatName val="0"/>
          <c:showSerName val="0"/>
          <c:showPercent val="0"/>
          <c:showBubbleSize val="0"/>
        </c:dLbls>
        <c:gapWidth val="150"/>
        <c:shape val="box"/>
        <c:axId val="719619871"/>
        <c:axId val="719621535"/>
        <c:axId val="640572399"/>
      </c:bar3DChart>
      <c:catAx>
        <c:axId val="7196198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9621535"/>
        <c:crosses val="autoZero"/>
        <c:auto val="1"/>
        <c:lblAlgn val="ctr"/>
        <c:lblOffset val="100"/>
        <c:noMultiLvlLbl val="0"/>
      </c:catAx>
      <c:valAx>
        <c:axId val="7196215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9619871"/>
        <c:crosses val="autoZero"/>
        <c:crossBetween val="between"/>
      </c:valAx>
      <c:serAx>
        <c:axId val="640572399"/>
        <c:scaling>
          <c:orientation val="minMax"/>
        </c:scaling>
        <c:delete val="1"/>
        <c:axPos val="b"/>
        <c:majorTickMark val="none"/>
        <c:minorTickMark val="none"/>
        <c:tickLblPos val="nextTo"/>
        <c:crossAx val="719621535"/>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'Dec ''21'!$G$29</c:f>
              <c:strCache>
                <c:ptCount val="1"/>
                <c:pt idx="0">
                  <c:v>Mentor Assignments</c:v>
                </c:pt>
              </c:strCache>
            </c:strRef>
          </c:tx>
          <c:spPr>
            <a:solidFill>
              <a:schemeClr val="accent1"/>
            </a:solidFill>
            <a:ln>
              <a:noFill/>
            </a:ln>
            <a:effectLst/>
            <a:sp3d/>
          </c:spPr>
          <c:invertIfNegative val="0"/>
          <c:dPt>
            <c:idx val="0"/>
            <c:invertIfNegative val="0"/>
            <c:bubble3D val="0"/>
            <c:spPr>
              <a:solidFill>
                <a:schemeClr val="accent2">
                  <a:lumMod val="60000"/>
                  <a:lumOff val="40000"/>
                </a:schemeClr>
              </a:solidFill>
              <a:ln>
                <a:solidFill>
                  <a:schemeClr val="accent2">
                    <a:lumMod val="50000"/>
                  </a:schemeClr>
                </a:solidFill>
              </a:ln>
              <a:effectLst/>
              <a:sp3d>
                <a:contourClr>
                  <a:schemeClr val="accent2">
                    <a:lumMod val="50000"/>
                  </a:schemeClr>
                </a:contourClr>
              </a:sp3d>
            </c:spPr>
            <c:extLst>
              <c:ext xmlns:c16="http://schemas.microsoft.com/office/drawing/2014/chart" uri="{C3380CC4-5D6E-409C-BE32-E72D297353CC}">
                <c16:uniqueId val="{00000001-B6C5-4869-965E-BC2732F7B264}"/>
              </c:ext>
            </c:extLst>
          </c:dPt>
          <c:dPt>
            <c:idx val="1"/>
            <c:invertIfNegative val="0"/>
            <c:bubble3D val="0"/>
            <c:spPr>
              <a:solidFill>
                <a:schemeClr val="accent6">
                  <a:lumMod val="60000"/>
                  <a:lumOff val="40000"/>
                </a:schemeClr>
              </a:solidFill>
              <a:ln>
                <a:solidFill>
                  <a:schemeClr val="accent6">
                    <a:lumMod val="50000"/>
                  </a:schemeClr>
                </a:solidFill>
              </a:ln>
              <a:effectLst/>
              <a:sp3d>
                <a:contourClr>
                  <a:schemeClr val="accent6">
                    <a:lumMod val="50000"/>
                  </a:schemeClr>
                </a:contourClr>
              </a:sp3d>
            </c:spPr>
            <c:extLst>
              <c:ext xmlns:c16="http://schemas.microsoft.com/office/drawing/2014/chart" uri="{C3380CC4-5D6E-409C-BE32-E72D297353CC}">
                <c16:uniqueId val="{00000003-B6C5-4869-965E-BC2732F7B264}"/>
              </c:ext>
            </c:extLst>
          </c:dPt>
          <c:dLbls>
            <c:dLbl>
              <c:idx val="0"/>
              <c:layout>
                <c:manualLayout>
                  <c:x val="1.6293279022403257E-2"/>
                  <c:y val="-0.217592592592592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C5-4869-965E-BC2732F7B264}"/>
                </c:ext>
              </c:extLst>
            </c:dLbl>
            <c:dLbl>
              <c:idx val="1"/>
              <c:layout>
                <c:manualLayout>
                  <c:x val="3.5302104548540297E-2"/>
                  <c:y val="-0.38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C5-4869-965E-BC2732F7B26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'Dec ''21'!$H$28:$I$28</c:f>
              <c:numCache>
                <c:formatCode>General</c:formatCode>
                <c:ptCount val="2"/>
                <c:pt idx="0">
                  <c:v>2020</c:v>
                </c:pt>
                <c:pt idx="1">
                  <c:v>2021</c:v>
                </c:pt>
              </c:numCache>
            </c:numRef>
          </c:cat>
          <c:val>
            <c:numRef>
              <c:f>'Dec ''21'!$H$29:$I$29</c:f>
              <c:numCache>
                <c:formatCode>General</c:formatCode>
                <c:ptCount val="2"/>
                <c:pt idx="0">
                  <c:v>503</c:v>
                </c:pt>
                <c:pt idx="1">
                  <c:v>548</c:v>
                </c:pt>
              </c:numCache>
            </c:numRef>
          </c:val>
          <c:extLst>
            <c:ext xmlns:c16="http://schemas.microsoft.com/office/drawing/2014/chart" uri="{C3380CC4-5D6E-409C-BE32-E72D297353CC}">
              <c16:uniqueId val="{00000004-B6C5-4869-965E-BC2732F7B264}"/>
            </c:ext>
          </c:extLst>
        </c:ser>
        <c:dLbls>
          <c:showLegendKey val="0"/>
          <c:showVal val="1"/>
          <c:showCatName val="0"/>
          <c:showSerName val="0"/>
          <c:showPercent val="0"/>
          <c:showBubbleSize val="0"/>
        </c:dLbls>
        <c:gapWidth val="150"/>
        <c:shape val="box"/>
        <c:axId val="962582767"/>
        <c:axId val="962570703"/>
        <c:axId val="0"/>
      </c:bar3DChart>
      <c:catAx>
        <c:axId val="96258276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2570703"/>
        <c:crosses val="autoZero"/>
        <c:auto val="1"/>
        <c:lblAlgn val="ctr"/>
        <c:lblOffset val="100"/>
        <c:noMultiLvlLbl val="0"/>
      </c:catAx>
      <c:valAx>
        <c:axId val="962570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2582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Training Attendance</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dLbls>
          <c:dLblPos val="ctr"/>
          <c:showLegendKey val="0"/>
          <c:showVal val="1"/>
          <c:showCatName val="0"/>
          <c:showSerName val="0"/>
          <c:showPercent val="0"/>
          <c:showBubbleSize val="0"/>
        </c:dLbls>
        <c:marker val="1"/>
        <c:smooth val="0"/>
        <c:axId val="1291801311"/>
        <c:axId val="1291795487"/>
      </c:lineChart>
      <c:catAx>
        <c:axId val="129180131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30" baseline="0">
                <a:solidFill>
                  <a:schemeClr val="lt1"/>
                </a:solidFill>
                <a:latin typeface="+mn-lt"/>
                <a:ea typeface="+mn-ea"/>
                <a:cs typeface="+mn-cs"/>
              </a:defRPr>
            </a:pPr>
            <a:endParaRPr lang="en-US"/>
          </a:p>
        </c:txPr>
        <c:crossAx val="1291795487"/>
        <c:crosses val="autoZero"/>
        <c:auto val="1"/>
        <c:lblAlgn val="ctr"/>
        <c:lblOffset val="100"/>
        <c:noMultiLvlLbl val="0"/>
      </c:catAx>
      <c:valAx>
        <c:axId val="1291795487"/>
        <c:scaling>
          <c:orientation val="minMax"/>
        </c:scaling>
        <c:delete val="1"/>
        <c:axPos val="l"/>
        <c:numFmt formatCode="General" sourceLinked="1"/>
        <c:majorTickMark val="none"/>
        <c:minorTickMark val="none"/>
        <c:tickLblPos val="nextTo"/>
        <c:crossAx val="1291801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4">
        <a:lumMod val="20000"/>
        <a:lumOff val="80000"/>
      </a:schemeClr>
    </a:solidFill>
    <a:ln w="9525" cap="flat" cmpd="sng" algn="ctr">
      <a:solidFill>
        <a:schemeClr val="lt1">
          <a:lumMod val="85000"/>
        </a:schemeClr>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'2021'!$K$2:$K$10</cx:f>
        <cx:lvl ptCount="9">
          <cx:pt idx="0">Finance </cx:pt>
          <cx:pt idx="1">Food &amp; Drink</cx:pt>
          <cx:pt idx="2">Health Wellbeing &amp; Fitness</cx:pt>
          <cx:pt idx="3">Business Management / LEAN</cx:pt>
          <cx:pt idx="4">Sales and Marketing / International Trade</cx:pt>
          <cx:pt idx="5">General Mentoring</cx:pt>
          <cx:pt idx="6">Social Media &amp; Digital Marketing </cx:pt>
          <cx:pt idx="7">Textile Design &amp; Fashion</cx:pt>
          <cx:pt idx="8">Technology</cx:pt>
        </cx:lvl>
      </cx:strDim>
      <cx:numDim type="val">
        <cx:f>'2021'!$M$2:$M$10</cx:f>
        <cx:lvl ptCount="9" formatCode="0%">
          <cx:pt idx="0">0.2746268656716418</cx:pt>
          <cx:pt idx="1">0.14328358208955225</cx:pt>
          <cx:pt idx="2">0.10746268656716418</cx:pt>
          <cx:pt idx="3">0.095522388059701493</cx:pt>
          <cx:pt idx="4">0.077611940298507459</cx:pt>
          <cx:pt idx="5">0.068656716417910449</cx:pt>
          <cx:pt idx="6">0.059701492537313432</cx:pt>
          <cx:pt idx="7">0.056716417910447764</cx:pt>
          <cx:pt idx="8">0.047761194029850747</cx:pt>
        </cx:lvl>
      </cx:numDim>
    </cx:data>
  </cx:chartData>
  <cx:chart>
    <cx:title pos="t" align="ctr" overlay="0">
      <cx:tx>
        <cx:txData>
          <cx:v>Requested Support Category</cx:v>
        </cx:txData>
      </cx:tx>
      <cx:txPr>
        <a:bodyPr spcFirstLastPara="1" vertOverflow="ellipsis" horzOverflow="overflow" wrap="square" lIns="0" tIns="0" rIns="0" bIns="0" anchor="ctr" anchorCtr="1"/>
        <a:lstStyle/>
        <a:p>
          <a:pPr algn="ctr" rtl="0">
            <a:defRPr/>
          </a:pPr>
          <a:r>
            <a:rPr lang="en-US" sz="1862" b="1" i="0" u="none" strike="noStrike" baseline="0" dirty="0">
              <a:solidFill>
                <a:prstClr val="black">
                  <a:lumMod val="65000"/>
                  <a:lumOff val="35000"/>
                </a:prstClr>
              </a:solidFill>
              <a:latin typeface="Calibri" panose="020F0502020204030204"/>
            </a:rPr>
            <a:t>Requested Support Category</a:t>
          </a:r>
        </a:p>
      </cx:txPr>
    </cx:title>
    <cx:plotArea>
      <cx:plotAreaRegion>
        <cx:series layoutId="funnel" uniqueId="{751BD75A-C4ED-4EBE-AFE4-8ABA902B346F}">
          <cx:tx>
            <cx:txData>
              <cx:f>'2021'!$M$1</cx:f>
              <cx:v>Split</cx:v>
            </cx:txData>
          </cx:tx>
          <cx:dataLabels>
            <cx:visibility seriesName="0" categoryName="0" value="1"/>
          </cx:dataLabels>
          <cx:dataId val="0"/>
        </cx:series>
      </cx:plotAreaRegion>
      <cx:axis id="0">
        <cx:catScaling gapWidth="0.150000006"/>
        <cx:tickLabels/>
        <cx:txPr>
          <a:bodyPr spcFirstLastPara="1" vertOverflow="ellipsis" horzOverflow="overflow" wrap="square" lIns="0" tIns="0" rIns="0" bIns="0" anchor="ctr" anchorCtr="1"/>
          <a:lstStyle/>
          <a:p>
            <a:pPr algn="ctr" rtl="0">
              <a:defRPr/>
            </a:pPr>
            <a:endParaRPr lang="en-US" sz="1197" b="0" i="0" u="none" strike="noStrike" baseline="0">
              <a:solidFill>
                <a:prstClr val="black">
                  <a:lumMod val="65000"/>
                  <a:lumOff val="35000"/>
                </a:prstClr>
              </a:solidFill>
              <a:latin typeface="Calibri" panose="020F0502020204030204"/>
            </a:endParaRPr>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424">
  <cs:axisTitle>
    <cs:lnRef idx="0"/>
    <cs:fillRef idx="0"/>
    <cs:effectRef idx="0"/>
    <cs:fontRef idx="minor">
      <a:schemeClr val="dk1">
        <a:lumMod val="75000"/>
        <a:lumOff val="25000"/>
      </a:schemeClr>
    </cs:fontRef>
    <cs:defRPr sz="1197"/>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cs:chartArea>
  <cs:dataLabel>
    <cs:lnRef idx="0"/>
    <cs:fillRef idx="0"/>
    <cs:effectRef idx="0"/>
    <cs:fontRef idx="minor">
      <a:schemeClr val="dk1"/>
    </cs:fontRef>
    <cs:defRPr sz="1197"/>
  </cs:dataLabel>
  <cs:dataLabelCallout>
    <cs:lnRef idx="0"/>
    <cs:fillRef idx="0"/>
    <cs:effectRef idx="0"/>
    <cs:fontRef idx="minor">
      <a:schemeClr val="lt1"/>
    </cs:fontRef>
    <cs:spPr>
      <a:solidFill>
        <a:schemeClr val="dk1">
          <a:lumMod val="65000"/>
          <a:lumOff val="35000"/>
          <a:alpha val="75000"/>
        </a:schemeClr>
      </a:solidFill>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1197"/>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22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1197"/>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1197"/>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6">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9FA6B-C14A-4925-A862-1D49451B21D9}" type="doc">
      <dgm:prSet loTypeId="urn:microsoft.com/office/officeart/2008/layout/RadialCluster" loCatId="cycle" qsTypeId="urn:microsoft.com/office/officeart/2005/8/quickstyle/3d6" qsCatId="3D" csTypeId="urn:microsoft.com/office/officeart/2005/8/colors/accent6_2" csCatId="accent6" phldr="1"/>
      <dgm:spPr/>
      <dgm:t>
        <a:bodyPr/>
        <a:lstStyle/>
        <a:p>
          <a:endParaRPr lang="en-IE"/>
        </a:p>
      </dgm:t>
    </dgm:pt>
    <dgm:pt modelId="{1605CC67-2806-448C-997C-88C507A32F79}">
      <dgm:prSet phldrT="[Text]"/>
      <dgm:spPr>
        <a:solidFill>
          <a:srgbClr val="0070C0"/>
        </a:solidFill>
      </dgm:spPr>
      <dgm:t>
        <a:bodyPr/>
        <a:lstStyle/>
        <a:p>
          <a:r>
            <a:rPr lang="en-GB" b="1" dirty="0"/>
            <a:t>LEO South Dublin </a:t>
          </a:r>
          <a:r>
            <a:rPr lang="en-GB" dirty="0"/>
            <a:t>provided over </a:t>
          </a:r>
          <a:r>
            <a:rPr lang="en-GB" b="1" dirty="0"/>
            <a:t>€2.1m </a:t>
          </a:r>
          <a:r>
            <a:rPr lang="en-GB" dirty="0"/>
            <a:t>in support to local businesses in</a:t>
          </a:r>
        </a:p>
        <a:p>
          <a:r>
            <a:rPr lang="en-GB" dirty="0"/>
            <a:t>2021</a:t>
          </a:r>
          <a:endParaRPr lang="en-IE" dirty="0"/>
        </a:p>
      </dgm:t>
    </dgm:pt>
    <dgm:pt modelId="{6A10A46A-DC60-49E1-8DEE-1D855283540A}" type="parTrans" cxnId="{9589DD3D-6121-4AC2-9B8C-9C9727010B26}">
      <dgm:prSet/>
      <dgm:spPr/>
      <dgm:t>
        <a:bodyPr/>
        <a:lstStyle/>
        <a:p>
          <a:endParaRPr lang="en-IE"/>
        </a:p>
      </dgm:t>
    </dgm:pt>
    <dgm:pt modelId="{4E424A44-AF17-4452-9701-CDC45D6B8295}" type="sibTrans" cxnId="{9589DD3D-6121-4AC2-9B8C-9C9727010B26}">
      <dgm:prSet/>
      <dgm:spPr/>
      <dgm:t>
        <a:bodyPr/>
        <a:lstStyle/>
        <a:p>
          <a:endParaRPr lang="en-IE"/>
        </a:p>
      </dgm:t>
    </dgm:pt>
    <dgm:pt modelId="{A1A31162-2D90-4E46-A291-B994E2DF79D8}">
      <dgm:prSet phldrT="[Text]"/>
      <dgm:spPr/>
      <dgm:t>
        <a:bodyPr/>
        <a:lstStyle/>
        <a:p>
          <a:r>
            <a:rPr lang="en-GB" dirty="0"/>
            <a:t>€1m+ Spent supporting local companies develop their online business</a:t>
          </a:r>
          <a:endParaRPr lang="en-IE" dirty="0"/>
        </a:p>
      </dgm:t>
    </dgm:pt>
    <dgm:pt modelId="{FBEFD5EF-CB15-443E-84BB-9B8411B77FE1}" type="parTrans" cxnId="{E5926924-9F98-47FE-B89F-D9EE46B77D64}">
      <dgm:prSet/>
      <dgm:spPr/>
      <dgm:t>
        <a:bodyPr/>
        <a:lstStyle/>
        <a:p>
          <a:endParaRPr lang="en-IE"/>
        </a:p>
      </dgm:t>
    </dgm:pt>
    <dgm:pt modelId="{87CE77D5-F999-494C-A7B4-0F9B9F3DA5FE}" type="sibTrans" cxnId="{E5926924-9F98-47FE-B89F-D9EE46B77D64}">
      <dgm:prSet/>
      <dgm:spPr/>
      <dgm:t>
        <a:bodyPr/>
        <a:lstStyle/>
        <a:p>
          <a:endParaRPr lang="en-IE"/>
        </a:p>
      </dgm:t>
    </dgm:pt>
    <dgm:pt modelId="{7D9AD906-90B0-4CD6-A728-64993EAC3994}">
      <dgm:prSet phldrT="[Text]"/>
      <dgm:spPr/>
      <dgm:t>
        <a:bodyPr/>
        <a:lstStyle/>
        <a:p>
          <a:r>
            <a:rPr lang="en-GB" dirty="0"/>
            <a:t>€926k</a:t>
          </a:r>
        </a:p>
        <a:p>
          <a:r>
            <a:rPr lang="en-GB" dirty="0"/>
            <a:t>of Business Start-up, Expansion and Feasibility Grants Approved supporting 38 new jobs with potential for additional job creation </a:t>
          </a:r>
          <a:endParaRPr lang="en-IE" dirty="0"/>
        </a:p>
      </dgm:t>
    </dgm:pt>
    <dgm:pt modelId="{D4F8A496-A110-478D-8F0C-DCC6319385D7}" type="parTrans" cxnId="{039896FF-7E72-4636-9FAB-BEC7A8FA2358}">
      <dgm:prSet/>
      <dgm:spPr/>
      <dgm:t>
        <a:bodyPr/>
        <a:lstStyle/>
        <a:p>
          <a:endParaRPr lang="en-IE"/>
        </a:p>
      </dgm:t>
    </dgm:pt>
    <dgm:pt modelId="{BECDC3F2-70F2-4CEC-8C08-48A2F54A7A09}" type="sibTrans" cxnId="{039896FF-7E72-4636-9FAB-BEC7A8FA2358}">
      <dgm:prSet/>
      <dgm:spPr/>
      <dgm:t>
        <a:bodyPr/>
        <a:lstStyle/>
        <a:p>
          <a:endParaRPr lang="en-IE"/>
        </a:p>
      </dgm:t>
    </dgm:pt>
    <dgm:pt modelId="{F807D3EE-146E-4D4D-A3B5-B08101AB180F}">
      <dgm:prSet phldrT="[Text]"/>
      <dgm:spPr/>
      <dgm:t>
        <a:bodyPr/>
        <a:lstStyle/>
        <a:p>
          <a:r>
            <a:rPr lang="en-GB" dirty="0"/>
            <a:t>€200k approved for Agile Innovation Projects</a:t>
          </a:r>
          <a:endParaRPr lang="en-IE" dirty="0"/>
        </a:p>
      </dgm:t>
    </dgm:pt>
    <dgm:pt modelId="{BE500584-4E0B-446C-ACFE-6FAB349F46DE}" type="parTrans" cxnId="{6608D5A4-89F2-4013-8BD7-9DDF84ADB98C}">
      <dgm:prSet/>
      <dgm:spPr/>
      <dgm:t>
        <a:bodyPr/>
        <a:lstStyle/>
        <a:p>
          <a:endParaRPr lang="en-IE"/>
        </a:p>
      </dgm:t>
    </dgm:pt>
    <dgm:pt modelId="{ACD1688B-3B48-442C-8B8C-89285239EE38}" type="sibTrans" cxnId="{6608D5A4-89F2-4013-8BD7-9DDF84ADB98C}">
      <dgm:prSet/>
      <dgm:spPr/>
      <dgm:t>
        <a:bodyPr/>
        <a:lstStyle/>
        <a:p>
          <a:endParaRPr lang="en-IE"/>
        </a:p>
      </dgm:t>
    </dgm:pt>
    <dgm:pt modelId="{529F3BB3-5FF3-415C-95DD-A7791A9CAF0A}">
      <dgm:prSet phldrT="[Text]"/>
      <dgm:spPr/>
      <dgm:t>
        <a:bodyPr/>
        <a:lstStyle/>
        <a:p>
          <a:r>
            <a:rPr lang="en-GB" dirty="0"/>
            <a:t>Over 2450+ attendees at over 140 training courses</a:t>
          </a:r>
        </a:p>
      </dgm:t>
    </dgm:pt>
    <dgm:pt modelId="{819A7688-2E2C-4E70-8893-49A9880EEA1C}" type="parTrans" cxnId="{9ABA8AF8-9FE9-4D29-A1F3-0190F23906FA}">
      <dgm:prSet/>
      <dgm:spPr/>
      <dgm:t>
        <a:bodyPr/>
        <a:lstStyle/>
        <a:p>
          <a:endParaRPr lang="en-IE"/>
        </a:p>
      </dgm:t>
    </dgm:pt>
    <dgm:pt modelId="{C50D9A34-3D87-4257-A607-E22EED8E365C}" type="sibTrans" cxnId="{9ABA8AF8-9FE9-4D29-A1F3-0190F23906FA}">
      <dgm:prSet/>
      <dgm:spPr/>
      <dgm:t>
        <a:bodyPr/>
        <a:lstStyle/>
        <a:p>
          <a:endParaRPr lang="en-IE"/>
        </a:p>
      </dgm:t>
    </dgm:pt>
    <dgm:pt modelId="{B7DDCB85-EE02-4B66-AF65-E4938CDD4B30}">
      <dgm:prSet phldrT="[Text]"/>
      <dgm:spPr/>
      <dgm:t>
        <a:bodyPr/>
        <a:lstStyle/>
        <a:p>
          <a:r>
            <a:rPr lang="en-GB" dirty="0"/>
            <a:t>1344 hours of free mentoring support provided to local businesses</a:t>
          </a:r>
          <a:endParaRPr lang="en-IE" dirty="0"/>
        </a:p>
      </dgm:t>
    </dgm:pt>
    <dgm:pt modelId="{94945A71-B2E0-46CF-A71E-1CF07AC4FC43}" type="parTrans" cxnId="{D6F45479-A687-4815-A58D-B5161955A931}">
      <dgm:prSet/>
      <dgm:spPr/>
      <dgm:t>
        <a:bodyPr/>
        <a:lstStyle/>
        <a:p>
          <a:endParaRPr lang="en-IE"/>
        </a:p>
      </dgm:t>
    </dgm:pt>
    <dgm:pt modelId="{DF3E89FE-24BF-44CC-A91B-D4439250A9C3}" type="sibTrans" cxnId="{D6F45479-A687-4815-A58D-B5161955A931}">
      <dgm:prSet/>
      <dgm:spPr/>
      <dgm:t>
        <a:bodyPr/>
        <a:lstStyle/>
        <a:p>
          <a:endParaRPr lang="en-IE"/>
        </a:p>
      </dgm:t>
    </dgm:pt>
    <dgm:pt modelId="{BA1A244E-B3E9-49AC-AC11-40C3774C5773}">
      <dgm:prSet phldrT="[Text]"/>
      <dgm:spPr/>
      <dgm:t>
        <a:bodyPr/>
        <a:lstStyle/>
        <a:p>
          <a:r>
            <a:rPr lang="en-GB" dirty="0"/>
            <a:t>40 Businesses helped to get export ready through training and grant support</a:t>
          </a:r>
          <a:endParaRPr lang="en-IE" dirty="0"/>
        </a:p>
      </dgm:t>
    </dgm:pt>
    <dgm:pt modelId="{1E1AD6BF-FD01-4064-A296-9AA2FF764A3A}" type="parTrans" cxnId="{246B4714-351C-4AE9-B047-9E5B4FAD81CF}">
      <dgm:prSet/>
      <dgm:spPr/>
      <dgm:t>
        <a:bodyPr/>
        <a:lstStyle/>
        <a:p>
          <a:endParaRPr lang="en-IE"/>
        </a:p>
      </dgm:t>
    </dgm:pt>
    <dgm:pt modelId="{54B64FD0-B800-4F92-8955-4738BF7ABCA9}" type="sibTrans" cxnId="{246B4714-351C-4AE9-B047-9E5B4FAD81CF}">
      <dgm:prSet/>
      <dgm:spPr/>
      <dgm:t>
        <a:bodyPr/>
        <a:lstStyle/>
        <a:p>
          <a:endParaRPr lang="en-IE"/>
        </a:p>
      </dgm:t>
    </dgm:pt>
    <dgm:pt modelId="{51054D64-B743-460A-BD46-8F6FC421D6C8}" type="pres">
      <dgm:prSet presAssocID="{2AF9FA6B-C14A-4925-A862-1D49451B21D9}" presName="Name0" presStyleCnt="0">
        <dgm:presLayoutVars>
          <dgm:chMax val="1"/>
          <dgm:chPref val="1"/>
          <dgm:dir/>
          <dgm:animOne val="branch"/>
          <dgm:animLvl val="lvl"/>
        </dgm:presLayoutVars>
      </dgm:prSet>
      <dgm:spPr/>
    </dgm:pt>
    <dgm:pt modelId="{D6D396E7-4FB3-419C-B4EF-747379660224}" type="pres">
      <dgm:prSet presAssocID="{1605CC67-2806-448C-997C-88C507A32F79}" presName="singleCycle" presStyleCnt="0"/>
      <dgm:spPr/>
    </dgm:pt>
    <dgm:pt modelId="{74F0910A-B3CC-4367-9B43-CC10FD9B766C}" type="pres">
      <dgm:prSet presAssocID="{1605CC67-2806-448C-997C-88C507A32F79}" presName="singleCenter" presStyleLbl="node1" presStyleIdx="0" presStyleCnt="7" custScaleX="120991" custScaleY="113441">
        <dgm:presLayoutVars>
          <dgm:chMax val="7"/>
          <dgm:chPref val="7"/>
        </dgm:presLayoutVars>
      </dgm:prSet>
      <dgm:spPr/>
    </dgm:pt>
    <dgm:pt modelId="{B7BEBC20-6A84-4425-A1CE-03A822C88B70}" type="pres">
      <dgm:prSet presAssocID="{FBEFD5EF-CB15-443E-84BB-9B8411B77FE1}" presName="Name56" presStyleLbl="parChTrans1D2" presStyleIdx="0" presStyleCnt="6"/>
      <dgm:spPr/>
    </dgm:pt>
    <dgm:pt modelId="{F84FCC93-D59F-41C5-BF0B-C83D18A9D260}" type="pres">
      <dgm:prSet presAssocID="{A1A31162-2D90-4E46-A291-B994E2DF79D8}" presName="text0" presStyleLbl="node1" presStyleIdx="1" presStyleCnt="7" custScaleX="248756" custScaleY="87157">
        <dgm:presLayoutVars>
          <dgm:bulletEnabled val="1"/>
        </dgm:presLayoutVars>
      </dgm:prSet>
      <dgm:spPr/>
    </dgm:pt>
    <dgm:pt modelId="{736754F6-511F-4D6C-B6A0-7F1ABDB367FF}" type="pres">
      <dgm:prSet presAssocID="{D4F8A496-A110-478D-8F0C-DCC6319385D7}" presName="Name56" presStyleLbl="parChTrans1D2" presStyleIdx="1" presStyleCnt="6"/>
      <dgm:spPr/>
    </dgm:pt>
    <dgm:pt modelId="{A09AE2BF-DD96-4449-94C2-0DCBFF89BCF2}" type="pres">
      <dgm:prSet presAssocID="{7D9AD906-90B0-4CD6-A728-64993EAC3994}" presName="text0" presStyleLbl="node1" presStyleIdx="2" presStyleCnt="7" custScaleX="152476" custScaleY="143864" custRadScaleRad="200689" custRadScaleInc="11806">
        <dgm:presLayoutVars>
          <dgm:bulletEnabled val="1"/>
        </dgm:presLayoutVars>
      </dgm:prSet>
      <dgm:spPr/>
    </dgm:pt>
    <dgm:pt modelId="{29B12EE0-121B-4270-B7B9-92C238F9095E}" type="pres">
      <dgm:prSet presAssocID="{BE500584-4E0B-446C-ACFE-6FAB349F46DE}" presName="Name56" presStyleLbl="parChTrans1D2" presStyleIdx="2" presStyleCnt="6"/>
      <dgm:spPr/>
    </dgm:pt>
    <dgm:pt modelId="{E41E659A-9D4C-4736-8FB9-195C9039CB32}" type="pres">
      <dgm:prSet presAssocID="{F807D3EE-146E-4D4D-A3B5-B08101AB180F}" presName="text0" presStyleLbl="node1" presStyleIdx="3" presStyleCnt="7" custScaleX="152476" custScaleY="143864" custRadScaleRad="206262" custRadScaleInc="-14365">
        <dgm:presLayoutVars>
          <dgm:bulletEnabled val="1"/>
        </dgm:presLayoutVars>
      </dgm:prSet>
      <dgm:spPr/>
    </dgm:pt>
    <dgm:pt modelId="{AC89CF8C-D59A-4BFA-833A-39D77EC2D1AF}" type="pres">
      <dgm:prSet presAssocID="{94945A71-B2E0-46CF-A71E-1CF07AC4FC43}" presName="Name56" presStyleLbl="parChTrans1D2" presStyleIdx="3" presStyleCnt="6"/>
      <dgm:spPr/>
    </dgm:pt>
    <dgm:pt modelId="{98574426-3652-4CFA-9E1E-5A350C434D79}" type="pres">
      <dgm:prSet presAssocID="{B7DDCB85-EE02-4B66-AF65-E4938CDD4B30}" presName="text0" presStyleLbl="node1" presStyleIdx="4" presStyleCnt="7" custScaleX="235702" custScaleY="80573">
        <dgm:presLayoutVars>
          <dgm:bulletEnabled val="1"/>
        </dgm:presLayoutVars>
      </dgm:prSet>
      <dgm:spPr/>
    </dgm:pt>
    <dgm:pt modelId="{FD8E9C3B-42BB-411C-897B-B1E842B797A0}" type="pres">
      <dgm:prSet presAssocID="{1E1AD6BF-FD01-4064-A296-9AA2FF764A3A}" presName="Name56" presStyleLbl="parChTrans1D2" presStyleIdx="4" presStyleCnt="6"/>
      <dgm:spPr/>
    </dgm:pt>
    <dgm:pt modelId="{945120C9-D193-4B37-B35D-FC3FA0115C37}" type="pres">
      <dgm:prSet presAssocID="{BA1A244E-B3E9-49AC-AC11-40C3774C5773}" presName="text0" presStyleLbl="node1" presStyleIdx="5" presStyleCnt="7" custScaleX="152476" custScaleY="143864" custRadScaleRad="194490" custRadScaleInc="10375">
        <dgm:presLayoutVars>
          <dgm:bulletEnabled val="1"/>
        </dgm:presLayoutVars>
      </dgm:prSet>
      <dgm:spPr/>
    </dgm:pt>
    <dgm:pt modelId="{42A7F3AE-9276-4169-970C-341EE46611DF}" type="pres">
      <dgm:prSet presAssocID="{819A7688-2E2C-4E70-8893-49A9880EEA1C}" presName="Name56" presStyleLbl="parChTrans1D2" presStyleIdx="5" presStyleCnt="6"/>
      <dgm:spPr/>
    </dgm:pt>
    <dgm:pt modelId="{64486E63-1AD4-483E-959C-7450CBB5A16C}" type="pres">
      <dgm:prSet presAssocID="{529F3BB3-5FF3-415C-95DD-A7791A9CAF0A}" presName="text0" presStyleLbl="node1" presStyleIdx="6" presStyleCnt="7" custScaleX="152476" custScaleY="143864" custRadScaleRad="193514" custRadScaleInc="-9886">
        <dgm:presLayoutVars>
          <dgm:bulletEnabled val="1"/>
        </dgm:presLayoutVars>
      </dgm:prSet>
      <dgm:spPr/>
    </dgm:pt>
  </dgm:ptLst>
  <dgm:cxnLst>
    <dgm:cxn modelId="{246B4714-351C-4AE9-B047-9E5B4FAD81CF}" srcId="{1605CC67-2806-448C-997C-88C507A32F79}" destId="{BA1A244E-B3E9-49AC-AC11-40C3774C5773}" srcOrd="4" destOrd="0" parTransId="{1E1AD6BF-FD01-4064-A296-9AA2FF764A3A}" sibTransId="{54B64FD0-B800-4F92-8955-4738BF7ABCA9}"/>
    <dgm:cxn modelId="{E5926924-9F98-47FE-B89F-D9EE46B77D64}" srcId="{1605CC67-2806-448C-997C-88C507A32F79}" destId="{A1A31162-2D90-4E46-A291-B994E2DF79D8}" srcOrd="0" destOrd="0" parTransId="{FBEFD5EF-CB15-443E-84BB-9B8411B77FE1}" sibTransId="{87CE77D5-F999-494C-A7B4-0F9B9F3DA5FE}"/>
    <dgm:cxn modelId="{9589DD3D-6121-4AC2-9B8C-9C9727010B26}" srcId="{2AF9FA6B-C14A-4925-A862-1D49451B21D9}" destId="{1605CC67-2806-448C-997C-88C507A32F79}" srcOrd="0" destOrd="0" parTransId="{6A10A46A-DC60-49E1-8DEE-1D855283540A}" sibTransId="{4E424A44-AF17-4452-9701-CDC45D6B8295}"/>
    <dgm:cxn modelId="{D88FC25C-18B0-425E-B42B-4266B3E5B57C}" type="presOf" srcId="{529F3BB3-5FF3-415C-95DD-A7791A9CAF0A}" destId="{64486E63-1AD4-483E-959C-7450CBB5A16C}" srcOrd="0" destOrd="0" presId="urn:microsoft.com/office/officeart/2008/layout/RadialCluster"/>
    <dgm:cxn modelId="{EFA57F66-1BF8-4D50-B6E8-A455C644C83E}" type="presOf" srcId="{A1A31162-2D90-4E46-A291-B994E2DF79D8}" destId="{F84FCC93-D59F-41C5-BF0B-C83D18A9D260}" srcOrd="0" destOrd="0" presId="urn:microsoft.com/office/officeart/2008/layout/RadialCluster"/>
    <dgm:cxn modelId="{A205EE4F-CAF7-477F-92F9-8FCD74AB4F11}" type="presOf" srcId="{1605CC67-2806-448C-997C-88C507A32F79}" destId="{74F0910A-B3CC-4367-9B43-CC10FD9B766C}" srcOrd="0" destOrd="0" presId="urn:microsoft.com/office/officeart/2008/layout/RadialCluster"/>
    <dgm:cxn modelId="{57BF6B52-91F1-451D-8A69-2E43F4FA2251}" type="presOf" srcId="{F807D3EE-146E-4D4D-A3B5-B08101AB180F}" destId="{E41E659A-9D4C-4736-8FB9-195C9039CB32}" srcOrd="0" destOrd="0" presId="urn:microsoft.com/office/officeart/2008/layout/RadialCluster"/>
    <dgm:cxn modelId="{0615FE52-AB1B-4FE2-A021-766D4DF65903}" type="presOf" srcId="{7D9AD906-90B0-4CD6-A728-64993EAC3994}" destId="{A09AE2BF-DD96-4449-94C2-0DCBFF89BCF2}" srcOrd="0" destOrd="0" presId="urn:microsoft.com/office/officeart/2008/layout/RadialCluster"/>
    <dgm:cxn modelId="{9206D955-29BC-428A-BEE7-AD43DC1D2073}" type="presOf" srcId="{94945A71-B2E0-46CF-A71E-1CF07AC4FC43}" destId="{AC89CF8C-D59A-4BFA-833A-39D77EC2D1AF}" srcOrd="0" destOrd="0" presId="urn:microsoft.com/office/officeart/2008/layout/RadialCluster"/>
    <dgm:cxn modelId="{D6F45479-A687-4815-A58D-B5161955A931}" srcId="{1605CC67-2806-448C-997C-88C507A32F79}" destId="{B7DDCB85-EE02-4B66-AF65-E4938CDD4B30}" srcOrd="3" destOrd="0" parTransId="{94945A71-B2E0-46CF-A71E-1CF07AC4FC43}" sibTransId="{DF3E89FE-24BF-44CC-A91B-D4439250A9C3}"/>
    <dgm:cxn modelId="{0D45EF59-39CE-49F6-BA7A-0A5A1AF4900D}" type="presOf" srcId="{D4F8A496-A110-478D-8F0C-DCC6319385D7}" destId="{736754F6-511F-4D6C-B6A0-7F1ABDB367FF}" srcOrd="0" destOrd="0" presId="urn:microsoft.com/office/officeart/2008/layout/RadialCluster"/>
    <dgm:cxn modelId="{4000E188-04BC-4962-B11E-D278331621D2}" type="presOf" srcId="{1E1AD6BF-FD01-4064-A296-9AA2FF764A3A}" destId="{FD8E9C3B-42BB-411C-897B-B1E842B797A0}" srcOrd="0" destOrd="0" presId="urn:microsoft.com/office/officeart/2008/layout/RadialCluster"/>
    <dgm:cxn modelId="{B5D0488A-D9D0-4ECF-B62E-B315B7776522}" type="presOf" srcId="{2AF9FA6B-C14A-4925-A862-1D49451B21D9}" destId="{51054D64-B743-460A-BD46-8F6FC421D6C8}" srcOrd="0" destOrd="0" presId="urn:microsoft.com/office/officeart/2008/layout/RadialCluster"/>
    <dgm:cxn modelId="{C5CB3699-2C75-474B-9A85-5EAB90AF91B5}" type="presOf" srcId="{BA1A244E-B3E9-49AC-AC11-40C3774C5773}" destId="{945120C9-D193-4B37-B35D-FC3FA0115C37}" srcOrd="0" destOrd="0" presId="urn:microsoft.com/office/officeart/2008/layout/RadialCluster"/>
    <dgm:cxn modelId="{D131359C-3B86-4402-8BA8-4F7DF4C69F97}" type="presOf" srcId="{FBEFD5EF-CB15-443E-84BB-9B8411B77FE1}" destId="{B7BEBC20-6A84-4425-A1CE-03A822C88B70}" srcOrd="0" destOrd="0" presId="urn:microsoft.com/office/officeart/2008/layout/RadialCluster"/>
    <dgm:cxn modelId="{6608D5A4-89F2-4013-8BD7-9DDF84ADB98C}" srcId="{1605CC67-2806-448C-997C-88C507A32F79}" destId="{F807D3EE-146E-4D4D-A3B5-B08101AB180F}" srcOrd="2" destOrd="0" parTransId="{BE500584-4E0B-446C-ACFE-6FAB349F46DE}" sibTransId="{ACD1688B-3B48-442C-8B8C-89285239EE38}"/>
    <dgm:cxn modelId="{DFA7A5D7-B7D6-48CD-A7CE-21CB9C2FCBAA}" type="presOf" srcId="{BE500584-4E0B-446C-ACFE-6FAB349F46DE}" destId="{29B12EE0-121B-4270-B7B9-92C238F9095E}" srcOrd="0" destOrd="0" presId="urn:microsoft.com/office/officeart/2008/layout/RadialCluster"/>
    <dgm:cxn modelId="{FF69EEE0-7CBB-4D7A-A8AB-5363D0343195}" type="presOf" srcId="{819A7688-2E2C-4E70-8893-49A9880EEA1C}" destId="{42A7F3AE-9276-4169-970C-341EE46611DF}" srcOrd="0" destOrd="0" presId="urn:microsoft.com/office/officeart/2008/layout/RadialCluster"/>
    <dgm:cxn modelId="{9ABA8AF8-9FE9-4D29-A1F3-0190F23906FA}" srcId="{1605CC67-2806-448C-997C-88C507A32F79}" destId="{529F3BB3-5FF3-415C-95DD-A7791A9CAF0A}" srcOrd="5" destOrd="0" parTransId="{819A7688-2E2C-4E70-8893-49A9880EEA1C}" sibTransId="{C50D9A34-3D87-4257-A607-E22EED8E365C}"/>
    <dgm:cxn modelId="{E39D5AFD-9D05-4873-83A3-5FA43A1DA33A}" type="presOf" srcId="{B7DDCB85-EE02-4B66-AF65-E4938CDD4B30}" destId="{98574426-3652-4CFA-9E1E-5A350C434D79}" srcOrd="0" destOrd="0" presId="urn:microsoft.com/office/officeart/2008/layout/RadialCluster"/>
    <dgm:cxn modelId="{039896FF-7E72-4636-9FAB-BEC7A8FA2358}" srcId="{1605CC67-2806-448C-997C-88C507A32F79}" destId="{7D9AD906-90B0-4CD6-A728-64993EAC3994}" srcOrd="1" destOrd="0" parTransId="{D4F8A496-A110-478D-8F0C-DCC6319385D7}" sibTransId="{BECDC3F2-70F2-4CEC-8C08-48A2F54A7A09}"/>
    <dgm:cxn modelId="{C7AC0FB8-D741-41E8-B549-097F03BF5CA6}" type="presParOf" srcId="{51054D64-B743-460A-BD46-8F6FC421D6C8}" destId="{D6D396E7-4FB3-419C-B4EF-747379660224}" srcOrd="0" destOrd="0" presId="urn:microsoft.com/office/officeart/2008/layout/RadialCluster"/>
    <dgm:cxn modelId="{4557994A-2D7E-42C1-9B39-AF654D156A56}" type="presParOf" srcId="{D6D396E7-4FB3-419C-B4EF-747379660224}" destId="{74F0910A-B3CC-4367-9B43-CC10FD9B766C}" srcOrd="0" destOrd="0" presId="urn:microsoft.com/office/officeart/2008/layout/RadialCluster"/>
    <dgm:cxn modelId="{081EC1AF-8ABC-4603-A391-BB2013D0725B}" type="presParOf" srcId="{D6D396E7-4FB3-419C-B4EF-747379660224}" destId="{B7BEBC20-6A84-4425-A1CE-03A822C88B70}" srcOrd="1" destOrd="0" presId="urn:microsoft.com/office/officeart/2008/layout/RadialCluster"/>
    <dgm:cxn modelId="{66CF59A4-AA86-4FD8-B54D-62D73ABCE90D}" type="presParOf" srcId="{D6D396E7-4FB3-419C-B4EF-747379660224}" destId="{F84FCC93-D59F-41C5-BF0B-C83D18A9D260}" srcOrd="2" destOrd="0" presId="urn:microsoft.com/office/officeart/2008/layout/RadialCluster"/>
    <dgm:cxn modelId="{A25CFD47-BA0B-4F27-9AA1-84ECAB6541BB}" type="presParOf" srcId="{D6D396E7-4FB3-419C-B4EF-747379660224}" destId="{736754F6-511F-4D6C-B6A0-7F1ABDB367FF}" srcOrd="3" destOrd="0" presId="urn:microsoft.com/office/officeart/2008/layout/RadialCluster"/>
    <dgm:cxn modelId="{71A62DBD-6980-436E-8921-DC813E52A0B9}" type="presParOf" srcId="{D6D396E7-4FB3-419C-B4EF-747379660224}" destId="{A09AE2BF-DD96-4449-94C2-0DCBFF89BCF2}" srcOrd="4" destOrd="0" presId="urn:microsoft.com/office/officeart/2008/layout/RadialCluster"/>
    <dgm:cxn modelId="{86C27FBE-C2FD-4C0F-BAF7-FB9C6D0AB12C}" type="presParOf" srcId="{D6D396E7-4FB3-419C-B4EF-747379660224}" destId="{29B12EE0-121B-4270-B7B9-92C238F9095E}" srcOrd="5" destOrd="0" presId="urn:microsoft.com/office/officeart/2008/layout/RadialCluster"/>
    <dgm:cxn modelId="{278B7B55-F71C-4E4C-9E8F-39711006EBDA}" type="presParOf" srcId="{D6D396E7-4FB3-419C-B4EF-747379660224}" destId="{E41E659A-9D4C-4736-8FB9-195C9039CB32}" srcOrd="6" destOrd="0" presId="urn:microsoft.com/office/officeart/2008/layout/RadialCluster"/>
    <dgm:cxn modelId="{294CC67C-7313-4A3C-A591-2BC0E1566338}" type="presParOf" srcId="{D6D396E7-4FB3-419C-B4EF-747379660224}" destId="{AC89CF8C-D59A-4BFA-833A-39D77EC2D1AF}" srcOrd="7" destOrd="0" presId="urn:microsoft.com/office/officeart/2008/layout/RadialCluster"/>
    <dgm:cxn modelId="{ABC70602-59F2-4E26-983F-C8538C0E8CAC}" type="presParOf" srcId="{D6D396E7-4FB3-419C-B4EF-747379660224}" destId="{98574426-3652-4CFA-9E1E-5A350C434D79}" srcOrd="8" destOrd="0" presId="urn:microsoft.com/office/officeart/2008/layout/RadialCluster"/>
    <dgm:cxn modelId="{F97FCE08-3312-42B7-A71C-7300F266D272}" type="presParOf" srcId="{D6D396E7-4FB3-419C-B4EF-747379660224}" destId="{FD8E9C3B-42BB-411C-897B-B1E842B797A0}" srcOrd="9" destOrd="0" presId="urn:microsoft.com/office/officeart/2008/layout/RadialCluster"/>
    <dgm:cxn modelId="{111AC905-35F0-4E8A-8B1F-6BC13E417C27}" type="presParOf" srcId="{D6D396E7-4FB3-419C-B4EF-747379660224}" destId="{945120C9-D193-4B37-B35D-FC3FA0115C37}" srcOrd="10" destOrd="0" presId="urn:microsoft.com/office/officeart/2008/layout/RadialCluster"/>
    <dgm:cxn modelId="{D8D5C989-DC31-41CD-832F-2E13BD1BB75A}" type="presParOf" srcId="{D6D396E7-4FB3-419C-B4EF-747379660224}" destId="{42A7F3AE-9276-4169-970C-341EE46611DF}" srcOrd="11" destOrd="0" presId="urn:microsoft.com/office/officeart/2008/layout/RadialCluster"/>
    <dgm:cxn modelId="{A063B85B-8373-449F-98AC-48712210C16C}" type="presParOf" srcId="{D6D396E7-4FB3-419C-B4EF-747379660224}" destId="{64486E63-1AD4-483E-959C-7450CBB5A16C}"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6C3734C-B33F-4750-AE75-EBEB9741AE5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IE"/>
        </a:p>
      </dgm:t>
    </dgm:pt>
    <dgm:pt modelId="{295A44E9-2074-4B00-BD0A-4BE03DC4506E}">
      <dgm:prSet phldrT="[Text]"/>
      <dgm:spPr/>
      <dgm:t>
        <a:bodyPr/>
        <a:lstStyle/>
        <a:p>
          <a:r>
            <a:rPr lang="en-GB" dirty="0"/>
            <a:t>Free</a:t>
          </a:r>
        </a:p>
        <a:p>
          <a:r>
            <a:rPr lang="en-GB" dirty="0"/>
            <a:t>Mentoring</a:t>
          </a:r>
          <a:endParaRPr lang="en-IE" dirty="0"/>
        </a:p>
      </dgm:t>
    </dgm:pt>
    <dgm:pt modelId="{8A8AC7C9-DD18-4501-AC20-367C2D2A89BB}" type="parTrans" cxnId="{00BB1D8B-10CD-4A0D-A21A-AFAA1068D98F}">
      <dgm:prSet/>
      <dgm:spPr/>
      <dgm:t>
        <a:bodyPr/>
        <a:lstStyle/>
        <a:p>
          <a:endParaRPr lang="en-IE"/>
        </a:p>
      </dgm:t>
    </dgm:pt>
    <dgm:pt modelId="{DD909CB5-F73C-4E38-8070-F9591EF31BC3}" type="sibTrans" cxnId="{00BB1D8B-10CD-4A0D-A21A-AFAA1068D98F}">
      <dgm:prSet/>
      <dgm:spPr/>
      <dgm:t>
        <a:bodyPr/>
        <a:lstStyle/>
        <a:p>
          <a:endParaRPr lang="en-IE"/>
        </a:p>
      </dgm:t>
    </dgm:pt>
    <dgm:pt modelId="{FCE4D7FE-6018-4EE4-B24F-5E4AF1B3D2A7}">
      <dgm:prSet phldrT="[Text]"/>
      <dgm:spPr/>
      <dgm:t>
        <a:bodyPr/>
        <a:lstStyle/>
        <a:p>
          <a:r>
            <a:rPr lang="en-GB" dirty="0"/>
            <a:t>Financial</a:t>
          </a:r>
        </a:p>
        <a:p>
          <a:r>
            <a:rPr lang="en-GB" dirty="0"/>
            <a:t>Support</a:t>
          </a:r>
          <a:endParaRPr lang="en-IE" dirty="0"/>
        </a:p>
      </dgm:t>
    </dgm:pt>
    <dgm:pt modelId="{35AA1186-5128-4517-8DEA-E92CA23EA13F}" type="parTrans" cxnId="{EC654E4A-085E-49CC-83A8-2D4DA7670992}">
      <dgm:prSet/>
      <dgm:spPr/>
      <dgm:t>
        <a:bodyPr/>
        <a:lstStyle/>
        <a:p>
          <a:endParaRPr lang="en-IE"/>
        </a:p>
      </dgm:t>
    </dgm:pt>
    <dgm:pt modelId="{D995D00B-56D8-4ECB-939D-31BC64597539}" type="sibTrans" cxnId="{EC654E4A-085E-49CC-83A8-2D4DA7670992}">
      <dgm:prSet/>
      <dgm:spPr/>
      <dgm:t>
        <a:bodyPr/>
        <a:lstStyle/>
        <a:p>
          <a:endParaRPr lang="en-IE"/>
        </a:p>
      </dgm:t>
    </dgm:pt>
    <dgm:pt modelId="{452B0539-F4FF-4DF0-9835-69A74EB41CB8}">
      <dgm:prSet phldrT="[Text]"/>
      <dgm:spPr/>
      <dgm:t>
        <a:bodyPr/>
        <a:lstStyle/>
        <a:p>
          <a:r>
            <a:rPr lang="en-GB" dirty="0"/>
            <a:t>Networks</a:t>
          </a:r>
          <a:endParaRPr lang="en-IE" dirty="0"/>
        </a:p>
      </dgm:t>
    </dgm:pt>
    <dgm:pt modelId="{B252E9DF-E21C-4B40-888E-245117631A5B}" type="parTrans" cxnId="{E4A8AE94-096D-4A2D-82D1-F61BEC55F5CA}">
      <dgm:prSet/>
      <dgm:spPr/>
      <dgm:t>
        <a:bodyPr/>
        <a:lstStyle/>
        <a:p>
          <a:endParaRPr lang="en-IE"/>
        </a:p>
      </dgm:t>
    </dgm:pt>
    <dgm:pt modelId="{6D62EC2F-4312-438A-A145-3C33FDDE502F}" type="sibTrans" cxnId="{E4A8AE94-096D-4A2D-82D1-F61BEC55F5CA}">
      <dgm:prSet/>
      <dgm:spPr/>
      <dgm:t>
        <a:bodyPr/>
        <a:lstStyle/>
        <a:p>
          <a:endParaRPr lang="en-IE"/>
        </a:p>
      </dgm:t>
    </dgm:pt>
    <dgm:pt modelId="{3169AAC1-6F46-4D6D-A2D1-96DCC670A60D}">
      <dgm:prSet phldrT="[Text]"/>
      <dgm:spPr/>
      <dgm:t>
        <a:bodyPr/>
        <a:lstStyle/>
        <a:p>
          <a:r>
            <a:rPr lang="en-GB" dirty="0"/>
            <a:t>Programmes</a:t>
          </a:r>
          <a:endParaRPr lang="en-IE" dirty="0"/>
        </a:p>
      </dgm:t>
    </dgm:pt>
    <dgm:pt modelId="{473C318F-4E4F-470B-B074-43D89CBB3704}" type="parTrans" cxnId="{D7D68D1F-2E3D-4A3E-A182-53E402AF7447}">
      <dgm:prSet/>
      <dgm:spPr/>
      <dgm:t>
        <a:bodyPr/>
        <a:lstStyle/>
        <a:p>
          <a:endParaRPr lang="en-IE"/>
        </a:p>
      </dgm:t>
    </dgm:pt>
    <dgm:pt modelId="{54CB4932-3B5C-48B9-9D39-0A4949A6F794}" type="sibTrans" cxnId="{D7D68D1F-2E3D-4A3E-A182-53E402AF7447}">
      <dgm:prSet/>
      <dgm:spPr/>
      <dgm:t>
        <a:bodyPr/>
        <a:lstStyle/>
        <a:p>
          <a:endParaRPr lang="en-IE"/>
        </a:p>
      </dgm:t>
    </dgm:pt>
    <dgm:pt modelId="{459E5E41-1B7E-4BF2-AEB5-5B77254A349F}">
      <dgm:prSet phldrT="[Text]"/>
      <dgm:spPr/>
      <dgm:t>
        <a:bodyPr/>
        <a:lstStyle/>
        <a:p>
          <a:r>
            <a:rPr lang="en-GB" dirty="0"/>
            <a:t> Free Training</a:t>
          </a:r>
          <a:endParaRPr lang="en-IE" dirty="0"/>
        </a:p>
      </dgm:t>
    </dgm:pt>
    <dgm:pt modelId="{D40F2011-AA0C-4E59-98A6-2808C8BA5E6B}" type="parTrans" cxnId="{7EE05901-B86D-4D7E-A5AD-B7E80711E21A}">
      <dgm:prSet/>
      <dgm:spPr/>
      <dgm:t>
        <a:bodyPr/>
        <a:lstStyle/>
        <a:p>
          <a:endParaRPr lang="en-IE"/>
        </a:p>
      </dgm:t>
    </dgm:pt>
    <dgm:pt modelId="{8B8A688E-92B5-48DD-97A4-D3E3654A817D}" type="sibTrans" cxnId="{7EE05901-B86D-4D7E-A5AD-B7E80711E21A}">
      <dgm:prSet/>
      <dgm:spPr/>
      <dgm:t>
        <a:bodyPr/>
        <a:lstStyle/>
        <a:p>
          <a:endParaRPr lang="en-IE"/>
        </a:p>
      </dgm:t>
    </dgm:pt>
    <dgm:pt modelId="{795F47CC-AA7B-4381-BDA7-1197ABF3544F}" type="pres">
      <dgm:prSet presAssocID="{66C3734C-B33F-4750-AE75-EBEB9741AE5E}" presName="cycle" presStyleCnt="0">
        <dgm:presLayoutVars>
          <dgm:dir/>
          <dgm:resizeHandles val="exact"/>
        </dgm:presLayoutVars>
      </dgm:prSet>
      <dgm:spPr/>
    </dgm:pt>
    <dgm:pt modelId="{B1B95D05-99C7-41C1-85CF-41C8EF84CE27}" type="pres">
      <dgm:prSet presAssocID="{295A44E9-2074-4B00-BD0A-4BE03DC4506E}" presName="dummy" presStyleCnt="0"/>
      <dgm:spPr/>
    </dgm:pt>
    <dgm:pt modelId="{ABA01758-B669-4FAD-8677-F435CB79627F}" type="pres">
      <dgm:prSet presAssocID="{295A44E9-2074-4B00-BD0A-4BE03DC4506E}" presName="node" presStyleLbl="revTx" presStyleIdx="0" presStyleCnt="5">
        <dgm:presLayoutVars>
          <dgm:bulletEnabled val="1"/>
        </dgm:presLayoutVars>
      </dgm:prSet>
      <dgm:spPr/>
    </dgm:pt>
    <dgm:pt modelId="{51142651-3400-4C8D-BC66-5128B7D17B05}" type="pres">
      <dgm:prSet presAssocID="{DD909CB5-F73C-4E38-8070-F9591EF31BC3}" presName="sibTrans" presStyleLbl="node1" presStyleIdx="0" presStyleCnt="5"/>
      <dgm:spPr/>
    </dgm:pt>
    <dgm:pt modelId="{E639877C-1438-44DB-849A-C3C872606018}" type="pres">
      <dgm:prSet presAssocID="{FCE4D7FE-6018-4EE4-B24F-5E4AF1B3D2A7}" presName="dummy" presStyleCnt="0"/>
      <dgm:spPr/>
    </dgm:pt>
    <dgm:pt modelId="{56689B01-8192-4AE8-A686-C1954D45F567}" type="pres">
      <dgm:prSet presAssocID="{FCE4D7FE-6018-4EE4-B24F-5E4AF1B3D2A7}" presName="node" presStyleLbl="revTx" presStyleIdx="1" presStyleCnt="5">
        <dgm:presLayoutVars>
          <dgm:bulletEnabled val="1"/>
        </dgm:presLayoutVars>
      </dgm:prSet>
      <dgm:spPr/>
    </dgm:pt>
    <dgm:pt modelId="{5C449465-655A-4941-8B0D-EB42DAA72784}" type="pres">
      <dgm:prSet presAssocID="{D995D00B-56D8-4ECB-939D-31BC64597539}" presName="sibTrans" presStyleLbl="node1" presStyleIdx="1" presStyleCnt="5"/>
      <dgm:spPr/>
    </dgm:pt>
    <dgm:pt modelId="{D28612EB-53DA-4C26-B49D-95B5B9F8919F}" type="pres">
      <dgm:prSet presAssocID="{452B0539-F4FF-4DF0-9835-69A74EB41CB8}" presName="dummy" presStyleCnt="0"/>
      <dgm:spPr/>
    </dgm:pt>
    <dgm:pt modelId="{B1C65E83-76D0-4BFA-8816-3D5E8078A47E}" type="pres">
      <dgm:prSet presAssocID="{452B0539-F4FF-4DF0-9835-69A74EB41CB8}" presName="node" presStyleLbl="revTx" presStyleIdx="2" presStyleCnt="5">
        <dgm:presLayoutVars>
          <dgm:bulletEnabled val="1"/>
        </dgm:presLayoutVars>
      </dgm:prSet>
      <dgm:spPr/>
    </dgm:pt>
    <dgm:pt modelId="{86B5D442-A85F-457A-BF6F-7E273FCDF600}" type="pres">
      <dgm:prSet presAssocID="{6D62EC2F-4312-438A-A145-3C33FDDE502F}" presName="sibTrans" presStyleLbl="node1" presStyleIdx="2" presStyleCnt="5"/>
      <dgm:spPr/>
    </dgm:pt>
    <dgm:pt modelId="{AE39E3FE-DB57-41CC-ABA8-ECF579183CB8}" type="pres">
      <dgm:prSet presAssocID="{3169AAC1-6F46-4D6D-A2D1-96DCC670A60D}" presName="dummy" presStyleCnt="0"/>
      <dgm:spPr/>
    </dgm:pt>
    <dgm:pt modelId="{3B9C9731-D004-4A2C-AC90-97B0682A21D5}" type="pres">
      <dgm:prSet presAssocID="{3169AAC1-6F46-4D6D-A2D1-96DCC670A60D}" presName="node" presStyleLbl="revTx" presStyleIdx="3" presStyleCnt="5">
        <dgm:presLayoutVars>
          <dgm:bulletEnabled val="1"/>
        </dgm:presLayoutVars>
      </dgm:prSet>
      <dgm:spPr/>
    </dgm:pt>
    <dgm:pt modelId="{BD452CE9-5B24-41B7-8DBB-528712DC1FC6}" type="pres">
      <dgm:prSet presAssocID="{54CB4932-3B5C-48B9-9D39-0A4949A6F794}" presName="sibTrans" presStyleLbl="node1" presStyleIdx="3" presStyleCnt="5"/>
      <dgm:spPr/>
    </dgm:pt>
    <dgm:pt modelId="{D065A54F-FDF9-4874-8D5D-B70F278E698C}" type="pres">
      <dgm:prSet presAssocID="{459E5E41-1B7E-4BF2-AEB5-5B77254A349F}" presName="dummy" presStyleCnt="0"/>
      <dgm:spPr/>
    </dgm:pt>
    <dgm:pt modelId="{5DB0C616-D657-4596-A9D7-2E29BC18D125}" type="pres">
      <dgm:prSet presAssocID="{459E5E41-1B7E-4BF2-AEB5-5B77254A349F}" presName="node" presStyleLbl="revTx" presStyleIdx="4" presStyleCnt="5">
        <dgm:presLayoutVars>
          <dgm:bulletEnabled val="1"/>
        </dgm:presLayoutVars>
      </dgm:prSet>
      <dgm:spPr/>
    </dgm:pt>
    <dgm:pt modelId="{70031BE8-84B9-47AE-AEE6-9D20ADAB2EEC}" type="pres">
      <dgm:prSet presAssocID="{8B8A688E-92B5-48DD-97A4-D3E3654A817D}" presName="sibTrans" presStyleLbl="node1" presStyleIdx="4" presStyleCnt="5"/>
      <dgm:spPr/>
    </dgm:pt>
  </dgm:ptLst>
  <dgm:cxnLst>
    <dgm:cxn modelId="{7EE05901-B86D-4D7E-A5AD-B7E80711E21A}" srcId="{66C3734C-B33F-4750-AE75-EBEB9741AE5E}" destId="{459E5E41-1B7E-4BF2-AEB5-5B77254A349F}" srcOrd="4" destOrd="0" parTransId="{D40F2011-AA0C-4E59-98A6-2808C8BA5E6B}" sibTransId="{8B8A688E-92B5-48DD-97A4-D3E3654A817D}"/>
    <dgm:cxn modelId="{BD42E512-0F43-4E07-B1FE-0B4D91081754}" type="presOf" srcId="{295A44E9-2074-4B00-BD0A-4BE03DC4506E}" destId="{ABA01758-B669-4FAD-8677-F435CB79627F}" srcOrd="0" destOrd="0" presId="urn:microsoft.com/office/officeart/2005/8/layout/cycle1"/>
    <dgm:cxn modelId="{D7D68D1F-2E3D-4A3E-A182-53E402AF7447}" srcId="{66C3734C-B33F-4750-AE75-EBEB9741AE5E}" destId="{3169AAC1-6F46-4D6D-A2D1-96DCC670A60D}" srcOrd="3" destOrd="0" parTransId="{473C318F-4E4F-470B-B074-43D89CBB3704}" sibTransId="{54CB4932-3B5C-48B9-9D39-0A4949A6F794}"/>
    <dgm:cxn modelId="{3DCC9022-1D1A-4D77-9AEF-696270AA73AB}" type="presOf" srcId="{54CB4932-3B5C-48B9-9D39-0A4949A6F794}" destId="{BD452CE9-5B24-41B7-8DBB-528712DC1FC6}" srcOrd="0" destOrd="0" presId="urn:microsoft.com/office/officeart/2005/8/layout/cycle1"/>
    <dgm:cxn modelId="{F7711460-A3FE-4426-BF9D-ECDE1F58F83C}" type="presOf" srcId="{66C3734C-B33F-4750-AE75-EBEB9741AE5E}" destId="{795F47CC-AA7B-4381-BDA7-1197ABF3544F}" srcOrd="0" destOrd="0" presId="urn:microsoft.com/office/officeart/2005/8/layout/cycle1"/>
    <dgm:cxn modelId="{F3CEA563-C1E4-4E86-9D0D-CE99A1D54700}" type="presOf" srcId="{8B8A688E-92B5-48DD-97A4-D3E3654A817D}" destId="{70031BE8-84B9-47AE-AEE6-9D20ADAB2EEC}" srcOrd="0" destOrd="0" presId="urn:microsoft.com/office/officeart/2005/8/layout/cycle1"/>
    <dgm:cxn modelId="{EC654E4A-085E-49CC-83A8-2D4DA7670992}" srcId="{66C3734C-B33F-4750-AE75-EBEB9741AE5E}" destId="{FCE4D7FE-6018-4EE4-B24F-5E4AF1B3D2A7}" srcOrd="1" destOrd="0" parTransId="{35AA1186-5128-4517-8DEA-E92CA23EA13F}" sibTransId="{D995D00B-56D8-4ECB-939D-31BC64597539}"/>
    <dgm:cxn modelId="{00BB1D8B-10CD-4A0D-A21A-AFAA1068D98F}" srcId="{66C3734C-B33F-4750-AE75-EBEB9741AE5E}" destId="{295A44E9-2074-4B00-BD0A-4BE03DC4506E}" srcOrd="0" destOrd="0" parTransId="{8A8AC7C9-DD18-4501-AC20-367C2D2A89BB}" sibTransId="{DD909CB5-F73C-4E38-8070-F9591EF31BC3}"/>
    <dgm:cxn modelId="{E4A8AE94-096D-4A2D-82D1-F61BEC55F5CA}" srcId="{66C3734C-B33F-4750-AE75-EBEB9741AE5E}" destId="{452B0539-F4FF-4DF0-9835-69A74EB41CB8}" srcOrd="2" destOrd="0" parTransId="{B252E9DF-E21C-4B40-888E-245117631A5B}" sibTransId="{6D62EC2F-4312-438A-A145-3C33FDDE502F}"/>
    <dgm:cxn modelId="{C9DF4AA2-2399-41E9-8CCE-5998A72D3DF0}" type="presOf" srcId="{3169AAC1-6F46-4D6D-A2D1-96DCC670A60D}" destId="{3B9C9731-D004-4A2C-AC90-97B0682A21D5}" srcOrd="0" destOrd="0" presId="urn:microsoft.com/office/officeart/2005/8/layout/cycle1"/>
    <dgm:cxn modelId="{3EA227B8-91E5-4065-9C8C-4D9362DC1874}" type="presOf" srcId="{DD909CB5-F73C-4E38-8070-F9591EF31BC3}" destId="{51142651-3400-4C8D-BC66-5128B7D17B05}" srcOrd="0" destOrd="0" presId="urn:microsoft.com/office/officeart/2005/8/layout/cycle1"/>
    <dgm:cxn modelId="{AF5CC3BF-6FF6-4575-9626-2359391392CE}" type="presOf" srcId="{452B0539-F4FF-4DF0-9835-69A74EB41CB8}" destId="{B1C65E83-76D0-4BFA-8816-3D5E8078A47E}" srcOrd="0" destOrd="0" presId="urn:microsoft.com/office/officeart/2005/8/layout/cycle1"/>
    <dgm:cxn modelId="{C0313BC2-50C6-4BF3-B0E8-0CBD27D79B4D}" type="presOf" srcId="{6D62EC2F-4312-438A-A145-3C33FDDE502F}" destId="{86B5D442-A85F-457A-BF6F-7E273FCDF600}" srcOrd="0" destOrd="0" presId="urn:microsoft.com/office/officeart/2005/8/layout/cycle1"/>
    <dgm:cxn modelId="{9047B2CA-0A7B-4D57-B1F2-4F668BF8E3F3}" type="presOf" srcId="{FCE4D7FE-6018-4EE4-B24F-5E4AF1B3D2A7}" destId="{56689B01-8192-4AE8-A686-C1954D45F567}" srcOrd="0" destOrd="0" presId="urn:microsoft.com/office/officeart/2005/8/layout/cycle1"/>
    <dgm:cxn modelId="{0C834EE8-08E7-42C0-920D-5DE27301B8BC}" type="presOf" srcId="{D995D00B-56D8-4ECB-939D-31BC64597539}" destId="{5C449465-655A-4941-8B0D-EB42DAA72784}" srcOrd="0" destOrd="0" presId="urn:microsoft.com/office/officeart/2005/8/layout/cycle1"/>
    <dgm:cxn modelId="{5B8B95F8-30ED-43B3-A86D-2FDAA6D05D31}" type="presOf" srcId="{459E5E41-1B7E-4BF2-AEB5-5B77254A349F}" destId="{5DB0C616-D657-4596-A9D7-2E29BC18D125}" srcOrd="0" destOrd="0" presId="urn:microsoft.com/office/officeart/2005/8/layout/cycle1"/>
    <dgm:cxn modelId="{FC2D9D1B-3564-4092-973B-8C8C9F5F123B}" type="presParOf" srcId="{795F47CC-AA7B-4381-BDA7-1197ABF3544F}" destId="{B1B95D05-99C7-41C1-85CF-41C8EF84CE27}" srcOrd="0" destOrd="0" presId="urn:microsoft.com/office/officeart/2005/8/layout/cycle1"/>
    <dgm:cxn modelId="{DED4926E-C767-4E40-B8C5-8254366FEB18}" type="presParOf" srcId="{795F47CC-AA7B-4381-BDA7-1197ABF3544F}" destId="{ABA01758-B669-4FAD-8677-F435CB79627F}" srcOrd="1" destOrd="0" presId="urn:microsoft.com/office/officeart/2005/8/layout/cycle1"/>
    <dgm:cxn modelId="{93A35691-364A-4873-BB89-99D22CCA7787}" type="presParOf" srcId="{795F47CC-AA7B-4381-BDA7-1197ABF3544F}" destId="{51142651-3400-4C8D-BC66-5128B7D17B05}" srcOrd="2" destOrd="0" presId="urn:microsoft.com/office/officeart/2005/8/layout/cycle1"/>
    <dgm:cxn modelId="{67ED68F6-89B1-4943-83E1-5D3F50FAD0C6}" type="presParOf" srcId="{795F47CC-AA7B-4381-BDA7-1197ABF3544F}" destId="{E639877C-1438-44DB-849A-C3C872606018}" srcOrd="3" destOrd="0" presId="urn:microsoft.com/office/officeart/2005/8/layout/cycle1"/>
    <dgm:cxn modelId="{CDA967A1-D958-4AA7-AD1C-E4824A6C204A}" type="presParOf" srcId="{795F47CC-AA7B-4381-BDA7-1197ABF3544F}" destId="{56689B01-8192-4AE8-A686-C1954D45F567}" srcOrd="4" destOrd="0" presId="urn:microsoft.com/office/officeart/2005/8/layout/cycle1"/>
    <dgm:cxn modelId="{907F8CB5-3140-4429-9343-0CF32ABBB10B}" type="presParOf" srcId="{795F47CC-AA7B-4381-BDA7-1197ABF3544F}" destId="{5C449465-655A-4941-8B0D-EB42DAA72784}" srcOrd="5" destOrd="0" presId="urn:microsoft.com/office/officeart/2005/8/layout/cycle1"/>
    <dgm:cxn modelId="{4F289FB4-8A2D-4120-A061-EBFE826EB870}" type="presParOf" srcId="{795F47CC-AA7B-4381-BDA7-1197ABF3544F}" destId="{D28612EB-53DA-4C26-B49D-95B5B9F8919F}" srcOrd="6" destOrd="0" presId="urn:microsoft.com/office/officeart/2005/8/layout/cycle1"/>
    <dgm:cxn modelId="{A6BEBF9A-E79A-4D7C-8843-2E098150FD53}" type="presParOf" srcId="{795F47CC-AA7B-4381-BDA7-1197ABF3544F}" destId="{B1C65E83-76D0-4BFA-8816-3D5E8078A47E}" srcOrd="7" destOrd="0" presId="urn:microsoft.com/office/officeart/2005/8/layout/cycle1"/>
    <dgm:cxn modelId="{34EA669B-1E3D-4E0C-98C3-E91D7C09EDC0}" type="presParOf" srcId="{795F47CC-AA7B-4381-BDA7-1197ABF3544F}" destId="{86B5D442-A85F-457A-BF6F-7E273FCDF600}" srcOrd="8" destOrd="0" presId="urn:microsoft.com/office/officeart/2005/8/layout/cycle1"/>
    <dgm:cxn modelId="{55A883F1-14BD-48EB-8814-B63D391BAED9}" type="presParOf" srcId="{795F47CC-AA7B-4381-BDA7-1197ABF3544F}" destId="{AE39E3FE-DB57-41CC-ABA8-ECF579183CB8}" srcOrd="9" destOrd="0" presId="urn:microsoft.com/office/officeart/2005/8/layout/cycle1"/>
    <dgm:cxn modelId="{2BDE8BAB-F9CC-4C97-B27F-77C655DA7268}" type="presParOf" srcId="{795F47CC-AA7B-4381-BDA7-1197ABF3544F}" destId="{3B9C9731-D004-4A2C-AC90-97B0682A21D5}" srcOrd="10" destOrd="0" presId="urn:microsoft.com/office/officeart/2005/8/layout/cycle1"/>
    <dgm:cxn modelId="{82EE5269-A21D-4594-9BEC-0C1693DE2683}" type="presParOf" srcId="{795F47CC-AA7B-4381-BDA7-1197ABF3544F}" destId="{BD452CE9-5B24-41B7-8DBB-528712DC1FC6}" srcOrd="11" destOrd="0" presId="urn:microsoft.com/office/officeart/2005/8/layout/cycle1"/>
    <dgm:cxn modelId="{3F58127D-DCD0-4432-8D66-0C3B2D2E3D33}" type="presParOf" srcId="{795F47CC-AA7B-4381-BDA7-1197ABF3544F}" destId="{D065A54F-FDF9-4874-8D5D-B70F278E698C}" srcOrd="12" destOrd="0" presId="urn:microsoft.com/office/officeart/2005/8/layout/cycle1"/>
    <dgm:cxn modelId="{DFF5983E-B1F7-4A43-B5B8-103DABD7C507}" type="presParOf" srcId="{795F47CC-AA7B-4381-BDA7-1197ABF3544F}" destId="{5DB0C616-D657-4596-A9D7-2E29BC18D125}" srcOrd="13" destOrd="0" presId="urn:microsoft.com/office/officeart/2005/8/layout/cycle1"/>
    <dgm:cxn modelId="{3CAF9A43-CE8F-4507-B76F-62F971A163C4}" type="presParOf" srcId="{795F47CC-AA7B-4381-BDA7-1197ABF3544F}" destId="{70031BE8-84B9-47AE-AEE6-9D20ADAB2EEC}"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C9AC7C-BEB9-4A22-B65C-30D39CF2E5B0}" type="doc">
      <dgm:prSet loTypeId="urn:microsoft.com/office/officeart/2005/8/layout/cycle8" loCatId="cycle" qsTypeId="urn:microsoft.com/office/officeart/2005/8/quickstyle/simple4" qsCatId="simple" csTypeId="urn:microsoft.com/office/officeart/2005/8/colors/accent6_1" csCatId="accent6" phldr="1"/>
      <dgm:spPr/>
    </dgm:pt>
    <dgm:pt modelId="{DAB0C6B5-8C7B-486B-81B5-6E7917EF7E2D}">
      <dgm:prSet phldrT="[Text]"/>
      <dgm:spPr/>
      <dgm:t>
        <a:bodyPr/>
        <a:lstStyle/>
        <a:p>
          <a:r>
            <a:rPr lang="en-GB" dirty="0"/>
            <a:t> </a:t>
          </a:r>
          <a:endParaRPr lang="en-IE" dirty="0"/>
        </a:p>
      </dgm:t>
    </dgm:pt>
    <dgm:pt modelId="{BD492710-7DA3-4E0C-83BE-D9927AA2BB44}" type="parTrans" cxnId="{B8B32847-B776-406B-AD09-411A81159F07}">
      <dgm:prSet/>
      <dgm:spPr/>
      <dgm:t>
        <a:bodyPr/>
        <a:lstStyle/>
        <a:p>
          <a:endParaRPr lang="en-IE"/>
        </a:p>
      </dgm:t>
    </dgm:pt>
    <dgm:pt modelId="{8936A6D0-75EB-499E-8936-50F9083C8F42}" type="sibTrans" cxnId="{B8B32847-B776-406B-AD09-411A81159F07}">
      <dgm:prSet/>
      <dgm:spPr/>
      <dgm:t>
        <a:bodyPr/>
        <a:lstStyle/>
        <a:p>
          <a:endParaRPr lang="en-IE"/>
        </a:p>
      </dgm:t>
    </dgm:pt>
    <dgm:pt modelId="{D36E5DF4-D31C-41DD-85C3-C3E969E48D7C}">
      <dgm:prSet phldrT="[Text]"/>
      <dgm:spPr/>
      <dgm:t>
        <a:bodyPr/>
        <a:lstStyle/>
        <a:p>
          <a:r>
            <a:rPr lang="en-GB" dirty="0"/>
            <a:t> </a:t>
          </a:r>
          <a:endParaRPr lang="en-IE" dirty="0"/>
        </a:p>
      </dgm:t>
    </dgm:pt>
    <dgm:pt modelId="{72518465-7331-495A-9C9A-E25E016BDCC7}" type="parTrans" cxnId="{167BD737-CFD6-4EAA-B9CB-3F11296ECA04}">
      <dgm:prSet/>
      <dgm:spPr/>
      <dgm:t>
        <a:bodyPr/>
        <a:lstStyle/>
        <a:p>
          <a:endParaRPr lang="en-IE"/>
        </a:p>
      </dgm:t>
    </dgm:pt>
    <dgm:pt modelId="{CDD5B996-6E24-47F5-AA52-193A5B529F3A}" type="sibTrans" cxnId="{167BD737-CFD6-4EAA-B9CB-3F11296ECA04}">
      <dgm:prSet/>
      <dgm:spPr/>
      <dgm:t>
        <a:bodyPr/>
        <a:lstStyle/>
        <a:p>
          <a:endParaRPr lang="en-IE"/>
        </a:p>
      </dgm:t>
    </dgm:pt>
    <dgm:pt modelId="{9771AAAD-E07F-4F4D-B95E-A03A15BB0C0F}">
      <dgm:prSet phldrT="[Text]"/>
      <dgm:spPr/>
      <dgm:t>
        <a:bodyPr/>
        <a:lstStyle/>
        <a:p>
          <a:r>
            <a:rPr lang="en-GB" dirty="0"/>
            <a:t> </a:t>
          </a:r>
        </a:p>
        <a:p>
          <a:endParaRPr lang="en-IE" dirty="0"/>
        </a:p>
      </dgm:t>
    </dgm:pt>
    <dgm:pt modelId="{71CAD6B1-27E7-4E1C-835D-5FF801B220AC}" type="parTrans" cxnId="{BBB0B3C6-A282-4CC2-A070-9950A5C03B0B}">
      <dgm:prSet/>
      <dgm:spPr/>
      <dgm:t>
        <a:bodyPr/>
        <a:lstStyle/>
        <a:p>
          <a:endParaRPr lang="en-IE"/>
        </a:p>
      </dgm:t>
    </dgm:pt>
    <dgm:pt modelId="{BAE977D4-38AD-4D8A-BA25-773D5AB3701E}" type="sibTrans" cxnId="{BBB0B3C6-A282-4CC2-A070-9950A5C03B0B}">
      <dgm:prSet/>
      <dgm:spPr/>
      <dgm:t>
        <a:bodyPr/>
        <a:lstStyle/>
        <a:p>
          <a:endParaRPr lang="en-IE"/>
        </a:p>
      </dgm:t>
    </dgm:pt>
    <dgm:pt modelId="{05C601F7-A777-41FF-B803-75EA0422DA24}" type="pres">
      <dgm:prSet presAssocID="{D4C9AC7C-BEB9-4A22-B65C-30D39CF2E5B0}" presName="compositeShape" presStyleCnt="0">
        <dgm:presLayoutVars>
          <dgm:chMax val="7"/>
          <dgm:dir/>
          <dgm:resizeHandles val="exact"/>
        </dgm:presLayoutVars>
      </dgm:prSet>
      <dgm:spPr/>
    </dgm:pt>
    <dgm:pt modelId="{8BE92CD0-B449-4484-9F0D-06698E4451DE}" type="pres">
      <dgm:prSet presAssocID="{D4C9AC7C-BEB9-4A22-B65C-30D39CF2E5B0}" presName="wedge1" presStyleLbl="node1" presStyleIdx="0" presStyleCnt="3"/>
      <dgm:spPr/>
    </dgm:pt>
    <dgm:pt modelId="{772DAC88-26A0-4968-8C55-9B277D0C6719}" type="pres">
      <dgm:prSet presAssocID="{D4C9AC7C-BEB9-4A22-B65C-30D39CF2E5B0}" presName="dummy1a" presStyleCnt="0"/>
      <dgm:spPr/>
    </dgm:pt>
    <dgm:pt modelId="{177C0E6E-1500-4347-8BF3-C35C31E423F6}" type="pres">
      <dgm:prSet presAssocID="{D4C9AC7C-BEB9-4A22-B65C-30D39CF2E5B0}" presName="dummy1b" presStyleCnt="0"/>
      <dgm:spPr/>
    </dgm:pt>
    <dgm:pt modelId="{421761A1-0861-4EC5-9BA9-A2DAE885B46C}" type="pres">
      <dgm:prSet presAssocID="{D4C9AC7C-BEB9-4A22-B65C-30D39CF2E5B0}" presName="wedge1Tx" presStyleLbl="node1" presStyleIdx="0" presStyleCnt="3">
        <dgm:presLayoutVars>
          <dgm:chMax val="0"/>
          <dgm:chPref val="0"/>
          <dgm:bulletEnabled val="1"/>
        </dgm:presLayoutVars>
      </dgm:prSet>
      <dgm:spPr/>
    </dgm:pt>
    <dgm:pt modelId="{4E832B2D-773D-4A4C-8F68-4768A778A49A}" type="pres">
      <dgm:prSet presAssocID="{D4C9AC7C-BEB9-4A22-B65C-30D39CF2E5B0}" presName="wedge2" presStyleLbl="node1" presStyleIdx="1" presStyleCnt="3"/>
      <dgm:spPr/>
    </dgm:pt>
    <dgm:pt modelId="{F4EEC75A-A5F6-4ECD-83C6-11D7F7693334}" type="pres">
      <dgm:prSet presAssocID="{D4C9AC7C-BEB9-4A22-B65C-30D39CF2E5B0}" presName="dummy2a" presStyleCnt="0"/>
      <dgm:spPr/>
    </dgm:pt>
    <dgm:pt modelId="{025DE2C5-5AAA-4786-8931-8889C3F024BB}" type="pres">
      <dgm:prSet presAssocID="{D4C9AC7C-BEB9-4A22-B65C-30D39CF2E5B0}" presName="dummy2b" presStyleCnt="0"/>
      <dgm:spPr/>
    </dgm:pt>
    <dgm:pt modelId="{E3D8A4BB-263C-4439-BB0E-664410945991}" type="pres">
      <dgm:prSet presAssocID="{D4C9AC7C-BEB9-4A22-B65C-30D39CF2E5B0}" presName="wedge2Tx" presStyleLbl="node1" presStyleIdx="1" presStyleCnt="3">
        <dgm:presLayoutVars>
          <dgm:chMax val="0"/>
          <dgm:chPref val="0"/>
          <dgm:bulletEnabled val="1"/>
        </dgm:presLayoutVars>
      </dgm:prSet>
      <dgm:spPr/>
    </dgm:pt>
    <dgm:pt modelId="{F562CE3C-7926-4E1B-BF65-69C6B675E961}" type="pres">
      <dgm:prSet presAssocID="{D4C9AC7C-BEB9-4A22-B65C-30D39CF2E5B0}" presName="wedge3" presStyleLbl="node1" presStyleIdx="2" presStyleCnt="3"/>
      <dgm:spPr/>
    </dgm:pt>
    <dgm:pt modelId="{F3969DFF-C66E-4ABE-A8FC-BEFFE90F6A68}" type="pres">
      <dgm:prSet presAssocID="{D4C9AC7C-BEB9-4A22-B65C-30D39CF2E5B0}" presName="dummy3a" presStyleCnt="0"/>
      <dgm:spPr/>
    </dgm:pt>
    <dgm:pt modelId="{41938E55-7827-4D43-97A4-E731F516BDE7}" type="pres">
      <dgm:prSet presAssocID="{D4C9AC7C-BEB9-4A22-B65C-30D39CF2E5B0}" presName="dummy3b" presStyleCnt="0"/>
      <dgm:spPr/>
    </dgm:pt>
    <dgm:pt modelId="{A6617550-7F50-408F-A484-9258AA558574}" type="pres">
      <dgm:prSet presAssocID="{D4C9AC7C-BEB9-4A22-B65C-30D39CF2E5B0}" presName="wedge3Tx" presStyleLbl="node1" presStyleIdx="2" presStyleCnt="3">
        <dgm:presLayoutVars>
          <dgm:chMax val="0"/>
          <dgm:chPref val="0"/>
          <dgm:bulletEnabled val="1"/>
        </dgm:presLayoutVars>
      </dgm:prSet>
      <dgm:spPr/>
    </dgm:pt>
    <dgm:pt modelId="{2CDB0CDC-C6CA-4EE4-A64D-0AF20E4DF1C3}" type="pres">
      <dgm:prSet presAssocID="{8936A6D0-75EB-499E-8936-50F9083C8F42}" presName="arrowWedge1" presStyleLbl="fgSibTrans2D1" presStyleIdx="0" presStyleCnt="3"/>
      <dgm:spPr/>
    </dgm:pt>
    <dgm:pt modelId="{FAAE3E7A-93F3-4D2C-B799-E40DFDB7BCCE}" type="pres">
      <dgm:prSet presAssocID="{CDD5B996-6E24-47F5-AA52-193A5B529F3A}" presName="arrowWedge2" presStyleLbl="fgSibTrans2D1" presStyleIdx="1" presStyleCnt="3"/>
      <dgm:spPr/>
    </dgm:pt>
    <dgm:pt modelId="{64EF24F8-7A06-40AC-897F-BFD8DB52B4AB}" type="pres">
      <dgm:prSet presAssocID="{BAE977D4-38AD-4D8A-BA25-773D5AB3701E}" presName="arrowWedge3" presStyleLbl="fgSibTrans2D1" presStyleIdx="2" presStyleCnt="3"/>
      <dgm:spPr/>
    </dgm:pt>
  </dgm:ptLst>
  <dgm:cxnLst>
    <dgm:cxn modelId="{DE001806-94D3-44F8-9DDA-8E741A34DA08}" type="presOf" srcId="{9771AAAD-E07F-4F4D-B95E-A03A15BB0C0F}" destId="{A6617550-7F50-408F-A484-9258AA558574}" srcOrd="1" destOrd="0" presId="urn:microsoft.com/office/officeart/2005/8/layout/cycle8"/>
    <dgm:cxn modelId="{56332819-08D8-4573-9726-EAB536B74712}" type="presOf" srcId="{D36E5DF4-D31C-41DD-85C3-C3E969E48D7C}" destId="{E3D8A4BB-263C-4439-BB0E-664410945991}" srcOrd="1" destOrd="0" presId="urn:microsoft.com/office/officeart/2005/8/layout/cycle8"/>
    <dgm:cxn modelId="{B7FBCC1E-E0B1-4080-BC5C-7BAA6B0ACF5F}" type="presOf" srcId="{9771AAAD-E07F-4F4D-B95E-A03A15BB0C0F}" destId="{F562CE3C-7926-4E1B-BF65-69C6B675E961}" srcOrd="0" destOrd="0" presId="urn:microsoft.com/office/officeart/2005/8/layout/cycle8"/>
    <dgm:cxn modelId="{167BD737-CFD6-4EAA-B9CB-3F11296ECA04}" srcId="{D4C9AC7C-BEB9-4A22-B65C-30D39CF2E5B0}" destId="{D36E5DF4-D31C-41DD-85C3-C3E969E48D7C}" srcOrd="1" destOrd="0" parTransId="{72518465-7331-495A-9C9A-E25E016BDCC7}" sibTransId="{CDD5B996-6E24-47F5-AA52-193A5B529F3A}"/>
    <dgm:cxn modelId="{B8B32847-B776-406B-AD09-411A81159F07}" srcId="{D4C9AC7C-BEB9-4A22-B65C-30D39CF2E5B0}" destId="{DAB0C6B5-8C7B-486B-81B5-6E7917EF7E2D}" srcOrd="0" destOrd="0" parTransId="{BD492710-7DA3-4E0C-83BE-D9927AA2BB44}" sibTransId="{8936A6D0-75EB-499E-8936-50F9083C8F42}"/>
    <dgm:cxn modelId="{B9C28A78-7C5F-43F8-828B-6AE5C6F2F6FE}" type="presOf" srcId="{D4C9AC7C-BEB9-4A22-B65C-30D39CF2E5B0}" destId="{05C601F7-A777-41FF-B803-75EA0422DA24}" srcOrd="0" destOrd="0" presId="urn:microsoft.com/office/officeart/2005/8/layout/cycle8"/>
    <dgm:cxn modelId="{9776C2A8-D3ED-4552-BD67-C6D7340FA25C}" type="presOf" srcId="{DAB0C6B5-8C7B-486B-81B5-6E7917EF7E2D}" destId="{8BE92CD0-B449-4484-9F0D-06698E4451DE}" srcOrd="0" destOrd="0" presId="urn:microsoft.com/office/officeart/2005/8/layout/cycle8"/>
    <dgm:cxn modelId="{6FB96AB9-906B-42A2-9AEB-F463BE7DCC83}" type="presOf" srcId="{D36E5DF4-D31C-41DD-85C3-C3E969E48D7C}" destId="{4E832B2D-773D-4A4C-8F68-4768A778A49A}" srcOrd="0" destOrd="0" presId="urn:microsoft.com/office/officeart/2005/8/layout/cycle8"/>
    <dgm:cxn modelId="{BBB0B3C6-A282-4CC2-A070-9950A5C03B0B}" srcId="{D4C9AC7C-BEB9-4A22-B65C-30D39CF2E5B0}" destId="{9771AAAD-E07F-4F4D-B95E-A03A15BB0C0F}" srcOrd="2" destOrd="0" parTransId="{71CAD6B1-27E7-4E1C-835D-5FF801B220AC}" sibTransId="{BAE977D4-38AD-4D8A-BA25-773D5AB3701E}"/>
    <dgm:cxn modelId="{2AE935FB-C77C-4EF0-B745-A18115984A3C}" type="presOf" srcId="{DAB0C6B5-8C7B-486B-81B5-6E7917EF7E2D}" destId="{421761A1-0861-4EC5-9BA9-A2DAE885B46C}" srcOrd="1" destOrd="0" presId="urn:microsoft.com/office/officeart/2005/8/layout/cycle8"/>
    <dgm:cxn modelId="{F5228AF4-87B0-48D7-8C88-401C32240BC8}" type="presParOf" srcId="{05C601F7-A777-41FF-B803-75EA0422DA24}" destId="{8BE92CD0-B449-4484-9F0D-06698E4451DE}" srcOrd="0" destOrd="0" presId="urn:microsoft.com/office/officeart/2005/8/layout/cycle8"/>
    <dgm:cxn modelId="{E79C3B74-5F8E-4528-A0FE-2CD5385212CF}" type="presParOf" srcId="{05C601F7-A777-41FF-B803-75EA0422DA24}" destId="{772DAC88-26A0-4968-8C55-9B277D0C6719}" srcOrd="1" destOrd="0" presId="urn:microsoft.com/office/officeart/2005/8/layout/cycle8"/>
    <dgm:cxn modelId="{EAC3F7CF-A569-4FFB-A1D7-116D21CB77A8}" type="presParOf" srcId="{05C601F7-A777-41FF-B803-75EA0422DA24}" destId="{177C0E6E-1500-4347-8BF3-C35C31E423F6}" srcOrd="2" destOrd="0" presId="urn:microsoft.com/office/officeart/2005/8/layout/cycle8"/>
    <dgm:cxn modelId="{E946DAAE-F6EC-4529-873E-0E19C9617677}" type="presParOf" srcId="{05C601F7-A777-41FF-B803-75EA0422DA24}" destId="{421761A1-0861-4EC5-9BA9-A2DAE885B46C}" srcOrd="3" destOrd="0" presId="urn:microsoft.com/office/officeart/2005/8/layout/cycle8"/>
    <dgm:cxn modelId="{358BB814-835E-4201-9037-A9482C87080A}" type="presParOf" srcId="{05C601F7-A777-41FF-B803-75EA0422DA24}" destId="{4E832B2D-773D-4A4C-8F68-4768A778A49A}" srcOrd="4" destOrd="0" presId="urn:microsoft.com/office/officeart/2005/8/layout/cycle8"/>
    <dgm:cxn modelId="{B5539DB0-5133-4426-B4C3-EDEC8F07ADBB}" type="presParOf" srcId="{05C601F7-A777-41FF-B803-75EA0422DA24}" destId="{F4EEC75A-A5F6-4ECD-83C6-11D7F7693334}" srcOrd="5" destOrd="0" presId="urn:microsoft.com/office/officeart/2005/8/layout/cycle8"/>
    <dgm:cxn modelId="{FCFB9AAB-F3E8-4A1D-9114-43BF28EF93D2}" type="presParOf" srcId="{05C601F7-A777-41FF-B803-75EA0422DA24}" destId="{025DE2C5-5AAA-4786-8931-8889C3F024BB}" srcOrd="6" destOrd="0" presId="urn:microsoft.com/office/officeart/2005/8/layout/cycle8"/>
    <dgm:cxn modelId="{34E965D4-0B03-4754-9E4F-87BE606290D5}" type="presParOf" srcId="{05C601F7-A777-41FF-B803-75EA0422DA24}" destId="{E3D8A4BB-263C-4439-BB0E-664410945991}" srcOrd="7" destOrd="0" presId="urn:microsoft.com/office/officeart/2005/8/layout/cycle8"/>
    <dgm:cxn modelId="{F78F1F79-65D5-4E86-B6FF-FEBBB9697B9C}" type="presParOf" srcId="{05C601F7-A777-41FF-B803-75EA0422DA24}" destId="{F562CE3C-7926-4E1B-BF65-69C6B675E961}" srcOrd="8" destOrd="0" presId="urn:microsoft.com/office/officeart/2005/8/layout/cycle8"/>
    <dgm:cxn modelId="{8BC39045-CBDB-4B50-B297-FE8145342DF4}" type="presParOf" srcId="{05C601F7-A777-41FF-B803-75EA0422DA24}" destId="{F3969DFF-C66E-4ABE-A8FC-BEFFE90F6A68}" srcOrd="9" destOrd="0" presId="urn:microsoft.com/office/officeart/2005/8/layout/cycle8"/>
    <dgm:cxn modelId="{9B52970A-079C-4112-859F-9FB2148893E1}" type="presParOf" srcId="{05C601F7-A777-41FF-B803-75EA0422DA24}" destId="{41938E55-7827-4D43-97A4-E731F516BDE7}" srcOrd="10" destOrd="0" presId="urn:microsoft.com/office/officeart/2005/8/layout/cycle8"/>
    <dgm:cxn modelId="{7523E9A7-3930-4002-A198-B8EF34F3B738}" type="presParOf" srcId="{05C601F7-A777-41FF-B803-75EA0422DA24}" destId="{A6617550-7F50-408F-A484-9258AA558574}" srcOrd="11" destOrd="0" presId="urn:microsoft.com/office/officeart/2005/8/layout/cycle8"/>
    <dgm:cxn modelId="{31FC0B41-756A-489C-AC95-31D6751E33DE}" type="presParOf" srcId="{05C601F7-A777-41FF-B803-75EA0422DA24}" destId="{2CDB0CDC-C6CA-4EE4-A64D-0AF20E4DF1C3}" srcOrd="12" destOrd="0" presId="urn:microsoft.com/office/officeart/2005/8/layout/cycle8"/>
    <dgm:cxn modelId="{71B94652-9CC2-49BF-8DAE-01C2C7EF1EB0}" type="presParOf" srcId="{05C601F7-A777-41FF-B803-75EA0422DA24}" destId="{FAAE3E7A-93F3-4D2C-B799-E40DFDB7BCCE}" srcOrd="13" destOrd="0" presId="urn:microsoft.com/office/officeart/2005/8/layout/cycle8"/>
    <dgm:cxn modelId="{1F885972-C867-422E-81D5-1C06F82B6A85}" type="presParOf" srcId="{05C601F7-A777-41FF-B803-75EA0422DA24}" destId="{64EF24F8-7A06-40AC-897F-BFD8DB52B4A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0910A-B3CC-4367-9B43-CC10FD9B766C}">
      <dsp:nvSpPr>
        <dsp:cNvPr id="0" name=""/>
        <dsp:cNvSpPr/>
      </dsp:nvSpPr>
      <dsp:spPr>
        <a:xfrm>
          <a:off x="4271249" y="2407691"/>
          <a:ext cx="2623247" cy="2459553"/>
        </a:xfrm>
        <a:prstGeom prst="roundRect">
          <a:avLst/>
        </a:prstGeom>
        <a:solidFill>
          <a:srgbClr val="0070C0"/>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GB" sz="2300" b="1" kern="1200" dirty="0"/>
            <a:t>LEO South Dublin </a:t>
          </a:r>
          <a:r>
            <a:rPr lang="en-GB" sz="2300" kern="1200" dirty="0"/>
            <a:t>provided over </a:t>
          </a:r>
          <a:r>
            <a:rPr lang="en-GB" sz="2300" b="1" kern="1200" dirty="0"/>
            <a:t>€2.1m </a:t>
          </a:r>
          <a:r>
            <a:rPr lang="en-GB" sz="2300" kern="1200" dirty="0"/>
            <a:t>in support to local businesses in</a:t>
          </a:r>
        </a:p>
        <a:p>
          <a:pPr marL="0" lvl="0" indent="0" algn="ctr" defTabSz="1022350">
            <a:lnSpc>
              <a:spcPct val="90000"/>
            </a:lnSpc>
            <a:spcBef>
              <a:spcPct val="0"/>
            </a:spcBef>
            <a:spcAft>
              <a:spcPct val="35000"/>
            </a:spcAft>
            <a:buNone/>
          </a:pPr>
          <a:r>
            <a:rPr lang="en-GB" sz="2300" kern="1200" dirty="0"/>
            <a:t>2021</a:t>
          </a:r>
          <a:endParaRPr lang="en-IE" sz="2300" kern="1200" dirty="0"/>
        </a:p>
      </dsp:txBody>
      <dsp:txXfrm>
        <a:off x="4391314" y="2527756"/>
        <a:ext cx="2383117" cy="2219423"/>
      </dsp:txXfrm>
    </dsp:sp>
    <dsp:sp modelId="{B7BEBC20-6A84-4425-A1CE-03A822C88B70}">
      <dsp:nvSpPr>
        <dsp:cNvPr id="0" name=""/>
        <dsp:cNvSpPr/>
      </dsp:nvSpPr>
      <dsp:spPr>
        <a:xfrm rot="16200000">
          <a:off x="5070977" y="1895795"/>
          <a:ext cx="1023791" cy="0"/>
        </a:xfrm>
        <a:custGeom>
          <a:avLst/>
          <a:gdLst/>
          <a:ahLst/>
          <a:cxnLst/>
          <a:rect l="0" t="0" r="0" b="0"/>
          <a:pathLst>
            <a:path>
              <a:moveTo>
                <a:pt x="0" y="0"/>
              </a:moveTo>
              <a:lnTo>
                <a:pt x="1023791" y="0"/>
              </a:lnTo>
            </a:path>
          </a:pathLst>
        </a:custGeom>
        <a:noFill/>
        <a:ln w="12700" cap="flat" cmpd="sng" algn="ctr">
          <a:solidFill>
            <a:schemeClr val="accent6">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F84FCC93-D59F-41C5-BF0B-C83D18A9D260}">
      <dsp:nvSpPr>
        <dsp:cNvPr id="0" name=""/>
        <dsp:cNvSpPr/>
      </dsp:nvSpPr>
      <dsp:spPr>
        <a:xfrm>
          <a:off x="3776095" y="117813"/>
          <a:ext cx="3613554" cy="1266086"/>
        </a:xfrm>
        <a:prstGeom prst="round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kern="1200" dirty="0"/>
            <a:t>€1m+ Spent supporting local companies develop their online business</a:t>
          </a:r>
          <a:endParaRPr lang="en-IE" sz="2400" kern="1200" dirty="0"/>
        </a:p>
      </dsp:txBody>
      <dsp:txXfrm>
        <a:off x="3837900" y="179618"/>
        <a:ext cx="3489944" cy="1142476"/>
      </dsp:txXfrm>
    </dsp:sp>
    <dsp:sp modelId="{736754F6-511F-4D6C-B6A0-7F1ABDB367FF}">
      <dsp:nvSpPr>
        <dsp:cNvPr id="0" name=""/>
        <dsp:cNvSpPr/>
      </dsp:nvSpPr>
      <dsp:spPr>
        <a:xfrm rot="19801604">
          <a:off x="6735760" y="2288052"/>
          <a:ext cx="2373778" cy="0"/>
        </a:xfrm>
        <a:custGeom>
          <a:avLst/>
          <a:gdLst/>
          <a:ahLst/>
          <a:cxnLst/>
          <a:rect l="0" t="0" r="0" b="0"/>
          <a:pathLst>
            <a:path>
              <a:moveTo>
                <a:pt x="0" y="0"/>
              </a:moveTo>
              <a:lnTo>
                <a:pt x="2373778" y="0"/>
              </a:lnTo>
            </a:path>
          </a:pathLst>
        </a:custGeom>
        <a:noFill/>
        <a:ln w="12700" cap="flat" cmpd="sng" algn="ctr">
          <a:solidFill>
            <a:schemeClr val="accent6">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A09AE2BF-DD96-4449-94C2-0DCBFF89BCF2}">
      <dsp:nvSpPr>
        <dsp:cNvPr id="0" name=""/>
        <dsp:cNvSpPr/>
      </dsp:nvSpPr>
      <dsp:spPr>
        <a:xfrm>
          <a:off x="8950802" y="11457"/>
          <a:ext cx="2214943" cy="2089840"/>
        </a:xfrm>
        <a:prstGeom prst="round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GB" sz="1500" kern="1200" dirty="0"/>
            <a:t>€926k</a:t>
          </a:r>
        </a:p>
        <a:p>
          <a:pPr marL="0" lvl="0" indent="0" algn="ctr" defTabSz="666750">
            <a:lnSpc>
              <a:spcPct val="90000"/>
            </a:lnSpc>
            <a:spcBef>
              <a:spcPct val="0"/>
            </a:spcBef>
            <a:spcAft>
              <a:spcPct val="35000"/>
            </a:spcAft>
            <a:buNone/>
          </a:pPr>
          <a:r>
            <a:rPr lang="en-GB" sz="1500" kern="1200" dirty="0"/>
            <a:t>of Business Start-up, Expansion and Feasibility Grants Approved supporting 38 new jobs with potential for additional job creation </a:t>
          </a:r>
          <a:endParaRPr lang="en-IE" sz="1500" kern="1200" dirty="0"/>
        </a:p>
      </dsp:txBody>
      <dsp:txXfrm>
        <a:off x="9052820" y="113475"/>
        <a:ext cx="2010907" cy="1885804"/>
      </dsp:txXfrm>
    </dsp:sp>
    <dsp:sp modelId="{29B12EE0-121B-4270-B7B9-92C238F9095E}">
      <dsp:nvSpPr>
        <dsp:cNvPr id="0" name=""/>
        <dsp:cNvSpPr/>
      </dsp:nvSpPr>
      <dsp:spPr>
        <a:xfrm rot="1777362">
          <a:off x="6739912" y="4967872"/>
          <a:ext cx="2365475" cy="0"/>
        </a:xfrm>
        <a:custGeom>
          <a:avLst/>
          <a:gdLst/>
          <a:ahLst/>
          <a:cxnLst/>
          <a:rect l="0" t="0" r="0" b="0"/>
          <a:pathLst>
            <a:path>
              <a:moveTo>
                <a:pt x="0" y="0"/>
              </a:moveTo>
              <a:lnTo>
                <a:pt x="2365475" y="0"/>
              </a:lnTo>
            </a:path>
          </a:pathLst>
        </a:custGeom>
        <a:noFill/>
        <a:ln w="12700" cap="flat" cmpd="sng" algn="ctr">
          <a:solidFill>
            <a:schemeClr val="accent6">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E41E659A-9D4C-4736-8FB9-195C9039CB32}">
      <dsp:nvSpPr>
        <dsp:cNvPr id="0" name=""/>
        <dsp:cNvSpPr/>
      </dsp:nvSpPr>
      <dsp:spPr>
        <a:xfrm>
          <a:off x="8950802" y="5137275"/>
          <a:ext cx="2214943" cy="2089840"/>
        </a:xfrm>
        <a:prstGeom prst="round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GB" sz="2500" kern="1200" dirty="0"/>
            <a:t>€200k approved for Agile Innovation Projects</a:t>
          </a:r>
          <a:endParaRPr lang="en-IE" sz="2500" kern="1200" dirty="0"/>
        </a:p>
      </dsp:txBody>
      <dsp:txXfrm>
        <a:off x="9052820" y="5239293"/>
        <a:ext cx="2010907" cy="1885804"/>
      </dsp:txXfrm>
    </dsp:sp>
    <dsp:sp modelId="{AC89CF8C-D59A-4BFA-833A-39D77EC2D1AF}">
      <dsp:nvSpPr>
        <dsp:cNvPr id="0" name=""/>
        <dsp:cNvSpPr/>
      </dsp:nvSpPr>
      <dsp:spPr>
        <a:xfrm rot="5400000">
          <a:off x="5047066" y="5403051"/>
          <a:ext cx="1071612" cy="0"/>
        </a:xfrm>
        <a:custGeom>
          <a:avLst/>
          <a:gdLst/>
          <a:ahLst/>
          <a:cxnLst/>
          <a:rect l="0" t="0" r="0" b="0"/>
          <a:pathLst>
            <a:path>
              <a:moveTo>
                <a:pt x="0" y="0"/>
              </a:moveTo>
              <a:lnTo>
                <a:pt x="1071612" y="0"/>
              </a:lnTo>
            </a:path>
          </a:pathLst>
        </a:custGeom>
        <a:noFill/>
        <a:ln w="12700" cap="flat" cmpd="sng" algn="ctr">
          <a:solidFill>
            <a:schemeClr val="accent6">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98574426-3652-4CFA-9E1E-5A350C434D79}">
      <dsp:nvSpPr>
        <dsp:cNvPr id="0" name=""/>
        <dsp:cNvSpPr/>
      </dsp:nvSpPr>
      <dsp:spPr>
        <a:xfrm>
          <a:off x="3870910" y="5938858"/>
          <a:ext cx="3423925" cy="1170443"/>
        </a:xfrm>
        <a:prstGeom prst="round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GB" sz="2200" kern="1200" dirty="0"/>
            <a:t>1344 hours of free mentoring support provided to local businesses</a:t>
          </a:r>
          <a:endParaRPr lang="en-IE" sz="2200" kern="1200" dirty="0"/>
        </a:p>
      </dsp:txBody>
      <dsp:txXfrm>
        <a:off x="3928046" y="5995994"/>
        <a:ext cx="3309653" cy="1056171"/>
      </dsp:txXfrm>
    </dsp:sp>
    <dsp:sp modelId="{FD8E9C3B-42BB-411C-897B-B1E842B797A0}">
      <dsp:nvSpPr>
        <dsp:cNvPr id="0" name=""/>
        <dsp:cNvSpPr/>
      </dsp:nvSpPr>
      <dsp:spPr>
        <a:xfrm rot="9025992">
          <a:off x="2061013" y="4964854"/>
          <a:ext cx="2364165" cy="0"/>
        </a:xfrm>
        <a:custGeom>
          <a:avLst/>
          <a:gdLst/>
          <a:ahLst/>
          <a:cxnLst/>
          <a:rect l="0" t="0" r="0" b="0"/>
          <a:pathLst>
            <a:path>
              <a:moveTo>
                <a:pt x="0" y="0"/>
              </a:moveTo>
              <a:lnTo>
                <a:pt x="2364165" y="0"/>
              </a:lnTo>
            </a:path>
          </a:pathLst>
        </a:custGeom>
        <a:noFill/>
        <a:ln w="12700" cap="flat" cmpd="sng" algn="ctr">
          <a:solidFill>
            <a:schemeClr val="accent6">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945120C9-D193-4B37-B35D-FC3FA0115C37}">
      <dsp:nvSpPr>
        <dsp:cNvPr id="0" name=""/>
        <dsp:cNvSpPr/>
      </dsp:nvSpPr>
      <dsp:spPr>
        <a:xfrm>
          <a:off x="0" y="5131501"/>
          <a:ext cx="2214943" cy="2089840"/>
        </a:xfrm>
        <a:prstGeom prst="round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GB" sz="2100" kern="1200" dirty="0"/>
            <a:t>40 Businesses helped to get export ready through training and grant support</a:t>
          </a:r>
          <a:endParaRPr lang="en-IE" sz="2100" kern="1200" dirty="0"/>
        </a:p>
      </dsp:txBody>
      <dsp:txXfrm>
        <a:off x="102018" y="5233519"/>
        <a:ext cx="2010907" cy="1885804"/>
      </dsp:txXfrm>
    </dsp:sp>
    <dsp:sp modelId="{42A7F3AE-9276-4169-970C-341EE46611DF}">
      <dsp:nvSpPr>
        <dsp:cNvPr id="0" name=""/>
        <dsp:cNvSpPr/>
      </dsp:nvSpPr>
      <dsp:spPr>
        <a:xfrm rot="12574012">
          <a:off x="2061012" y="2310079"/>
          <a:ext cx="2364166" cy="0"/>
        </a:xfrm>
        <a:custGeom>
          <a:avLst/>
          <a:gdLst/>
          <a:ahLst/>
          <a:cxnLst/>
          <a:rect l="0" t="0" r="0" b="0"/>
          <a:pathLst>
            <a:path>
              <a:moveTo>
                <a:pt x="0" y="0"/>
              </a:moveTo>
              <a:lnTo>
                <a:pt x="2364166" y="0"/>
              </a:lnTo>
            </a:path>
          </a:pathLst>
        </a:custGeom>
        <a:noFill/>
        <a:ln w="12700" cap="flat" cmpd="sng" algn="ctr">
          <a:solidFill>
            <a:schemeClr val="accent6">
              <a:shade val="6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sp>
    <dsp:sp modelId="{64486E63-1AD4-483E-959C-7450CBB5A16C}">
      <dsp:nvSpPr>
        <dsp:cNvPr id="0" name=""/>
        <dsp:cNvSpPr/>
      </dsp:nvSpPr>
      <dsp:spPr>
        <a:xfrm>
          <a:off x="0" y="53587"/>
          <a:ext cx="2214943" cy="2089840"/>
        </a:xfrm>
        <a:prstGeom prst="roundRect">
          <a:avLst/>
        </a:prstGeom>
        <a:solidFill>
          <a:schemeClr val="accent6">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GB" sz="2500" kern="1200" dirty="0"/>
            <a:t>Over 2450+ attendees at over 140 training courses</a:t>
          </a:r>
        </a:p>
      </dsp:txBody>
      <dsp:txXfrm>
        <a:off x="102018" y="155605"/>
        <a:ext cx="2010907" cy="1885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01758-B669-4FAD-8677-F435CB79627F}">
      <dsp:nvSpPr>
        <dsp:cNvPr id="0" name=""/>
        <dsp:cNvSpPr/>
      </dsp:nvSpPr>
      <dsp:spPr>
        <a:xfrm>
          <a:off x="5179039" y="36410"/>
          <a:ext cx="1251845" cy="1251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Free</a:t>
          </a:r>
        </a:p>
        <a:p>
          <a:pPr marL="0" lvl="0" indent="0" algn="ctr" defTabSz="800100">
            <a:lnSpc>
              <a:spcPct val="90000"/>
            </a:lnSpc>
            <a:spcBef>
              <a:spcPct val="0"/>
            </a:spcBef>
            <a:spcAft>
              <a:spcPct val="35000"/>
            </a:spcAft>
            <a:buNone/>
          </a:pPr>
          <a:r>
            <a:rPr lang="en-GB" sz="1800" kern="1200" dirty="0"/>
            <a:t>Mentoring</a:t>
          </a:r>
          <a:endParaRPr lang="en-IE" sz="1800" kern="1200" dirty="0"/>
        </a:p>
      </dsp:txBody>
      <dsp:txXfrm>
        <a:off x="5179039" y="36410"/>
        <a:ext cx="1251845" cy="1251845"/>
      </dsp:txXfrm>
    </dsp:sp>
    <dsp:sp modelId="{51142651-3400-4C8D-BC66-5128B7D17B05}">
      <dsp:nvSpPr>
        <dsp:cNvPr id="0" name=""/>
        <dsp:cNvSpPr/>
      </dsp:nvSpPr>
      <dsp:spPr>
        <a:xfrm>
          <a:off x="2226596" y="-725"/>
          <a:ext cx="4703163" cy="4703163"/>
        </a:xfrm>
        <a:prstGeom prst="circularArrow">
          <a:avLst>
            <a:gd name="adj1" fmla="val 5190"/>
            <a:gd name="adj2" fmla="val 335197"/>
            <a:gd name="adj3" fmla="val 21296157"/>
            <a:gd name="adj4" fmla="val 19763684"/>
            <a:gd name="adj5" fmla="val 6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689B01-8192-4AE8-A686-C1954D45F567}">
      <dsp:nvSpPr>
        <dsp:cNvPr id="0" name=""/>
        <dsp:cNvSpPr/>
      </dsp:nvSpPr>
      <dsp:spPr>
        <a:xfrm>
          <a:off x="5937233" y="2369891"/>
          <a:ext cx="1251845" cy="1251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Financial</a:t>
          </a:r>
        </a:p>
        <a:p>
          <a:pPr marL="0" lvl="0" indent="0" algn="ctr" defTabSz="800100">
            <a:lnSpc>
              <a:spcPct val="90000"/>
            </a:lnSpc>
            <a:spcBef>
              <a:spcPct val="0"/>
            </a:spcBef>
            <a:spcAft>
              <a:spcPct val="35000"/>
            </a:spcAft>
            <a:buNone/>
          </a:pPr>
          <a:r>
            <a:rPr lang="en-GB" sz="1800" kern="1200" dirty="0"/>
            <a:t>Support</a:t>
          </a:r>
          <a:endParaRPr lang="en-IE" sz="1800" kern="1200" dirty="0"/>
        </a:p>
      </dsp:txBody>
      <dsp:txXfrm>
        <a:off x="5937233" y="2369891"/>
        <a:ext cx="1251845" cy="1251845"/>
      </dsp:txXfrm>
    </dsp:sp>
    <dsp:sp modelId="{5C449465-655A-4941-8B0D-EB42DAA72784}">
      <dsp:nvSpPr>
        <dsp:cNvPr id="0" name=""/>
        <dsp:cNvSpPr/>
      </dsp:nvSpPr>
      <dsp:spPr>
        <a:xfrm>
          <a:off x="2226596" y="-725"/>
          <a:ext cx="4703163" cy="4703163"/>
        </a:xfrm>
        <a:prstGeom prst="circularArrow">
          <a:avLst>
            <a:gd name="adj1" fmla="val 5190"/>
            <a:gd name="adj2" fmla="val 335197"/>
            <a:gd name="adj3" fmla="val 4017719"/>
            <a:gd name="adj4" fmla="val 2250659"/>
            <a:gd name="adj5" fmla="val 6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C65E83-76D0-4BFA-8816-3D5E8078A47E}">
      <dsp:nvSpPr>
        <dsp:cNvPr id="0" name=""/>
        <dsp:cNvSpPr/>
      </dsp:nvSpPr>
      <dsp:spPr>
        <a:xfrm>
          <a:off x="3952255" y="3812062"/>
          <a:ext cx="1251845" cy="1251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Networks</a:t>
          </a:r>
          <a:endParaRPr lang="en-IE" sz="1800" kern="1200" dirty="0"/>
        </a:p>
      </dsp:txBody>
      <dsp:txXfrm>
        <a:off x="3952255" y="3812062"/>
        <a:ext cx="1251845" cy="1251845"/>
      </dsp:txXfrm>
    </dsp:sp>
    <dsp:sp modelId="{86B5D442-A85F-457A-BF6F-7E273FCDF600}">
      <dsp:nvSpPr>
        <dsp:cNvPr id="0" name=""/>
        <dsp:cNvSpPr/>
      </dsp:nvSpPr>
      <dsp:spPr>
        <a:xfrm>
          <a:off x="2226596" y="-725"/>
          <a:ext cx="4703163" cy="4703163"/>
        </a:xfrm>
        <a:prstGeom prst="circularArrow">
          <a:avLst>
            <a:gd name="adj1" fmla="val 5190"/>
            <a:gd name="adj2" fmla="val 335197"/>
            <a:gd name="adj3" fmla="val 8214144"/>
            <a:gd name="adj4" fmla="val 6447083"/>
            <a:gd name="adj5" fmla="val 6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C9731-D004-4A2C-AC90-97B0682A21D5}">
      <dsp:nvSpPr>
        <dsp:cNvPr id="0" name=""/>
        <dsp:cNvSpPr/>
      </dsp:nvSpPr>
      <dsp:spPr>
        <a:xfrm>
          <a:off x="1967277" y="2369891"/>
          <a:ext cx="1251845" cy="1251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Programmes</a:t>
          </a:r>
          <a:endParaRPr lang="en-IE" sz="1800" kern="1200" dirty="0"/>
        </a:p>
      </dsp:txBody>
      <dsp:txXfrm>
        <a:off x="1967277" y="2369891"/>
        <a:ext cx="1251845" cy="1251845"/>
      </dsp:txXfrm>
    </dsp:sp>
    <dsp:sp modelId="{BD452CE9-5B24-41B7-8DBB-528712DC1FC6}">
      <dsp:nvSpPr>
        <dsp:cNvPr id="0" name=""/>
        <dsp:cNvSpPr/>
      </dsp:nvSpPr>
      <dsp:spPr>
        <a:xfrm>
          <a:off x="2226596" y="-725"/>
          <a:ext cx="4703163" cy="4703163"/>
        </a:xfrm>
        <a:prstGeom prst="circularArrow">
          <a:avLst>
            <a:gd name="adj1" fmla="val 5190"/>
            <a:gd name="adj2" fmla="val 335197"/>
            <a:gd name="adj3" fmla="val 12301118"/>
            <a:gd name="adj4" fmla="val 10768646"/>
            <a:gd name="adj5" fmla="val 6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0C616-D657-4596-A9D7-2E29BC18D125}">
      <dsp:nvSpPr>
        <dsp:cNvPr id="0" name=""/>
        <dsp:cNvSpPr/>
      </dsp:nvSpPr>
      <dsp:spPr>
        <a:xfrm>
          <a:off x="2725471" y="36410"/>
          <a:ext cx="1251845" cy="1251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 Free Training</a:t>
          </a:r>
          <a:endParaRPr lang="en-IE" sz="1800" kern="1200" dirty="0"/>
        </a:p>
      </dsp:txBody>
      <dsp:txXfrm>
        <a:off x="2725471" y="36410"/>
        <a:ext cx="1251845" cy="1251845"/>
      </dsp:txXfrm>
    </dsp:sp>
    <dsp:sp modelId="{70031BE8-84B9-47AE-AEE6-9D20ADAB2EEC}">
      <dsp:nvSpPr>
        <dsp:cNvPr id="0" name=""/>
        <dsp:cNvSpPr/>
      </dsp:nvSpPr>
      <dsp:spPr>
        <a:xfrm>
          <a:off x="2226596" y="-725"/>
          <a:ext cx="4703163" cy="4703163"/>
        </a:xfrm>
        <a:prstGeom prst="circularArrow">
          <a:avLst>
            <a:gd name="adj1" fmla="val 5190"/>
            <a:gd name="adj2" fmla="val 335197"/>
            <a:gd name="adj3" fmla="val 16868699"/>
            <a:gd name="adj4" fmla="val 15196104"/>
            <a:gd name="adj5" fmla="val 605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92CD0-B449-4484-9F0D-06698E4451DE}">
      <dsp:nvSpPr>
        <dsp:cNvPr id="0" name=""/>
        <dsp:cNvSpPr/>
      </dsp:nvSpPr>
      <dsp:spPr>
        <a:xfrm>
          <a:off x="1878455" y="349757"/>
          <a:ext cx="4519945" cy="4519945"/>
        </a:xfrm>
        <a:prstGeom prst="pie">
          <a:avLst>
            <a:gd name="adj1" fmla="val 16200000"/>
            <a:gd name="adj2" fmla="val 18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GB" sz="3700" kern="1200" dirty="0"/>
            <a:t> </a:t>
          </a:r>
          <a:endParaRPr lang="en-IE" sz="3700" kern="1200" dirty="0"/>
        </a:p>
      </dsp:txBody>
      <dsp:txXfrm>
        <a:off x="4260575" y="1307555"/>
        <a:ext cx="1614266" cy="1345222"/>
      </dsp:txXfrm>
    </dsp:sp>
    <dsp:sp modelId="{4E832B2D-773D-4A4C-8F68-4768A778A49A}">
      <dsp:nvSpPr>
        <dsp:cNvPr id="0" name=""/>
        <dsp:cNvSpPr/>
      </dsp:nvSpPr>
      <dsp:spPr>
        <a:xfrm>
          <a:off x="1785366" y="511184"/>
          <a:ext cx="4519945" cy="4519945"/>
        </a:xfrm>
        <a:prstGeom prst="pie">
          <a:avLst>
            <a:gd name="adj1" fmla="val 1800000"/>
            <a:gd name="adj2" fmla="val 90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GB" sz="3700" kern="1200" dirty="0"/>
            <a:t> </a:t>
          </a:r>
          <a:endParaRPr lang="en-IE" sz="3700" kern="1200" dirty="0"/>
        </a:p>
      </dsp:txBody>
      <dsp:txXfrm>
        <a:off x="2861544" y="3443768"/>
        <a:ext cx="2421399" cy="1183795"/>
      </dsp:txXfrm>
    </dsp:sp>
    <dsp:sp modelId="{F562CE3C-7926-4E1B-BF65-69C6B675E961}">
      <dsp:nvSpPr>
        <dsp:cNvPr id="0" name=""/>
        <dsp:cNvSpPr/>
      </dsp:nvSpPr>
      <dsp:spPr>
        <a:xfrm>
          <a:off x="1692277" y="349757"/>
          <a:ext cx="4519945" cy="4519945"/>
        </a:xfrm>
        <a:prstGeom prst="pie">
          <a:avLst>
            <a:gd name="adj1" fmla="val 9000000"/>
            <a:gd name="adj2" fmla="val 1620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GB" sz="3700" kern="1200" dirty="0"/>
            <a:t> </a:t>
          </a:r>
        </a:p>
        <a:p>
          <a:pPr marL="0" lvl="0" indent="0" algn="ctr" defTabSz="1644650">
            <a:lnSpc>
              <a:spcPct val="90000"/>
            </a:lnSpc>
            <a:spcBef>
              <a:spcPct val="0"/>
            </a:spcBef>
            <a:spcAft>
              <a:spcPct val="35000"/>
            </a:spcAft>
            <a:buNone/>
          </a:pPr>
          <a:endParaRPr lang="en-IE" sz="3700" kern="1200" dirty="0"/>
        </a:p>
      </dsp:txBody>
      <dsp:txXfrm>
        <a:off x="2215837" y="1307555"/>
        <a:ext cx="1614266" cy="1345222"/>
      </dsp:txXfrm>
    </dsp:sp>
    <dsp:sp modelId="{2CDB0CDC-C6CA-4EE4-A64D-0AF20E4DF1C3}">
      <dsp:nvSpPr>
        <dsp:cNvPr id="0" name=""/>
        <dsp:cNvSpPr/>
      </dsp:nvSpPr>
      <dsp:spPr>
        <a:xfrm>
          <a:off x="1599022" y="69951"/>
          <a:ext cx="5079558" cy="5079558"/>
        </a:xfrm>
        <a:prstGeom prst="circularArrow">
          <a:avLst>
            <a:gd name="adj1" fmla="val 5085"/>
            <a:gd name="adj2" fmla="val 327528"/>
            <a:gd name="adj3" fmla="val 1472472"/>
            <a:gd name="adj4" fmla="val 16199432"/>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AE3E7A-93F3-4D2C-B799-E40DFDB7BCCE}">
      <dsp:nvSpPr>
        <dsp:cNvPr id="0" name=""/>
        <dsp:cNvSpPr/>
      </dsp:nvSpPr>
      <dsp:spPr>
        <a:xfrm>
          <a:off x="1505560" y="231092"/>
          <a:ext cx="5079558" cy="5079558"/>
        </a:xfrm>
        <a:prstGeom prst="circularArrow">
          <a:avLst>
            <a:gd name="adj1" fmla="val 5085"/>
            <a:gd name="adj2" fmla="val 327528"/>
            <a:gd name="adj3" fmla="val 8671970"/>
            <a:gd name="adj4" fmla="val 1800502"/>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EF24F8-7A06-40AC-897F-BFD8DB52B4AB}">
      <dsp:nvSpPr>
        <dsp:cNvPr id="0" name=""/>
        <dsp:cNvSpPr/>
      </dsp:nvSpPr>
      <dsp:spPr>
        <a:xfrm>
          <a:off x="1412097" y="69951"/>
          <a:ext cx="5079558" cy="5079558"/>
        </a:xfrm>
        <a:prstGeom prst="circularArrow">
          <a:avLst>
            <a:gd name="adj1" fmla="val 5085"/>
            <a:gd name="adj2" fmla="val 327528"/>
            <a:gd name="adj3" fmla="val 15873039"/>
            <a:gd name="adj4" fmla="val 9000000"/>
            <a:gd name="adj5" fmla="val 5932"/>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9110" cy="34146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5632689" y="0"/>
            <a:ext cx="4309110" cy="341463"/>
          </a:xfrm>
          <a:prstGeom prst="rect">
            <a:avLst/>
          </a:prstGeom>
        </p:spPr>
        <p:txBody>
          <a:bodyPr vert="horz" lIns="91440" tIns="45720" rIns="91440" bIns="45720" rtlCol="0"/>
          <a:lstStyle>
            <a:lvl1pPr algn="r">
              <a:defRPr sz="1200"/>
            </a:lvl1pPr>
          </a:lstStyle>
          <a:p>
            <a:fld id="{62D7C641-BD52-4013-9250-72798F120D8E}" type="datetimeFigureOut">
              <a:rPr lang="en-IE" smtClean="0"/>
              <a:t>07/02/2022</a:t>
            </a:fld>
            <a:endParaRPr lang="en-IE"/>
          </a:p>
        </p:txBody>
      </p:sp>
      <p:sp>
        <p:nvSpPr>
          <p:cNvPr id="4" name="Slide Image Placeholder 3"/>
          <p:cNvSpPr>
            <a:spLocks noGrp="1" noRot="1" noChangeAspect="1"/>
          </p:cNvSpPr>
          <p:nvPr>
            <p:ph type="sldImg" idx="2"/>
          </p:nvPr>
        </p:nvSpPr>
        <p:spPr>
          <a:xfrm>
            <a:off x="2930525" y="850900"/>
            <a:ext cx="4083050" cy="2297113"/>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994411" y="3275201"/>
            <a:ext cx="7955279" cy="267971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6464152"/>
            <a:ext cx="4309110" cy="34146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5632689" y="6464152"/>
            <a:ext cx="4309110" cy="341462"/>
          </a:xfrm>
          <a:prstGeom prst="rect">
            <a:avLst/>
          </a:prstGeom>
        </p:spPr>
        <p:txBody>
          <a:bodyPr vert="horz" lIns="91440" tIns="45720" rIns="91440" bIns="45720" rtlCol="0" anchor="b"/>
          <a:lstStyle>
            <a:lvl1pPr algn="r">
              <a:defRPr sz="1200"/>
            </a:lvl1pPr>
          </a:lstStyle>
          <a:p>
            <a:fld id="{F3FF37C9-07F4-4661-A6DD-B79C8E8A78F9}" type="slidenum">
              <a:rPr lang="en-IE" smtClean="0"/>
              <a:t>‹#›</a:t>
            </a:fld>
            <a:endParaRPr lang="en-IE"/>
          </a:p>
        </p:txBody>
      </p:sp>
    </p:spTree>
    <p:extLst>
      <p:ext uri="{BB962C8B-B14F-4D97-AF65-F5344CB8AC3E}">
        <p14:creationId xmlns:p14="http://schemas.microsoft.com/office/powerpoint/2010/main" val="3037386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latin typeface="+mn-lt"/>
              </a:rPr>
              <a:t>Welcome from LEO</a:t>
            </a:r>
          </a:p>
          <a:p>
            <a:r>
              <a:rPr lang="en-IE" dirty="0">
                <a:latin typeface="+mn-lt"/>
              </a:rPr>
              <a:t>Review of  Activity previous years and Activity for 2021 Year to date</a:t>
            </a:r>
          </a:p>
          <a:p>
            <a:r>
              <a:rPr lang="en-IE" dirty="0">
                <a:latin typeface="+mn-lt"/>
              </a:rPr>
              <a:t>South Dublin LEO Development Plan Framework 2021-2024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latin typeface="+mn-lt"/>
              </a:rPr>
              <a:t>Key priorities for South Dublin LEO Development Plan Framework 2021-2024</a:t>
            </a:r>
          </a:p>
          <a:p>
            <a:r>
              <a:rPr lang="en-IE" dirty="0">
                <a:latin typeface="+mn-lt"/>
              </a:rPr>
              <a:t>Engagements with Enterprise Ireland</a:t>
            </a:r>
          </a:p>
          <a:p>
            <a:r>
              <a:rPr lang="en-IE" dirty="0">
                <a:latin typeface="+mn-lt"/>
              </a:rPr>
              <a:t>What next for South Dublin</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latin typeface="+mn-lt"/>
              </a:rPr>
              <a:t>Dublin Regional Development Plan 2022 -2024</a:t>
            </a:r>
          </a:p>
          <a:p>
            <a:endParaRPr lang="en-IE" dirty="0"/>
          </a:p>
        </p:txBody>
      </p:sp>
      <p:sp>
        <p:nvSpPr>
          <p:cNvPr id="4" name="Slide Number Placeholder 3"/>
          <p:cNvSpPr>
            <a:spLocks noGrp="1"/>
          </p:cNvSpPr>
          <p:nvPr>
            <p:ph type="sldNum" sz="quarter" idx="5"/>
          </p:nvPr>
        </p:nvSpPr>
        <p:spPr/>
        <p:txBody>
          <a:bodyPr/>
          <a:lstStyle/>
          <a:p>
            <a:fld id="{0282784D-435E-40CB-B993-F20B8B483426}" type="slidenum">
              <a:rPr lang="en-IE" smtClean="0"/>
              <a:t>1</a:t>
            </a:fld>
            <a:endParaRPr lang="en-IE"/>
          </a:p>
        </p:txBody>
      </p:sp>
    </p:spTree>
    <p:extLst>
      <p:ext uri="{BB962C8B-B14F-4D97-AF65-F5344CB8AC3E}">
        <p14:creationId xmlns:p14="http://schemas.microsoft.com/office/powerpoint/2010/main" val="295567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1200"/>
              </a:spcBef>
              <a:spcAft>
                <a:spcPts val="800"/>
              </a:spcAft>
              <a:buClrTx/>
              <a:buSzTx/>
              <a:buFontTx/>
              <a:buNone/>
              <a:tabLst>
                <a:tab pos="5487035" algn="l"/>
              </a:tabLst>
              <a:defRPr/>
            </a:pPr>
            <a:r>
              <a:rPr lang="en-IE" dirty="0">
                <a:latin typeface="+mn-lt"/>
              </a:rPr>
              <a:t>Received 672 Applications</a:t>
            </a:r>
          </a:p>
          <a:p>
            <a:pPr marL="0" marR="0" lvl="0" indent="0" algn="just" defTabSz="914400" rtl="0" eaLnBrk="1" fontAlgn="auto" latinLnBrk="0" hangingPunct="1">
              <a:lnSpc>
                <a:spcPct val="115000"/>
              </a:lnSpc>
              <a:spcBef>
                <a:spcPts val="1200"/>
              </a:spcBef>
              <a:spcAft>
                <a:spcPts val="800"/>
              </a:spcAft>
              <a:buClrTx/>
              <a:buSzTx/>
              <a:buFontTx/>
              <a:buNone/>
              <a:tabLst>
                <a:tab pos="5487035" algn="l"/>
              </a:tabLst>
              <a:defRPr/>
            </a:pPr>
            <a:r>
              <a:rPr lang="en-IE" sz="1800" dirty="0" err="1">
                <a:solidFill>
                  <a:srgbClr val="000000"/>
                </a:solidFill>
                <a:effectLst/>
                <a:latin typeface="Calibri" panose="020F0502020204030204" pitchFamily="34" charset="0"/>
                <a:ea typeface="Calibri" panose="020F0502020204030204" pitchFamily="34" charset="0"/>
              </a:rPr>
              <a:t>BCv</a:t>
            </a:r>
            <a:r>
              <a:rPr lang="en-IE" sz="1800" dirty="0">
                <a:solidFill>
                  <a:srgbClr val="000000"/>
                </a:solidFill>
                <a:effectLst/>
                <a:latin typeface="Calibri" panose="020F0502020204030204" pitchFamily="34" charset="0"/>
                <a:ea typeface="Calibri" panose="020F0502020204030204" pitchFamily="34" charset="0"/>
              </a:rPr>
              <a:t> – 552 funded – support cost €1.38</a:t>
            </a:r>
            <a:endParaRPr lang="en-IE" sz="1800" dirty="0">
              <a:effectLst/>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15000"/>
              </a:lnSpc>
              <a:spcBef>
                <a:spcPts val="1200"/>
              </a:spcBef>
              <a:spcAft>
                <a:spcPts val="800"/>
              </a:spcAft>
              <a:buClrTx/>
              <a:buSzTx/>
              <a:buFontTx/>
              <a:buNone/>
              <a:tabLst>
                <a:tab pos="5487035" algn="l"/>
              </a:tabLst>
              <a:defRPr/>
            </a:pPr>
            <a:endParaRPr lang="en-IE" dirty="0">
              <a:latin typeface="+mn-lt"/>
            </a:endParaRPr>
          </a:p>
          <a:p>
            <a:pPr algn="just">
              <a:lnSpc>
                <a:spcPct val="115000"/>
              </a:lnSpc>
              <a:spcBef>
                <a:spcPts val="1200"/>
              </a:spcBef>
              <a:spcAft>
                <a:spcPts val="800"/>
              </a:spcAft>
              <a:tabLst>
                <a:tab pos="5487035" algn="l"/>
              </a:tabLst>
            </a:pPr>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13</a:t>
            </a:fld>
            <a:endParaRPr lang="en-IE"/>
          </a:p>
        </p:txBody>
      </p:sp>
    </p:spTree>
    <p:extLst>
      <p:ext uri="{BB962C8B-B14F-4D97-AF65-F5344CB8AC3E}">
        <p14:creationId xmlns:p14="http://schemas.microsoft.com/office/powerpoint/2010/main" val="3822090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dirty="0">
                <a:effectLst/>
                <a:latin typeface="+mn-lt"/>
                <a:ea typeface="Calibri" panose="020F0502020204030204" pitchFamily="34" charset="0"/>
                <a:cs typeface="Calibri" panose="020F0502020204030204" pitchFamily="34" charset="0"/>
              </a:rPr>
              <a:t>South Dublin approved 552 Business Continuity Vouchers</a:t>
            </a:r>
          </a:p>
          <a:p>
            <a:r>
              <a:rPr lang="en-IE" sz="1200" b="0" dirty="0">
                <a:latin typeface="+mn-lt"/>
                <a:cs typeface="Calibri" panose="020F0502020204030204" pitchFamily="34" charset="0"/>
              </a:rPr>
              <a:t>These were provided across wide range of sectors many of which are older businesses with no previous relationship with SD LEO</a:t>
            </a:r>
          </a:p>
          <a:p>
            <a:r>
              <a:rPr lang="en-IE" sz="1200" b="0" dirty="0">
                <a:latin typeface="+mn-lt"/>
                <a:cs typeface="Calibri" panose="020F0502020204030204" pitchFamily="34" charset="0"/>
              </a:rPr>
              <a:t>Many are now returning to us for supports across Training, Mentoring and Business Supports</a:t>
            </a:r>
          </a:p>
          <a:p>
            <a:r>
              <a:rPr lang="en-IE" sz="1200" b="0" dirty="0">
                <a:latin typeface="+mn-lt"/>
                <a:cs typeface="Calibri" panose="020F0502020204030204" pitchFamily="34" charset="0"/>
              </a:rPr>
              <a:t>Examples include e.g.</a:t>
            </a:r>
          </a:p>
          <a:p>
            <a:pPr algn="just">
              <a:lnSpc>
                <a:spcPct val="115000"/>
              </a:lnSpc>
              <a:spcBef>
                <a:spcPts val="1200"/>
              </a:spcBef>
              <a:spcAft>
                <a:spcPts val="800"/>
              </a:spcAft>
              <a:tabLst>
                <a:tab pos="5487035" algn="l"/>
              </a:tabLst>
            </a:pPr>
            <a:r>
              <a:rPr lang="en-IE" sz="1200" b="0" dirty="0">
                <a:latin typeface="+mn-lt"/>
              </a:rPr>
              <a:t>RVF</a:t>
            </a:r>
          </a:p>
          <a:p>
            <a:pPr algn="just">
              <a:lnSpc>
                <a:spcPct val="115000"/>
              </a:lnSpc>
              <a:spcBef>
                <a:spcPts val="1200"/>
              </a:spcBef>
              <a:spcAft>
                <a:spcPts val="800"/>
              </a:spcAft>
              <a:tabLst>
                <a:tab pos="5487035" algn="l"/>
              </a:tabLst>
            </a:pPr>
            <a:r>
              <a:rPr lang="en-IE" sz="1200" b="0" dirty="0">
                <a:latin typeface="+mn-lt"/>
              </a:rPr>
              <a:t>Paper Assist</a:t>
            </a:r>
          </a:p>
          <a:p>
            <a:pPr algn="just">
              <a:lnSpc>
                <a:spcPct val="115000"/>
              </a:lnSpc>
              <a:spcBef>
                <a:spcPts val="1200"/>
              </a:spcBef>
              <a:spcAft>
                <a:spcPts val="800"/>
              </a:spcAft>
              <a:tabLst>
                <a:tab pos="5487035" algn="l"/>
              </a:tabLst>
            </a:pPr>
            <a:r>
              <a:rPr lang="en-IE" sz="1200" b="0" dirty="0">
                <a:latin typeface="+mn-lt"/>
              </a:rPr>
              <a:t>MEC Springs</a:t>
            </a:r>
          </a:p>
          <a:p>
            <a:pPr algn="just">
              <a:lnSpc>
                <a:spcPct val="115000"/>
              </a:lnSpc>
              <a:spcBef>
                <a:spcPts val="1200"/>
              </a:spcBef>
              <a:spcAft>
                <a:spcPts val="800"/>
              </a:spcAft>
              <a:tabLst>
                <a:tab pos="5487035" algn="l"/>
              </a:tabLst>
            </a:pPr>
            <a:r>
              <a:rPr lang="en-IE" sz="1200" b="0" dirty="0">
                <a:latin typeface="+mn-lt"/>
              </a:rPr>
              <a:t>Smart Studio</a:t>
            </a:r>
          </a:p>
          <a:p>
            <a:pPr algn="just">
              <a:lnSpc>
                <a:spcPct val="115000"/>
              </a:lnSpc>
              <a:spcBef>
                <a:spcPts val="1200"/>
              </a:spcBef>
              <a:spcAft>
                <a:spcPts val="800"/>
              </a:spcAft>
              <a:tabLst>
                <a:tab pos="5487035" algn="l"/>
              </a:tabLst>
            </a:pPr>
            <a:endParaRPr lang="en-IE" sz="1200" b="0" dirty="0">
              <a:latin typeface="+mn-lt"/>
            </a:endParaRPr>
          </a:p>
          <a:p>
            <a:pPr algn="just">
              <a:lnSpc>
                <a:spcPct val="115000"/>
              </a:lnSpc>
              <a:spcBef>
                <a:spcPts val="1200"/>
              </a:spcBef>
              <a:spcAft>
                <a:spcPts val="800"/>
              </a:spcAft>
              <a:tabLst>
                <a:tab pos="5487035" algn="l"/>
              </a:tabLst>
            </a:pPr>
            <a:r>
              <a:rPr lang="en-IE" sz="1200" b="0" dirty="0">
                <a:latin typeface="+mn-lt"/>
              </a:rPr>
              <a:t>All above </a:t>
            </a:r>
            <a:r>
              <a:rPr lang="en-IE" sz="1200" b="0">
                <a:latin typeface="+mn-lt"/>
              </a:rPr>
              <a:t>are signing up for LEAN / GREEN &amp; EXPORT</a:t>
            </a:r>
            <a:endParaRPr lang="en-IE" sz="1200" b="0" dirty="0">
              <a:latin typeface="+mn-lt"/>
            </a:endParaRPr>
          </a:p>
          <a:p>
            <a:pPr algn="just">
              <a:lnSpc>
                <a:spcPct val="115000"/>
              </a:lnSpc>
              <a:spcBef>
                <a:spcPts val="1200"/>
              </a:spcBef>
              <a:spcAft>
                <a:spcPts val="800"/>
              </a:spcAft>
              <a:tabLst>
                <a:tab pos="5487035" algn="l"/>
              </a:tabLst>
            </a:pPr>
            <a:endParaRPr lang="en-IE" sz="1200" b="0" dirty="0">
              <a:latin typeface="+mn-lt"/>
            </a:endParaRPr>
          </a:p>
          <a:p>
            <a:pPr algn="just">
              <a:lnSpc>
                <a:spcPct val="115000"/>
              </a:lnSpc>
              <a:spcBef>
                <a:spcPts val="1200"/>
              </a:spcBef>
              <a:spcAft>
                <a:spcPts val="800"/>
              </a:spcAft>
              <a:tabLst>
                <a:tab pos="5487035" algn="l"/>
              </a:tabLst>
            </a:pPr>
            <a:r>
              <a:rPr lang="en-IE" sz="1200" b="1" dirty="0">
                <a:latin typeface="+mn-lt"/>
              </a:rPr>
              <a:t>COVID/Brexit key challenges businesses are reporting</a:t>
            </a:r>
          </a:p>
          <a:p>
            <a:pPr marL="0" indent="0">
              <a:lnSpc>
                <a:spcPct val="115000"/>
              </a:lnSpc>
              <a:spcAft>
                <a:spcPts val="800"/>
              </a:spcAft>
              <a:buNone/>
            </a:pPr>
            <a:r>
              <a:rPr lang="en-IE" sz="1200" b="1" dirty="0">
                <a:effectLst/>
                <a:latin typeface="+mn-lt"/>
                <a:ea typeface="Calibri" panose="020F0502020204030204" pitchFamily="34" charset="0"/>
              </a:rPr>
              <a:t>Recruitment		Logistics		Rising costs of Materials / more recently Energy is a big concern </a:t>
            </a:r>
          </a:p>
          <a:p>
            <a:pPr marL="0" indent="0">
              <a:lnSpc>
                <a:spcPct val="115000"/>
              </a:lnSpc>
              <a:spcAft>
                <a:spcPts val="800"/>
              </a:spcAft>
              <a:buNone/>
            </a:pPr>
            <a:r>
              <a:rPr lang="en-IE" sz="1200" b="1" dirty="0">
                <a:effectLst/>
                <a:latin typeface="+mn-lt"/>
                <a:ea typeface="Calibri" panose="020F0502020204030204" pitchFamily="34" charset="0"/>
              </a:rPr>
              <a:t>	</a:t>
            </a:r>
            <a:r>
              <a:rPr lang="en-IE" sz="1200" b="1" dirty="0" err="1">
                <a:effectLst/>
                <a:latin typeface="+mn-lt"/>
                <a:ea typeface="Calibri" panose="020F0502020204030204" pitchFamily="34" charset="0"/>
              </a:rPr>
              <a:t>Uncertaintity</a:t>
            </a:r>
            <a:r>
              <a:rPr lang="en-IE" sz="1200" b="1" dirty="0">
                <a:effectLst/>
                <a:latin typeface="+mn-lt"/>
                <a:ea typeface="Calibri" panose="020F0502020204030204" pitchFamily="34" charset="0"/>
              </a:rPr>
              <a:t> – still hanging over businesses</a:t>
            </a:r>
          </a:p>
          <a:p>
            <a:pPr marL="0" indent="0">
              <a:lnSpc>
                <a:spcPct val="115000"/>
              </a:lnSpc>
              <a:spcAft>
                <a:spcPts val="800"/>
              </a:spcAft>
              <a:buNone/>
            </a:pPr>
            <a:endParaRPr lang="en-IE" sz="1200" b="1" dirty="0">
              <a:effectLst/>
              <a:latin typeface="+mn-lt"/>
            </a:endParaRPr>
          </a:p>
          <a:p>
            <a:pPr marL="0" indent="0">
              <a:lnSpc>
                <a:spcPct val="115000"/>
              </a:lnSpc>
              <a:spcAft>
                <a:spcPts val="800"/>
              </a:spcAft>
              <a:buNone/>
            </a:pPr>
            <a:r>
              <a:rPr lang="en-IE" sz="1200" b="1" dirty="0">
                <a:effectLst/>
                <a:latin typeface="+mn-lt"/>
              </a:rPr>
              <a:t>Highlighted Opportunity for LEO to connect with businesses &lt; 10 employees who have not been connecting with LEO or EI  previously who we are targeting for training but who could greatly benefit from other grants particularly around LEAN, Green and Innovation and Digitisation. </a:t>
            </a:r>
          </a:p>
          <a:p>
            <a:pPr marL="0" indent="0">
              <a:lnSpc>
                <a:spcPct val="115000"/>
              </a:lnSpc>
              <a:spcAft>
                <a:spcPts val="800"/>
              </a:spcAft>
              <a:buNone/>
            </a:pPr>
            <a:endParaRPr lang="en-IE" sz="1200" b="1" dirty="0">
              <a:latin typeface="+mn-lt"/>
            </a:endParaRPr>
          </a:p>
          <a:p>
            <a:pPr algn="just">
              <a:lnSpc>
                <a:spcPct val="115000"/>
              </a:lnSpc>
              <a:spcBef>
                <a:spcPts val="1200"/>
              </a:spcBef>
              <a:spcAft>
                <a:spcPts val="800"/>
              </a:spcAft>
              <a:tabLst>
                <a:tab pos="5487035" algn="l"/>
              </a:tabLst>
            </a:pPr>
            <a:endParaRPr lang="en-IE" i="1" dirty="0"/>
          </a:p>
        </p:txBody>
      </p:sp>
      <p:sp>
        <p:nvSpPr>
          <p:cNvPr id="4" name="Slide Number Placeholder 3"/>
          <p:cNvSpPr>
            <a:spLocks noGrp="1"/>
          </p:cNvSpPr>
          <p:nvPr>
            <p:ph type="sldNum" sz="quarter" idx="5"/>
          </p:nvPr>
        </p:nvSpPr>
        <p:spPr/>
        <p:txBody>
          <a:bodyPr/>
          <a:lstStyle/>
          <a:p>
            <a:fld id="{F3FF37C9-07F4-4661-A6DD-B79C8E8A78F9}" type="slidenum">
              <a:rPr lang="en-IE" smtClean="0"/>
              <a:t>14</a:t>
            </a:fld>
            <a:endParaRPr lang="en-IE"/>
          </a:p>
        </p:txBody>
      </p:sp>
    </p:spTree>
    <p:extLst>
      <p:ext uri="{BB962C8B-B14F-4D97-AF65-F5344CB8AC3E}">
        <p14:creationId xmlns:p14="http://schemas.microsoft.com/office/powerpoint/2010/main" val="3101884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1200"/>
              </a:spcBef>
              <a:tabLst>
                <a:tab pos="5487035" algn="l"/>
              </a:tabLst>
            </a:pPr>
            <a:r>
              <a:rPr lang="en-IE" sz="4800" dirty="0">
                <a:solidFill>
                  <a:srgbClr val="0070C0"/>
                </a:solidFill>
                <a:latin typeface="+mn-lt"/>
              </a:rPr>
              <a:t>Entrepreneurship as a Career</a:t>
            </a:r>
          </a:p>
          <a:p>
            <a:pPr algn="just">
              <a:spcBef>
                <a:spcPts val="1200"/>
              </a:spcBef>
              <a:tabLst>
                <a:tab pos="5487035" algn="l"/>
              </a:tabLst>
            </a:pPr>
            <a:r>
              <a:rPr lang="en-IE" sz="4800" dirty="0">
                <a:solidFill>
                  <a:srgbClr val="0070C0"/>
                </a:solidFill>
                <a:latin typeface="+mn-lt"/>
              </a:rPr>
              <a:t>19 Schools and 643 Students participated in 2019/2020 Programme</a:t>
            </a:r>
          </a:p>
          <a:p>
            <a:pPr algn="just">
              <a:spcBef>
                <a:spcPts val="1200"/>
              </a:spcBef>
              <a:tabLst>
                <a:tab pos="5487035" algn="l"/>
              </a:tabLst>
            </a:pPr>
            <a:r>
              <a:rPr lang="en-IE" sz="4800" dirty="0">
                <a:solidFill>
                  <a:srgbClr val="0070C0"/>
                </a:solidFill>
                <a:latin typeface="+mn-lt"/>
              </a:rPr>
              <a:t>Enhanced programme for 2021/22 academic calendar</a:t>
            </a:r>
          </a:p>
          <a:p>
            <a:pPr algn="just">
              <a:spcBef>
                <a:spcPts val="1200"/>
              </a:spcBef>
              <a:tabLst>
                <a:tab pos="5487035" algn="l"/>
              </a:tabLst>
            </a:pPr>
            <a:r>
              <a:rPr lang="en-IE" sz="4800" dirty="0">
                <a:solidFill>
                  <a:srgbClr val="0070C0"/>
                </a:solidFill>
                <a:latin typeface="+mn-lt"/>
              </a:rPr>
              <a:t>Workshop with teachers provided insight into additional support that could enhance engagement.</a:t>
            </a:r>
          </a:p>
          <a:p>
            <a:pPr algn="just">
              <a:spcBef>
                <a:spcPts val="1200"/>
              </a:spcBef>
              <a:tabLst>
                <a:tab pos="5487035" algn="l"/>
              </a:tabLst>
            </a:pPr>
            <a:r>
              <a:rPr lang="en-IE" sz="4800" dirty="0">
                <a:solidFill>
                  <a:srgbClr val="0070C0"/>
                </a:solidFill>
                <a:latin typeface="+mn-lt"/>
              </a:rPr>
              <a:t>Want to enhance resources to support increased schools engagement in the county where almost a third (12) of our 38  secondary schools in the county are designated DEIS.</a:t>
            </a:r>
          </a:p>
          <a:p>
            <a:pPr algn="just">
              <a:spcBef>
                <a:spcPts val="1200"/>
              </a:spcBef>
              <a:tabLst>
                <a:tab pos="5487035" algn="l"/>
              </a:tabLst>
            </a:pPr>
            <a:r>
              <a:rPr lang="en-IE" sz="4800" dirty="0">
                <a:solidFill>
                  <a:srgbClr val="0070C0"/>
                </a:solidFill>
                <a:latin typeface="+mn-lt"/>
              </a:rPr>
              <a:t>In addition to the core programme LEO South Dublin will</a:t>
            </a:r>
          </a:p>
          <a:p>
            <a:pPr marL="285750" indent="-285750" algn="just">
              <a:spcBef>
                <a:spcPts val="1200"/>
              </a:spcBef>
              <a:buFont typeface="Arial" panose="020B0604020202020204" pitchFamily="34" charset="0"/>
              <a:buChar char="•"/>
              <a:tabLst>
                <a:tab pos="5487035" algn="l"/>
              </a:tabLst>
            </a:pPr>
            <a:r>
              <a:rPr lang="en-IE" sz="4800" dirty="0">
                <a:solidFill>
                  <a:srgbClr val="0070C0"/>
                </a:solidFill>
                <a:latin typeface="+mn-lt"/>
              </a:rPr>
              <a:t>Mentor support for both teachers and project teams</a:t>
            </a:r>
          </a:p>
          <a:p>
            <a:pPr marL="285750" indent="-285750" algn="just">
              <a:spcBef>
                <a:spcPts val="1200"/>
              </a:spcBef>
              <a:buFont typeface="Arial" panose="020B0604020202020204" pitchFamily="34" charset="0"/>
              <a:buChar char="•"/>
              <a:tabLst>
                <a:tab pos="5487035" algn="l"/>
              </a:tabLst>
            </a:pPr>
            <a:r>
              <a:rPr lang="en-IE" sz="4800" dirty="0">
                <a:solidFill>
                  <a:srgbClr val="0070C0"/>
                </a:solidFill>
                <a:latin typeface="+mn-lt"/>
              </a:rPr>
              <a:t>Training videos specific to project deliverables – available anytime</a:t>
            </a:r>
          </a:p>
          <a:p>
            <a:pPr marL="285750" indent="-285750" algn="just">
              <a:spcBef>
                <a:spcPts val="1200"/>
              </a:spcBef>
              <a:buFont typeface="Arial" panose="020B0604020202020204" pitchFamily="34" charset="0"/>
              <a:buChar char="•"/>
              <a:tabLst>
                <a:tab pos="5487035" algn="l"/>
              </a:tabLst>
            </a:pPr>
            <a:r>
              <a:rPr lang="en-IE" sz="4800" dirty="0">
                <a:solidFill>
                  <a:srgbClr val="0070C0"/>
                </a:solidFill>
                <a:latin typeface="+mn-lt"/>
              </a:rPr>
              <a:t>Easier Access to seed support</a:t>
            </a:r>
          </a:p>
          <a:p>
            <a:pPr marL="285750" indent="-285750" algn="just">
              <a:spcBef>
                <a:spcPts val="1200"/>
              </a:spcBef>
              <a:buFont typeface="Arial" panose="020B0604020202020204" pitchFamily="34" charset="0"/>
              <a:buChar char="•"/>
              <a:tabLst>
                <a:tab pos="5487035" algn="l"/>
              </a:tabLst>
            </a:pPr>
            <a:r>
              <a:rPr lang="en-IE" sz="4800" dirty="0">
                <a:solidFill>
                  <a:srgbClr val="0070C0"/>
                </a:solidFill>
                <a:latin typeface="+mn-lt"/>
              </a:rPr>
              <a:t>Interim reviews with teachers to address barriers</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tab pos="5487035" algn="l"/>
              </a:tabLst>
              <a:defRPr/>
            </a:pPr>
            <a:r>
              <a:rPr lang="en-IE" sz="1800" dirty="0">
                <a:effectLst/>
                <a:latin typeface="Calibri" panose="020F0502020204030204" pitchFamily="34" charset="0"/>
                <a:ea typeface="Calibri" panose="020F0502020204030204" pitchFamily="34" charset="0"/>
                <a:cs typeface="Times New Roman" panose="02020603050405020304" pitchFamily="18" charset="0"/>
              </a:rPr>
              <a:t>19 schools have signed up for2021 / 2022  programme  </a:t>
            </a:r>
          </a:p>
          <a:p>
            <a:pPr marL="285750" indent="-285750" algn="just">
              <a:spcBef>
                <a:spcPts val="1200"/>
              </a:spcBef>
              <a:buFont typeface="Arial" panose="020B0604020202020204" pitchFamily="34" charset="0"/>
              <a:buChar char="•"/>
              <a:tabLst>
                <a:tab pos="5487035" algn="l"/>
              </a:tabLst>
            </a:pPr>
            <a:endParaRPr lang="en-IE" sz="1200" dirty="0">
              <a:solidFill>
                <a:srgbClr val="0070C0"/>
              </a:solidFill>
              <a:latin typeface="+mn-lt"/>
            </a:endParaRPr>
          </a:p>
          <a:p>
            <a:endParaRPr lang="en-GB" sz="1200" dirty="0">
              <a:effectLst/>
              <a:latin typeface="+mn-l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15</a:t>
            </a:fld>
            <a:endParaRPr lang="en-IE"/>
          </a:p>
        </p:txBody>
      </p:sp>
    </p:spTree>
    <p:extLst>
      <p:ext uri="{BB962C8B-B14F-4D97-AF65-F5344CB8AC3E}">
        <p14:creationId xmlns:p14="http://schemas.microsoft.com/office/powerpoint/2010/main" val="418043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383838"/>
                </a:solidFill>
                <a:effectLst/>
                <a:latin typeface="+mn-lt"/>
              </a:rPr>
              <a:t>There are four funds specifically designed to address key issues for businesses in the County. Two of the funds support physical works and are aimed at encouraging occupiers to improve the investment potential of industrial estates or units in which they are resident, in particular those industrial estates experiencing high levels of obsolescence, dereliction, vacancy and abandonment. Two of the funds are specifically aimed at supporting existing small scale businesses and start-up businesses utilising previously vacant units.</a:t>
            </a:r>
          </a:p>
          <a:p>
            <a:endParaRPr lang="en-GB" sz="1200" b="0" i="0" dirty="0">
              <a:solidFill>
                <a:srgbClr val="383838"/>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83838"/>
                </a:solidFill>
                <a:effectLst/>
                <a:latin typeface="+mn-lt"/>
              </a:rPr>
              <a:t>Industrial Area Improvement Schemes Eligible expenditure of up to €75,000 – 50% support, plus individual Unit support of xx % up to €5,000 expenditure</a:t>
            </a:r>
          </a:p>
          <a:p>
            <a:endParaRPr lang="en-GB" sz="1200" b="0" i="0" dirty="0">
              <a:solidFill>
                <a:srgbClr val="383838"/>
              </a:solidFill>
              <a:effectLst/>
              <a:latin typeface="+mn-lt"/>
            </a:endParaRPr>
          </a:p>
          <a:p>
            <a:r>
              <a:rPr lang="en-GB" sz="1200" b="0" i="0" dirty="0">
                <a:solidFill>
                  <a:srgbClr val="383838"/>
                </a:solidFill>
                <a:effectLst/>
                <a:latin typeface="+mn-lt"/>
              </a:rPr>
              <a:t>Eligible expenditure of up to €75,000 – 50% support plus additional Rates holiday for new Micro Enterprise occupiers over first 2 years of business activity from units within unit.</a:t>
            </a:r>
          </a:p>
          <a:p>
            <a:r>
              <a:rPr lang="en-GB" sz="1200" b="0" i="0" dirty="0">
                <a:solidFill>
                  <a:srgbClr val="383838"/>
                </a:solidFill>
                <a:effectLst/>
                <a:latin typeface="+mn-lt"/>
              </a:rPr>
              <a:t>Industrial Area Improvement Schemes </a:t>
            </a:r>
          </a:p>
          <a:p>
            <a:r>
              <a:rPr lang="en-GB" sz="1200" b="0" i="0" dirty="0">
                <a:solidFill>
                  <a:srgbClr val="383838"/>
                </a:solidFill>
                <a:effectLst/>
                <a:latin typeface="+mn-lt"/>
              </a:rPr>
              <a:t>Applications for  Microenterprise  Unit Support    Industrial Unit      Ind Area</a:t>
            </a:r>
          </a:p>
          <a:p>
            <a:endParaRPr lang="en-GB" sz="1200" b="0" i="0" dirty="0">
              <a:solidFill>
                <a:srgbClr val="383838"/>
              </a:solidFill>
              <a:effectLst/>
              <a:latin typeface="+mn-lt"/>
            </a:endParaRPr>
          </a:p>
          <a:p>
            <a:pPr marL="685800" lvl="1" indent="-228600">
              <a:buAutoNum type="arabicPlain" startAt="2018"/>
            </a:pPr>
            <a:r>
              <a:rPr lang="en-GB" sz="1200" b="0" i="0" dirty="0">
                <a:solidFill>
                  <a:srgbClr val="383838"/>
                </a:solidFill>
                <a:effectLst/>
                <a:latin typeface="+mn-lt"/>
              </a:rPr>
              <a:t>    9   + 6 rates support	1	</a:t>
            </a:r>
          </a:p>
          <a:p>
            <a:pPr marL="685800" lvl="1" indent="-228600">
              <a:buAutoNum type="arabicPlain" startAt="2018"/>
            </a:pPr>
            <a:r>
              <a:rPr lang="en-GB" sz="1200" b="0" i="0" dirty="0">
                <a:solidFill>
                  <a:srgbClr val="383838"/>
                </a:solidFill>
                <a:effectLst/>
                <a:latin typeface="+mn-lt"/>
              </a:rPr>
              <a:t>  019        11+ 3 Rates support    8                                             1</a:t>
            </a:r>
          </a:p>
          <a:p>
            <a:pPr marL="228600" indent="-228600">
              <a:buAutoNum type="arabicPlain" startAt="2018"/>
            </a:pPr>
            <a:r>
              <a:rPr lang="en-GB" sz="1200" b="0" i="0" dirty="0">
                <a:solidFill>
                  <a:srgbClr val="383838"/>
                </a:solidFill>
                <a:effectLst/>
                <a:latin typeface="+mn-lt"/>
              </a:rPr>
              <a:t>                  8 +  Rates support               12                                             1</a:t>
            </a:r>
          </a:p>
          <a:p>
            <a:pPr marL="228600" indent="-228600">
              <a:buAutoNum type="arabicPlain" startAt="2018"/>
            </a:pPr>
            <a:r>
              <a:rPr lang="en-GB" sz="1200" b="0" i="0" dirty="0">
                <a:solidFill>
                  <a:srgbClr val="383838"/>
                </a:solidFill>
                <a:effectLst/>
                <a:latin typeface="+mn-lt"/>
              </a:rPr>
              <a:t>2          10 + 9 Rates Support 	 7 </a:t>
            </a:r>
          </a:p>
          <a:p>
            <a:endParaRPr lang="en-GB" sz="1200" b="0" i="0" dirty="0">
              <a:solidFill>
                <a:srgbClr val="383838"/>
              </a:solidFill>
              <a:effectLst/>
              <a:latin typeface="+mn-lt"/>
            </a:endParaRPr>
          </a:p>
          <a:p>
            <a:r>
              <a:rPr lang="en-GB" sz="1200" b="0" i="0" dirty="0">
                <a:solidFill>
                  <a:srgbClr val="383838"/>
                </a:solidFill>
                <a:effectLst/>
                <a:latin typeface="+mn-lt"/>
              </a:rPr>
              <a:t>The scheme is intended to improve the appearance of independently owned shops fronting public streets. Eligible expenditure of up to €11,5000 will receive 50% support – with a competition to select ‘Shopfront of the Year’ Award annually.</a:t>
            </a:r>
          </a:p>
          <a:p>
            <a:r>
              <a:rPr lang="en-IE" sz="1800" dirty="0">
                <a:effectLst/>
                <a:latin typeface="Calibri" panose="020F0502020204030204" pitchFamily="34" charset="0"/>
                <a:ea typeface="Calibri" panose="020F0502020204030204" pitchFamily="34" charset="0"/>
              </a:rPr>
              <a:t>2019 – 19 applications</a:t>
            </a:r>
          </a:p>
          <a:p>
            <a:r>
              <a:rPr lang="en-IE" sz="1800" dirty="0">
                <a:effectLst/>
                <a:latin typeface="Calibri" panose="020F0502020204030204" pitchFamily="34" charset="0"/>
                <a:ea typeface="Calibri" panose="020F0502020204030204" pitchFamily="34" charset="0"/>
              </a:rPr>
              <a:t>2020 – 14 applications</a:t>
            </a:r>
          </a:p>
          <a:p>
            <a:r>
              <a:rPr lang="en-IE" sz="1800" dirty="0">
                <a:effectLst/>
                <a:latin typeface="Calibri" panose="020F0502020204030204" pitchFamily="34" charset="0"/>
                <a:ea typeface="Calibri" panose="020F0502020204030204" pitchFamily="34" charset="0"/>
              </a:rPr>
              <a:t>2021 – 32 applications</a:t>
            </a:r>
          </a:p>
          <a:p>
            <a:endParaRPr lang="en-GB" sz="1200" b="0" i="0" dirty="0">
              <a:solidFill>
                <a:srgbClr val="383838"/>
              </a:solidFill>
              <a:effectLst/>
              <a:latin typeface="+mn-lt"/>
            </a:endParaRPr>
          </a:p>
          <a:p>
            <a:r>
              <a:rPr lang="en-IE" sz="1200" dirty="0">
                <a:solidFill>
                  <a:srgbClr val="000000"/>
                </a:solidFill>
                <a:effectLst/>
                <a:latin typeface="+mn-lt"/>
                <a:ea typeface="Calibri" panose="020F0502020204030204" pitchFamily="34" charset="0"/>
                <a:cs typeface="Calibri" panose="020F0502020204030204" pitchFamily="34" charset="0"/>
              </a:rPr>
              <a:t>Continue and expand the Sustainable Business Programme to small businesses across the County in collaboration with the South Dublin Chamber.</a:t>
            </a:r>
          </a:p>
          <a:p>
            <a:r>
              <a:rPr lang="en-GB" sz="1200" dirty="0">
                <a:effectLst/>
                <a:latin typeface="+mn-lt"/>
                <a:ea typeface="Calibri" panose="020F0502020204030204" pitchFamily="34" charset="0"/>
                <a:cs typeface="Times New Roman" panose="02020603050405020304" pitchFamily="18" charset="0"/>
              </a:rPr>
              <a:t>This programme is a coming together of South Dublin Chamber, South Dublin County Council and South Dublin County LEO in a partnership arrangement that is both unique and effective in providing the 6,000 businesses of South Dublin County with a focused support intervention available to all ratepayers in the county</a:t>
            </a:r>
            <a:endParaRPr lang="en-IE" sz="1200" dirty="0">
              <a:effectLst/>
              <a:latin typeface="+mn-lt"/>
              <a:ea typeface="Calibri" panose="020F0502020204030204" pitchFamily="34" charset="0"/>
              <a:cs typeface="Times New Roman" panose="02020603050405020304" pitchFamily="18" charset="0"/>
            </a:endParaRPr>
          </a:p>
          <a:p>
            <a:r>
              <a:rPr lang="en-GB" sz="1200" dirty="0">
                <a:effectLst/>
                <a:latin typeface="+mn-lt"/>
                <a:ea typeface="Calibri" panose="020F0502020204030204" pitchFamily="34" charset="0"/>
                <a:cs typeface="Times New Roman" panose="02020603050405020304" pitchFamily="18" charset="0"/>
              </a:rPr>
              <a:t>The core work of the Sustainable Business Programme is to provide a link to the wide range of services and resources available to local business in an easily accessible format without undue bureaucracy, as well as feeding back information from these businesses to inform local economic development policy. The key to the programme’s success is listening to businesses and working with them to understand their needs and to share with them what is available to assist in addressing these needs.</a:t>
            </a:r>
            <a:endParaRPr lang="en-IE" sz="1200" dirty="0">
              <a:effectLst/>
              <a:latin typeface="+mn-lt"/>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16</a:t>
            </a:fld>
            <a:endParaRPr lang="en-IE"/>
          </a:p>
        </p:txBody>
      </p:sp>
    </p:spTree>
    <p:extLst>
      <p:ext uri="{BB962C8B-B14F-4D97-AF65-F5344CB8AC3E}">
        <p14:creationId xmlns:p14="http://schemas.microsoft.com/office/powerpoint/2010/main" val="1424192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800"/>
              </a:spcAft>
              <a:tabLst>
                <a:tab pos="5487035" algn="l"/>
              </a:tabLst>
            </a:pPr>
            <a:endParaRPr lang="en-IE" sz="1200" dirty="0">
              <a:effectLst/>
              <a:latin typeface="Calibri" panose="020F0502020204030204" pitchFamily="34" charset="0"/>
              <a:ea typeface="Calibri" panose="020F0502020204030204" pitchFamily="34" charset="0"/>
              <a:cs typeface="Calibri" panose="020F0502020204030204" pitchFamily="34" charset="0"/>
            </a:endParaRPr>
          </a:p>
          <a:p>
            <a:r>
              <a:rPr lang="en-IE" sz="1200" dirty="0">
                <a:effectLst/>
                <a:latin typeface="+mn-lt"/>
                <a:ea typeface="Calibri" panose="020F0502020204030204" pitchFamily="34" charset="0"/>
                <a:cs typeface="Calibri" panose="020F0502020204030204" pitchFamily="34" charset="0"/>
              </a:rPr>
              <a:t>Networks and </a:t>
            </a:r>
            <a:r>
              <a:rPr lang="en-IE" sz="1200" dirty="0">
                <a:effectLst/>
                <a:latin typeface="+mn-lt"/>
                <a:ea typeface="Times New Roman" panose="02020603050405020304" pitchFamily="18" charset="0"/>
                <a:cs typeface="Calibri" panose="020F0502020204030204" pitchFamily="34" charset="0"/>
              </a:rPr>
              <a:t>Networking</a:t>
            </a:r>
          </a:p>
          <a:p>
            <a:pPr marL="800100" lvl="1" indent="-342900">
              <a:lnSpc>
                <a:spcPct val="115000"/>
              </a:lnSpc>
              <a:spcAft>
                <a:spcPts val="25"/>
              </a:spcAft>
              <a:buFont typeface="Symbol" panose="05050102010706020507" pitchFamily="18" charset="2"/>
              <a:buChar char=""/>
            </a:pPr>
            <a:r>
              <a:rPr lang="en-IE" sz="1200" dirty="0">
                <a:latin typeface="+mn-lt"/>
                <a:ea typeface="Times New Roman" panose="02020603050405020304" pitchFamily="18" charset="0"/>
                <a:cs typeface="Calibri" panose="020F0502020204030204" pitchFamily="34" charset="0"/>
              </a:rPr>
              <a:t>Create new Networks around </a:t>
            </a:r>
            <a:r>
              <a:rPr lang="en-IE" sz="1200" b="1" dirty="0">
                <a:latin typeface="+mn-lt"/>
                <a:ea typeface="Times New Roman" panose="02020603050405020304" pitchFamily="18" charset="0"/>
                <a:cs typeface="Calibri" panose="020F0502020204030204" pitchFamily="34" charset="0"/>
              </a:rPr>
              <a:t>SME Leaders </a:t>
            </a:r>
            <a:r>
              <a:rPr lang="en-IE" sz="1200" dirty="0">
                <a:latin typeface="+mn-lt"/>
                <a:ea typeface="Times New Roman" panose="02020603050405020304" pitchFamily="18" charset="0"/>
                <a:cs typeface="Calibri" panose="020F0502020204030204" pitchFamily="34" charset="0"/>
              </a:rPr>
              <a:t>and expand the membership and programme of activities for existing and newly established networks</a:t>
            </a:r>
          </a:p>
          <a:p>
            <a:pPr marL="800100" lvl="1" indent="-342900">
              <a:lnSpc>
                <a:spcPct val="115000"/>
              </a:lnSpc>
              <a:spcAft>
                <a:spcPts val="25"/>
              </a:spcAft>
              <a:buFont typeface="Symbol" panose="05050102010706020507" pitchFamily="18" charset="2"/>
              <a:buChar char=""/>
            </a:pPr>
            <a:r>
              <a:rPr lang="en-IE" sz="1200" dirty="0">
                <a:latin typeface="+mn-lt"/>
                <a:ea typeface="Times New Roman" panose="02020603050405020304" pitchFamily="18" charset="0"/>
                <a:cs typeface="Calibri" panose="020F0502020204030204" pitchFamily="34" charset="0"/>
              </a:rPr>
              <a:t>Dublin Food Chain – </a:t>
            </a:r>
            <a:r>
              <a:rPr lang="en-IE" sz="1200" dirty="0" err="1">
                <a:latin typeface="+mn-lt"/>
                <a:ea typeface="Times New Roman" panose="02020603050405020304" pitchFamily="18" charset="0"/>
                <a:cs typeface="Calibri" panose="020F0502020204030204" pitchFamily="34" charset="0"/>
              </a:rPr>
              <a:t>i</a:t>
            </a:r>
            <a:r>
              <a:rPr lang="en-GB" sz="1200" dirty="0">
                <a:solidFill>
                  <a:srgbClr val="767676"/>
                </a:solidFill>
                <a:effectLst/>
                <a:latin typeface="+mn-lt"/>
              </a:rPr>
              <a:t>The</a:t>
            </a:r>
            <a:r>
              <a:rPr lang="en-GB" sz="1200" b="1" dirty="0">
                <a:solidFill>
                  <a:srgbClr val="767676"/>
                </a:solidFill>
                <a:effectLst/>
                <a:latin typeface="+mn-lt"/>
              </a:rPr>
              <a:t> Dublin Food Chain</a:t>
            </a:r>
            <a:r>
              <a:rPr lang="en-GB" sz="1200" dirty="0">
                <a:solidFill>
                  <a:srgbClr val="767676"/>
                </a:solidFill>
                <a:effectLst/>
                <a:latin typeface="+mn-lt"/>
              </a:rPr>
              <a:t> is a marketing and networking forum that represents many of the outstanding food and drink producers, retailer,&amp; distributors that are based throughout Dublin City and County.</a:t>
            </a:r>
          </a:p>
          <a:p>
            <a:pPr marL="800100" lvl="1" indent="-342900">
              <a:lnSpc>
                <a:spcPct val="115000"/>
              </a:lnSpc>
              <a:spcAft>
                <a:spcPts val="25"/>
              </a:spcAft>
              <a:buFont typeface="Symbol" panose="05050102010706020507" pitchFamily="18" charset="2"/>
              <a:buChar char=""/>
            </a:pPr>
            <a:r>
              <a:rPr lang="en-GB" sz="1200" dirty="0">
                <a:latin typeface="+mn-lt"/>
              </a:rPr>
              <a:t>Dublin Food Chain is a collaborative initiative of Local Enterprise Offices in the Dublin area, and supported by Bord Bia. The Dublin Food Chain is part of an ongoing effort to harness the power of the 'collective', in order to ensure that Co. Dublin's unique food heritage benefits from the attention it deserves</a:t>
            </a:r>
            <a:endParaRPr lang="en-GB" sz="1200" dirty="0">
              <a:solidFill>
                <a:srgbClr val="767676"/>
              </a:solidFill>
              <a:effectLst/>
              <a:latin typeface="+mn-lt"/>
            </a:endParaRPr>
          </a:p>
          <a:p>
            <a:pPr marL="457200" lvl="1" indent="0">
              <a:lnSpc>
                <a:spcPct val="115000"/>
              </a:lnSpc>
              <a:spcAft>
                <a:spcPts val="25"/>
              </a:spcAft>
              <a:buFont typeface="Symbol" panose="05050102010706020507" pitchFamily="18" charset="2"/>
              <a:buNone/>
            </a:pPr>
            <a:r>
              <a:rPr lang="en-IE" sz="1200" dirty="0">
                <a:latin typeface="+mn-lt"/>
                <a:ea typeface="Times New Roman" panose="02020603050405020304" pitchFamily="18" charset="0"/>
                <a:cs typeface="Calibri" panose="020F0502020204030204" pitchFamily="34" charset="0"/>
              </a:rPr>
              <a:t> </a:t>
            </a:r>
          </a:p>
          <a:p>
            <a:pPr marL="800100" lvl="1" indent="-342900">
              <a:lnSpc>
                <a:spcPct val="115000"/>
              </a:lnSpc>
              <a:spcAft>
                <a:spcPts val="25"/>
              </a:spcAft>
              <a:buFont typeface="Symbol" panose="05050102010706020507" pitchFamily="18" charset="2"/>
              <a:buChar char=""/>
            </a:pPr>
            <a:r>
              <a:rPr lang="en-IE" sz="1200" dirty="0">
                <a:latin typeface="+mn-lt"/>
                <a:ea typeface="Times New Roman" panose="02020603050405020304" pitchFamily="18" charset="0"/>
                <a:cs typeface="Calibri" panose="020F0502020204030204" pitchFamily="34" charset="0"/>
              </a:rPr>
              <a:t>NEWS /	SCENE / 	Micro Exporters / 	Lean </a:t>
            </a:r>
          </a:p>
          <a:p>
            <a:pPr marL="800100" lvl="1" indent="-342900">
              <a:lnSpc>
                <a:spcPct val="115000"/>
              </a:lnSpc>
              <a:spcAft>
                <a:spcPts val="25"/>
              </a:spcAft>
              <a:buFont typeface="Symbol" panose="05050102010706020507" pitchFamily="18" charset="2"/>
              <a:buChar char=""/>
            </a:pPr>
            <a:endParaRPr lang="en-IE" sz="1200" dirty="0">
              <a:effectLst/>
              <a:latin typeface="+mn-lt"/>
              <a:ea typeface="Calibri" panose="020F0502020204030204" pitchFamily="34" charset="0"/>
              <a:cs typeface="Calibri" panose="020F0502020204030204" pitchFamily="34" charset="0"/>
            </a:endParaRPr>
          </a:p>
          <a:p>
            <a:pPr algn="just">
              <a:spcBef>
                <a:spcPts val="1200"/>
              </a:spcBef>
              <a:spcAft>
                <a:spcPts val="800"/>
              </a:spcAft>
              <a:tabLst>
                <a:tab pos="5487035" algn="l"/>
              </a:tabLst>
            </a:pPr>
            <a:r>
              <a:rPr lang="en-IE" sz="1200" dirty="0">
                <a:solidFill>
                  <a:srgbClr val="0070C0"/>
                </a:solidFill>
                <a:latin typeface="+mn-lt"/>
              </a:rPr>
              <a:t>Actively promoted the benefits of membership</a:t>
            </a:r>
          </a:p>
          <a:p>
            <a:pPr algn="just">
              <a:spcBef>
                <a:spcPts val="1200"/>
              </a:spcBef>
              <a:spcAft>
                <a:spcPts val="800"/>
              </a:spcAft>
              <a:tabLst>
                <a:tab pos="5487035" algn="l"/>
              </a:tabLst>
            </a:pPr>
            <a:r>
              <a:rPr lang="en-IE" sz="1200" dirty="0">
                <a:solidFill>
                  <a:srgbClr val="0070C0"/>
                </a:solidFill>
                <a:latin typeface="+mn-lt"/>
              </a:rPr>
              <a:t>Focus on developing the business skills of the members</a:t>
            </a:r>
          </a:p>
          <a:p>
            <a:pPr algn="just">
              <a:spcBef>
                <a:spcPts val="1200"/>
              </a:spcBef>
              <a:spcAft>
                <a:spcPts val="800"/>
              </a:spcAft>
              <a:tabLst>
                <a:tab pos="5487035" algn="l"/>
              </a:tabLst>
            </a:pPr>
            <a:r>
              <a:rPr lang="en-IE" sz="1200" dirty="0">
                <a:solidFill>
                  <a:srgbClr val="0070C0"/>
                </a:solidFill>
                <a:latin typeface="+mn-lt"/>
              </a:rPr>
              <a:t>Work with a steering group to guide the development</a:t>
            </a:r>
          </a:p>
          <a:p>
            <a:pPr algn="just">
              <a:spcBef>
                <a:spcPts val="1200"/>
              </a:spcBef>
              <a:spcAft>
                <a:spcPts val="800"/>
              </a:spcAft>
              <a:tabLst>
                <a:tab pos="5487035" algn="l"/>
              </a:tabLst>
            </a:pPr>
            <a:r>
              <a:rPr lang="en-IE" sz="1200" dirty="0">
                <a:solidFill>
                  <a:srgbClr val="0070C0"/>
                </a:solidFill>
                <a:latin typeface="+mn-lt"/>
              </a:rPr>
              <a:t>Survey members to understand the diversity and help guide the activities of the network</a:t>
            </a:r>
          </a:p>
          <a:p>
            <a:pPr algn="just">
              <a:spcBef>
                <a:spcPts val="1200"/>
              </a:spcBef>
              <a:spcAft>
                <a:spcPts val="800"/>
              </a:spcAft>
              <a:tabLst>
                <a:tab pos="5487035" algn="l"/>
              </a:tabLst>
            </a:pPr>
            <a:r>
              <a:rPr lang="en-IE" sz="1200" dirty="0">
                <a:solidFill>
                  <a:srgbClr val="0070C0"/>
                </a:solidFill>
                <a:latin typeface="+mn-lt"/>
              </a:rPr>
              <a:t>Encourage member to member engagement</a:t>
            </a:r>
          </a:p>
          <a:p>
            <a:pPr algn="just">
              <a:spcBef>
                <a:spcPts val="1200"/>
              </a:spcBef>
              <a:spcAft>
                <a:spcPts val="800"/>
              </a:spcAft>
              <a:tabLst>
                <a:tab pos="5487035" algn="l"/>
              </a:tabLst>
            </a:pPr>
            <a:r>
              <a:rPr lang="en-IE" sz="1200" dirty="0">
                <a:solidFill>
                  <a:srgbClr val="0070C0"/>
                </a:solidFill>
                <a:latin typeface="+mn-lt"/>
              </a:rPr>
              <a:t>Set out s progressive calendar of training addressing core business areas.</a:t>
            </a:r>
          </a:p>
          <a:p>
            <a:pPr algn="just">
              <a:spcBef>
                <a:spcPts val="1200"/>
              </a:spcBef>
              <a:spcAft>
                <a:spcPts val="800"/>
              </a:spcAft>
              <a:tabLst>
                <a:tab pos="5487035" algn="l"/>
              </a:tabLst>
            </a:pPr>
            <a:r>
              <a:rPr lang="en-IE" sz="1200" dirty="0">
                <a:solidFill>
                  <a:srgbClr val="0070C0"/>
                </a:solidFill>
                <a:latin typeface="+mn-lt"/>
              </a:rPr>
              <a:t>Provide for networking events to encourage collaboration</a:t>
            </a:r>
          </a:p>
          <a:p>
            <a:pPr marL="800100" lvl="1" indent="-342900">
              <a:lnSpc>
                <a:spcPct val="115000"/>
              </a:lnSpc>
              <a:spcAft>
                <a:spcPts val="25"/>
              </a:spcAft>
              <a:buFont typeface="Symbol" panose="05050102010706020507" pitchFamily="18" charset="2"/>
              <a:buChar char=""/>
            </a:pPr>
            <a:endParaRPr lang="en-IE" sz="1200" dirty="0">
              <a:effectLst/>
              <a:latin typeface="+mn-lt"/>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1200"/>
              </a:spcBef>
              <a:spcAft>
                <a:spcPts val="800"/>
              </a:spcAft>
              <a:buClrTx/>
              <a:buSzTx/>
              <a:buFontTx/>
              <a:buNone/>
              <a:tabLst>
                <a:tab pos="5487035" algn="l"/>
              </a:tabLst>
              <a:defRPr/>
            </a:pPr>
            <a:r>
              <a:rPr lang="en-IE" sz="1200" dirty="0">
                <a:solidFill>
                  <a:srgbClr val="FF0000"/>
                </a:solidFill>
                <a:latin typeface="+mn-lt"/>
                <a:ea typeface="Calibri" panose="020F0502020204030204" pitchFamily="34" charset="0"/>
                <a:cs typeface="Calibri" panose="020F0502020204030204" pitchFamily="34" charset="0"/>
              </a:rPr>
              <a:t>Year to date on 2021 we have a SCENE</a:t>
            </a:r>
            <a:r>
              <a:rPr lang="en-IE" sz="1200" dirty="0">
                <a:latin typeface="+mn-lt"/>
              </a:rPr>
              <a:t> – linking Creates and Designer as a network  for workshops, events and peer to peer facilitation and to members signpost to wider supporting service to grow Creative Enterprises </a:t>
            </a:r>
          </a:p>
          <a:p>
            <a:pPr algn="just">
              <a:lnSpc>
                <a:spcPct val="115000"/>
              </a:lnSpc>
              <a:spcBef>
                <a:spcPts val="1200"/>
              </a:spcBef>
              <a:spcAft>
                <a:spcPts val="800"/>
              </a:spcAft>
              <a:tabLst>
                <a:tab pos="5487035" algn="l"/>
              </a:tabLst>
            </a:pPr>
            <a:r>
              <a:rPr lang="en-IE" sz="1200" dirty="0">
                <a:solidFill>
                  <a:srgbClr val="FF0000"/>
                </a:solidFill>
                <a:latin typeface="+mn-lt"/>
                <a:ea typeface="Calibri" panose="020F0502020204030204" pitchFamily="34" charset="0"/>
                <a:cs typeface="Calibri" panose="020F0502020204030204" pitchFamily="34" charset="0"/>
              </a:rPr>
              <a:t>further Networks and setting up Exporters Network – which has just 30 members at present and next event is planned for December next.</a:t>
            </a:r>
          </a:p>
          <a:p>
            <a:pPr algn="just">
              <a:lnSpc>
                <a:spcPct val="115000"/>
              </a:lnSpc>
              <a:spcBef>
                <a:spcPts val="1200"/>
              </a:spcBef>
              <a:spcAft>
                <a:spcPts val="800"/>
              </a:spcAft>
              <a:tabLst>
                <a:tab pos="5487035" algn="l"/>
              </a:tabLst>
            </a:pPr>
            <a:endParaRPr lang="en-IE" sz="1200" dirty="0">
              <a:solidFill>
                <a:srgbClr val="FF0000"/>
              </a:solidFill>
              <a:effectLst/>
              <a:latin typeface="+mn-lt"/>
              <a:ea typeface="Calibri" panose="020F0502020204030204" pitchFamily="34" charset="0"/>
              <a:cs typeface="Calibri" panose="020F0502020204030204" pitchFamily="34" charset="0"/>
            </a:endParaRPr>
          </a:p>
          <a:p>
            <a:pPr algn="just">
              <a:lnSpc>
                <a:spcPct val="115000"/>
              </a:lnSpc>
              <a:spcBef>
                <a:spcPts val="1200"/>
              </a:spcBef>
              <a:spcAft>
                <a:spcPts val="800"/>
              </a:spcAft>
              <a:tabLst>
                <a:tab pos="5487035" algn="l"/>
              </a:tabLst>
            </a:pPr>
            <a:r>
              <a:rPr lang="en-IE" sz="1200" dirty="0">
                <a:solidFill>
                  <a:srgbClr val="FF0000"/>
                </a:solidFill>
                <a:effectLst/>
                <a:latin typeface="+mn-lt"/>
                <a:ea typeface="Calibri" panose="020F0502020204030204" pitchFamily="34" charset="0"/>
                <a:cs typeface="Calibri" panose="020F0502020204030204" pitchFamily="34" charset="0"/>
              </a:rPr>
              <a:t>Dublin Food Chain – Dublin Regional Collaboration</a:t>
            </a:r>
            <a:endParaRPr lang="en-IE" sz="1200" dirty="0">
              <a:solidFill>
                <a:srgbClr val="FF0000"/>
              </a:solidFill>
              <a:effectLst/>
              <a:latin typeface="+mn-lt"/>
              <a:ea typeface="Calibri" panose="020F0502020204030204" pitchFamily="34" charset="0"/>
              <a:cs typeface="Times New Roman" panose="02020603050405020304" pitchFamily="18" charset="0"/>
            </a:endParaRPr>
          </a:p>
          <a:p>
            <a:endParaRPr lang="en-IE" sz="1200" dirty="0">
              <a:latin typeface="+mn-lt"/>
            </a:endParaRPr>
          </a:p>
          <a:p>
            <a:r>
              <a:rPr lang="en-IE" sz="1200" b="1" dirty="0">
                <a:effectLst/>
                <a:latin typeface="+mn-lt"/>
                <a:ea typeface="Calibri" panose="020F0502020204030204" pitchFamily="34" charset="0"/>
                <a:cs typeface="Calibri" panose="020F0502020204030204" pitchFamily="34" charset="0"/>
              </a:rPr>
              <a:t>Clustering – key focus</a:t>
            </a:r>
          </a:p>
          <a:p>
            <a:r>
              <a:rPr lang="en-IE" sz="1200" dirty="0">
                <a:latin typeface="+mn-lt"/>
                <a:ea typeface="Calibri" panose="020F0502020204030204" pitchFamily="34" charset="0"/>
                <a:cs typeface="Calibri" panose="020F0502020204030204" pitchFamily="34" charset="0"/>
              </a:rPr>
              <a:t>Upskill on Clustering planned as a key Action under Dublin Regional enterprise Plan 2021-2024l Dublin Region LEO plan to </a:t>
            </a:r>
            <a:r>
              <a:rPr lang="en-IE" sz="1200" dirty="0">
                <a:effectLst/>
                <a:latin typeface="Calibri Light" panose="020F0302020204030204" pitchFamily="34" charset="0"/>
                <a:ea typeface="Times New Roman" panose="02020603050405020304" pitchFamily="18" charset="0"/>
              </a:rPr>
              <a:t>Develop a strategy to enable and cultivate the formation of sectoral clusters in the Dublin region. </a:t>
            </a:r>
            <a:r>
              <a:rPr lang="en-IE" sz="1200" dirty="0">
                <a:latin typeface="+mn-lt"/>
                <a:ea typeface="Calibri" panose="020F0502020204030204" pitchFamily="34" charset="0"/>
                <a:cs typeface="Calibri" panose="020F0502020204030204" pitchFamily="34" charset="0"/>
              </a:rPr>
              <a:t> </a:t>
            </a:r>
            <a:endParaRPr lang="en-IE" sz="1200" dirty="0">
              <a:effectLst/>
              <a:latin typeface="+mn-lt"/>
              <a:ea typeface="Calibri" panose="020F0502020204030204" pitchFamily="34" charset="0"/>
              <a:cs typeface="Calibri" panose="020F0502020204030204" pitchFamily="34" charset="0"/>
            </a:endParaRPr>
          </a:p>
          <a:p>
            <a:pPr marL="800100" lvl="1" indent="-342900" algn="just">
              <a:lnSpc>
                <a:spcPct val="115000"/>
              </a:lnSpc>
              <a:spcAft>
                <a:spcPts val="25"/>
              </a:spcAft>
              <a:buFont typeface="Symbol" panose="05050102010706020507" pitchFamily="18" charset="2"/>
              <a:buChar char=""/>
            </a:pPr>
            <a:r>
              <a:rPr lang="en-IE" sz="1200" b="1" dirty="0">
                <a:effectLst/>
                <a:latin typeface="+mn-lt"/>
                <a:ea typeface="Calibri" panose="020F0502020204030204" pitchFamily="34" charset="0"/>
                <a:cs typeface="Calibri" panose="020F0502020204030204" pitchFamily="34" charset="0"/>
              </a:rPr>
              <a:t>South Dublin Med-Tech/ Bio Tech Cluster in association with Tallaght Hospital and TU Dublin Tallaght &amp;</a:t>
            </a:r>
          </a:p>
          <a:p>
            <a:pPr marL="800100" lvl="1" indent="-342900" algn="just">
              <a:lnSpc>
                <a:spcPct val="115000"/>
              </a:lnSpc>
              <a:spcAft>
                <a:spcPts val="25"/>
              </a:spcAft>
              <a:buFont typeface="Symbol" panose="05050102010706020507" pitchFamily="18" charset="2"/>
              <a:buChar char=""/>
            </a:pPr>
            <a:r>
              <a:rPr lang="en-IE" sz="1200" b="1" dirty="0">
                <a:effectLst/>
                <a:latin typeface="+mn-lt"/>
                <a:ea typeface="Times New Roman" panose="02020603050405020304" pitchFamily="18" charset="0"/>
                <a:cs typeface="Calibri" panose="020F0502020204030204" pitchFamily="34" charset="0"/>
              </a:rPr>
              <a:t>South Dublin Tech cluster</a:t>
            </a:r>
          </a:p>
          <a:p>
            <a:pPr marL="342900" lvl="0" indent="-342900" algn="just">
              <a:lnSpc>
                <a:spcPct val="115000"/>
              </a:lnSpc>
              <a:spcAft>
                <a:spcPts val="25"/>
              </a:spcAft>
              <a:buFont typeface="Symbol" panose="05050102010706020507" pitchFamily="18" charset="2"/>
              <a:buChar cha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17</a:t>
            </a:fld>
            <a:endParaRPr lang="en-IE"/>
          </a:p>
        </p:txBody>
      </p:sp>
    </p:spTree>
    <p:extLst>
      <p:ext uri="{BB962C8B-B14F-4D97-AF65-F5344CB8AC3E}">
        <p14:creationId xmlns:p14="http://schemas.microsoft.com/office/powerpoint/2010/main" val="3920332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18</a:t>
            </a:fld>
            <a:endParaRPr lang="en-IE"/>
          </a:p>
        </p:txBody>
      </p:sp>
    </p:spTree>
    <p:extLst>
      <p:ext uri="{BB962C8B-B14F-4D97-AF65-F5344CB8AC3E}">
        <p14:creationId xmlns:p14="http://schemas.microsoft.com/office/powerpoint/2010/main" val="313178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solidFill>
                  <a:srgbClr val="2E75B6"/>
                </a:solidFill>
                <a:effectLst/>
                <a:latin typeface="Calibri" panose="020F0502020204030204" pitchFamily="34" charset="0"/>
                <a:ea typeface="Calibri" panose="020F0502020204030204" pitchFamily="34" charset="0"/>
                <a:cs typeface="Calibri" panose="020F0502020204030204" pitchFamily="34" charset="0"/>
              </a:rPr>
              <a:t>Key Stats Review recent years and discuss to date</a:t>
            </a:r>
          </a:p>
          <a:p>
            <a:endParaRPr lang="en-IE" sz="1200" dirty="0">
              <a:solidFill>
                <a:srgbClr val="2E75B6"/>
              </a:solidFill>
              <a:effectLst/>
              <a:latin typeface="Calibri" panose="020F0502020204030204" pitchFamily="34" charset="0"/>
              <a:cs typeface="Calibri" panose="020F0502020204030204" pitchFamily="34" charset="0"/>
            </a:endParaRPr>
          </a:p>
          <a:p>
            <a:pPr algn="just">
              <a:lnSpc>
                <a:spcPct val="115000"/>
              </a:lnSpc>
              <a:spcBef>
                <a:spcPts val="1200"/>
              </a:spcBef>
              <a:spcAft>
                <a:spcPts val="800"/>
              </a:spcAft>
              <a:tabLst>
                <a:tab pos="5487035" algn="l"/>
              </a:tabLst>
            </a:pPr>
            <a:r>
              <a:rPr lang="en-IE" sz="1200" dirty="0">
                <a:effectLst/>
                <a:latin typeface="Calibri" panose="020F0502020204030204" pitchFamily="34" charset="0"/>
                <a:ea typeface="Calibri" panose="020F0502020204030204" pitchFamily="34" charset="0"/>
                <a:cs typeface="Calibri" panose="020F0502020204030204" pitchFamily="34" charset="0"/>
              </a:rPr>
              <a:t>During the past 2017 to 2021 period South Dublin recorded a steady level of achievement in the numbers of entrepreneurs, owners and managers who successfully accessed financial supports and enabling them to plan, grow and sustain productivity, innovation, and competitiveness.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1200"/>
              </a:spcBef>
              <a:spcAft>
                <a:spcPts val="800"/>
              </a:spcAft>
              <a:tabLst>
                <a:tab pos="5487035" algn="l"/>
              </a:tabLst>
            </a:pPr>
            <a:r>
              <a:rPr lang="en-IE" sz="1200" dirty="0">
                <a:effectLst/>
                <a:latin typeface="Calibri" panose="020F0502020204030204" pitchFamily="34" charset="0"/>
                <a:ea typeface="Calibri" panose="020F0502020204030204" pitchFamily="34" charset="0"/>
                <a:cs typeface="Calibri" panose="020F0502020204030204" pitchFamily="34" charset="0"/>
              </a:rPr>
              <a:t>Successful funding applications increased year on year from 18 in 2018 to 30 in 2020 across Feasibility, Priming and Business Expansion.</a:t>
            </a:r>
          </a:p>
          <a:p>
            <a:pPr algn="just">
              <a:lnSpc>
                <a:spcPct val="115000"/>
              </a:lnSpc>
              <a:spcBef>
                <a:spcPts val="1200"/>
              </a:spcBef>
              <a:spcAft>
                <a:spcPts val="800"/>
              </a:spcAft>
              <a:tabLst>
                <a:tab pos="5487035" algn="l"/>
              </a:tabLst>
            </a:pPr>
            <a:r>
              <a:rPr lang="en-IE" sz="1200" dirty="0">
                <a:solidFill>
                  <a:srgbClr val="FF0000"/>
                </a:solidFill>
                <a:latin typeface="Calibri" panose="020F0502020204030204" pitchFamily="34" charset="0"/>
                <a:ea typeface="Calibri" panose="020F0502020204030204" pitchFamily="34" charset="0"/>
                <a:cs typeface="Calibri" panose="020F0502020204030204" pitchFamily="34" charset="0"/>
              </a:rPr>
              <a:t>Year to date on 2021 we have a further………………………….</a:t>
            </a:r>
            <a:endParaRPr lang="en-I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19</a:t>
            </a:fld>
            <a:endParaRPr lang="en-IE"/>
          </a:p>
        </p:txBody>
      </p:sp>
    </p:spTree>
    <p:extLst>
      <p:ext uri="{BB962C8B-B14F-4D97-AF65-F5344CB8AC3E}">
        <p14:creationId xmlns:p14="http://schemas.microsoft.com/office/powerpoint/2010/main" val="916159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dirty="0">
                <a:latin typeface="+mn-lt"/>
              </a:rPr>
              <a:t>South Dublin LEO Development Plan Framework 2021-2024</a:t>
            </a:r>
          </a:p>
          <a:p>
            <a:pPr marL="342900" lvl="0" indent="-342900" algn="l">
              <a:lnSpc>
                <a:spcPct val="115000"/>
              </a:lnSpc>
              <a:spcAft>
                <a:spcPts val="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Increase exports</a:t>
            </a:r>
            <a:endParaRPr lang="en-IE" sz="1200" dirty="0">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Build resilience </a:t>
            </a:r>
            <a:endParaRPr lang="en-IE" sz="1200" dirty="0">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Increase productivity </a:t>
            </a:r>
            <a:endParaRPr lang="en-IE" sz="1200" dirty="0">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Prepare for the Low carbon economy </a:t>
            </a:r>
            <a:endParaRPr lang="en-IE" sz="1200" dirty="0">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Embrace the Digital economy </a:t>
            </a:r>
            <a:endParaRPr lang="en-IE" sz="1200" dirty="0">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Innovate</a:t>
            </a:r>
            <a:endParaRPr lang="en-IE" sz="1200" dirty="0">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Be managed by ambitious &amp; capable individuals</a:t>
            </a:r>
            <a:endParaRPr lang="en-IE" sz="1200" dirty="0">
              <a:effectLst/>
              <a:latin typeface="+mn-lt"/>
              <a:ea typeface="Calibri" panose="020F0502020204030204" pitchFamily="34" charset="0"/>
              <a:cs typeface="Times New Roman" panose="02020603050405020304" pitchFamily="18" charset="0"/>
            </a:endParaRPr>
          </a:p>
          <a:p>
            <a:pPr marL="342900" lvl="0" indent="-342900" algn="l">
              <a:lnSpc>
                <a:spcPct val="115000"/>
              </a:lnSpc>
              <a:spcAft>
                <a:spcPts val="80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Fuel regional growth</a:t>
            </a:r>
            <a:endParaRPr lang="en-IE" sz="1200" dirty="0">
              <a:effectLst/>
              <a:latin typeface="+mn-lt"/>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20</a:t>
            </a:fld>
            <a:endParaRPr lang="en-IE"/>
          </a:p>
        </p:txBody>
      </p:sp>
    </p:spTree>
    <p:extLst>
      <p:ext uri="{BB962C8B-B14F-4D97-AF65-F5344CB8AC3E}">
        <p14:creationId xmlns:p14="http://schemas.microsoft.com/office/powerpoint/2010/main" val="3451883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OI – expertise</a:t>
            </a:r>
          </a:p>
          <a:p>
            <a:r>
              <a:rPr lang="en-IE" dirty="0" err="1"/>
              <a:t>Oppoerunities</a:t>
            </a:r>
            <a:r>
              <a:rPr lang="en-IE" dirty="0"/>
              <a:t> for Tallaght Innovation Centre to network with UK Innovation Centres</a:t>
            </a:r>
          </a:p>
          <a:p>
            <a:r>
              <a:rPr lang="en-IE" dirty="0"/>
              <a:t>Allow us to hold Networking and other Events for  the wider business community</a:t>
            </a:r>
          </a:p>
        </p:txBody>
      </p:sp>
      <p:sp>
        <p:nvSpPr>
          <p:cNvPr id="4" name="Slide Number Placeholder 3"/>
          <p:cNvSpPr>
            <a:spLocks noGrp="1"/>
          </p:cNvSpPr>
          <p:nvPr>
            <p:ph type="sldNum" sz="quarter" idx="5"/>
          </p:nvPr>
        </p:nvSpPr>
        <p:spPr/>
        <p:txBody>
          <a:bodyPr/>
          <a:lstStyle/>
          <a:p>
            <a:fld id="{F3FF37C9-07F4-4661-A6DD-B79C8E8A78F9}" type="slidenum">
              <a:rPr lang="en-IE" smtClean="0"/>
              <a:t>21</a:t>
            </a:fld>
            <a:endParaRPr lang="en-IE"/>
          </a:p>
        </p:txBody>
      </p:sp>
    </p:spTree>
    <p:extLst>
      <p:ext uri="{BB962C8B-B14F-4D97-AF65-F5344CB8AC3E}">
        <p14:creationId xmlns:p14="http://schemas.microsoft.com/office/powerpoint/2010/main" val="3035285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dirty="0">
              <a:latin typeface="+mn-lt"/>
            </a:endParaRPr>
          </a:p>
          <a:p>
            <a:pPr marL="0" indent="0">
              <a:buNone/>
            </a:pPr>
            <a:r>
              <a:rPr lang="en-GB" sz="1200" dirty="0">
                <a:effectLst/>
                <a:latin typeface="+mn-lt"/>
                <a:ea typeface="Calibri" panose="020F0502020204030204" pitchFamily="34" charset="0"/>
              </a:rPr>
              <a:t>AWS Think Big Space Tallaght</a:t>
            </a:r>
          </a:p>
          <a:p>
            <a:pPr marL="0" indent="0">
              <a:buNone/>
            </a:pPr>
            <a:r>
              <a:rPr lang="en-GB" sz="1200" dirty="0">
                <a:latin typeface="+mn-lt"/>
                <a:ea typeface="Calibri" panose="020F0502020204030204" pitchFamily="34" charset="0"/>
              </a:rPr>
              <a:t>Collaboration between SDCC / AWS / LEO and Foroige</a:t>
            </a:r>
            <a:endParaRPr lang="en-IE" sz="1200" dirty="0">
              <a:effectLst/>
              <a:latin typeface="+mn-lt"/>
              <a:ea typeface="Calibri" panose="020F0502020204030204" pitchFamily="34" charset="0"/>
            </a:endParaRPr>
          </a:p>
          <a:p>
            <a:pPr>
              <a:buFont typeface="Wingdings" panose="05000000000000000000" pitchFamily="2" charset="2"/>
              <a:buChar char="Ø"/>
            </a:pPr>
            <a:r>
              <a:rPr lang="en-GB" sz="1200" dirty="0">
                <a:effectLst/>
                <a:latin typeface="+mn-lt"/>
                <a:ea typeface="Calibri" panose="020F0502020204030204" pitchFamily="34" charset="0"/>
              </a:rPr>
              <a:t>Ensure that students, staff and the community have equity and access to resources for learning about cloud computing and technology </a:t>
            </a:r>
            <a:endParaRPr lang="en-IE" sz="1200" dirty="0">
              <a:effectLst/>
              <a:latin typeface="+mn-lt"/>
              <a:ea typeface="Calibri" panose="020F0502020204030204" pitchFamily="34" charset="0"/>
            </a:endParaRPr>
          </a:p>
          <a:p>
            <a:pPr>
              <a:buFont typeface="Wingdings" panose="05000000000000000000" pitchFamily="2" charset="2"/>
              <a:buChar char="Ø"/>
            </a:pPr>
            <a:r>
              <a:rPr lang="en-GB" sz="1200" dirty="0">
                <a:effectLst/>
                <a:latin typeface="+mn-lt"/>
                <a:ea typeface="Calibri" panose="020F0502020204030204" pitchFamily="34" charset="0"/>
              </a:rPr>
              <a:t>Become an educational incubator empowering students, staff and community to solve real-world problems through technology.</a:t>
            </a:r>
            <a:endParaRPr lang="en-IE" sz="1200" dirty="0">
              <a:effectLst/>
              <a:latin typeface="+mn-lt"/>
              <a:ea typeface="Calibri" panose="020F0502020204030204" pitchFamily="34" charset="0"/>
            </a:endParaRPr>
          </a:p>
          <a:p>
            <a:pPr>
              <a:buFont typeface="Wingdings" panose="05000000000000000000" pitchFamily="2" charset="2"/>
              <a:buChar char="Ø"/>
            </a:pPr>
            <a:r>
              <a:rPr lang="en-GB" sz="1200" dirty="0">
                <a:effectLst/>
                <a:latin typeface="+mn-lt"/>
                <a:ea typeface="Calibri" panose="020F0502020204030204" pitchFamily="34" charset="0"/>
              </a:rPr>
              <a:t>Be a catalyst to inspire future builders through discovery, innovation, and creativity.</a:t>
            </a:r>
            <a:endParaRPr lang="en-IE" sz="1200" dirty="0">
              <a:effectLst/>
              <a:latin typeface="+mn-lt"/>
              <a:ea typeface="Calibri" panose="020F0502020204030204" pitchFamily="34" charset="0"/>
            </a:endParaRPr>
          </a:p>
          <a:p>
            <a:pPr>
              <a:buFont typeface="Wingdings" panose="05000000000000000000" pitchFamily="2" charset="2"/>
              <a:buChar char="Ø"/>
            </a:pPr>
            <a:r>
              <a:rPr lang="en-GB" sz="1200" dirty="0">
                <a:effectLst/>
                <a:latin typeface="+mn-lt"/>
                <a:ea typeface="Calibri" panose="020F0502020204030204" pitchFamily="34" charset="0"/>
              </a:rPr>
              <a:t>Provide a unique learning environment.</a:t>
            </a:r>
            <a:endParaRPr lang="en-IE" sz="1200" dirty="0">
              <a:effectLst/>
              <a:latin typeface="+mn-lt"/>
              <a:ea typeface="Calibri" panose="020F0502020204030204" pitchFamily="34" charset="0"/>
            </a:endParaRPr>
          </a:p>
          <a:p>
            <a:pPr>
              <a:buFont typeface="Wingdings" panose="05000000000000000000" pitchFamily="2" charset="2"/>
              <a:buChar char="Ø"/>
            </a:pPr>
            <a:r>
              <a:rPr lang="en-GB" sz="1200" dirty="0">
                <a:effectLst/>
                <a:latin typeface="+mn-lt"/>
                <a:ea typeface="Calibri" panose="020F0502020204030204" pitchFamily="34" charset="0"/>
              </a:rPr>
              <a:t>Provide adult learners opportunities to improve their skills and knowledge of technology as potential applicants for the tech workforce</a:t>
            </a:r>
            <a:endParaRPr lang="en-IE" sz="1200" dirty="0">
              <a:effectLst/>
              <a:latin typeface="+mn-lt"/>
              <a:ea typeface="Calibri" panose="020F0502020204030204" pitchFamily="34" charset="0"/>
            </a:endParaRPr>
          </a:p>
          <a:p>
            <a:pPr lvl="1"/>
            <a:endParaRPr lang="en-IE" sz="1200">
              <a:latin typeface="+mn-lt"/>
            </a:endParaRPr>
          </a:p>
          <a:p>
            <a:endParaRPr lang="en-IE" sz="1200">
              <a:latin typeface="+mn-lt"/>
            </a:endParaRPr>
          </a:p>
          <a:p>
            <a:r>
              <a:rPr lang="en-IE" sz="1200" dirty="0">
                <a:latin typeface="+mn-lt"/>
              </a:rPr>
              <a:t>Food Sector Focus</a:t>
            </a:r>
          </a:p>
          <a:p>
            <a:pPr lvl="1"/>
            <a:r>
              <a:rPr lang="en-IE" sz="1200" dirty="0">
                <a:latin typeface="+mn-lt"/>
              </a:rPr>
              <a:t>Draft Strategic Food Sector Plan 2022-2025 </a:t>
            </a:r>
          </a:p>
          <a:p>
            <a:r>
              <a:rPr lang="en-GB" sz="1200" i="1" dirty="0">
                <a:effectLst/>
                <a:latin typeface="+mn-lt"/>
                <a:ea typeface="Calibri" panose="020F0502020204030204" pitchFamily="34" charset="0"/>
                <a:cs typeface="Times New Roman" panose="02020603050405020304" pitchFamily="18" charset="0"/>
              </a:rPr>
              <a:t>Our Vision</a:t>
            </a:r>
            <a:endParaRPr lang="en-IE" sz="1200" dirty="0">
              <a:effectLst/>
              <a:latin typeface="+mn-lt"/>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effectLst/>
                <a:latin typeface="+mn-lt"/>
                <a:ea typeface="Calibri" panose="020F0502020204030204" pitchFamily="34" charset="0"/>
                <a:cs typeface="Times New Roman" panose="02020603050405020304" pitchFamily="18" charset="0"/>
              </a:rPr>
              <a:t>For South Dublin to be the ‘go to’ location for innovative and sustainable food producers to start and grow their food business within a thriving, vibrant and attractive county where food is created by the community, for the community, within the community.  </a:t>
            </a:r>
          </a:p>
          <a:p>
            <a:pPr algn="just">
              <a:lnSpc>
                <a:spcPct val="107000"/>
              </a:lnSpc>
              <a:spcAft>
                <a:spcPts val="800"/>
              </a:spcAft>
            </a:pPr>
            <a:r>
              <a:rPr lang="en-GB" sz="1200" dirty="0">
                <a:effectLst/>
                <a:latin typeface="+mn-lt"/>
                <a:cs typeface="Times New Roman" panose="02020603050405020304" pitchFamily="18" charset="0"/>
              </a:rPr>
              <a:t>Opportunity for expansion for Food Producers – additional production units / food consumers and retailers – indoor/covered market </a:t>
            </a:r>
            <a:endParaRPr lang="en-IE" sz="1200" dirty="0">
              <a:latin typeface="+mn-lt"/>
            </a:endParaRPr>
          </a:p>
          <a:p>
            <a:endParaRPr lang="en-IE" sz="1200" dirty="0">
              <a:latin typeface="+mn-lt"/>
            </a:endParaRPr>
          </a:p>
          <a:p>
            <a:r>
              <a:rPr lang="en-IE" sz="1200" dirty="0">
                <a:latin typeface="+mn-lt"/>
              </a:rPr>
              <a:t>Tourism , Craft and Design Sectors Focus</a:t>
            </a:r>
          </a:p>
          <a:p>
            <a:pPr lvl="1"/>
            <a:r>
              <a:rPr lang="en-IE" sz="1200" dirty="0">
                <a:effectLst/>
                <a:latin typeface="+mn-lt"/>
                <a:ea typeface="Calibri" panose="020F0502020204030204" pitchFamily="34" charset="0"/>
                <a:cs typeface="Calibri" panose="020F0502020204030204" pitchFamily="34" charset="0"/>
              </a:rPr>
              <a:t>Delivery of new Tourism (capital) projects will create new business opportunities – namely DMVC and Rathfarnham Courtyard &amp; Stables</a:t>
            </a:r>
            <a:endParaRPr lang="en-IE" sz="1200" dirty="0">
              <a:effectLst/>
              <a:latin typeface="+mn-lt"/>
              <a:ea typeface="Calibri" panose="020F0502020204030204" pitchFamily="34" charset="0"/>
              <a:cs typeface="Times New Roman" panose="02020603050405020304" pitchFamily="18" charset="0"/>
            </a:endParaRPr>
          </a:p>
          <a:p>
            <a:pPr lvl="1"/>
            <a:r>
              <a:rPr lang="en-IE" sz="1200" dirty="0">
                <a:latin typeface="+mn-lt"/>
              </a:rPr>
              <a:t>Development of strong ‘Food sector’ will enhance the local and visitor experience</a:t>
            </a:r>
          </a:p>
          <a:p>
            <a:endParaRPr lang="en-IE" sz="1200" dirty="0">
              <a:latin typeface="+mn-lt"/>
            </a:endParaRPr>
          </a:p>
          <a:p>
            <a:r>
              <a:rPr lang="en-IE" sz="1200" dirty="0">
                <a:latin typeface="+mn-lt"/>
              </a:rPr>
              <a:t>Schools Enterprise Programme</a:t>
            </a:r>
          </a:p>
          <a:p>
            <a:pPr lvl="1"/>
            <a:r>
              <a:rPr lang="en-IE" sz="1200" dirty="0">
                <a:latin typeface="+mn-lt"/>
              </a:rPr>
              <a:t>Targeting increased 2021/22 engagement with additional workshops  enhanced resources (digital also) and mentoring support for our future schools programme</a:t>
            </a:r>
          </a:p>
          <a:p>
            <a:pPr lvl="1"/>
            <a:endParaRPr lang="en-IE" sz="1200" dirty="0">
              <a:latin typeface="+mn-lt"/>
            </a:endParaRPr>
          </a:p>
          <a:p>
            <a:pPr lvl="1"/>
            <a:endParaRPr lang="en-IE" sz="1200" dirty="0">
              <a:latin typeface="+mn-lt"/>
            </a:endParaRPr>
          </a:p>
          <a:p>
            <a:pPr lvl="1"/>
            <a:r>
              <a:rPr lang="en-IE" sz="1200" dirty="0">
                <a:latin typeface="+mn-lt"/>
              </a:rPr>
              <a:t>Copy on Tourism</a:t>
            </a:r>
          </a:p>
          <a:p>
            <a:pPr lvl="1"/>
            <a:endParaRPr lang="en-IE" dirty="0">
              <a:latin typeface="+mj-lt"/>
            </a:endParaRP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22</a:t>
            </a:fld>
            <a:endParaRPr lang="en-IE"/>
          </a:p>
        </p:txBody>
      </p:sp>
    </p:spTree>
    <p:extLst>
      <p:ext uri="{BB962C8B-B14F-4D97-AF65-F5344CB8AC3E}">
        <p14:creationId xmlns:p14="http://schemas.microsoft.com/office/powerpoint/2010/main" val="349151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4</a:t>
            </a:fld>
            <a:endParaRPr lang="en-IE"/>
          </a:p>
        </p:txBody>
      </p:sp>
    </p:spTree>
    <p:extLst>
      <p:ext uri="{BB962C8B-B14F-4D97-AF65-F5344CB8AC3E}">
        <p14:creationId xmlns:p14="http://schemas.microsoft.com/office/powerpoint/2010/main" val="2225567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b="1" dirty="0">
              <a:effectLst/>
              <a:latin typeface="+mn-lt"/>
              <a:ea typeface="Calibri" panose="020F0502020204030204" pitchFamily="34" charset="0"/>
              <a:cs typeface="Calibri" panose="020F0502020204030204" pitchFamily="34" charset="0"/>
            </a:endParaRPr>
          </a:p>
          <a:p>
            <a:r>
              <a:rPr lang="en-IE" sz="1200" b="1" dirty="0">
                <a:effectLst/>
                <a:latin typeface="+mn-lt"/>
                <a:ea typeface="Calibri" panose="020F0502020204030204" pitchFamily="34" charset="0"/>
                <a:cs typeface="Calibri" panose="020F0502020204030204" pitchFamily="34" charset="0"/>
              </a:rPr>
              <a:t>Currently actioning our Strategic Priorities</a:t>
            </a:r>
          </a:p>
          <a:p>
            <a:endParaRPr lang="en-IE" sz="1200" b="1" dirty="0">
              <a:effectLst/>
              <a:latin typeface="+mn-lt"/>
              <a:ea typeface="Calibri" panose="020F0502020204030204" pitchFamily="34" charset="0"/>
              <a:cs typeface="Calibri" panose="020F0502020204030204" pitchFamily="34" charset="0"/>
            </a:endParaRPr>
          </a:p>
          <a:p>
            <a:r>
              <a:rPr lang="en-IE" sz="1200" b="1" dirty="0">
                <a:effectLst/>
                <a:latin typeface="+mn-lt"/>
                <a:ea typeface="Calibri" panose="020F0502020204030204" pitchFamily="34" charset="0"/>
                <a:cs typeface="Calibri" panose="020F0502020204030204" pitchFamily="34" charset="0"/>
              </a:rPr>
              <a:t>Continuing to expand and grow our Networks</a:t>
            </a:r>
          </a:p>
          <a:p>
            <a:r>
              <a:rPr lang="en-IE" sz="1200" dirty="0">
                <a:latin typeface="+mn-lt"/>
                <a:ea typeface="Calibri" panose="020F0502020204030204" pitchFamily="34" charset="0"/>
                <a:cs typeface="Calibri" panose="020F0502020204030204" pitchFamily="34" charset="0"/>
              </a:rPr>
              <a:t>Need as a group to Upskill on Clustering – this is planned under Dublin Regional enterprise Plan for all LEO to support plans to explore o</a:t>
            </a:r>
            <a:r>
              <a:rPr lang="en-IE" sz="1200" dirty="0">
                <a:effectLst/>
                <a:latin typeface="+mn-lt"/>
                <a:ea typeface="Calibri" panose="020F0502020204030204" pitchFamily="34" charset="0"/>
                <a:cs typeface="Calibri" panose="020F0502020204030204" pitchFamily="34" charset="0"/>
              </a:rPr>
              <a:t>pportunities to develop </a:t>
            </a:r>
            <a:r>
              <a:rPr lang="en-IE" sz="1200" dirty="0">
                <a:latin typeface="+mn-lt"/>
                <a:ea typeface="Calibri" panose="020F0502020204030204" pitchFamily="34" charset="0"/>
                <a:cs typeface="Calibri" panose="020F0502020204030204" pitchFamily="34" charset="0"/>
              </a:rPr>
              <a:t>l</a:t>
            </a:r>
            <a:r>
              <a:rPr lang="en-IE" sz="1200" dirty="0">
                <a:effectLst/>
                <a:latin typeface="+mn-lt"/>
                <a:ea typeface="Calibri" panose="020F0502020204030204" pitchFamily="34" charset="0"/>
                <a:cs typeface="Calibri" panose="020F0502020204030204" pitchFamily="34" charset="0"/>
              </a:rPr>
              <a:t>ocal cluster. In particular</a:t>
            </a:r>
          </a:p>
          <a:p>
            <a:pPr marL="800100" marR="0" lvl="1" indent="-342900" algn="just" defTabSz="914400" rtl="0" eaLnBrk="1" fontAlgn="auto" latinLnBrk="0" hangingPunct="1">
              <a:lnSpc>
                <a:spcPct val="115000"/>
              </a:lnSpc>
              <a:spcBef>
                <a:spcPts val="0"/>
              </a:spcBef>
              <a:spcAft>
                <a:spcPts val="25"/>
              </a:spcAft>
              <a:buClrTx/>
              <a:buSzTx/>
              <a:buFont typeface="Symbol" panose="05050102010706020507" pitchFamily="18" charset="2"/>
              <a:buChar char=""/>
              <a:tabLst/>
              <a:defRPr/>
            </a:pPr>
            <a:r>
              <a:rPr lang="en-IE" sz="1200" b="1" dirty="0">
                <a:effectLst/>
                <a:latin typeface="+mn-lt"/>
                <a:ea typeface="Times New Roman" panose="02020603050405020304" pitchFamily="18" charset="0"/>
                <a:cs typeface="Calibri" panose="020F0502020204030204" pitchFamily="34" charset="0"/>
              </a:rPr>
              <a:t>South Dublin Tech cluster to include </a:t>
            </a:r>
            <a:r>
              <a:rPr lang="en-IE" sz="1200" b="1" dirty="0">
                <a:effectLst/>
                <a:latin typeface="+mn-lt"/>
                <a:ea typeface="Calibri" panose="020F0502020204030204" pitchFamily="34" charset="0"/>
                <a:cs typeface="Calibri" panose="020F0502020204030204" pitchFamily="34" charset="0"/>
              </a:rPr>
              <a:t>Tallaght Hospital and TU Dublin </a:t>
            </a:r>
          </a:p>
          <a:p>
            <a:pPr marL="800100" lvl="1" indent="-342900" algn="just">
              <a:lnSpc>
                <a:spcPct val="115000"/>
              </a:lnSpc>
              <a:spcAft>
                <a:spcPts val="25"/>
              </a:spcAft>
              <a:buFont typeface="Symbol" panose="05050102010706020507" pitchFamily="18" charset="2"/>
              <a:buChar char=""/>
            </a:pPr>
            <a:endParaRPr lang="en-IE" sz="1700" b="1" dirty="0">
              <a:effectLst/>
              <a:latin typeface="Calibri" panose="020F0502020204030204" pitchFamily="34" charset="0"/>
              <a:ea typeface="Times New Roman" panose="02020603050405020304" pitchFamily="18" charset="0"/>
              <a:cs typeface="Calibri" panose="020F0502020204030204" pitchFamily="34" charset="0"/>
            </a:endParaRPr>
          </a:p>
          <a:p>
            <a:r>
              <a:rPr lang="en-IE" sz="1200" b="1" dirty="0">
                <a:effectLst/>
                <a:latin typeface="+mn-lt"/>
                <a:ea typeface="Calibri" panose="020F0502020204030204" pitchFamily="34" charset="0"/>
                <a:cs typeface="Calibri" panose="020F0502020204030204" pitchFamily="34" charset="0"/>
              </a:rPr>
              <a:t>Clustering – key focus</a:t>
            </a:r>
          </a:p>
          <a:p>
            <a:r>
              <a:rPr lang="en-IE" sz="1200" dirty="0">
                <a:latin typeface="+mn-lt"/>
                <a:ea typeface="Calibri" panose="020F0502020204030204" pitchFamily="34" charset="0"/>
                <a:cs typeface="Calibri" panose="020F0502020204030204" pitchFamily="34" charset="0"/>
              </a:rPr>
              <a:t>Upskill on Clustering planned as a key Action under Dublin Regional enterprise Plan 2021-2024l Dublin Region LEO plan to </a:t>
            </a:r>
            <a:r>
              <a:rPr lang="en-IE" sz="1200" dirty="0">
                <a:effectLst/>
                <a:latin typeface="Calibri Light" panose="020F0302020204030204" pitchFamily="34" charset="0"/>
                <a:ea typeface="Times New Roman" panose="02020603050405020304" pitchFamily="18" charset="0"/>
              </a:rPr>
              <a:t>Develop a strategy to enable and cultivate the formation of sectoral clusters in the Dublin region. </a:t>
            </a:r>
            <a:r>
              <a:rPr lang="en-IE" sz="1200" dirty="0">
                <a:latin typeface="+mn-lt"/>
                <a:ea typeface="Calibri" panose="020F0502020204030204" pitchFamily="34" charset="0"/>
                <a:cs typeface="Calibri" panose="020F0502020204030204" pitchFamily="34" charset="0"/>
              </a:rPr>
              <a:t> </a:t>
            </a:r>
            <a:endParaRPr lang="en-IE" sz="1200" dirty="0">
              <a:effectLst/>
              <a:latin typeface="+mn-lt"/>
              <a:ea typeface="Calibri" panose="020F0502020204030204" pitchFamily="34" charset="0"/>
              <a:cs typeface="Calibri" panose="020F0502020204030204" pitchFamily="34" charset="0"/>
            </a:endParaRPr>
          </a:p>
          <a:p>
            <a:pPr marL="800100" lvl="1" indent="-342900" algn="just">
              <a:lnSpc>
                <a:spcPct val="115000"/>
              </a:lnSpc>
              <a:spcAft>
                <a:spcPts val="25"/>
              </a:spcAft>
              <a:buFont typeface="Symbol" panose="05050102010706020507" pitchFamily="18" charset="2"/>
              <a:buChar char=""/>
            </a:pPr>
            <a:r>
              <a:rPr lang="en-IE" sz="1200" b="1" dirty="0">
                <a:effectLst/>
                <a:latin typeface="+mn-lt"/>
                <a:ea typeface="Calibri" panose="020F0502020204030204" pitchFamily="34" charset="0"/>
                <a:cs typeface="Calibri" panose="020F0502020204030204" pitchFamily="34" charset="0"/>
              </a:rPr>
              <a:t>South Dublin Med-Tech/ Bio Tech Cluster in association with Tallaght Hospital and TU Dublin Tallaght &amp;</a:t>
            </a:r>
          </a:p>
          <a:p>
            <a:pPr marL="800100" lvl="1" indent="-342900" algn="just">
              <a:lnSpc>
                <a:spcPct val="115000"/>
              </a:lnSpc>
              <a:spcAft>
                <a:spcPts val="25"/>
              </a:spcAft>
              <a:buFont typeface="Symbol" panose="05050102010706020507" pitchFamily="18" charset="2"/>
              <a:buChar char=""/>
            </a:pPr>
            <a:r>
              <a:rPr lang="en-IE" sz="1200" b="1" dirty="0">
                <a:effectLst/>
                <a:latin typeface="+mn-lt"/>
                <a:ea typeface="Times New Roman" panose="02020603050405020304" pitchFamily="18" charset="0"/>
                <a:cs typeface="Calibri" panose="020F0502020204030204" pitchFamily="34" charset="0"/>
              </a:rPr>
              <a:t>South Dublin Tech cluster</a:t>
            </a:r>
          </a:p>
          <a:p>
            <a:pPr marL="342900" marR="244475" lvl="0" indent="-342900" algn="just">
              <a:lnSpc>
                <a:spcPct val="115000"/>
              </a:lnSpc>
              <a:spcAft>
                <a:spcPts val="25"/>
              </a:spcAft>
              <a:buFont typeface="Symbol" panose="05050102010706020507" pitchFamily="18" charset="2"/>
              <a:buChar cha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0282784D-435E-40CB-B993-F20B8B483426}" type="slidenum">
              <a:rPr lang="en-IE" smtClean="0"/>
              <a:t>23</a:t>
            </a:fld>
            <a:endParaRPr lang="en-IE"/>
          </a:p>
        </p:txBody>
      </p:sp>
    </p:spTree>
    <p:extLst>
      <p:ext uri="{BB962C8B-B14F-4D97-AF65-F5344CB8AC3E}">
        <p14:creationId xmlns:p14="http://schemas.microsoft.com/office/powerpoint/2010/main" val="118824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solidFill>
                  <a:srgbClr val="2E75B6"/>
                </a:solidFill>
                <a:effectLst/>
                <a:latin typeface="Calibri" panose="020F0502020204030204" pitchFamily="34" charset="0"/>
                <a:ea typeface="Calibri" panose="020F0502020204030204" pitchFamily="34" charset="0"/>
                <a:cs typeface="Calibri" panose="020F0502020204030204" pitchFamily="34" charset="0"/>
              </a:rPr>
              <a:t>Key Stats Review recent years and discuss to date</a:t>
            </a:r>
          </a:p>
          <a:p>
            <a:pPr algn="just">
              <a:lnSpc>
                <a:spcPct val="115000"/>
              </a:lnSpc>
              <a:spcBef>
                <a:spcPts val="1200"/>
              </a:spcBef>
              <a:spcAft>
                <a:spcPts val="800"/>
              </a:spcAft>
              <a:tabLst>
                <a:tab pos="5487035" algn="l"/>
              </a:tabLst>
            </a:pPr>
            <a:r>
              <a:rPr lang="en-IE" sz="1200" dirty="0">
                <a:effectLst/>
                <a:latin typeface="Calibri" panose="020F0502020204030204" pitchFamily="34" charset="0"/>
                <a:ea typeface="Calibri" panose="020F0502020204030204" pitchFamily="34" charset="0"/>
                <a:cs typeface="Calibri" panose="020F0502020204030204" pitchFamily="34" charset="0"/>
              </a:rPr>
              <a:t>During the past 2017 to 2021 period South Dublin recorded a steady level of achievement in the numbers of entrepreneurs, owners and managers who successfully accessed financial supports and enabling them to plan, grow and sustain productivity, innovation, and competitiveness.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200"/>
              </a:spcBef>
              <a:spcAft>
                <a:spcPts val="800"/>
              </a:spcAft>
              <a:buClrTx/>
              <a:buSzTx/>
              <a:buFontTx/>
              <a:buNone/>
              <a:tabLst>
                <a:tab pos="5487035" algn="l"/>
              </a:tabLst>
              <a:defRPr/>
            </a:pPr>
            <a:r>
              <a:rPr lang="en-IE" sz="1200" dirty="0">
                <a:effectLst/>
                <a:latin typeface="Calibri" panose="020F0502020204030204" pitchFamily="34" charset="0"/>
                <a:ea typeface="Calibri" panose="020F0502020204030204" pitchFamily="34" charset="0"/>
                <a:cs typeface="Calibri" panose="020F0502020204030204" pitchFamily="34" charset="0"/>
              </a:rPr>
              <a:t>Successful funding applications increased year on year from 18 in 2018 to 30 in 2020 across Feasibility, Priming and Business Expansion supporting the creation of 39 jobs in 2020. </a:t>
            </a:r>
            <a:r>
              <a:rPr lang="en-IE" sz="1800" dirty="0">
                <a:effectLst/>
                <a:latin typeface="Calibri" panose="020F0502020204030204" pitchFamily="34" charset="0"/>
                <a:ea typeface="Calibri" panose="020F0502020204030204" pitchFamily="34" charset="0"/>
              </a:rPr>
              <a:t>M1 – Priming €487K / B Exp €328K and </a:t>
            </a:r>
            <a:r>
              <a:rPr lang="en-IE" sz="1800" dirty="0" err="1">
                <a:effectLst/>
                <a:latin typeface="Calibri" panose="020F0502020204030204" pitchFamily="34" charset="0"/>
                <a:ea typeface="Calibri" panose="020F0502020204030204" pitchFamily="34" charset="0"/>
              </a:rPr>
              <a:t>Feas</a:t>
            </a:r>
            <a:r>
              <a:rPr lang="en-IE" sz="1800" dirty="0">
                <a:effectLst/>
                <a:latin typeface="Calibri" panose="020F0502020204030204" pitchFamily="34" charset="0"/>
                <a:ea typeface="Calibri" panose="020F0502020204030204" pitchFamily="34" charset="0"/>
              </a:rPr>
              <a:t> - €81K</a:t>
            </a:r>
          </a:p>
          <a:p>
            <a:pPr algn="just">
              <a:lnSpc>
                <a:spcPct val="115000"/>
              </a:lnSpc>
              <a:spcBef>
                <a:spcPts val="1200"/>
              </a:spcBef>
              <a:spcAft>
                <a:spcPts val="800"/>
              </a:spcAft>
              <a:tabLst>
                <a:tab pos="5487035" algn="l"/>
              </a:tabLst>
            </a:pPr>
            <a:endParaRPr lang="en-IE" sz="1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Bef>
                <a:spcPts val="1200"/>
              </a:spcBef>
              <a:spcAft>
                <a:spcPts val="800"/>
              </a:spcAft>
              <a:tabLst>
                <a:tab pos="5487035" algn="l"/>
              </a:tabLst>
            </a:pPr>
            <a:r>
              <a:rPr lang="en-IE" sz="1200" dirty="0">
                <a:solidFill>
                  <a:srgbClr val="FF0000"/>
                </a:solidFill>
                <a:latin typeface="Calibri" panose="020F0502020204030204" pitchFamily="34" charset="0"/>
                <a:ea typeface="Calibri" panose="020F0502020204030204" pitchFamily="34" charset="0"/>
                <a:cs typeface="Calibri" panose="020F0502020204030204" pitchFamily="34" charset="0"/>
              </a:rPr>
              <a:t>Year to date on 2021 we have  had a further successful 28 funding applications supporting 37 jobs and expect to exceed our 2020 achievements </a:t>
            </a:r>
          </a:p>
          <a:p>
            <a:pPr algn="just">
              <a:lnSpc>
                <a:spcPct val="115000"/>
              </a:lnSpc>
              <a:spcBef>
                <a:spcPts val="1200"/>
              </a:spcBef>
              <a:spcAft>
                <a:spcPts val="800"/>
              </a:spcAft>
              <a:tabLst>
                <a:tab pos="5487035" algn="l"/>
              </a:tabLst>
            </a:pPr>
            <a:endParaRPr lang="en-IE" sz="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Bef>
                <a:spcPts val="1200"/>
              </a:spcBef>
              <a:spcAft>
                <a:spcPts val="800"/>
              </a:spcAft>
              <a:tabLst>
                <a:tab pos="5487035" algn="l"/>
              </a:tabLst>
            </a:pPr>
            <a:r>
              <a:rPr lang="en-IE"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Significant growth in the value of Financial Funding since 2018 despite the challenges of Brexit and Covid. Across the sectors software represents 1 in 5 successful applications and this is growing followed by business services, food, manufacturing and customer services.</a:t>
            </a:r>
          </a:p>
          <a:p>
            <a:pPr algn="just">
              <a:lnSpc>
                <a:spcPct val="115000"/>
              </a:lnSpc>
              <a:spcBef>
                <a:spcPts val="1200"/>
              </a:spcBef>
              <a:spcAft>
                <a:spcPts val="800"/>
              </a:spcAft>
              <a:tabLst>
                <a:tab pos="5487035" algn="l"/>
              </a:tabLst>
            </a:pPr>
            <a:r>
              <a:rPr lang="en-IE"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We are seeing a growth in Communication &amp; Media, Fashion (sustainable fashion) and Green/Environmental services business development</a:t>
            </a:r>
            <a:endParaRPr lang="en-I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Calibri" panose="020F0502020204030204" pitchFamily="34" charset="0"/>
                <a:ea typeface="Calibri" panose="020F0502020204030204" pitchFamily="34" charset="0"/>
              </a:rPr>
              <a:t>Looking at the sectors in this we have </a:t>
            </a:r>
          </a:p>
          <a:p>
            <a:r>
              <a:rPr lang="en-IE" sz="1800" dirty="0">
                <a:solidFill>
                  <a:srgbClr val="000000"/>
                </a:solidFill>
                <a:effectLst/>
                <a:latin typeface="Calibri" panose="020F0502020204030204" pitchFamily="34" charset="0"/>
                <a:ea typeface="Calibri" panose="020F0502020204030204" pitchFamily="34" charset="0"/>
              </a:rPr>
              <a:t>Food Manufacturing &amp; Processing                                            5                                                                              </a:t>
            </a:r>
            <a:endParaRPr lang="en-IE" sz="1800" dirty="0">
              <a:effectLst/>
              <a:latin typeface="Calibri" panose="020F0502020204030204" pitchFamily="34" charset="0"/>
              <a:ea typeface="Calibri" panose="020F0502020204030204" pitchFamily="34" charset="0"/>
            </a:endParaRPr>
          </a:p>
          <a:p>
            <a:r>
              <a:rPr lang="en-IE" sz="1800" dirty="0">
                <a:solidFill>
                  <a:srgbClr val="000000"/>
                </a:solidFill>
                <a:effectLst/>
                <a:latin typeface="Calibri" panose="020F0502020204030204" pitchFamily="34" charset="0"/>
                <a:ea typeface="Calibri" panose="020F0502020204030204" pitchFamily="34" charset="0"/>
              </a:rPr>
              <a:t>Communications, Media &amp; Entertainment Services           4 </a:t>
            </a:r>
            <a:r>
              <a:rPr lang="en-IE" sz="1800" dirty="0" err="1">
                <a:solidFill>
                  <a:srgbClr val="000000"/>
                </a:solidFill>
                <a:effectLst/>
                <a:latin typeface="Calibri" panose="020F0502020204030204" pitchFamily="34" charset="0"/>
                <a:ea typeface="Calibri" panose="020F0502020204030204" pitchFamily="34" charset="0"/>
              </a:rPr>
              <a:t>adj</a:t>
            </a:r>
            <a:r>
              <a:rPr lang="en-IE" sz="1800" dirty="0">
                <a:solidFill>
                  <a:srgbClr val="000000"/>
                </a:solidFill>
                <a:effectLst/>
                <a:latin typeface="Calibri" panose="020F0502020204030204" pitchFamily="34" charset="0"/>
                <a:ea typeface="Calibri" panose="020F0502020204030204" pitchFamily="34" charset="0"/>
              </a:rPr>
              <a:t> for Smart Studios</a:t>
            </a:r>
            <a:endParaRPr lang="en-IE" sz="1800" dirty="0">
              <a:effectLst/>
              <a:latin typeface="Calibri" panose="020F0502020204030204" pitchFamily="34" charset="0"/>
              <a:ea typeface="Calibri" panose="020F0502020204030204" pitchFamily="34" charset="0"/>
            </a:endParaRPr>
          </a:p>
          <a:p>
            <a:r>
              <a:rPr lang="en-IE" sz="1800" dirty="0">
                <a:solidFill>
                  <a:srgbClr val="000000"/>
                </a:solidFill>
                <a:effectLst/>
                <a:latin typeface="Calibri" panose="020F0502020204030204" pitchFamily="34" charset="0"/>
                <a:ea typeface="Calibri" panose="020F0502020204030204" pitchFamily="34" charset="0"/>
              </a:rPr>
              <a:t>Furniture/Light Consumer Goods Manufacture &amp; Other  6</a:t>
            </a:r>
            <a:endParaRPr lang="en-IE" sz="1800" dirty="0">
              <a:effectLst/>
              <a:latin typeface="Calibri" panose="020F0502020204030204" pitchFamily="34" charset="0"/>
              <a:ea typeface="Calibri" panose="020F0502020204030204" pitchFamily="34" charset="0"/>
            </a:endParaRPr>
          </a:p>
          <a:p>
            <a:r>
              <a:rPr lang="en-IE" sz="1800" dirty="0">
                <a:solidFill>
                  <a:srgbClr val="000000"/>
                </a:solidFill>
                <a:effectLst/>
                <a:latin typeface="Calibri" panose="020F0502020204030204" pitchFamily="34" charset="0"/>
                <a:ea typeface="Calibri" panose="020F0502020204030204" pitchFamily="34" charset="0"/>
              </a:rPr>
              <a:t>Software/IT                                                                                        9</a:t>
            </a:r>
            <a:endParaRPr lang="en-IE" sz="1800" dirty="0">
              <a:effectLst/>
              <a:latin typeface="Calibri" panose="020F0502020204030204" pitchFamily="34" charset="0"/>
              <a:ea typeface="Calibri" panose="020F0502020204030204" pitchFamily="34" charset="0"/>
            </a:endParaRPr>
          </a:p>
          <a:p>
            <a:r>
              <a:rPr lang="en-IE" sz="1800" dirty="0">
                <a:solidFill>
                  <a:srgbClr val="000000"/>
                </a:solidFill>
                <a:effectLst/>
                <a:latin typeface="Calibri" panose="020F0502020204030204" pitchFamily="34" charset="0"/>
                <a:ea typeface="Calibri" panose="020F0502020204030204" pitchFamily="34" charset="0"/>
              </a:rPr>
              <a:t>Services – Environmental / Ed Special Needs                       2</a:t>
            </a:r>
            <a:endParaRPr lang="en-IE" sz="1800" dirty="0">
              <a:effectLst/>
              <a:latin typeface="Calibri" panose="020F0502020204030204" pitchFamily="34" charset="0"/>
              <a:ea typeface="Calibri" panose="020F0502020204030204" pitchFamily="34" charset="0"/>
            </a:endParaRPr>
          </a:p>
          <a:p>
            <a:r>
              <a:rPr lang="en-IE" sz="1800" dirty="0">
                <a:solidFill>
                  <a:srgbClr val="000000"/>
                </a:solidFill>
                <a:effectLst/>
                <a:latin typeface="Calibri" panose="020F0502020204030204" pitchFamily="34" charset="0"/>
                <a:ea typeface="Calibri" panose="020F0502020204030204" pitchFamily="34" charset="0"/>
              </a:rPr>
              <a:t>Health  - Services                                                                             2              </a:t>
            </a:r>
            <a:endParaRPr lang="en-IE" sz="1800" dirty="0">
              <a:effectLst/>
              <a:latin typeface="Calibri" panose="020F0502020204030204" pitchFamily="34" charset="0"/>
              <a:ea typeface="Calibri" panose="020F0502020204030204" pitchFamily="34" charset="0"/>
            </a:endParaRPr>
          </a:p>
          <a:p>
            <a:r>
              <a:rPr lang="en-IE" sz="1800" dirty="0">
                <a:solidFill>
                  <a:srgbClr val="000000"/>
                </a:solidFill>
                <a:effectLst/>
                <a:latin typeface="Calibri" panose="020F0502020204030204" pitchFamily="34" charset="0"/>
                <a:ea typeface="Calibri" panose="020F0502020204030204" pitchFamily="34" charset="0"/>
              </a:rPr>
              <a:t>Business Services – tech supported services                         3 –</a:t>
            </a:r>
            <a:endParaRPr lang="en-IE" sz="1800" dirty="0">
              <a:effectLst/>
              <a:latin typeface="Calibri" panose="020F0502020204030204" pitchFamily="34" charset="0"/>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5</a:t>
            </a:fld>
            <a:endParaRPr lang="en-IE"/>
          </a:p>
        </p:txBody>
      </p:sp>
    </p:spTree>
    <p:extLst>
      <p:ext uri="{BB962C8B-B14F-4D97-AF65-F5344CB8AC3E}">
        <p14:creationId xmlns:p14="http://schemas.microsoft.com/office/powerpoint/2010/main" val="1347394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Application and Approvals for 2021 still exceed normal levels by in excess of 100% </a:t>
            </a:r>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5074E-EBA3-4691-BB15-7CF1B95A78FA}"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693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effectLst/>
                <a:latin typeface="+mn-lt"/>
                <a:ea typeface="Calibri" panose="020F0502020204030204" pitchFamily="34" charset="0"/>
              </a:rPr>
              <a:t>A total of 781 Trading Online Vouchers (TOV) were approved over the period of 2017-2020 of which 672 vouchers were approved in 2020 alone ( from 1425 applications).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solidFill>
                  <a:srgbClr val="000000"/>
                </a:solidFill>
                <a:effectLst/>
                <a:latin typeface="Calibri" panose="020F0502020204030204" pitchFamily="34" charset="0"/>
                <a:ea typeface="Calibri" panose="020F0502020204030204" pitchFamily="34" charset="0"/>
              </a:rPr>
              <a:t>TOV 672 value support €1.68</a:t>
            </a:r>
            <a:endParaRPr lang="en-IE" sz="1800" dirty="0">
              <a:effectLst/>
              <a:latin typeface="Calibri" panose="020F0502020204030204" pitchFamily="34" charset="0"/>
              <a:ea typeface="Calibri" panose="020F0502020204030204" pitchFamily="34" charset="0"/>
            </a:endParaRPr>
          </a:p>
          <a:p>
            <a:endParaRPr lang="en-IE" sz="1200" dirty="0">
              <a:effectLst/>
              <a:latin typeface="+mn-lt"/>
              <a:ea typeface="Calibri" panose="020F0502020204030204" pitchFamily="34" charset="0"/>
            </a:endParaRPr>
          </a:p>
          <a:p>
            <a:r>
              <a:rPr lang="en-IE" sz="1200" dirty="0">
                <a:effectLst/>
                <a:latin typeface="+mn-lt"/>
                <a:ea typeface="Calibri" panose="020F0502020204030204" pitchFamily="34" charset="0"/>
              </a:rPr>
              <a:t>(Annual average was 50 per year in prior years to 2019)</a:t>
            </a:r>
          </a:p>
          <a:p>
            <a:r>
              <a:rPr lang="en-IE" sz="1200" dirty="0">
                <a:latin typeface="+mn-lt"/>
              </a:rPr>
              <a:t>In 2021 despite the reduction in % grant support we have approved 121 applications year to date</a:t>
            </a:r>
          </a:p>
          <a:p>
            <a:r>
              <a:rPr lang="en-IE" sz="1200" dirty="0">
                <a:latin typeface="+mn-lt"/>
              </a:rPr>
              <a:t>Key sectors securing Customer Services – (Health &amp; Wellness, Hair &amp; Beauty, Gyms), Business Services ( Fi </a:t>
            </a:r>
          </a:p>
          <a:p>
            <a:pPr>
              <a:lnSpc>
                <a:spcPct val="100000"/>
              </a:lnSpc>
            </a:pPr>
            <a:r>
              <a:rPr lang="en-IE" sz="1200" dirty="0">
                <a:latin typeface="+mn-lt"/>
              </a:rPr>
              <a:t>Local campaign with The Echo</a:t>
            </a:r>
          </a:p>
          <a:p>
            <a:pPr lvl="1">
              <a:lnSpc>
                <a:spcPct val="100000"/>
              </a:lnSpc>
            </a:pPr>
            <a:r>
              <a:rPr lang="en-IE" sz="1200" dirty="0">
                <a:latin typeface="+mn-lt"/>
              </a:rPr>
              <a:t>200+ businesses signed up</a:t>
            </a:r>
          </a:p>
          <a:p>
            <a:pPr lvl="1">
              <a:lnSpc>
                <a:spcPct val="100000"/>
              </a:lnSpc>
            </a:pPr>
            <a:r>
              <a:rPr lang="en-IE" sz="1200" dirty="0">
                <a:latin typeface="+mn-lt"/>
              </a:rPr>
              <a:t>Weekly client focus</a:t>
            </a:r>
          </a:p>
          <a:p>
            <a:pPr>
              <a:lnSpc>
                <a:spcPct val="100000"/>
              </a:lnSpc>
            </a:pPr>
            <a:r>
              <a:rPr lang="en-IE" sz="1200" dirty="0">
                <a:latin typeface="+mn-lt"/>
              </a:rPr>
              <a:t>Look for Local  - + 700 TOV clients listed / supported by national campaign </a:t>
            </a:r>
          </a:p>
          <a:p>
            <a:pPr>
              <a:lnSpc>
                <a:spcPct val="100000"/>
              </a:lnSpc>
            </a:pPr>
            <a:r>
              <a:rPr lang="en-IE" sz="1200" dirty="0">
                <a:latin typeface="+mn-lt"/>
              </a:rPr>
              <a:t>Expanded specific training course aimed at helping TOVS recipients develop and drive their online presence</a:t>
            </a:r>
          </a:p>
          <a:p>
            <a:pPr>
              <a:lnSpc>
                <a:spcPct val="100000"/>
              </a:lnSpc>
            </a:pPr>
            <a:r>
              <a:rPr lang="en-IE" sz="1200" dirty="0">
                <a:latin typeface="+mn-lt"/>
              </a:rPr>
              <a:t>High levels of participation in Social Media and e-commerce training</a:t>
            </a:r>
          </a:p>
          <a:p>
            <a:endParaRPr lang="en-IE" sz="1200" dirty="0">
              <a:latin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7</a:t>
            </a:fld>
            <a:endParaRPr lang="en-IE"/>
          </a:p>
        </p:txBody>
      </p:sp>
    </p:spTree>
    <p:extLst>
      <p:ext uri="{BB962C8B-B14F-4D97-AF65-F5344CB8AC3E}">
        <p14:creationId xmlns:p14="http://schemas.microsoft.com/office/powerpoint/2010/main" val="186084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solidFill>
                  <a:srgbClr val="FF0000"/>
                </a:solidFill>
                <a:latin typeface="Calibri" panose="020F0502020204030204" pitchFamily="34" charset="0"/>
                <a:ea typeface="Calibri" panose="020F0502020204030204" pitchFamily="34" charset="0"/>
                <a:cs typeface="Calibri" panose="020F0502020204030204" pitchFamily="34" charset="0"/>
              </a:rPr>
              <a:t>While training has been growing steadily from year to year the move to virtual saw a doubling in participation in 2020 over 2019</a:t>
            </a:r>
          </a:p>
          <a:p>
            <a:r>
              <a:rPr lang="en-IE" sz="1200" dirty="0">
                <a:effectLst/>
                <a:latin typeface="Calibri" panose="020F0502020204030204" pitchFamily="34" charset="0"/>
                <a:ea typeface="Calibri" panose="020F0502020204030204" pitchFamily="34" charset="0"/>
                <a:cs typeface="Calibri" panose="020F0502020204030204" pitchFamily="34" charset="0"/>
              </a:rPr>
              <a:t>During 2020 we have put on 116 Training programmes which were attended by 1798 participants ( a number already exceeded in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latin typeface="Calibri" panose="020F0502020204030204" pitchFamily="34" charset="0"/>
                <a:ea typeface="Calibri" panose="020F0502020204030204" pitchFamily="34" charset="0"/>
                <a:cs typeface="Calibri" panose="020F0502020204030204" pitchFamily="34" charset="0"/>
              </a:rPr>
              <a:t>Most popular training is across the Social Media and Web-development workshops, followed by Business Management, Sales and Marketing and Finances for SME’s</a:t>
            </a: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9</a:t>
            </a:fld>
            <a:endParaRPr lang="en-IE"/>
          </a:p>
        </p:txBody>
      </p:sp>
    </p:spTree>
    <p:extLst>
      <p:ext uri="{BB962C8B-B14F-4D97-AF65-F5344CB8AC3E}">
        <p14:creationId xmlns:p14="http://schemas.microsoft.com/office/powerpoint/2010/main" val="377657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effectLst/>
                <a:latin typeface="Calibri" panose="020F0502020204030204" pitchFamily="34" charset="0"/>
                <a:ea typeface="Calibri" panose="020F0502020204030204" pitchFamily="34" charset="0"/>
                <a:cs typeface="Calibri" panose="020F0502020204030204" pitchFamily="34" charset="0"/>
              </a:rPr>
              <a:t>Start Your Own Business (SYOB) programmes increased year on year from 8 2019 to 10 in 2020 and to 12 in 2021</a:t>
            </a:r>
          </a:p>
          <a:p>
            <a:endParaRPr lang="en-IE" sz="1200" dirty="0">
              <a:effectLst/>
              <a:latin typeface="Calibri" panose="020F0502020204030204" pitchFamily="34" charset="0"/>
              <a:ea typeface="Calibri" panose="020F0502020204030204" pitchFamily="34" charset="0"/>
              <a:cs typeface="Calibri" panose="020F0502020204030204" pitchFamily="34" charset="0"/>
            </a:endParaRPr>
          </a:p>
          <a:p>
            <a:r>
              <a:rPr lang="en-IE" sz="1200" dirty="0">
                <a:effectLst/>
                <a:latin typeface="Calibri" panose="020F0502020204030204" pitchFamily="34" charset="0"/>
                <a:ea typeface="Calibri" panose="020F0502020204030204" pitchFamily="34" charset="0"/>
                <a:cs typeface="Calibri" panose="020F0502020204030204" pitchFamily="34" charset="0"/>
              </a:rPr>
              <a:t>SYOB is Core Training Support </a:t>
            </a:r>
          </a:p>
          <a:p>
            <a:r>
              <a:rPr lang="en-IE" sz="1200" dirty="0">
                <a:effectLst/>
                <a:latin typeface="Calibri" panose="020F0502020204030204" pitchFamily="34" charset="0"/>
                <a:ea typeface="Calibri" panose="020F0502020204030204" pitchFamily="34" charset="0"/>
                <a:cs typeface="Calibri" panose="020F0502020204030204" pitchFamily="34" charset="0"/>
              </a:rPr>
              <a:t>During</a:t>
            </a:r>
            <a:r>
              <a:rPr lang="en-IE" sz="1200" dirty="0">
                <a:latin typeface="Calibri" panose="020F0502020204030204" pitchFamily="34" charset="0"/>
                <a:ea typeface="Calibri" panose="020F0502020204030204" pitchFamily="34" charset="0"/>
                <a:cs typeface="Calibri" panose="020F0502020204030204" pitchFamily="34" charset="0"/>
              </a:rPr>
              <a:t> 2020, we conducted a review of the programme.</a:t>
            </a:r>
          </a:p>
          <a:p>
            <a:r>
              <a:rPr lang="en-IE" sz="1200" dirty="0">
                <a:latin typeface="Calibri" panose="020F0502020204030204" pitchFamily="34" charset="0"/>
                <a:ea typeface="Calibri" panose="020F0502020204030204" pitchFamily="34" charset="0"/>
                <a:cs typeface="Calibri" panose="020F0502020204030204" pitchFamily="34" charset="0"/>
              </a:rPr>
              <a:t>2021 we introduced a three stage programme</a:t>
            </a:r>
          </a:p>
          <a:p>
            <a:pPr lvl="1"/>
            <a:r>
              <a:rPr lang="en-IE" sz="1200" dirty="0">
                <a:latin typeface="Calibri" panose="020F0502020204030204" pitchFamily="34" charset="0"/>
                <a:ea typeface="Calibri" panose="020F0502020204030204" pitchFamily="34" charset="0"/>
                <a:cs typeface="Calibri" panose="020F0502020204030204" pitchFamily="34" charset="0"/>
              </a:rPr>
              <a:t>SYOB – Are you Ready Workshops</a:t>
            </a:r>
          </a:p>
          <a:p>
            <a:pPr lvl="1"/>
            <a:r>
              <a:rPr lang="en-IE" sz="1200" dirty="0">
                <a:latin typeface="Calibri" panose="020F0502020204030204" pitchFamily="34" charset="0"/>
                <a:ea typeface="Calibri" panose="020F0502020204030204" pitchFamily="34" charset="0"/>
                <a:cs typeface="Calibri" panose="020F0502020204030204" pitchFamily="34" charset="0"/>
              </a:rPr>
              <a:t>Enhanced SYOB with core modules and addition of 1 to 1 coaching sessions </a:t>
            </a:r>
          </a:p>
          <a:p>
            <a:pPr lvl="1"/>
            <a:r>
              <a:rPr lang="en-IE" sz="1200" dirty="0">
                <a:latin typeface="Calibri" panose="020F0502020204030204" pitchFamily="34" charset="0"/>
                <a:ea typeface="Calibri" panose="020F0502020204030204" pitchFamily="34" charset="0"/>
                <a:cs typeface="Calibri" panose="020F0502020204030204" pitchFamily="34" charset="0"/>
              </a:rPr>
              <a:t>Advanced / Progression training – Growth and Acceleration planned for Q4 2021</a:t>
            </a:r>
          </a:p>
          <a:p>
            <a:r>
              <a:rPr lang="en-IE" sz="1200" dirty="0">
                <a:effectLst/>
                <a:latin typeface="Calibri" panose="020F0502020204030204" pitchFamily="34" charset="0"/>
                <a:ea typeface="Calibri" panose="020F0502020204030204" pitchFamily="34" charset="0"/>
                <a:cs typeface="Calibri" panose="020F0502020204030204" pitchFamily="34" charset="0"/>
              </a:rPr>
              <a:t> </a:t>
            </a: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10</a:t>
            </a:fld>
            <a:endParaRPr lang="en-IE"/>
          </a:p>
        </p:txBody>
      </p:sp>
    </p:spTree>
    <p:extLst>
      <p:ext uri="{BB962C8B-B14F-4D97-AF65-F5344CB8AC3E}">
        <p14:creationId xmlns:p14="http://schemas.microsoft.com/office/powerpoint/2010/main" val="3862864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a:effectLst/>
                <a:latin typeface="Calibri" panose="020F0502020204030204" pitchFamily="34" charset="0"/>
                <a:ea typeface="Calibri" panose="020F0502020204030204" pitchFamily="34" charset="0"/>
                <a:cs typeface="Calibri" panose="020F0502020204030204" pitchFamily="34" charset="0"/>
              </a:rPr>
              <a:t>In 2020 we procured a larger mentor panel to cater for the growing of businesses and the wider diversity of  their challenges.</a:t>
            </a:r>
          </a:p>
          <a:p>
            <a:r>
              <a:rPr lang="en-IE" sz="1200" dirty="0">
                <a:effectLst/>
                <a:latin typeface="Calibri" panose="020F0502020204030204" pitchFamily="34" charset="0"/>
                <a:ea typeface="Calibri" panose="020F0502020204030204" pitchFamily="34" charset="0"/>
                <a:cs typeface="Calibri" panose="020F0502020204030204" pitchFamily="34" charset="0"/>
              </a:rPr>
              <a:t>We have close to 50 mentors across 13 panels to ensure we have the spread of expertise to support our clients</a:t>
            </a:r>
          </a:p>
          <a:p>
            <a:r>
              <a:rPr lang="en-IE" sz="1200" dirty="0">
                <a:effectLst/>
                <a:latin typeface="Calibri" panose="020F0502020204030204" pitchFamily="34" charset="0"/>
                <a:ea typeface="Calibri" panose="020F0502020204030204" pitchFamily="34" charset="0"/>
                <a:cs typeface="Calibri" panose="020F0502020204030204" pitchFamily="34" charset="0"/>
              </a:rPr>
              <a:t>Panels are as follows</a:t>
            </a:r>
          </a:p>
          <a:p>
            <a:pPr lvl="1"/>
            <a:r>
              <a:rPr lang="en-IE" sz="1200" dirty="0">
                <a:latin typeface="Calibri" panose="020F0502020204030204" pitchFamily="34" charset="0"/>
                <a:ea typeface="Calibri" panose="020F0502020204030204" pitchFamily="34" charset="0"/>
                <a:cs typeface="Calibri" panose="020F0502020204030204" pitchFamily="34" charset="0"/>
              </a:rPr>
              <a:t>Finance</a:t>
            </a:r>
          </a:p>
          <a:p>
            <a:pPr lvl="1"/>
            <a:r>
              <a:rPr lang="en-IE" sz="1200" dirty="0">
                <a:latin typeface="Calibri" panose="020F0502020204030204" pitchFamily="34" charset="0"/>
                <a:ea typeface="Calibri" panose="020F0502020204030204" pitchFamily="34" charset="0"/>
                <a:cs typeface="Calibri" panose="020F0502020204030204" pitchFamily="34" charset="0"/>
              </a:rPr>
              <a:t>Food &amp; Drink</a:t>
            </a:r>
          </a:p>
          <a:p>
            <a:pPr lvl="1"/>
            <a:r>
              <a:rPr lang="en-IE" sz="1200" dirty="0">
                <a:effectLst/>
                <a:latin typeface="Calibri" panose="020F0502020204030204" pitchFamily="34" charset="0"/>
                <a:ea typeface="Calibri" panose="020F0502020204030204" pitchFamily="34" charset="0"/>
                <a:cs typeface="Calibri" panose="020F0502020204030204" pitchFamily="34" charset="0"/>
              </a:rPr>
              <a:t>Business Management &amp; LEAN</a:t>
            </a:r>
          </a:p>
          <a:p>
            <a:pPr lvl="1"/>
            <a:r>
              <a:rPr lang="en-IE" sz="1200" dirty="0">
                <a:latin typeface="Calibri" panose="020F0502020204030204" pitchFamily="34" charset="0"/>
                <a:ea typeface="Calibri" panose="020F0502020204030204" pitchFamily="34" charset="0"/>
                <a:cs typeface="Calibri" panose="020F0502020204030204" pitchFamily="34" charset="0"/>
              </a:rPr>
              <a:t>Sales, Marketing &amp; International Trade</a:t>
            </a:r>
          </a:p>
          <a:p>
            <a:pPr lvl="1"/>
            <a:r>
              <a:rPr lang="en-IE" sz="1200" dirty="0">
                <a:effectLst/>
                <a:latin typeface="Calibri" panose="020F0502020204030204" pitchFamily="34" charset="0"/>
                <a:ea typeface="Calibri" panose="020F0502020204030204" pitchFamily="34" charset="0"/>
                <a:cs typeface="Calibri" panose="020F0502020204030204" pitchFamily="34" charset="0"/>
              </a:rPr>
              <a:t>Social Media &amp; Digital Marketing</a:t>
            </a:r>
          </a:p>
          <a:p>
            <a:pPr lvl="1"/>
            <a:r>
              <a:rPr lang="en-IE" sz="1200" dirty="0">
                <a:latin typeface="Calibri" panose="020F0502020204030204" pitchFamily="34" charset="0"/>
                <a:ea typeface="Calibri" panose="020F0502020204030204" pitchFamily="34" charset="0"/>
                <a:cs typeface="Calibri" panose="020F0502020204030204" pitchFamily="34" charset="0"/>
              </a:rPr>
              <a:t>Textile Design &amp; Fashion</a:t>
            </a:r>
          </a:p>
          <a:p>
            <a:pPr lvl="1"/>
            <a:r>
              <a:rPr lang="en-IE" sz="1200" dirty="0">
                <a:effectLst/>
                <a:latin typeface="Calibri" panose="020F0502020204030204" pitchFamily="34" charset="0"/>
                <a:ea typeface="Calibri" panose="020F0502020204030204" pitchFamily="34" charset="0"/>
                <a:cs typeface="Calibri" panose="020F0502020204030204" pitchFamily="34" charset="0"/>
              </a:rPr>
              <a:t>Technology</a:t>
            </a:r>
          </a:p>
          <a:p>
            <a:pPr lvl="1"/>
            <a:r>
              <a:rPr lang="en-IE" sz="1200" dirty="0">
                <a:latin typeface="Calibri" panose="020F0502020204030204" pitchFamily="34" charset="0"/>
                <a:ea typeface="Calibri" panose="020F0502020204030204" pitchFamily="34" charset="0"/>
                <a:cs typeface="Calibri" panose="020F0502020204030204" pitchFamily="34" charset="0"/>
              </a:rPr>
              <a:t>Website / SEO / TOVS</a:t>
            </a:r>
          </a:p>
          <a:p>
            <a:pPr lvl="1"/>
            <a:r>
              <a:rPr lang="en-IE" sz="1200" dirty="0">
                <a:effectLst/>
                <a:latin typeface="Calibri" panose="020F0502020204030204" pitchFamily="34" charset="0"/>
                <a:ea typeface="Calibri" panose="020F0502020204030204" pitchFamily="34" charset="0"/>
                <a:cs typeface="Calibri" panose="020F0502020204030204" pitchFamily="34" charset="0"/>
              </a:rPr>
              <a:t>Human Resources</a:t>
            </a:r>
          </a:p>
          <a:p>
            <a:pPr lvl="1"/>
            <a:r>
              <a:rPr lang="en-IE" sz="1200" dirty="0">
                <a:latin typeface="Calibri" panose="020F0502020204030204" pitchFamily="34" charset="0"/>
                <a:ea typeface="Calibri" panose="020F0502020204030204" pitchFamily="34" charset="0"/>
                <a:cs typeface="Calibri" panose="020F0502020204030204" pitchFamily="34" charset="0"/>
              </a:rPr>
              <a:t>Legal</a:t>
            </a:r>
          </a:p>
          <a:p>
            <a:pPr lvl="1"/>
            <a:r>
              <a:rPr lang="en-IE" sz="1200" dirty="0">
                <a:effectLst/>
                <a:latin typeface="Calibri" panose="020F0502020204030204" pitchFamily="34" charset="0"/>
                <a:ea typeface="Calibri" panose="020F0502020204030204" pitchFamily="34" charset="0"/>
                <a:cs typeface="Calibri" panose="020F0502020204030204" pitchFamily="34" charset="0"/>
              </a:rPr>
              <a:t>Social Enterprise</a:t>
            </a:r>
          </a:p>
          <a:p>
            <a:endParaRPr lang="en-IE" sz="1200" dirty="0">
              <a:effectLst/>
              <a:latin typeface="Calibri" panose="020F0502020204030204" pitchFamily="34" charset="0"/>
              <a:ea typeface="Calibri" panose="020F0502020204030204" pitchFamily="34" charset="0"/>
              <a:cs typeface="Calibri" panose="020F0502020204030204" pitchFamily="34" charset="0"/>
            </a:endParaRPr>
          </a:p>
          <a:p>
            <a:r>
              <a:rPr lang="en-IE" sz="1200" dirty="0">
                <a:effectLst/>
                <a:latin typeface="Calibri" panose="020F0502020204030204" pitchFamily="34" charset="0"/>
                <a:ea typeface="Calibri" panose="020F0502020204030204" pitchFamily="34" charset="0"/>
                <a:cs typeface="Calibri" panose="020F0502020204030204" pitchFamily="34" charset="0"/>
              </a:rPr>
              <a:t>1 to 1 Mentoring increased by 220% in 2020 with 441 sessions up from 201 in 2019 and further expansion of services were achieved with the move to</a:t>
            </a:r>
          </a:p>
          <a:p>
            <a:r>
              <a:rPr lang="en-IE" sz="1200" dirty="0">
                <a:effectLst/>
                <a:latin typeface="Calibri" panose="020F0502020204030204" pitchFamily="34" charset="0"/>
                <a:ea typeface="Calibri" panose="020F0502020204030204" pitchFamily="34" charset="0"/>
                <a:cs typeface="Calibri" panose="020F0502020204030204" pitchFamily="34" charset="0"/>
              </a:rPr>
              <a:t>Online assignments and participants increased from 452 in 2018 to 881 in 2020.</a:t>
            </a:r>
          </a:p>
          <a:p>
            <a:r>
              <a:rPr lang="en-IE" dirty="0">
                <a:latin typeface="Calibri" panose="020F0502020204030204" pitchFamily="34" charset="0"/>
                <a:ea typeface="Calibri" panose="020F0502020204030204" pitchFamily="34" charset="0"/>
                <a:cs typeface="Calibri" panose="020F0502020204030204" pitchFamily="34" charset="0"/>
              </a:rPr>
              <a:t>2021 we had 548 Mentoring assignments up from 5043 in 2020</a:t>
            </a:r>
          </a:p>
          <a:p>
            <a:pPr lvl="1"/>
            <a:endParaRPr lang="en-IE" dirty="0">
              <a:effectLst/>
              <a:latin typeface="Calibri" panose="020F0502020204030204" pitchFamily="34" charset="0"/>
              <a:ea typeface="Calibri" panose="020F0502020204030204" pitchFamily="34" charset="0"/>
              <a:cs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11</a:t>
            </a:fld>
            <a:endParaRPr lang="en-IE"/>
          </a:p>
        </p:txBody>
      </p:sp>
    </p:spTree>
    <p:extLst>
      <p:ext uri="{BB962C8B-B14F-4D97-AF65-F5344CB8AC3E}">
        <p14:creationId xmlns:p14="http://schemas.microsoft.com/office/powerpoint/2010/main" val="354659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solidFill>
                  <a:srgbClr val="1A181C"/>
                </a:solidFill>
                <a:latin typeface="+mn-lt"/>
              </a:rPr>
              <a:t>Understanding of what lean thinking is, how this approach can be applied to your business,</a:t>
            </a:r>
          </a:p>
          <a:p>
            <a:pPr algn="l"/>
            <a:r>
              <a:rPr lang="en-GB" sz="1200" b="0" i="0" u="none" strike="noStrike" baseline="0" dirty="0">
                <a:solidFill>
                  <a:srgbClr val="1A181C"/>
                </a:solidFill>
                <a:latin typeface="+mn-lt"/>
              </a:rPr>
              <a:t>lean waste, and most importantly eyes for waste.</a:t>
            </a:r>
          </a:p>
          <a:p>
            <a:pPr algn="l"/>
            <a:endParaRPr lang="en-GB" sz="1200" b="0" i="0" u="none" strike="noStrike" baseline="0" dirty="0">
              <a:solidFill>
                <a:srgbClr val="1A181C"/>
              </a:solidFill>
              <a:latin typeface="+mn-lt"/>
            </a:endParaRPr>
          </a:p>
          <a:p>
            <a:pPr algn="l" fontAlgn="base"/>
            <a:r>
              <a:rPr lang="en-IE" sz="1200" b="0" i="0" dirty="0">
                <a:solidFill>
                  <a:schemeClr val="tx1"/>
                </a:solidFill>
                <a:effectLst/>
                <a:latin typeface="+mn-lt"/>
              </a:rPr>
              <a:t>Lean is about helping businesses to</a:t>
            </a:r>
            <a:r>
              <a:rPr lang="en-IE" sz="1200" i="0" dirty="0">
                <a:solidFill>
                  <a:schemeClr val="tx1"/>
                </a:solidFill>
                <a:effectLst/>
                <a:latin typeface="+mn-lt"/>
              </a:rPr>
              <a:t> increase performance and competitiveness.</a:t>
            </a:r>
          </a:p>
          <a:p>
            <a:pPr algn="l" fontAlgn="base"/>
            <a:r>
              <a:rPr lang="en-IE" sz="1200" i="0" dirty="0">
                <a:solidFill>
                  <a:schemeClr val="tx1"/>
                </a:solidFill>
                <a:effectLst/>
                <a:latin typeface="+mn-lt"/>
              </a:rPr>
              <a:t>Lean tools and techniques </a:t>
            </a:r>
            <a:r>
              <a:rPr lang="en-IE" sz="1200" b="0" i="0" dirty="0">
                <a:solidFill>
                  <a:schemeClr val="tx1"/>
                </a:solidFill>
                <a:effectLst/>
                <a:latin typeface="+mn-lt"/>
              </a:rPr>
              <a:t>are helping companies across the globe to address competitiveness issues within their businesses by building the capability of their people to identify problems, improve operations and create a more innovative organisation.</a:t>
            </a:r>
          </a:p>
          <a:p>
            <a:r>
              <a:rPr lang="en-IE" sz="1200" dirty="0">
                <a:solidFill>
                  <a:schemeClr val="tx1"/>
                </a:solidFill>
                <a:latin typeface="+mn-lt"/>
              </a:rPr>
              <a:t>Lean for Micro organised on a Dublin Regional basis  with a minimum of 5 programmes per year</a:t>
            </a:r>
          </a:p>
          <a:p>
            <a:endParaRPr lang="en-IE" sz="1200" dirty="0">
              <a:solidFill>
                <a:schemeClr val="tx1"/>
              </a:solidFill>
              <a:latin typeface="+mn-lt"/>
            </a:endParaRPr>
          </a:p>
          <a:p>
            <a:r>
              <a:rPr lang="en-IE" sz="1200" dirty="0">
                <a:solidFill>
                  <a:schemeClr val="tx1"/>
                </a:solidFill>
                <a:latin typeface="+mn-lt"/>
              </a:rPr>
              <a:t>Increased focus on clients to participate on Lean for Micro in 2021</a:t>
            </a:r>
          </a:p>
          <a:p>
            <a:pPr lvl="1"/>
            <a:r>
              <a:rPr lang="en-IE" sz="1200" dirty="0">
                <a:solidFill>
                  <a:schemeClr val="tx1"/>
                </a:solidFill>
                <a:latin typeface="+mn-lt"/>
              </a:rPr>
              <a:t>Continuing to see a growth in uptake</a:t>
            </a:r>
          </a:p>
          <a:p>
            <a:pPr lvl="2"/>
            <a:r>
              <a:rPr lang="en-IE" sz="1200" dirty="0">
                <a:solidFill>
                  <a:schemeClr val="tx1"/>
                </a:solidFill>
                <a:latin typeface="+mn-lt"/>
              </a:rPr>
              <a:t>2019 	  7</a:t>
            </a:r>
          </a:p>
          <a:p>
            <a:pPr marL="1143000" lvl="2" indent="-228600">
              <a:buAutoNum type="arabicPlain" startAt="2020"/>
            </a:pPr>
            <a:r>
              <a:rPr lang="en-IE" sz="1200" dirty="0">
                <a:solidFill>
                  <a:schemeClr val="tx1"/>
                </a:solidFill>
                <a:latin typeface="+mn-lt"/>
              </a:rPr>
              <a:t>                  8</a:t>
            </a:r>
          </a:p>
          <a:p>
            <a:pPr marL="1143000" lvl="2" indent="-228600">
              <a:buAutoNum type="arabicPlain" startAt="2020"/>
            </a:pPr>
            <a:r>
              <a:rPr lang="en-IE" sz="1200" dirty="0">
                <a:solidFill>
                  <a:schemeClr val="tx1"/>
                </a:solidFill>
                <a:latin typeface="+mn-lt"/>
              </a:rPr>
              <a:t>                 11 (</a:t>
            </a:r>
            <a:r>
              <a:rPr lang="en-IE" sz="1200" dirty="0" err="1">
                <a:solidFill>
                  <a:schemeClr val="tx1"/>
                </a:solidFill>
                <a:latin typeface="+mn-lt"/>
              </a:rPr>
              <a:t>ytd</a:t>
            </a:r>
            <a:r>
              <a:rPr lang="en-IE" sz="1200" dirty="0">
                <a:solidFill>
                  <a:schemeClr val="tx1"/>
                </a:solidFill>
                <a:latin typeface="+mn-lt"/>
              </a:rPr>
              <a:t>)</a:t>
            </a:r>
          </a:p>
          <a:p>
            <a:pPr marL="1143000" lvl="2" indent="-228600">
              <a:buAutoNum type="arabicPlain" startAt="2021"/>
            </a:pPr>
            <a:endParaRPr lang="en-IE" sz="1200" dirty="0">
              <a:solidFill>
                <a:schemeClr val="tx1"/>
              </a:solidFill>
              <a:latin typeface="+mn-lt"/>
            </a:endParaRPr>
          </a:p>
          <a:p>
            <a:pPr marL="342900" lvl="0" indent="-342900">
              <a:lnSpc>
                <a:spcPct val="115000"/>
              </a:lnSpc>
              <a:spcAft>
                <a:spcPts val="0"/>
              </a:spcAft>
              <a:buFont typeface="Symbol" panose="05050102010706020507" pitchFamily="18" charset="2"/>
              <a:buChar char=""/>
            </a:pPr>
            <a:r>
              <a:rPr lang="en-IE" sz="1200" dirty="0">
                <a:effectLst/>
                <a:latin typeface="+mn-lt"/>
                <a:ea typeface="Calibri" panose="020F0502020204030204" pitchFamily="34" charset="0"/>
                <a:cs typeface="Calibri" panose="020F0502020204030204" pitchFamily="34" charset="0"/>
              </a:rPr>
              <a:t>Building on participation of LEO clients in the Green for Micro Programme to get them started on their journey to greater sustainability is another key target for LEO South Dublin. </a:t>
            </a:r>
          </a:p>
          <a:p>
            <a:pPr marL="342900" lvl="0" indent="-342900">
              <a:lnSpc>
                <a:spcPct val="115000"/>
              </a:lnSpc>
              <a:spcAft>
                <a:spcPts val="0"/>
              </a:spcAft>
              <a:buFont typeface="Symbol" panose="05050102010706020507" pitchFamily="18" charset="2"/>
              <a:buChar char=""/>
            </a:pPr>
            <a:r>
              <a:rPr lang="en-IE" sz="1200" dirty="0">
                <a:solidFill>
                  <a:srgbClr val="2E74B5"/>
                </a:solidFill>
                <a:effectLst/>
                <a:latin typeface="+mn-lt"/>
                <a:ea typeface="Calibri" panose="020F0502020204030204" pitchFamily="34" charset="0"/>
                <a:cs typeface="Calibri" panose="020F0502020204030204" pitchFamily="34" charset="0"/>
              </a:rPr>
              <a:t>Green for Micro Activity Year to date</a:t>
            </a:r>
          </a:p>
          <a:p>
            <a:pPr marL="742950" lvl="1" indent="-285750">
              <a:lnSpc>
                <a:spcPct val="115000"/>
              </a:lnSpc>
              <a:spcAft>
                <a:spcPts val="0"/>
              </a:spcAft>
              <a:buFont typeface="Courier New" panose="02070309020205020404" pitchFamily="49" charset="0"/>
              <a:buChar char="o"/>
            </a:pPr>
            <a:r>
              <a:rPr lang="en-IE" sz="1200" dirty="0">
                <a:solidFill>
                  <a:srgbClr val="2E74B5"/>
                </a:solidFill>
                <a:latin typeface="+mn-lt"/>
                <a:ea typeface="Calibri" panose="020F0502020204030204" pitchFamily="34" charset="0"/>
                <a:cs typeface="Calibri" panose="020F0502020204030204" pitchFamily="34" charset="0"/>
              </a:rPr>
              <a:t>12 Applications – 9 Approvals - </a:t>
            </a:r>
            <a:endParaRPr lang="en-IE" sz="1200" dirty="0">
              <a:effectLst/>
              <a:latin typeface="+mn-lt"/>
              <a:ea typeface="Calibri" panose="020F0502020204030204" pitchFamily="34" charset="0"/>
              <a:cs typeface="Times New Roman" panose="02020603050405020304" pitchFamily="18" charset="0"/>
            </a:endParaRPr>
          </a:p>
          <a:p>
            <a:pPr marL="742950" lvl="1" indent="-285750">
              <a:lnSpc>
                <a:spcPct val="115000"/>
              </a:lnSpc>
              <a:spcAft>
                <a:spcPts val="0"/>
              </a:spcAft>
              <a:buFont typeface="Courier New" panose="02070309020205020404" pitchFamily="49" charset="0"/>
              <a:buChar char="o"/>
            </a:pPr>
            <a:r>
              <a:rPr lang="en-IE" sz="1200" dirty="0">
                <a:solidFill>
                  <a:srgbClr val="2E74B5"/>
                </a:solidFill>
                <a:effectLst/>
                <a:latin typeface="+mn-lt"/>
                <a:ea typeface="Calibri" panose="020F0502020204030204" pitchFamily="34" charset="0"/>
                <a:cs typeface="Calibri" panose="020F0502020204030204" pitchFamily="34" charset="0"/>
              </a:rPr>
              <a:t>Collaboration with Sustainability Officer SDCC &amp; SD Chamber </a:t>
            </a:r>
            <a:endParaRPr lang="en-IE" sz="1200" dirty="0">
              <a:effectLst/>
              <a:latin typeface="+mn-lt"/>
              <a:ea typeface="Calibri" panose="020F0502020204030204" pitchFamily="34" charset="0"/>
              <a:cs typeface="Times New Roman" panose="02020603050405020304" pitchFamily="18" charset="0"/>
            </a:endParaRPr>
          </a:p>
          <a:p>
            <a:endParaRPr lang="en-IE" sz="1200" dirty="0">
              <a:latin typeface="+mn-lt"/>
              <a:ea typeface="Calibri" panose="020F0502020204030204" pitchFamily="34" charset="0"/>
              <a:cs typeface="Calibri" panose="020F0502020204030204" pitchFamily="34" charset="0"/>
            </a:endParaRPr>
          </a:p>
          <a:p>
            <a:r>
              <a:rPr lang="en-IE" sz="1200" dirty="0">
                <a:latin typeface="+mn-lt"/>
                <a:ea typeface="Calibri" panose="020F0502020204030204" pitchFamily="34" charset="0"/>
                <a:cs typeface="Calibri" panose="020F0502020204030204" pitchFamily="34" charset="0"/>
              </a:rPr>
              <a:t>P</a:t>
            </a:r>
            <a:r>
              <a:rPr lang="en-IE" sz="1200" dirty="0">
                <a:effectLst/>
                <a:latin typeface="+mn-lt"/>
                <a:ea typeface="Calibri" panose="020F0502020204030204" pitchFamily="34" charset="0"/>
                <a:cs typeface="Calibri" panose="020F0502020204030204" pitchFamily="34" charset="0"/>
              </a:rPr>
              <a:t>ossibility to identify and progress further initiatives and investments to support Green programme will be considered over the 2021-2024 period.</a:t>
            </a:r>
          </a:p>
          <a:p>
            <a:pPr algn="l"/>
            <a:endParaRPr lang="en-IE" sz="1200" dirty="0">
              <a:latin typeface="+mn-lt"/>
            </a:endParaRPr>
          </a:p>
          <a:p>
            <a:pPr algn="l"/>
            <a:endParaRPr lang="en-IE" sz="1200" dirty="0">
              <a:latin typeface="+mn-lt"/>
            </a:endParaRPr>
          </a:p>
          <a:p>
            <a:pPr algn="l"/>
            <a:r>
              <a:rPr lang="en-IE" sz="1200" dirty="0">
                <a:latin typeface="+mn-lt"/>
              </a:rPr>
              <a:t>Rolling out an expanded Leadership Development in 2022 to build on engagements with clients to support their business growth and enabling their leadership development</a:t>
            </a:r>
          </a:p>
          <a:p>
            <a:pPr algn="l"/>
            <a:endParaRPr lang="en-IE"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solidFill>
                  <a:srgbClr val="0070C0"/>
                </a:solidFill>
                <a:latin typeface="+mn-lt"/>
              </a:rPr>
              <a:t>New programme introduced in 2021 aimed at preparing SMEs to be ‘export ready’ by </a:t>
            </a:r>
            <a:r>
              <a:rPr lang="en-GB" sz="1200" dirty="0">
                <a:solidFill>
                  <a:srgbClr val="0070C0"/>
                </a:solidFill>
                <a:latin typeface="+mn-lt"/>
              </a:rPr>
              <a:t>improving their strategic, sales &amp; marketing, business planning, productivity and leadership </a:t>
            </a:r>
            <a:r>
              <a:rPr lang="en-IE" sz="1200" dirty="0">
                <a:solidFill>
                  <a:srgbClr val="0070C0"/>
                </a:solidFill>
                <a:latin typeface="+mn-lt"/>
              </a:rPr>
              <a:t>capabilities.</a:t>
            </a:r>
          </a:p>
          <a:p>
            <a:r>
              <a:rPr lang="en-IE" sz="1200" dirty="0">
                <a:latin typeface="+mn-lt"/>
              </a:rPr>
              <a:t>South Dublin Export Development Programme introduced in July 2021</a:t>
            </a:r>
          </a:p>
          <a:p>
            <a:r>
              <a:rPr lang="en-IE" sz="1200" dirty="0">
                <a:latin typeface="+mn-lt"/>
              </a:rPr>
              <a:t>2</a:t>
            </a:r>
            <a:r>
              <a:rPr lang="en-IE" sz="1200" baseline="30000" dirty="0">
                <a:latin typeface="+mn-lt"/>
              </a:rPr>
              <a:t>nd</a:t>
            </a:r>
            <a:r>
              <a:rPr lang="en-IE" sz="1200" dirty="0">
                <a:latin typeface="+mn-lt"/>
              </a:rPr>
              <a:t> Programme commenced October 2021</a:t>
            </a:r>
          </a:p>
          <a:p>
            <a:r>
              <a:rPr lang="en-IE" sz="1200" dirty="0">
                <a:latin typeface="+mn-lt"/>
              </a:rPr>
              <a:t>12 targeted companies involved in each programme.</a:t>
            </a:r>
          </a:p>
          <a:p>
            <a:pPr>
              <a:spcAft>
                <a:spcPts val="0"/>
              </a:spcAft>
            </a:pPr>
            <a:r>
              <a:rPr lang="en-IE" sz="1200" dirty="0">
                <a:latin typeface="+mn-lt"/>
              </a:rPr>
              <a:t>Sectors: </a:t>
            </a:r>
          </a:p>
          <a:p>
            <a:pPr marL="171450" lvl="0" indent="-171450">
              <a:spcAft>
                <a:spcPts val="0"/>
              </a:spcAft>
              <a:buFont typeface="Arial" panose="020B0604020202020204" pitchFamily="34" charset="0"/>
              <a:buChar char="•"/>
            </a:pPr>
            <a:r>
              <a:rPr lang="en-IE" sz="1200" dirty="0">
                <a:effectLst/>
                <a:latin typeface="+mn-lt"/>
                <a:ea typeface="Calibri" panose="020F0502020204030204" pitchFamily="34" charset="0"/>
                <a:cs typeface="Times New Roman" panose="02020603050405020304" pitchFamily="18" charset="0"/>
              </a:rPr>
              <a:t>6 Tech</a:t>
            </a:r>
          </a:p>
          <a:p>
            <a:pPr marL="171450" lvl="0" indent="-171450">
              <a:spcAft>
                <a:spcPts val="0"/>
              </a:spcAft>
              <a:buFont typeface="Arial" panose="020B0604020202020204" pitchFamily="34" charset="0"/>
              <a:buChar char="•"/>
            </a:pPr>
            <a:r>
              <a:rPr lang="en-IE" sz="1200" dirty="0">
                <a:effectLst/>
                <a:latin typeface="+mn-lt"/>
                <a:ea typeface="Calibri" panose="020F0502020204030204" pitchFamily="34" charset="0"/>
                <a:cs typeface="Times New Roman" panose="02020603050405020304" pitchFamily="18" charset="0"/>
              </a:rPr>
              <a:t>6 Food/ Drink</a:t>
            </a:r>
          </a:p>
          <a:p>
            <a:pPr marL="171450" lvl="0" indent="-171450">
              <a:spcAft>
                <a:spcPts val="0"/>
              </a:spcAft>
              <a:buFont typeface="Arial" panose="020B0604020202020204" pitchFamily="34" charset="0"/>
              <a:buChar char="•"/>
            </a:pPr>
            <a:r>
              <a:rPr lang="en-IE" sz="1200" dirty="0">
                <a:effectLst/>
                <a:latin typeface="+mn-lt"/>
                <a:ea typeface="Calibri" panose="020F0502020204030204" pitchFamily="34" charset="0"/>
                <a:cs typeface="Times New Roman" panose="02020603050405020304" pitchFamily="18" charset="0"/>
              </a:rPr>
              <a:t>12 Clothing/ Products/ Manufacturing</a:t>
            </a:r>
            <a:endParaRPr lang="en-IE" sz="1200" dirty="0">
              <a:effectLst/>
              <a:latin typeface="+mn-lt"/>
              <a:ea typeface="Times New Roman" panose="02020603050405020304" pitchFamily="18" charset="0"/>
            </a:endParaRPr>
          </a:p>
          <a:p>
            <a:pPr algn="l" fontAlgn="base">
              <a:spcAft>
                <a:spcPts val="1200"/>
              </a:spcAft>
            </a:pPr>
            <a:r>
              <a:rPr lang="en-IE" sz="1200" dirty="0">
                <a:solidFill>
                  <a:srgbClr val="333333"/>
                </a:solidFill>
                <a:effectLst/>
                <a:latin typeface="+mn-lt"/>
                <a:ea typeface="Times New Roman" panose="02020603050405020304" pitchFamily="18" charset="0"/>
              </a:rPr>
              <a:t>“Very valuable, would definitely recommend to other businesses seeking to work opportunities abroad”</a:t>
            </a:r>
            <a:endParaRPr lang="en-IE" sz="1200" dirty="0">
              <a:effectLst/>
              <a:latin typeface="+mn-lt"/>
              <a:ea typeface="Times New Roman" panose="02020603050405020304" pitchFamily="18" charset="0"/>
            </a:endParaRPr>
          </a:p>
          <a:p>
            <a:pPr algn="l" fontAlgn="base">
              <a:spcAft>
                <a:spcPts val="0"/>
              </a:spcAft>
            </a:pPr>
            <a:r>
              <a:rPr lang="en-IE" sz="1200" i="1" dirty="0">
                <a:solidFill>
                  <a:srgbClr val="333333"/>
                </a:solidFill>
                <a:effectLst/>
                <a:latin typeface="+mn-lt"/>
                <a:ea typeface="Times New Roman" panose="02020603050405020304" pitchFamily="18" charset="0"/>
              </a:rPr>
              <a:t>“The course provided us with some new avenues for identifying new sales leads &amp; business opportunities.</a:t>
            </a:r>
            <a:endParaRPr lang="en-IE" sz="1200" dirty="0">
              <a:latin typeface="+mn-lt"/>
            </a:endParaRPr>
          </a:p>
          <a:p>
            <a:r>
              <a:rPr lang="en-IE" sz="1200" dirty="0">
                <a:latin typeface="+mn-lt"/>
              </a:rPr>
              <a:t>New South Dublin Exporters Network being established </a:t>
            </a:r>
          </a:p>
          <a:p>
            <a:r>
              <a:rPr lang="en-IE" sz="1200" dirty="0">
                <a:latin typeface="+mn-lt"/>
              </a:rPr>
              <a:t>TAME grants also available for our Exporters –  uptake was low in 2020 with just XX but applications improving and will certainly grow in 2022 as it is so accessible for early stage exporters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0070C0"/>
              </a:solidFill>
            </a:endParaRPr>
          </a:p>
          <a:p>
            <a:pPr algn="l"/>
            <a:endParaRPr lang="en-IE" dirty="0"/>
          </a:p>
        </p:txBody>
      </p:sp>
      <p:sp>
        <p:nvSpPr>
          <p:cNvPr id="4" name="Slide Number Placeholder 3"/>
          <p:cNvSpPr>
            <a:spLocks noGrp="1"/>
          </p:cNvSpPr>
          <p:nvPr>
            <p:ph type="sldNum" sz="quarter" idx="5"/>
          </p:nvPr>
        </p:nvSpPr>
        <p:spPr/>
        <p:txBody>
          <a:bodyPr/>
          <a:lstStyle/>
          <a:p>
            <a:fld id="{F3FF37C9-07F4-4661-A6DD-B79C8E8A78F9}" type="slidenum">
              <a:rPr lang="en-IE" smtClean="0"/>
              <a:t>12</a:t>
            </a:fld>
            <a:endParaRPr lang="en-IE"/>
          </a:p>
        </p:txBody>
      </p:sp>
    </p:spTree>
    <p:extLst>
      <p:ext uri="{BB962C8B-B14F-4D97-AF65-F5344CB8AC3E}">
        <p14:creationId xmlns:p14="http://schemas.microsoft.com/office/powerpoint/2010/main" val="221638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6E92-8ECA-42E9-8112-7FBD9562A96F}"/>
              </a:ext>
            </a:extLst>
          </p:cNvPr>
          <p:cNvSpPr>
            <a:spLocks noGrp="1"/>
          </p:cNvSpPr>
          <p:nvPr>
            <p:ph type="ctrTitle"/>
          </p:nvPr>
        </p:nvSpPr>
        <p:spPr>
          <a:xfrm>
            <a:off x="1524000" y="2221752"/>
            <a:ext cx="9144000" cy="840230"/>
          </a:xfrm>
        </p:spPr>
        <p:txBody>
          <a:bodyPr anchor="b"/>
          <a:lstStyle>
            <a:lvl1pPr algn="ctr">
              <a:defRPr sz="5400"/>
            </a:lvl1pPr>
          </a:lstStyle>
          <a:p>
            <a:r>
              <a:rPr lang="en-US" dirty="0"/>
              <a:t>Click to edit Master title style</a:t>
            </a:r>
            <a:endParaRPr lang="en-IE" dirty="0"/>
          </a:p>
        </p:txBody>
      </p:sp>
      <p:sp>
        <p:nvSpPr>
          <p:cNvPr id="3" name="Subtitle 2">
            <a:extLst>
              <a:ext uri="{FF2B5EF4-FFF2-40B4-BE49-F238E27FC236}">
                <a16:creationId xmlns:a16="http://schemas.microsoft.com/office/drawing/2014/main" id="{16FA9418-865B-47EA-879C-F766B7C7ADFE}"/>
              </a:ext>
            </a:extLst>
          </p:cNvPr>
          <p:cNvSpPr>
            <a:spLocks noGrp="1"/>
          </p:cNvSpPr>
          <p:nvPr>
            <p:ph type="subTitle" idx="1"/>
          </p:nvPr>
        </p:nvSpPr>
        <p:spPr>
          <a:xfrm>
            <a:off x="1524000" y="3333590"/>
            <a:ext cx="9144000" cy="1655762"/>
          </a:xfrm>
        </p:spPr>
        <p:txBody>
          <a:bodyPr/>
          <a:lstStyle>
            <a:lvl1pPr marL="0" indent="0" algn="ctr">
              <a:buNone/>
              <a:defRPr sz="240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Tree>
    <p:extLst>
      <p:ext uri="{BB962C8B-B14F-4D97-AF65-F5344CB8AC3E}">
        <p14:creationId xmlns:p14="http://schemas.microsoft.com/office/powerpoint/2010/main" val="8937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1ABF-F4EE-4FB5-AEBF-B67C539E8586}"/>
              </a:ext>
            </a:extLst>
          </p:cNvPr>
          <p:cNvSpPr>
            <a:spLocks noGrp="1"/>
          </p:cNvSpPr>
          <p:nvPr>
            <p:ph type="title"/>
          </p:nvPr>
        </p:nvSpPr>
        <p:spPr>
          <a:xfrm>
            <a:off x="2239861" y="732441"/>
            <a:ext cx="7222922" cy="590931"/>
          </a:xfrm>
        </p:spPr>
        <p:txBody>
          <a:bodyPr wrap="square">
            <a:spAutoFit/>
          </a:bodyPr>
          <a:lstStyle>
            <a:lvl1pPr>
              <a:defRPr lang="en-IE" sz="3600" b="1">
                <a:solidFill>
                  <a:srgbClr val="92D050"/>
                </a:solidFill>
                <a:latin typeface="+mn-lt"/>
                <a:ea typeface="+mn-ea"/>
                <a:cs typeface="+mn-cs"/>
              </a:defRPr>
            </a:lvl1pPr>
          </a:lstStyle>
          <a:p>
            <a:pPr marL="0" lvl="0" algn="ctr"/>
            <a:r>
              <a:rPr lang="en-US"/>
              <a:t>Click to edit Master title style</a:t>
            </a:r>
            <a:endParaRPr lang="en-IE"/>
          </a:p>
        </p:txBody>
      </p:sp>
      <p:sp>
        <p:nvSpPr>
          <p:cNvPr id="3" name="Content Placeholder 2">
            <a:extLst>
              <a:ext uri="{FF2B5EF4-FFF2-40B4-BE49-F238E27FC236}">
                <a16:creationId xmlns:a16="http://schemas.microsoft.com/office/drawing/2014/main" id="{ADEC0891-1E39-4C23-A022-4144D455AA83}"/>
              </a:ext>
            </a:extLst>
          </p:cNvPr>
          <p:cNvSpPr>
            <a:spLocks noGrp="1"/>
          </p:cNvSpPr>
          <p:nvPr>
            <p:ph idx="1"/>
          </p:nvPr>
        </p:nvSpPr>
        <p:spPr>
          <a:xfrm>
            <a:off x="838200" y="1825625"/>
            <a:ext cx="10515600" cy="3912445"/>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7" name="Picture 6">
            <a:extLst>
              <a:ext uri="{FF2B5EF4-FFF2-40B4-BE49-F238E27FC236}">
                <a16:creationId xmlns:a16="http://schemas.microsoft.com/office/drawing/2014/main" id="{B3148919-FA4B-4E6C-A551-9D3C734478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462" y="5852773"/>
            <a:ext cx="11880429" cy="86119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FFB66A64-09A2-463E-825C-EE8CAA919CF9}"/>
              </a:ext>
            </a:extLst>
          </p:cNvPr>
          <p:cNvPicPr>
            <a:picLocks noChangeAspect="1"/>
          </p:cNvPicPr>
          <p:nvPr userDrawn="1"/>
        </p:nvPicPr>
        <p:blipFill>
          <a:blip r:embed="rId3"/>
          <a:stretch>
            <a:fillRect/>
          </a:stretch>
        </p:blipFill>
        <p:spPr>
          <a:xfrm>
            <a:off x="9731229" y="203074"/>
            <a:ext cx="2255495" cy="1473888"/>
          </a:xfrm>
          <a:prstGeom prst="rect">
            <a:avLst/>
          </a:prstGeom>
        </p:spPr>
      </p:pic>
    </p:spTree>
    <p:extLst>
      <p:ext uri="{BB962C8B-B14F-4D97-AF65-F5344CB8AC3E}">
        <p14:creationId xmlns:p14="http://schemas.microsoft.com/office/powerpoint/2010/main" val="2489629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90F8-995E-4B4A-AC1A-6EAB455D76FE}"/>
              </a:ext>
            </a:extLst>
          </p:cNvPr>
          <p:cNvSpPr>
            <a:spLocks noGrp="1"/>
          </p:cNvSpPr>
          <p:nvPr>
            <p:ph type="title"/>
          </p:nvPr>
        </p:nvSpPr>
        <p:spPr>
          <a:xfrm>
            <a:off x="831850" y="1709739"/>
            <a:ext cx="10515600" cy="2048530"/>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12125F3-1D76-4049-A8C3-D6F3F9BD7641}"/>
              </a:ext>
            </a:extLst>
          </p:cNvPr>
          <p:cNvSpPr>
            <a:spLocks noGrp="1"/>
          </p:cNvSpPr>
          <p:nvPr>
            <p:ph type="body" idx="1"/>
          </p:nvPr>
        </p:nvSpPr>
        <p:spPr>
          <a:xfrm>
            <a:off x="838200" y="3935122"/>
            <a:ext cx="10515600" cy="1500187"/>
          </a:xfrm>
        </p:spPr>
        <p:txBody>
          <a:bodyPr/>
          <a:lstStyle>
            <a:lvl1pPr marL="0" indent="0">
              <a:buNone/>
              <a:defRPr sz="2400">
                <a:solidFill>
                  <a:srgbClr val="0070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6214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D548-5A7A-4CD0-BF78-B441518F5488}"/>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
        <p:nvSpPr>
          <p:cNvPr id="3" name="Content Placeholder 2">
            <a:extLst>
              <a:ext uri="{FF2B5EF4-FFF2-40B4-BE49-F238E27FC236}">
                <a16:creationId xmlns:a16="http://schemas.microsoft.com/office/drawing/2014/main" id="{3B03B872-F815-414F-B6CE-2C10A5FADD10}"/>
              </a:ext>
            </a:extLst>
          </p:cNvPr>
          <p:cNvSpPr>
            <a:spLocks noGrp="1"/>
          </p:cNvSpPr>
          <p:nvPr>
            <p:ph sz="half" idx="1"/>
          </p:nvPr>
        </p:nvSpPr>
        <p:spPr>
          <a:xfrm>
            <a:off x="838200" y="1825625"/>
            <a:ext cx="5181600" cy="3962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BC7F667-2B62-4D85-9BCA-183286AA2971}"/>
              </a:ext>
            </a:extLst>
          </p:cNvPr>
          <p:cNvSpPr>
            <a:spLocks noGrp="1"/>
          </p:cNvSpPr>
          <p:nvPr>
            <p:ph sz="half" idx="2"/>
          </p:nvPr>
        </p:nvSpPr>
        <p:spPr>
          <a:xfrm>
            <a:off x="6172200" y="1825625"/>
            <a:ext cx="5181600" cy="3962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996575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CD6256-C7E8-4BDD-B83D-7E8EF802D894}"/>
              </a:ext>
            </a:extLst>
          </p:cNvPr>
          <p:cNvSpPr>
            <a:spLocks noGrp="1"/>
          </p:cNvSpPr>
          <p:nvPr>
            <p:ph type="body" idx="1"/>
          </p:nvPr>
        </p:nvSpPr>
        <p:spPr>
          <a:xfrm>
            <a:off x="839788" y="1585518"/>
            <a:ext cx="5157787" cy="491717"/>
          </a:xfr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1D5FAA-6BDE-4351-9B3E-F221132DFB53}"/>
              </a:ext>
            </a:extLst>
          </p:cNvPr>
          <p:cNvSpPr>
            <a:spLocks noGrp="1"/>
          </p:cNvSpPr>
          <p:nvPr>
            <p:ph sz="half" idx="2"/>
          </p:nvPr>
        </p:nvSpPr>
        <p:spPr>
          <a:xfrm>
            <a:off x="839788" y="2228238"/>
            <a:ext cx="5157787" cy="3560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807CD01-0EC2-4B44-9C84-8E185EA31F55}"/>
              </a:ext>
            </a:extLst>
          </p:cNvPr>
          <p:cNvSpPr>
            <a:spLocks noGrp="1"/>
          </p:cNvSpPr>
          <p:nvPr>
            <p:ph type="body" sz="quarter" idx="3"/>
          </p:nvPr>
        </p:nvSpPr>
        <p:spPr>
          <a:xfrm>
            <a:off x="6172200" y="1585518"/>
            <a:ext cx="5183188" cy="491717"/>
          </a:xfr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CC705-7412-4F2A-9CD5-EEEBF963398F}"/>
              </a:ext>
            </a:extLst>
          </p:cNvPr>
          <p:cNvSpPr>
            <a:spLocks noGrp="1"/>
          </p:cNvSpPr>
          <p:nvPr>
            <p:ph sz="quarter" idx="4"/>
          </p:nvPr>
        </p:nvSpPr>
        <p:spPr>
          <a:xfrm>
            <a:off x="6172200" y="2228238"/>
            <a:ext cx="5183188" cy="3560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Title 1">
            <a:extLst>
              <a:ext uri="{FF2B5EF4-FFF2-40B4-BE49-F238E27FC236}">
                <a16:creationId xmlns:a16="http://schemas.microsoft.com/office/drawing/2014/main" id="{75DBA3AE-5FA4-466D-B996-C81171BABF97}"/>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Tree>
    <p:extLst>
      <p:ext uri="{BB962C8B-B14F-4D97-AF65-F5344CB8AC3E}">
        <p14:creationId xmlns:p14="http://schemas.microsoft.com/office/powerpoint/2010/main" val="53691889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05491F-2636-4720-B536-696765D724DE}"/>
              </a:ext>
            </a:extLst>
          </p:cNvPr>
          <p:cNvSpPr>
            <a:spLocks noGrp="1"/>
          </p:cNvSpPr>
          <p:nvPr>
            <p:ph type="title"/>
          </p:nvPr>
        </p:nvSpPr>
        <p:spPr>
          <a:xfrm>
            <a:off x="2625754" y="532905"/>
            <a:ext cx="7013196" cy="590931"/>
          </a:xfrm>
        </p:spPr>
        <p:txBody>
          <a:bodyPr wrap="square">
            <a:spAutoFit/>
          </a:bodyPr>
          <a:lstStyle>
            <a:lvl1pPr>
              <a:defRPr lang="en-IE"/>
            </a:lvl1pPr>
          </a:lstStyle>
          <a:p>
            <a:pPr marL="0" lvl="0" algn="ctr"/>
            <a:r>
              <a:rPr lang="en-US" dirty="0"/>
              <a:t>Click to edit Master title style</a:t>
            </a:r>
            <a:endParaRPr lang="en-IE" dirty="0"/>
          </a:p>
        </p:txBody>
      </p:sp>
    </p:spTree>
    <p:extLst>
      <p:ext uri="{BB962C8B-B14F-4D97-AF65-F5344CB8AC3E}">
        <p14:creationId xmlns:p14="http://schemas.microsoft.com/office/powerpoint/2010/main" val="227502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69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3ABAD-FDFF-44F1-9B76-379973A458A8}"/>
              </a:ext>
            </a:extLst>
          </p:cNvPr>
          <p:cNvSpPr>
            <a:spLocks noGrp="1"/>
          </p:cNvSpPr>
          <p:nvPr>
            <p:ph type="title"/>
          </p:nvPr>
        </p:nvSpPr>
        <p:spPr>
          <a:xfrm>
            <a:off x="2625754" y="516127"/>
            <a:ext cx="7013196" cy="590931"/>
          </a:xfrm>
          <a:prstGeom prst="rect">
            <a:avLst/>
          </a:prstGeom>
        </p:spPr>
        <p:txBody>
          <a:bodyPr wrap="square">
            <a:spAutoFit/>
          </a:bodyPr>
          <a:lstStyle/>
          <a:p>
            <a:pPr marL="0" lvl="0" algn="ctr"/>
            <a:r>
              <a:rPr lang="en-US" dirty="0"/>
              <a:t>Click to edit Master title style</a:t>
            </a:r>
            <a:endParaRPr lang="en-IE" dirty="0"/>
          </a:p>
        </p:txBody>
      </p:sp>
      <p:sp>
        <p:nvSpPr>
          <p:cNvPr id="3" name="Text Placeholder 2">
            <a:extLst>
              <a:ext uri="{FF2B5EF4-FFF2-40B4-BE49-F238E27FC236}">
                <a16:creationId xmlns:a16="http://schemas.microsoft.com/office/drawing/2014/main" id="{EEFD0CB7-5502-4673-9618-7864194B69F8}"/>
              </a:ext>
            </a:extLst>
          </p:cNvPr>
          <p:cNvSpPr>
            <a:spLocks noGrp="1"/>
          </p:cNvSpPr>
          <p:nvPr>
            <p:ph type="body" idx="1"/>
          </p:nvPr>
        </p:nvSpPr>
        <p:spPr>
          <a:xfrm>
            <a:off x="838200" y="1507022"/>
            <a:ext cx="10515600" cy="42226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7" name="Picture 6">
            <a:extLst>
              <a:ext uri="{FF2B5EF4-FFF2-40B4-BE49-F238E27FC236}">
                <a16:creationId xmlns:a16="http://schemas.microsoft.com/office/drawing/2014/main" id="{D174A0A4-C8F8-4FDB-A54B-E20AC435066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1462" y="5852773"/>
            <a:ext cx="11880429" cy="86119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5131228-4958-4F2B-AE00-4C5D21C8C264}"/>
              </a:ext>
            </a:extLst>
          </p:cNvPr>
          <p:cNvPicPr>
            <a:picLocks noChangeAspect="1"/>
          </p:cNvPicPr>
          <p:nvPr userDrawn="1"/>
        </p:nvPicPr>
        <p:blipFill>
          <a:blip r:embed="rId10"/>
          <a:stretch>
            <a:fillRect/>
          </a:stretch>
        </p:blipFill>
        <p:spPr>
          <a:xfrm>
            <a:off x="9991288" y="203074"/>
            <a:ext cx="1995436" cy="1303948"/>
          </a:xfrm>
          <a:prstGeom prst="rect">
            <a:avLst/>
          </a:prstGeom>
        </p:spPr>
      </p:pic>
      <p:pic>
        <p:nvPicPr>
          <p:cNvPr id="6" name="Picture 5" descr="Logo, company name&#10;&#10;Description automatically generated">
            <a:extLst>
              <a:ext uri="{FF2B5EF4-FFF2-40B4-BE49-F238E27FC236}">
                <a16:creationId xmlns:a16="http://schemas.microsoft.com/office/drawing/2014/main" id="{28CD87F7-1844-4292-9201-26CB13A139A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661" y="0"/>
            <a:ext cx="2235200" cy="1244600"/>
          </a:xfrm>
          <a:prstGeom prst="rect">
            <a:avLst/>
          </a:prstGeom>
        </p:spPr>
      </p:pic>
    </p:spTree>
    <p:extLst>
      <p:ext uri="{BB962C8B-B14F-4D97-AF65-F5344CB8AC3E}">
        <p14:creationId xmlns:p14="http://schemas.microsoft.com/office/powerpoint/2010/main" val="3554274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0C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0C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notesSlide" Target="../notesSlides/notesSlide8.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28" Type="http://schemas.microsoft.com/office/2014/relationships/chartEx" Target="../charts/chartEx1.xml"/><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diagramQuickStyle" Target="../diagrams/quickStyle2.xml"/><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46.png"/><Relationship Id="rId5" Type="http://schemas.openxmlformats.org/officeDocument/2006/relationships/diagramData" Target="../diagrams/data2.xml"/><Relationship Id="rId10" Type="http://schemas.openxmlformats.org/officeDocument/2006/relationships/image" Target="../media/image45.png"/><Relationship Id="rId4" Type="http://schemas.openxmlformats.org/officeDocument/2006/relationships/image" Target="../media/image44.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gif"/><Relationship Id="rId7" Type="http://schemas.openxmlformats.org/officeDocument/2006/relationships/image" Target="../media/image60.PNG"/><Relationship Id="rId12"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chart" Target="../charts/chart13.xml"/><Relationship Id="rId10" Type="http://schemas.openxmlformats.org/officeDocument/2006/relationships/image" Target="../media/image63.png"/><Relationship Id="rId4" Type="http://schemas.openxmlformats.org/officeDocument/2006/relationships/image" Target="../media/image58.jp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8.png"/><Relationship Id="rId4" Type="http://schemas.openxmlformats.org/officeDocument/2006/relationships/diagramLayout" Target="../diagrams/layout3.xm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chart" Target="../charts/char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09233-32BA-4EEC-B0BB-B2108C7FD1E4}"/>
              </a:ext>
            </a:extLst>
          </p:cNvPr>
          <p:cNvSpPr>
            <a:spLocks noGrp="1"/>
          </p:cNvSpPr>
          <p:nvPr>
            <p:ph type="ctrTitle"/>
          </p:nvPr>
        </p:nvSpPr>
        <p:spPr>
          <a:xfrm>
            <a:off x="1524000" y="4009551"/>
            <a:ext cx="9144000" cy="1238416"/>
          </a:xfrm>
        </p:spPr>
        <p:txBody>
          <a:bodyPr/>
          <a:lstStyle/>
          <a:p>
            <a:pPr>
              <a:lnSpc>
                <a:spcPct val="107000"/>
              </a:lnSpc>
              <a:spcAft>
                <a:spcPts val="800"/>
              </a:spcAft>
            </a:pPr>
            <a:br>
              <a:rPr lang="en-IE" sz="1800" dirty="0">
                <a:effectLst/>
                <a:latin typeface="Calibri" panose="020F0502020204030204" pitchFamily="34" charset="0"/>
                <a:ea typeface="Calibri" panose="020F0502020204030204" pitchFamily="34" charset="0"/>
                <a:cs typeface="Times New Roman" panose="02020603050405020304" pitchFamily="18" charset="0"/>
              </a:rPr>
            </a:br>
            <a:endParaRPr lang="en-IE" dirty="0">
              <a:solidFill>
                <a:srgbClr val="91B72F"/>
              </a:solidFill>
            </a:endParaRPr>
          </a:p>
        </p:txBody>
      </p:sp>
      <p:sp>
        <p:nvSpPr>
          <p:cNvPr id="3" name="Subtitle 2">
            <a:extLst>
              <a:ext uri="{FF2B5EF4-FFF2-40B4-BE49-F238E27FC236}">
                <a16:creationId xmlns:a16="http://schemas.microsoft.com/office/drawing/2014/main" id="{C3D34F6F-59AD-44AB-9647-C1F5A5248F2E}"/>
              </a:ext>
            </a:extLst>
          </p:cNvPr>
          <p:cNvSpPr>
            <a:spLocks noGrp="1"/>
          </p:cNvSpPr>
          <p:nvPr>
            <p:ph type="subTitle" idx="1"/>
          </p:nvPr>
        </p:nvSpPr>
        <p:spPr>
          <a:xfrm>
            <a:off x="1524000" y="4394791"/>
            <a:ext cx="9144000" cy="1603849"/>
          </a:xfrm>
        </p:spPr>
        <p:txBody>
          <a:bodyPr/>
          <a:lstStyle/>
          <a:p>
            <a:r>
              <a:rPr lang="en-IE" dirty="0">
                <a:effectLst>
                  <a:outerShdw blurRad="38100" dist="25400" dir="5400000" algn="ctr">
                    <a:srgbClr val="6E747A">
                      <a:alpha val="43000"/>
                    </a:srgbClr>
                  </a:outerShdw>
                </a:effectLst>
                <a:latin typeface="Calibri" panose="020F0502020204030204" pitchFamily="34" charset="0"/>
                <a:cs typeface="Times New Roman" panose="02020603050405020304" pitchFamily="18" charset="0"/>
              </a:rPr>
              <a:t>Review of LEO South Dublin Activities 2021 and introduction to  LEDP 2021-2024</a:t>
            </a:r>
          </a:p>
          <a:p>
            <a:r>
              <a:rPr lang="en-IE" dirty="0">
                <a:effectLst>
                  <a:outerShdw blurRad="38100" dist="25400" dir="5400000" algn="ctr">
                    <a:srgbClr val="6E747A">
                      <a:alpha val="43000"/>
                    </a:srgbClr>
                  </a:outerShdw>
                </a:effectLst>
                <a:latin typeface="Calibri" panose="020F0502020204030204" pitchFamily="34" charset="0"/>
                <a:cs typeface="Times New Roman" panose="02020603050405020304" pitchFamily="18" charset="0"/>
              </a:rPr>
              <a:t>Presentation to EETD SPC 9</a:t>
            </a:r>
            <a:r>
              <a:rPr lang="en-IE" baseline="30000" dirty="0">
                <a:effectLst>
                  <a:outerShdw blurRad="38100" dist="25400" dir="5400000" algn="ctr">
                    <a:srgbClr val="6E747A">
                      <a:alpha val="43000"/>
                    </a:srgbClr>
                  </a:outerShdw>
                </a:effectLst>
                <a:latin typeface="Calibri" panose="020F0502020204030204" pitchFamily="34" charset="0"/>
                <a:cs typeface="Times New Roman" panose="02020603050405020304" pitchFamily="18" charset="0"/>
              </a:rPr>
              <a:t>th</a:t>
            </a:r>
            <a:r>
              <a:rPr lang="en-IE" dirty="0">
                <a:effectLst>
                  <a:outerShdw blurRad="38100" dist="25400" dir="5400000" algn="ctr">
                    <a:srgbClr val="6E747A">
                      <a:alpha val="43000"/>
                    </a:srgbClr>
                  </a:outerShdw>
                </a:effectLst>
                <a:latin typeface="Calibri" panose="020F0502020204030204" pitchFamily="34" charset="0"/>
                <a:cs typeface="Times New Roman" panose="02020603050405020304" pitchFamily="18" charset="0"/>
              </a:rPr>
              <a:t> February 2022</a:t>
            </a:r>
          </a:p>
        </p:txBody>
      </p:sp>
      <p:pic>
        <p:nvPicPr>
          <p:cNvPr id="5" name="Picture 4" descr="Logo, company name&#10;&#10;Description automatically generated">
            <a:extLst>
              <a:ext uri="{FF2B5EF4-FFF2-40B4-BE49-F238E27FC236}">
                <a16:creationId xmlns:a16="http://schemas.microsoft.com/office/drawing/2014/main" id="{67F93A66-411C-495D-A79E-0AD297B9D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 y="0"/>
            <a:ext cx="2235200" cy="12446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7C24F7E3-8591-4B86-8458-B7D935F1D91C}"/>
              </a:ext>
            </a:extLst>
          </p:cNvPr>
          <p:cNvPicPr/>
          <p:nvPr/>
        </p:nvPicPr>
        <p:blipFill>
          <a:blip r:embed="rId4">
            <a:extLst>
              <a:ext uri="{28A0092B-C50C-407E-A947-70E740481C1C}">
                <a14:useLocalDpi xmlns:a14="http://schemas.microsoft.com/office/drawing/2010/main" val="0"/>
              </a:ext>
            </a:extLst>
          </a:blip>
          <a:stretch>
            <a:fillRect/>
          </a:stretch>
        </p:blipFill>
        <p:spPr>
          <a:xfrm>
            <a:off x="2695210" y="859360"/>
            <a:ext cx="5343842" cy="3523228"/>
          </a:xfrm>
          <a:prstGeom prst="rect">
            <a:avLst/>
          </a:prstGeom>
        </p:spPr>
      </p:pic>
    </p:spTree>
    <p:extLst>
      <p:ext uri="{BB962C8B-B14F-4D97-AF65-F5344CB8AC3E}">
        <p14:creationId xmlns:p14="http://schemas.microsoft.com/office/powerpoint/2010/main" val="392019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484539" y="489241"/>
            <a:ext cx="7222922" cy="5909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dirty="0"/>
              <a:t>Start Your Own Business</a:t>
            </a:r>
          </a:p>
        </p:txBody>
      </p:sp>
      <p:sp>
        <p:nvSpPr>
          <p:cNvPr id="3" name="Title 1">
            <a:extLst>
              <a:ext uri="{FF2B5EF4-FFF2-40B4-BE49-F238E27FC236}">
                <a16:creationId xmlns:a16="http://schemas.microsoft.com/office/drawing/2014/main" id="{C669C3B3-97F4-4341-A911-5C8DB3FA4C67}"/>
              </a:ext>
            </a:extLst>
          </p:cNvPr>
          <p:cNvSpPr>
            <a:spLocks noGrp="1"/>
          </p:cNvSpPr>
          <p:nvPr>
            <p:ph type="title"/>
          </p:nvPr>
        </p:nvSpPr>
        <p:spPr>
          <a:xfrm>
            <a:off x="1295400" y="260351"/>
            <a:ext cx="10176933" cy="576263"/>
          </a:xfrm>
        </p:spPr>
        <p:txBody>
          <a:bodyPr/>
          <a:lstStyle/>
          <a:p>
            <a:endParaRPr lang="en-IE"/>
          </a:p>
        </p:txBody>
      </p:sp>
      <p:sp>
        <p:nvSpPr>
          <p:cNvPr id="4" name="Rectangle: Rounded Corners 3">
            <a:extLst>
              <a:ext uri="{FF2B5EF4-FFF2-40B4-BE49-F238E27FC236}">
                <a16:creationId xmlns:a16="http://schemas.microsoft.com/office/drawing/2014/main" id="{6AAE31A6-3985-4F5C-AD3F-13CA1FCCB7F3}"/>
              </a:ext>
            </a:extLst>
          </p:cNvPr>
          <p:cNvSpPr/>
          <p:nvPr/>
        </p:nvSpPr>
        <p:spPr>
          <a:xfrm>
            <a:off x="170608" y="78587"/>
            <a:ext cx="11925314" cy="5725865"/>
          </a:xfrm>
          <a:prstGeom prst="roundRect">
            <a:avLst/>
          </a:prstGeom>
          <a:solidFill>
            <a:schemeClr val="bg1"/>
          </a:solidFill>
          <a:ln w="57150">
            <a:solidFill>
              <a:schemeClr val="accent1">
                <a:lumMod val="75000"/>
              </a:schemeClr>
            </a:solidFill>
            <a:prstDash val="sysDot"/>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IE"/>
          </a:p>
        </p:txBody>
      </p:sp>
      <p:pic>
        <p:nvPicPr>
          <p:cNvPr id="5" name="Graphic 16" descr="Upstairs outline">
            <a:extLst>
              <a:ext uri="{FF2B5EF4-FFF2-40B4-BE49-F238E27FC236}">
                <a16:creationId xmlns:a16="http://schemas.microsoft.com/office/drawing/2014/main" id="{75D7FB59-76ED-4CE5-B9A0-E9D925716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89" y="230858"/>
            <a:ext cx="10730728"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4" descr="Good Idea outline">
            <a:extLst>
              <a:ext uri="{FF2B5EF4-FFF2-40B4-BE49-F238E27FC236}">
                <a16:creationId xmlns:a16="http://schemas.microsoft.com/office/drawing/2014/main" id="{9809E65C-9B97-425F-B35D-58559EF26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50" y="4501233"/>
            <a:ext cx="12275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6" descr="Social network outline">
            <a:extLst>
              <a:ext uri="{FF2B5EF4-FFF2-40B4-BE49-F238E27FC236}">
                <a16:creationId xmlns:a16="http://schemas.microsoft.com/office/drawing/2014/main" id="{9E9DFEB1-36AC-4CE6-86EE-6BC87438D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548" y="3935835"/>
            <a:ext cx="12275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descr="Teacher outline">
            <a:extLst>
              <a:ext uri="{FF2B5EF4-FFF2-40B4-BE49-F238E27FC236}">
                <a16:creationId xmlns:a16="http://schemas.microsoft.com/office/drawing/2014/main" id="{42CD2E26-7B40-4540-9D2E-15991A9737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9022" y="662658"/>
            <a:ext cx="12275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10" descr="Boardroom outline">
            <a:extLst>
              <a:ext uri="{FF2B5EF4-FFF2-40B4-BE49-F238E27FC236}">
                <a16:creationId xmlns:a16="http://schemas.microsoft.com/office/drawing/2014/main" id="{14757DFE-1A4C-4CD9-A2C9-233400ABEC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9137" y="1721054"/>
            <a:ext cx="12275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2" descr="Classroom outline">
            <a:extLst>
              <a:ext uri="{FF2B5EF4-FFF2-40B4-BE49-F238E27FC236}">
                <a16:creationId xmlns:a16="http://schemas.microsoft.com/office/drawing/2014/main" id="{1092C17D-3C3D-4CB7-94EE-C63B345A7F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6878" y="2797845"/>
            <a:ext cx="12275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CB92CE7D-B022-44C1-AF40-562435B28AF3}"/>
              </a:ext>
            </a:extLst>
          </p:cNvPr>
          <p:cNvSpPr txBox="1">
            <a:spLocks/>
          </p:cNvSpPr>
          <p:nvPr/>
        </p:nvSpPr>
        <p:spPr bwMode="auto">
          <a:xfrm>
            <a:off x="759714" y="518195"/>
            <a:ext cx="1024694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kern="1200">
                <a:solidFill>
                  <a:srgbClr val="474747"/>
                </a:solidFill>
                <a:latin typeface="+mj-lt"/>
                <a:ea typeface="+mj-ea"/>
                <a:cs typeface="+mj-cs"/>
              </a:defRPr>
            </a:lvl1pPr>
            <a:lvl2pPr algn="l" rtl="0" eaLnBrk="0" fontAlgn="base" hangingPunct="0">
              <a:spcBef>
                <a:spcPct val="0"/>
              </a:spcBef>
              <a:spcAft>
                <a:spcPct val="0"/>
              </a:spcAft>
              <a:defRPr sz="30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2pPr>
            <a:lvl3pPr algn="l" rtl="0" eaLnBrk="0" fontAlgn="base" hangingPunct="0">
              <a:spcBef>
                <a:spcPct val="0"/>
              </a:spcBef>
              <a:spcAft>
                <a:spcPct val="0"/>
              </a:spcAft>
              <a:defRPr sz="30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3pPr>
            <a:lvl4pPr algn="l" rtl="0" eaLnBrk="0" fontAlgn="base" hangingPunct="0">
              <a:spcBef>
                <a:spcPct val="0"/>
              </a:spcBef>
              <a:spcAft>
                <a:spcPct val="0"/>
              </a:spcAft>
              <a:defRPr sz="30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4pPr>
            <a:lvl5pPr algn="l" rtl="0" eaLnBrk="0" fontAlgn="base" hangingPunct="0">
              <a:spcBef>
                <a:spcPct val="0"/>
              </a:spcBef>
              <a:spcAft>
                <a:spcPct val="0"/>
              </a:spcAft>
              <a:defRPr sz="30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5pPr>
            <a:lvl6pPr marL="457200" algn="l" rtl="0" fontAlgn="base">
              <a:spcBef>
                <a:spcPct val="0"/>
              </a:spcBef>
              <a:spcAft>
                <a:spcPct val="0"/>
              </a:spcAft>
              <a:defRPr sz="30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6pPr>
            <a:lvl7pPr marL="914400" algn="l" rtl="0" fontAlgn="base">
              <a:spcBef>
                <a:spcPct val="0"/>
              </a:spcBef>
              <a:spcAft>
                <a:spcPct val="0"/>
              </a:spcAft>
              <a:defRPr sz="30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7pPr>
            <a:lvl8pPr marL="1371600" algn="l" rtl="0" fontAlgn="base">
              <a:spcBef>
                <a:spcPct val="0"/>
              </a:spcBef>
              <a:spcAft>
                <a:spcPct val="0"/>
              </a:spcAft>
              <a:defRPr sz="30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8pPr>
            <a:lvl9pPr marL="1828800" algn="l" rtl="0" fontAlgn="base">
              <a:spcBef>
                <a:spcPct val="0"/>
              </a:spcBef>
              <a:spcAft>
                <a:spcPct val="0"/>
              </a:spcAft>
              <a:defRPr sz="30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9pPr>
          </a:lstStyle>
          <a:p>
            <a:r>
              <a:rPr lang="en-GB" altLang="en-US"/>
              <a:t>Client Progress</a:t>
            </a:r>
            <a:endParaRPr lang="en-IE" altLang="en-US"/>
          </a:p>
        </p:txBody>
      </p:sp>
      <p:sp>
        <p:nvSpPr>
          <p:cNvPr id="13" name="Arrow: Right 12">
            <a:extLst>
              <a:ext uri="{FF2B5EF4-FFF2-40B4-BE49-F238E27FC236}">
                <a16:creationId xmlns:a16="http://schemas.microsoft.com/office/drawing/2014/main" id="{11BB3553-95FC-4046-810D-443A7F6E89E8}"/>
              </a:ext>
            </a:extLst>
          </p:cNvPr>
          <p:cNvSpPr/>
          <p:nvPr/>
        </p:nvSpPr>
        <p:spPr>
          <a:xfrm>
            <a:off x="2905999" y="4263108"/>
            <a:ext cx="967577" cy="2381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4" name="Arrow: Right 13">
            <a:extLst>
              <a:ext uri="{FF2B5EF4-FFF2-40B4-BE49-F238E27FC236}">
                <a16:creationId xmlns:a16="http://schemas.microsoft.com/office/drawing/2014/main" id="{D7A8BD73-8541-45F4-A0EA-0641885046C9}"/>
              </a:ext>
            </a:extLst>
          </p:cNvPr>
          <p:cNvSpPr/>
          <p:nvPr/>
        </p:nvSpPr>
        <p:spPr>
          <a:xfrm>
            <a:off x="5066513" y="3129633"/>
            <a:ext cx="815712" cy="23653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5" name="Arrow: Right 14">
            <a:extLst>
              <a:ext uri="{FF2B5EF4-FFF2-40B4-BE49-F238E27FC236}">
                <a16:creationId xmlns:a16="http://schemas.microsoft.com/office/drawing/2014/main" id="{CAD58E34-8133-43C5-94E5-369BE6F694DE}"/>
              </a:ext>
            </a:extLst>
          </p:cNvPr>
          <p:cNvSpPr/>
          <p:nvPr/>
        </p:nvSpPr>
        <p:spPr>
          <a:xfrm>
            <a:off x="7180976" y="2008857"/>
            <a:ext cx="741219" cy="2381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6" name="Arrow: Right 15">
            <a:extLst>
              <a:ext uri="{FF2B5EF4-FFF2-40B4-BE49-F238E27FC236}">
                <a16:creationId xmlns:a16="http://schemas.microsoft.com/office/drawing/2014/main" id="{D108367E-CECC-4422-9B56-3E9FBE65ED68}"/>
              </a:ext>
            </a:extLst>
          </p:cNvPr>
          <p:cNvSpPr/>
          <p:nvPr/>
        </p:nvSpPr>
        <p:spPr>
          <a:xfrm>
            <a:off x="9171470" y="949995"/>
            <a:ext cx="967577" cy="2381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7" name="TextBox 19">
            <a:extLst>
              <a:ext uri="{FF2B5EF4-FFF2-40B4-BE49-F238E27FC236}">
                <a16:creationId xmlns:a16="http://schemas.microsoft.com/office/drawing/2014/main" id="{9761C6D5-1CC0-41DD-BB0D-D79563F615CA}"/>
              </a:ext>
            </a:extLst>
          </p:cNvPr>
          <p:cNvSpPr txBox="1">
            <a:spLocks noChangeArrowheads="1"/>
          </p:cNvSpPr>
          <p:nvPr/>
        </p:nvSpPr>
        <p:spPr bwMode="auto">
          <a:xfrm>
            <a:off x="758126" y="4242470"/>
            <a:ext cx="78855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GB" altLang="en-US" sz="1400"/>
              <a:t>Idea</a:t>
            </a:r>
            <a:endParaRPr lang="en-IE" altLang="en-US" sz="1400"/>
          </a:p>
        </p:txBody>
      </p:sp>
      <p:sp>
        <p:nvSpPr>
          <p:cNvPr id="18" name="TextBox 24">
            <a:extLst>
              <a:ext uri="{FF2B5EF4-FFF2-40B4-BE49-F238E27FC236}">
                <a16:creationId xmlns:a16="http://schemas.microsoft.com/office/drawing/2014/main" id="{3938D9AA-18E3-4F5B-AB0C-481D27C75014}"/>
              </a:ext>
            </a:extLst>
          </p:cNvPr>
          <p:cNvSpPr txBox="1">
            <a:spLocks noChangeArrowheads="1"/>
          </p:cNvSpPr>
          <p:nvPr/>
        </p:nvSpPr>
        <p:spPr bwMode="auto">
          <a:xfrm>
            <a:off x="3926879" y="2535908"/>
            <a:ext cx="125529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r>
              <a:rPr lang="en-GB" altLang="en-US" sz="1400" b="1" dirty="0"/>
              <a:t>2. </a:t>
            </a:r>
            <a:r>
              <a:rPr lang="en-GB" altLang="en-US" sz="1400" dirty="0"/>
              <a:t>SYOB</a:t>
            </a:r>
            <a:endParaRPr lang="en-IE" altLang="en-US" sz="1400" dirty="0"/>
          </a:p>
        </p:txBody>
      </p:sp>
      <p:sp>
        <p:nvSpPr>
          <p:cNvPr id="19" name="TextBox 25">
            <a:extLst>
              <a:ext uri="{FF2B5EF4-FFF2-40B4-BE49-F238E27FC236}">
                <a16:creationId xmlns:a16="http://schemas.microsoft.com/office/drawing/2014/main" id="{3BB90B2A-B60E-4A40-9DD1-8BBF2AD60556}"/>
              </a:ext>
            </a:extLst>
          </p:cNvPr>
          <p:cNvSpPr txBox="1">
            <a:spLocks noChangeArrowheads="1"/>
          </p:cNvSpPr>
          <p:nvPr/>
        </p:nvSpPr>
        <p:spPr bwMode="auto">
          <a:xfrm>
            <a:off x="1254562" y="3529872"/>
            <a:ext cx="270665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20000"/>
              </a:spcBef>
              <a:buFont typeface="Arial" panose="020B0604020202020204" pitchFamily="34" charset="0"/>
              <a:defRPr>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Font typeface="Arial" panose="020B0604020202020204" pitchFamily="34" charset="0"/>
              <a:buChar char="•"/>
              <a:defRPr sz="17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Font typeface="Lucida Grande"/>
              <a:buChar char="﹣"/>
              <a:defRPr sz="1600">
                <a:solidFill>
                  <a:srgbClr val="474747"/>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defRPr sz="1400">
                <a:solidFill>
                  <a:srgbClr val="0089C3"/>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Font typeface="Arial" panose="020B0604020202020204" pitchFamily="34" charset="0"/>
              <a:buChar char="•"/>
              <a:defRPr sz="1400">
                <a:solidFill>
                  <a:srgbClr val="0089C3"/>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rgbClr val="0089C3"/>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rgbClr val="0089C3"/>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rgbClr val="0089C3"/>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rgbClr val="0089C3"/>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a:lnSpc>
                <a:spcPct val="100000"/>
              </a:lnSpc>
              <a:spcBef>
                <a:spcPct val="0"/>
              </a:spcBef>
              <a:buFontTx/>
              <a:buNone/>
            </a:pPr>
            <a:r>
              <a:rPr lang="en-GB" altLang="en-US" sz="1400" b="1" dirty="0">
                <a:solidFill>
                  <a:schemeClr val="tx1"/>
                </a:solidFill>
                <a:latin typeface="Verdana" panose="020B0604030504040204" pitchFamily="34" charset="0"/>
              </a:rPr>
              <a:t>1. </a:t>
            </a:r>
            <a:r>
              <a:rPr lang="en-GB" altLang="en-US" sz="1400" dirty="0">
                <a:solidFill>
                  <a:schemeClr val="tx1"/>
                </a:solidFill>
                <a:latin typeface="Verdana" panose="020B0604030504040204" pitchFamily="34" charset="0"/>
              </a:rPr>
              <a:t>SYOB Mentor Briefing Session</a:t>
            </a:r>
            <a:endParaRPr lang="en-IE" altLang="en-US" sz="1400" dirty="0">
              <a:solidFill>
                <a:schemeClr val="tx1"/>
              </a:solidFill>
              <a:latin typeface="Verdana" panose="020B0604030504040204" pitchFamily="34" charset="0"/>
            </a:endParaRPr>
          </a:p>
        </p:txBody>
      </p:sp>
      <p:sp>
        <p:nvSpPr>
          <p:cNvPr id="20" name="TextBox 26">
            <a:extLst>
              <a:ext uri="{FF2B5EF4-FFF2-40B4-BE49-F238E27FC236}">
                <a16:creationId xmlns:a16="http://schemas.microsoft.com/office/drawing/2014/main" id="{CBC54B6F-ECA0-4217-95CA-707C354F1851}"/>
              </a:ext>
            </a:extLst>
          </p:cNvPr>
          <p:cNvSpPr txBox="1">
            <a:spLocks noChangeArrowheads="1"/>
          </p:cNvSpPr>
          <p:nvPr/>
        </p:nvSpPr>
        <p:spPr bwMode="auto">
          <a:xfrm>
            <a:off x="6077562" y="1567067"/>
            <a:ext cx="96331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a:r>
              <a:rPr lang="en-GB" altLang="en-US" sz="1400" dirty="0"/>
              <a:t>1 to 1</a:t>
            </a:r>
            <a:endParaRPr lang="en-IE" altLang="en-US" sz="1400" dirty="0"/>
          </a:p>
        </p:txBody>
      </p:sp>
      <p:sp>
        <p:nvSpPr>
          <p:cNvPr id="21" name="TextBox 27">
            <a:extLst>
              <a:ext uri="{FF2B5EF4-FFF2-40B4-BE49-F238E27FC236}">
                <a16:creationId xmlns:a16="http://schemas.microsoft.com/office/drawing/2014/main" id="{7AC6C879-D7DA-40DF-80AB-933FE186E8A4}"/>
              </a:ext>
            </a:extLst>
          </p:cNvPr>
          <p:cNvSpPr txBox="1">
            <a:spLocks noChangeArrowheads="1"/>
          </p:cNvSpPr>
          <p:nvPr/>
        </p:nvSpPr>
        <p:spPr bwMode="auto">
          <a:xfrm>
            <a:off x="8134514" y="464243"/>
            <a:ext cx="250419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r>
              <a:rPr lang="en-GB" altLang="en-US" sz="1400" b="1" dirty="0"/>
              <a:t>3. </a:t>
            </a:r>
            <a:r>
              <a:rPr lang="en-GB" altLang="en-US" sz="1400" dirty="0"/>
              <a:t>Further Training</a:t>
            </a:r>
            <a:endParaRPr lang="en-IE" altLang="en-US" sz="1400" dirty="0"/>
          </a:p>
        </p:txBody>
      </p:sp>
      <p:sp>
        <p:nvSpPr>
          <p:cNvPr id="22" name="Rectangle: Rounded Corners 21">
            <a:extLst>
              <a:ext uri="{FF2B5EF4-FFF2-40B4-BE49-F238E27FC236}">
                <a16:creationId xmlns:a16="http://schemas.microsoft.com/office/drawing/2014/main" id="{5B15D82B-5534-41C1-AEEC-210B6506AC3F}"/>
              </a:ext>
            </a:extLst>
          </p:cNvPr>
          <p:cNvSpPr/>
          <p:nvPr/>
        </p:nvSpPr>
        <p:spPr>
          <a:xfrm>
            <a:off x="3716323" y="1188120"/>
            <a:ext cx="4278385" cy="282435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itle 1">
            <a:extLst>
              <a:ext uri="{FF2B5EF4-FFF2-40B4-BE49-F238E27FC236}">
                <a16:creationId xmlns:a16="http://schemas.microsoft.com/office/drawing/2014/main" id="{0FC35CFA-A146-4ACE-85AF-FF5318646839}"/>
              </a:ext>
            </a:extLst>
          </p:cNvPr>
          <p:cNvSpPr txBox="1">
            <a:spLocks/>
          </p:cNvSpPr>
          <p:nvPr/>
        </p:nvSpPr>
        <p:spPr>
          <a:xfrm>
            <a:off x="2270764" y="143136"/>
            <a:ext cx="7222922" cy="5355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sz="3200" dirty="0"/>
              <a:t>Start Your Own Business</a:t>
            </a:r>
          </a:p>
        </p:txBody>
      </p:sp>
    </p:spTree>
    <p:extLst>
      <p:ext uri="{BB962C8B-B14F-4D97-AF65-F5344CB8AC3E}">
        <p14:creationId xmlns:p14="http://schemas.microsoft.com/office/powerpoint/2010/main" val="9943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par>
                          <p:cTn id="63" fill="hold">
                            <p:stCondLst>
                              <p:cond delay="5500"/>
                            </p:stCondLst>
                            <p:childTnLst>
                              <p:par>
                                <p:cTn id="64" presetID="10" presetClass="entr" presetSubtype="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par>
                          <p:cTn id="67" fill="hold">
                            <p:stCondLst>
                              <p:cond delay="60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3" grpId="0" animBg="1"/>
      <p:bldP spid="14" grpId="0" animBg="1"/>
      <p:bldP spid="15" grpId="0" animBg="1"/>
      <p:bldP spid="16" grpId="0" animBg="1"/>
      <p:bldP spid="17" grpId="0"/>
      <p:bldP spid="18" grpId="0"/>
      <p:bldP spid="19" grpId="0"/>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484539" y="489241"/>
            <a:ext cx="7222922" cy="5909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dirty="0"/>
              <a:t>Mentoring Programme</a:t>
            </a:r>
          </a:p>
        </p:txBody>
      </p:sp>
      <p:pic>
        <p:nvPicPr>
          <p:cNvPr id="3" name="Picture 2">
            <a:extLst>
              <a:ext uri="{FF2B5EF4-FFF2-40B4-BE49-F238E27FC236}">
                <a16:creationId xmlns:a16="http://schemas.microsoft.com/office/drawing/2014/main" id="{3A8A9473-09C8-48BD-AA2B-CEECC4709AFA}"/>
              </a:ext>
            </a:extLst>
          </p:cNvPr>
          <p:cNvPicPr>
            <a:picLocks noChangeAspect="1"/>
          </p:cNvPicPr>
          <p:nvPr/>
        </p:nvPicPr>
        <p:blipFill>
          <a:blip r:embed="rId3"/>
          <a:stretch>
            <a:fillRect/>
          </a:stretch>
        </p:blipFill>
        <p:spPr>
          <a:xfrm>
            <a:off x="1060089" y="2481179"/>
            <a:ext cx="3007955" cy="1666079"/>
          </a:xfrm>
          <a:prstGeom prst="rect">
            <a:avLst/>
          </a:prstGeom>
        </p:spPr>
      </p:pic>
      <p:pic>
        <p:nvPicPr>
          <p:cNvPr id="5" name="Graphic 11" descr="Euro outline">
            <a:extLst>
              <a:ext uri="{FF2B5EF4-FFF2-40B4-BE49-F238E27FC236}">
                <a16:creationId xmlns:a16="http://schemas.microsoft.com/office/drawing/2014/main" id="{4996D162-4602-4772-8DAE-4A259CC774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313" y="1201324"/>
            <a:ext cx="1172817" cy="1172817"/>
          </a:xfrm>
          <a:prstGeom prst="rect">
            <a:avLst/>
          </a:prstGeom>
        </p:spPr>
      </p:pic>
      <p:pic>
        <p:nvPicPr>
          <p:cNvPr id="7" name="Graphic 12" descr="Yoga outline">
            <a:extLst>
              <a:ext uri="{FF2B5EF4-FFF2-40B4-BE49-F238E27FC236}">
                <a16:creationId xmlns:a16="http://schemas.microsoft.com/office/drawing/2014/main" id="{FABE4E85-DDF1-4975-AFB7-71AAA0C2E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4490" y="4443406"/>
            <a:ext cx="1172817" cy="1172817"/>
          </a:xfrm>
          <a:prstGeom prst="rect">
            <a:avLst/>
          </a:prstGeom>
        </p:spPr>
      </p:pic>
      <p:pic>
        <p:nvPicPr>
          <p:cNvPr id="8" name="Graphic 10" descr="Restaurant outline">
            <a:extLst>
              <a:ext uri="{FF2B5EF4-FFF2-40B4-BE49-F238E27FC236}">
                <a16:creationId xmlns:a16="http://schemas.microsoft.com/office/drawing/2014/main" id="{2CC4489B-5DE3-4B7A-AA0C-5CB94CF06A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34644" y="4206886"/>
            <a:ext cx="1172817" cy="1172817"/>
          </a:xfrm>
          <a:prstGeom prst="rect">
            <a:avLst/>
          </a:prstGeom>
        </p:spPr>
      </p:pic>
      <p:pic>
        <p:nvPicPr>
          <p:cNvPr id="9" name="Graphic 15" descr="Board Of Directors with solid fill">
            <a:extLst>
              <a:ext uri="{FF2B5EF4-FFF2-40B4-BE49-F238E27FC236}">
                <a16:creationId xmlns:a16="http://schemas.microsoft.com/office/drawing/2014/main" id="{C9A0FE0C-4C8E-4C34-8003-E3C368DC8E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7585" y="4483859"/>
            <a:ext cx="1172817" cy="1172817"/>
          </a:xfrm>
          <a:prstGeom prst="rect">
            <a:avLst/>
          </a:prstGeom>
        </p:spPr>
      </p:pic>
      <p:pic>
        <p:nvPicPr>
          <p:cNvPr id="10" name="Graphic 16" descr="Upward trend outline">
            <a:extLst>
              <a:ext uri="{FF2B5EF4-FFF2-40B4-BE49-F238E27FC236}">
                <a16:creationId xmlns:a16="http://schemas.microsoft.com/office/drawing/2014/main" id="{5BE36EFF-EBF2-4A96-88BB-6569BA418F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08693" y="1080172"/>
            <a:ext cx="1172817" cy="1172817"/>
          </a:xfrm>
          <a:prstGeom prst="rect">
            <a:avLst/>
          </a:prstGeom>
        </p:spPr>
      </p:pic>
      <p:pic>
        <p:nvPicPr>
          <p:cNvPr id="11" name="Graphic 17" descr="Online Network outline">
            <a:extLst>
              <a:ext uri="{FF2B5EF4-FFF2-40B4-BE49-F238E27FC236}">
                <a16:creationId xmlns:a16="http://schemas.microsoft.com/office/drawing/2014/main" id="{86548377-3EF1-4C56-9C38-81D9343575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090" y="2602331"/>
            <a:ext cx="1172817" cy="1172817"/>
          </a:xfrm>
          <a:prstGeom prst="rect">
            <a:avLst/>
          </a:prstGeom>
        </p:spPr>
      </p:pic>
      <p:pic>
        <p:nvPicPr>
          <p:cNvPr id="12" name="Graphic 18" descr="Mannequin outline">
            <a:extLst>
              <a:ext uri="{FF2B5EF4-FFF2-40B4-BE49-F238E27FC236}">
                <a16:creationId xmlns:a16="http://schemas.microsoft.com/office/drawing/2014/main" id="{13C0DAC9-7AB5-481F-B465-E62B768DA36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186589" y="4649898"/>
            <a:ext cx="1172817" cy="1172817"/>
          </a:xfrm>
          <a:prstGeom prst="rect">
            <a:avLst/>
          </a:prstGeom>
        </p:spPr>
      </p:pic>
      <p:pic>
        <p:nvPicPr>
          <p:cNvPr id="13" name="Graphic 19" descr="Cloud Computing outline">
            <a:extLst>
              <a:ext uri="{FF2B5EF4-FFF2-40B4-BE49-F238E27FC236}">
                <a16:creationId xmlns:a16="http://schemas.microsoft.com/office/drawing/2014/main" id="{CDAFD24F-2E0C-4FD1-9FE2-792989EF352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547342" y="3920344"/>
            <a:ext cx="1172817" cy="1172817"/>
          </a:xfrm>
          <a:prstGeom prst="rect">
            <a:avLst/>
          </a:prstGeom>
        </p:spPr>
      </p:pic>
      <p:pic>
        <p:nvPicPr>
          <p:cNvPr id="14" name="Graphic 20" descr="Internet outline">
            <a:extLst>
              <a:ext uri="{FF2B5EF4-FFF2-40B4-BE49-F238E27FC236}">
                <a16:creationId xmlns:a16="http://schemas.microsoft.com/office/drawing/2014/main" id="{2E5F9113-E82F-40D1-A48E-56101393FE6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849875" y="2382152"/>
            <a:ext cx="1172817" cy="1172817"/>
          </a:xfrm>
          <a:prstGeom prst="rect">
            <a:avLst/>
          </a:prstGeom>
        </p:spPr>
      </p:pic>
      <p:pic>
        <p:nvPicPr>
          <p:cNvPr id="15" name="Graphic 22" descr="Group outline">
            <a:extLst>
              <a:ext uri="{FF2B5EF4-FFF2-40B4-BE49-F238E27FC236}">
                <a16:creationId xmlns:a16="http://schemas.microsoft.com/office/drawing/2014/main" id="{83356E79-9BD8-4845-8D40-30CDB105DC6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303683" y="4605012"/>
            <a:ext cx="1172817" cy="1172817"/>
          </a:xfrm>
          <a:prstGeom prst="rect">
            <a:avLst/>
          </a:prstGeom>
        </p:spPr>
      </p:pic>
      <p:pic>
        <p:nvPicPr>
          <p:cNvPr id="16" name="Graphic 23" descr="Scales of justice outline">
            <a:extLst>
              <a:ext uri="{FF2B5EF4-FFF2-40B4-BE49-F238E27FC236}">
                <a16:creationId xmlns:a16="http://schemas.microsoft.com/office/drawing/2014/main" id="{B9E34B90-18D3-4F2B-A666-ADE3DC3FDFC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051204" y="860430"/>
            <a:ext cx="1172817" cy="1172817"/>
          </a:xfrm>
          <a:prstGeom prst="rect">
            <a:avLst/>
          </a:prstGeom>
        </p:spPr>
      </p:pic>
      <p:pic>
        <p:nvPicPr>
          <p:cNvPr id="17" name="Graphic 24" descr="Door Open outline">
            <a:extLst>
              <a:ext uri="{FF2B5EF4-FFF2-40B4-BE49-F238E27FC236}">
                <a16:creationId xmlns:a16="http://schemas.microsoft.com/office/drawing/2014/main" id="{18BE524B-121E-498B-BF49-6D0EDABB22E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219229" y="2475218"/>
            <a:ext cx="1172817" cy="1172817"/>
          </a:xfrm>
          <a:prstGeom prst="rect">
            <a:avLst/>
          </a:prstGeom>
        </p:spPr>
      </p:pic>
      <mc:AlternateContent xmlns:mc="http://schemas.openxmlformats.org/markup-compatibility/2006" xmlns:cx2="http://schemas.microsoft.com/office/drawing/2015/10/21/chartex">
        <mc:Choice Requires="cx2">
          <p:graphicFrame>
            <p:nvGraphicFramePr>
              <p:cNvPr id="18" name="Chart 17">
                <a:extLst>
                  <a:ext uri="{FF2B5EF4-FFF2-40B4-BE49-F238E27FC236}">
                    <a16:creationId xmlns:a16="http://schemas.microsoft.com/office/drawing/2014/main" id="{023ACD41-0034-4245-B093-7C518304F0E1}"/>
                  </a:ext>
                </a:extLst>
              </p:cNvPr>
              <p:cNvGraphicFramePr/>
              <p:nvPr>
                <p:extLst>
                  <p:ext uri="{D42A27DB-BD31-4B8C-83A1-F6EECF244321}">
                    <p14:modId xmlns:p14="http://schemas.microsoft.com/office/powerpoint/2010/main" val="2503915072"/>
                  </p:ext>
                </p:extLst>
              </p:nvPr>
            </p:nvGraphicFramePr>
            <p:xfrm>
              <a:off x="5751997" y="1570381"/>
              <a:ext cx="5578612" cy="4249393"/>
            </p:xfrm>
            <a:graphic>
              <a:graphicData uri="http://schemas.microsoft.com/office/drawing/2014/chartex">
                <cx:chart xmlns:cx="http://schemas.microsoft.com/office/drawing/2014/chartex" xmlns:r="http://schemas.openxmlformats.org/officeDocument/2006/relationships" r:id="rId28"/>
              </a:graphicData>
            </a:graphic>
          </p:graphicFrame>
        </mc:Choice>
        <mc:Fallback xmlns="">
          <p:pic>
            <p:nvPicPr>
              <p:cNvPr id="18" name="Chart 17">
                <a:extLst>
                  <a:ext uri="{FF2B5EF4-FFF2-40B4-BE49-F238E27FC236}">
                    <a16:creationId xmlns:a16="http://schemas.microsoft.com/office/drawing/2014/main" id="{023ACD41-0034-4245-B093-7C518304F0E1}"/>
                  </a:ext>
                </a:extLst>
              </p:cNvPr>
              <p:cNvPicPr>
                <a:picLocks noGrp="1" noRot="1" noChangeAspect="1" noMove="1" noResize="1" noEditPoints="1" noAdjustHandles="1" noChangeArrowheads="1" noChangeShapeType="1"/>
              </p:cNvPicPr>
              <p:nvPr/>
            </p:nvPicPr>
            <p:blipFill>
              <a:blip r:embed="rId29"/>
              <a:stretch>
                <a:fillRect/>
              </a:stretch>
            </p:blipFill>
            <p:spPr>
              <a:xfrm>
                <a:off x="5751997" y="1570381"/>
                <a:ext cx="5578612" cy="4249393"/>
              </a:xfrm>
              <a:prstGeom prst="rect">
                <a:avLst/>
              </a:prstGeom>
            </p:spPr>
          </p:pic>
        </mc:Fallback>
      </mc:AlternateContent>
    </p:spTree>
    <p:extLst>
      <p:ext uri="{BB962C8B-B14F-4D97-AF65-F5344CB8AC3E}">
        <p14:creationId xmlns:p14="http://schemas.microsoft.com/office/powerpoint/2010/main" val="29357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2" presetClass="entr" presetSubtype="4"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childTnLst>
                          </p:cTn>
                        </p:par>
                        <p:par>
                          <p:cTn id="58" fill="hold">
                            <p:stCondLst>
                              <p:cond delay="5500"/>
                            </p:stCondLst>
                            <p:childTnLst>
                              <p:par>
                                <p:cTn id="59" presetID="2" presetClass="entr" presetSubtype="4"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par>
                          <p:cTn id="63" fill="hold">
                            <p:stCondLst>
                              <p:cond delay="6000"/>
                            </p:stCondLst>
                            <p:childTnLst>
                              <p:par>
                                <p:cTn id="64" presetID="2" presetClass="entr" presetSubtype="4"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000922" y="489241"/>
            <a:ext cx="7799294" cy="923330"/>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sz="3000" dirty="0"/>
              <a:t>LEAN, Green and Leadership Development Programme</a:t>
            </a:r>
          </a:p>
        </p:txBody>
      </p:sp>
      <p:pic>
        <p:nvPicPr>
          <p:cNvPr id="3" name="Picture 2">
            <a:extLst>
              <a:ext uri="{FF2B5EF4-FFF2-40B4-BE49-F238E27FC236}">
                <a16:creationId xmlns:a16="http://schemas.microsoft.com/office/drawing/2014/main" id="{22E2CED8-781F-4255-B055-E5A931BF0268}"/>
              </a:ext>
            </a:extLst>
          </p:cNvPr>
          <p:cNvPicPr>
            <a:picLocks noChangeAspect="1"/>
          </p:cNvPicPr>
          <p:nvPr/>
        </p:nvPicPr>
        <p:blipFill>
          <a:blip r:embed="rId3"/>
          <a:stretch>
            <a:fillRect/>
          </a:stretch>
        </p:blipFill>
        <p:spPr>
          <a:xfrm>
            <a:off x="600779" y="1564533"/>
            <a:ext cx="3903507" cy="1864466"/>
          </a:xfrm>
          <a:prstGeom prst="rect">
            <a:avLst/>
          </a:prstGeom>
        </p:spPr>
      </p:pic>
      <p:pic>
        <p:nvPicPr>
          <p:cNvPr id="23" name="Picture 22">
            <a:extLst>
              <a:ext uri="{FF2B5EF4-FFF2-40B4-BE49-F238E27FC236}">
                <a16:creationId xmlns:a16="http://schemas.microsoft.com/office/drawing/2014/main" id="{EFE02298-6419-4DD3-887C-486845D624C1}"/>
              </a:ext>
            </a:extLst>
          </p:cNvPr>
          <p:cNvPicPr>
            <a:picLocks noChangeAspect="1"/>
          </p:cNvPicPr>
          <p:nvPr/>
        </p:nvPicPr>
        <p:blipFill>
          <a:blip r:embed="rId4"/>
          <a:stretch>
            <a:fillRect/>
          </a:stretch>
        </p:blipFill>
        <p:spPr>
          <a:xfrm>
            <a:off x="937256" y="3598936"/>
            <a:ext cx="2771782" cy="2074272"/>
          </a:xfrm>
          <a:prstGeom prst="rect">
            <a:avLst/>
          </a:prstGeom>
        </p:spPr>
      </p:pic>
      <p:sp>
        <p:nvSpPr>
          <p:cNvPr id="24" name="Rectangle 23">
            <a:extLst>
              <a:ext uri="{FF2B5EF4-FFF2-40B4-BE49-F238E27FC236}">
                <a16:creationId xmlns:a16="http://schemas.microsoft.com/office/drawing/2014/main" id="{6E6F87C1-4E49-486C-8DBE-585186A31D60}"/>
              </a:ext>
            </a:extLst>
          </p:cNvPr>
          <p:cNvSpPr/>
          <p:nvPr/>
        </p:nvSpPr>
        <p:spPr>
          <a:xfrm>
            <a:off x="7650696" y="4981373"/>
            <a:ext cx="2566536" cy="375552"/>
          </a:xfrm>
          <a:prstGeom prst="rect">
            <a:avLst/>
          </a:prstGeom>
          <a:noFill/>
        </p:spPr>
        <p:txBody>
          <a:bodyPr wrap="none" lIns="91440" tIns="45720" rIns="91440" bIns="45720">
            <a:spAutoFit/>
          </a:bodyPr>
          <a:lstStyle/>
          <a:p>
            <a:pPr algn="ctr">
              <a:lnSpc>
                <a:spcPct val="107000"/>
              </a:lnSpc>
              <a:spcAft>
                <a:spcPts val="800"/>
              </a:spcAft>
            </a:pPr>
            <a:r>
              <a:rPr lang="en-US" b="1" dirty="0">
                <a:solidFill>
                  <a:srgbClr val="92D050"/>
                </a:solidFill>
              </a:rPr>
              <a:t>Leadership Development</a:t>
            </a:r>
            <a:endParaRPr lang="en-IE" b="1" dirty="0">
              <a:solidFill>
                <a:srgbClr val="92D050"/>
              </a:solidFill>
            </a:endParaRPr>
          </a:p>
        </p:txBody>
      </p:sp>
      <p:pic>
        <p:nvPicPr>
          <p:cNvPr id="7" name="Picture 2">
            <a:extLst>
              <a:ext uri="{FF2B5EF4-FFF2-40B4-BE49-F238E27FC236}">
                <a16:creationId xmlns:a16="http://schemas.microsoft.com/office/drawing/2014/main" id="{D61CEA2F-5B75-4A0B-B038-638001D5E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3475" y="4572709"/>
            <a:ext cx="7248525" cy="14417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4A3D0B49-824C-41A9-93F5-B07F50B244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2473" y="1767158"/>
            <a:ext cx="4889737" cy="255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486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484539" y="489241"/>
            <a:ext cx="7222922" cy="5909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a:t>Business Continuity Voucher</a:t>
            </a:r>
            <a:endParaRPr lang="en-GB" dirty="0"/>
          </a:p>
        </p:txBody>
      </p:sp>
      <p:graphicFrame>
        <p:nvGraphicFramePr>
          <p:cNvPr id="4" name="Chart 3">
            <a:extLst>
              <a:ext uri="{FF2B5EF4-FFF2-40B4-BE49-F238E27FC236}">
                <a16:creationId xmlns:a16="http://schemas.microsoft.com/office/drawing/2014/main" id="{951C7B41-F139-46EC-A15B-CCCC62A6B5D6}"/>
              </a:ext>
            </a:extLst>
          </p:cNvPr>
          <p:cNvGraphicFramePr>
            <a:graphicFrameLocks/>
          </p:cNvGraphicFramePr>
          <p:nvPr>
            <p:extLst>
              <p:ext uri="{D42A27DB-BD31-4B8C-83A1-F6EECF244321}">
                <p14:modId xmlns:p14="http://schemas.microsoft.com/office/powerpoint/2010/main" val="3533806829"/>
              </p:ext>
            </p:extLst>
          </p:nvPr>
        </p:nvGraphicFramePr>
        <p:xfrm>
          <a:off x="5803900" y="1499190"/>
          <a:ext cx="5952165" cy="43301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46CE98F9-F244-42F2-8DA0-82843A8B0E2E}"/>
              </a:ext>
            </a:extLst>
          </p:cNvPr>
          <p:cNvGraphicFramePr>
            <a:graphicFrameLocks/>
          </p:cNvGraphicFramePr>
          <p:nvPr>
            <p:extLst>
              <p:ext uri="{D42A27DB-BD31-4B8C-83A1-F6EECF244321}">
                <p14:modId xmlns:p14="http://schemas.microsoft.com/office/powerpoint/2010/main" val="1925331929"/>
              </p:ext>
            </p:extLst>
          </p:nvPr>
        </p:nvGraphicFramePr>
        <p:xfrm>
          <a:off x="435934" y="1499190"/>
          <a:ext cx="5012365" cy="42953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3709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484539" y="489241"/>
            <a:ext cx="7222922" cy="5909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dirty="0"/>
              <a:t>Opportunities from COVID</a:t>
            </a:r>
          </a:p>
        </p:txBody>
      </p:sp>
      <p:pic>
        <p:nvPicPr>
          <p:cNvPr id="26626" name="Picture 2">
            <a:extLst>
              <a:ext uri="{FF2B5EF4-FFF2-40B4-BE49-F238E27FC236}">
                <a16:creationId xmlns:a16="http://schemas.microsoft.com/office/drawing/2014/main" id="{B749A50D-0E3B-4981-8363-DAE70AF97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05" y="2442507"/>
            <a:ext cx="1992857" cy="196331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See the source image">
            <a:extLst>
              <a:ext uri="{FF2B5EF4-FFF2-40B4-BE49-F238E27FC236}">
                <a16:creationId xmlns:a16="http://schemas.microsoft.com/office/drawing/2014/main" id="{DAC18788-2C69-48D2-945E-CE8BA8F8C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6238" y="2442507"/>
            <a:ext cx="2607006" cy="19552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BBD103E5-62A3-4503-BB7A-CC4A9201D72A}"/>
              </a:ext>
            </a:extLst>
          </p:cNvPr>
          <p:cNvGraphicFramePr/>
          <p:nvPr>
            <p:extLst>
              <p:ext uri="{D42A27DB-BD31-4B8C-83A1-F6EECF244321}">
                <p14:modId xmlns:p14="http://schemas.microsoft.com/office/powerpoint/2010/main" val="2280451746"/>
              </p:ext>
            </p:extLst>
          </p:nvPr>
        </p:nvGraphicFramePr>
        <p:xfrm>
          <a:off x="1341178" y="1080172"/>
          <a:ext cx="9156356" cy="50647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a:extLst>
              <a:ext uri="{FF2B5EF4-FFF2-40B4-BE49-F238E27FC236}">
                <a16:creationId xmlns:a16="http://schemas.microsoft.com/office/drawing/2014/main" id="{BDCD44FD-E767-42E7-AC54-9E2FD6029F7D}"/>
              </a:ext>
            </a:extLst>
          </p:cNvPr>
          <p:cNvSpPr txBox="1">
            <a:spLocks/>
          </p:cNvSpPr>
          <p:nvPr/>
        </p:nvSpPr>
        <p:spPr>
          <a:xfrm>
            <a:off x="895900" y="4185841"/>
            <a:ext cx="1597131" cy="341632"/>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sz="1800" dirty="0"/>
              <a:t>Connect</a:t>
            </a:r>
          </a:p>
        </p:txBody>
      </p:sp>
      <p:sp>
        <p:nvSpPr>
          <p:cNvPr id="8" name="Title 1">
            <a:extLst>
              <a:ext uri="{FF2B5EF4-FFF2-40B4-BE49-F238E27FC236}">
                <a16:creationId xmlns:a16="http://schemas.microsoft.com/office/drawing/2014/main" id="{FA1D681E-4132-4F53-92DE-387C2A99C19B}"/>
              </a:ext>
            </a:extLst>
          </p:cNvPr>
          <p:cNvSpPr txBox="1">
            <a:spLocks/>
          </p:cNvSpPr>
          <p:nvPr/>
        </p:nvSpPr>
        <p:spPr>
          <a:xfrm>
            <a:off x="9501176" y="2100875"/>
            <a:ext cx="1597131" cy="341632"/>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sz="1800" dirty="0"/>
              <a:t>Reconnect</a:t>
            </a:r>
          </a:p>
        </p:txBody>
      </p:sp>
      <p:pic>
        <p:nvPicPr>
          <p:cNvPr id="4" name="Picture 3">
            <a:extLst>
              <a:ext uri="{FF2B5EF4-FFF2-40B4-BE49-F238E27FC236}">
                <a16:creationId xmlns:a16="http://schemas.microsoft.com/office/drawing/2014/main" id="{6CFB51B6-2DB6-4321-BE21-50833BD0B056}"/>
              </a:ext>
            </a:extLst>
          </p:cNvPr>
          <p:cNvPicPr>
            <a:picLocks noChangeAspect="1"/>
          </p:cNvPicPr>
          <p:nvPr/>
        </p:nvPicPr>
        <p:blipFill>
          <a:blip r:embed="rId10"/>
          <a:stretch>
            <a:fillRect/>
          </a:stretch>
        </p:blipFill>
        <p:spPr>
          <a:xfrm>
            <a:off x="4602958" y="2442507"/>
            <a:ext cx="963992" cy="900257"/>
          </a:xfrm>
          <a:prstGeom prst="rect">
            <a:avLst/>
          </a:prstGeom>
        </p:spPr>
      </p:pic>
      <p:pic>
        <p:nvPicPr>
          <p:cNvPr id="9" name="Picture 8">
            <a:extLst>
              <a:ext uri="{FF2B5EF4-FFF2-40B4-BE49-F238E27FC236}">
                <a16:creationId xmlns:a16="http://schemas.microsoft.com/office/drawing/2014/main" id="{697E721C-49D7-43DC-8F88-1E1ED097A7FE}"/>
              </a:ext>
            </a:extLst>
          </p:cNvPr>
          <p:cNvPicPr>
            <a:picLocks noChangeAspect="1"/>
          </p:cNvPicPr>
          <p:nvPr/>
        </p:nvPicPr>
        <p:blipFill>
          <a:blip r:embed="rId11"/>
          <a:stretch>
            <a:fillRect/>
          </a:stretch>
        </p:blipFill>
        <p:spPr>
          <a:xfrm>
            <a:off x="4981403" y="3889337"/>
            <a:ext cx="1714911" cy="593007"/>
          </a:xfrm>
          <a:prstGeom prst="rect">
            <a:avLst/>
          </a:prstGeom>
        </p:spPr>
      </p:pic>
      <p:pic>
        <p:nvPicPr>
          <p:cNvPr id="11" name="Picture 10">
            <a:extLst>
              <a:ext uri="{FF2B5EF4-FFF2-40B4-BE49-F238E27FC236}">
                <a16:creationId xmlns:a16="http://schemas.microsoft.com/office/drawing/2014/main" id="{0A7AE878-5E0D-46B0-93D5-022F27049B72}"/>
              </a:ext>
            </a:extLst>
          </p:cNvPr>
          <p:cNvPicPr>
            <a:picLocks noChangeAspect="1"/>
          </p:cNvPicPr>
          <p:nvPr/>
        </p:nvPicPr>
        <p:blipFill>
          <a:blip r:embed="rId12"/>
          <a:stretch>
            <a:fillRect/>
          </a:stretch>
        </p:blipFill>
        <p:spPr>
          <a:xfrm>
            <a:off x="5959112" y="2479923"/>
            <a:ext cx="1167430" cy="597290"/>
          </a:xfrm>
          <a:prstGeom prst="rect">
            <a:avLst/>
          </a:prstGeom>
        </p:spPr>
      </p:pic>
      <p:pic>
        <p:nvPicPr>
          <p:cNvPr id="13" name="Picture 12">
            <a:extLst>
              <a:ext uri="{FF2B5EF4-FFF2-40B4-BE49-F238E27FC236}">
                <a16:creationId xmlns:a16="http://schemas.microsoft.com/office/drawing/2014/main" id="{8A0DB5C3-C526-4F8D-BD89-F44809DC45FF}"/>
              </a:ext>
            </a:extLst>
          </p:cNvPr>
          <p:cNvPicPr>
            <a:picLocks noChangeAspect="1"/>
          </p:cNvPicPr>
          <p:nvPr/>
        </p:nvPicPr>
        <p:blipFill>
          <a:blip r:embed="rId13"/>
          <a:stretch>
            <a:fillRect/>
          </a:stretch>
        </p:blipFill>
        <p:spPr>
          <a:xfrm>
            <a:off x="5604745" y="3612545"/>
            <a:ext cx="1312280" cy="375420"/>
          </a:xfrm>
          <a:prstGeom prst="rect">
            <a:avLst/>
          </a:prstGeom>
        </p:spPr>
      </p:pic>
    </p:spTree>
    <p:extLst>
      <p:ext uri="{BB962C8B-B14F-4D97-AF65-F5344CB8AC3E}">
        <p14:creationId xmlns:p14="http://schemas.microsoft.com/office/powerpoint/2010/main" val="4138238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000922" y="489241"/>
            <a:ext cx="7799294" cy="5078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sz="3000" dirty="0"/>
              <a:t>Student Enterprise Programme</a:t>
            </a:r>
          </a:p>
        </p:txBody>
      </p:sp>
      <p:pic>
        <p:nvPicPr>
          <p:cNvPr id="7" name="Picture 6">
            <a:extLst>
              <a:ext uri="{FF2B5EF4-FFF2-40B4-BE49-F238E27FC236}">
                <a16:creationId xmlns:a16="http://schemas.microsoft.com/office/drawing/2014/main" id="{75B63DF9-9556-4B90-BFBD-74E0B667E3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0446" y="1841500"/>
            <a:ext cx="5220568" cy="2501900"/>
          </a:xfrm>
          <a:prstGeom prst="rect">
            <a:avLst/>
          </a:prstGeom>
          <a:noFill/>
          <a:ln>
            <a:noFill/>
          </a:ln>
        </p:spPr>
      </p:pic>
      <p:pic>
        <p:nvPicPr>
          <p:cNvPr id="8" name="Picture 7">
            <a:extLst>
              <a:ext uri="{FF2B5EF4-FFF2-40B4-BE49-F238E27FC236}">
                <a16:creationId xmlns:a16="http://schemas.microsoft.com/office/drawing/2014/main" id="{C1354AD2-2FF1-4CCA-81C4-BD2155CC8CF6}"/>
              </a:ext>
            </a:extLst>
          </p:cNvPr>
          <p:cNvPicPr>
            <a:picLocks noChangeAspect="1"/>
          </p:cNvPicPr>
          <p:nvPr/>
        </p:nvPicPr>
        <p:blipFill>
          <a:blip r:embed="rId4"/>
          <a:stretch>
            <a:fillRect/>
          </a:stretch>
        </p:blipFill>
        <p:spPr>
          <a:xfrm>
            <a:off x="311484" y="1574800"/>
            <a:ext cx="5943599" cy="3962399"/>
          </a:xfrm>
          <a:prstGeom prst="rect">
            <a:avLst/>
          </a:prstGeom>
        </p:spPr>
      </p:pic>
    </p:spTree>
    <p:extLst>
      <p:ext uri="{BB962C8B-B14F-4D97-AF65-F5344CB8AC3E}">
        <p14:creationId xmlns:p14="http://schemas.microsoft.com/office/powerpoint/2010/main" val="2642385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D72157-FE32-46B1-B455-AABF96FED746}"/>
              </a:ext>
            </a:extLst>
          </p:cNvPr>
          <p:cNvPicPr>
            <a:picLocks noChangeAspect="1"/>
          </p:cNvPicPr>
          <p:nvPr/>
        </p:nvPicPr>
        <p:blipFill>
          <a:blip r:embed="rId3"/>
          <a:stretch>
            <a:fillRect/>
          </a:stretch>
        </p:blipFill>
        <p:spPr>
          <a:xfrm>
            <a:off x="9144428" y="1766861"/>
            <a:ext cx="2525799" cy="3324277"/>
          </a:xfrm>
          <a:prstGeom prst="rect">
            <a:avLst/>
          </a:prstGeom>
        </p:spPr>
      </p:pic>
      <p:sp>
        <p:nvSpPr>
          <p:cNvPr id="11" name="Title 1">
            <a:extLst>
              <a:ext uri="{FF2B5EF4-FFF2-40B4-BE49-F238E27FC236}">
                <a16:creationId xmlns:a16="http://schemas.microsoft.com/office/drawing/2014/main" id="{C300389F-F260-49B6-91DF-1F109985346C}"/>
              </a:ext>
            </a:extLst>
          </p:cNvPr>
          <p:cNvSpPr txBox="1">
            <a:spLocks/>
          </p:cNvSpPr>
          <p:nvPr/>
        </p:nvSpPr>
        <p:spPr>
          <a:xfrm>
            <a:off x="2136913" y="489241"/>
            <a:ext cx="7570548" cy="4801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sz="2800" dirty="0"/>
              <a:t>South Dublin Business Supports </a:t>
            </a:r>
          </a:p>
        </p:txBody>
      </p:sp>
      <p:grpSp>
        <p:nvGrpSpPr>
          <p:cNvPr id="4" name="Group 3">
            <a:extLst>
              <a:ext uri="{FF2B5EF4-FFF2-40B4-BE49-F238E27FC236}">
                <a16:creationId xmlns:a16="http://schemas.microsoft.com/office/drawing/2014/main" id="{1EB219B5-E335-4102-A35E-6D5261F9127F}"/>
              </a:ext>
            </a:extLst>
          </p:cNvPr>
          <p:cNvGrpSpPr/>
          <p:nvPr/>
        </p:nvGrpSpPr>
        <p:grpSpPr>
          <a:xfrm>
            <a:off x="521773" y="4014786"/>
            <a:ext cx="3362188" cy="1652058"/>
            <a:chOff x="2136913" y="4129086"/>
            <a:chExt cx="3362188" cy="1652058"/>
          </a:xfrm>
        </p:grpSpPr>
        <p:sp>
          <p:nvSpPr>
            <p:cNvPr id="2" name="TextBox 1">
              <a:extLst>
                <a:ext uri="{FF2B5EF4-FFF2-40B4-BE49-F238E27FC236}">
                  <a16:creationId xmlns:a16="http://schemas.microsoft.com/office/drawing/2014/main" id="{BEF8C626-1370-487C-BA9C-05B4E1CB14EA}"/>
                </a:ext>
              </a:extLst>
            </p:cNvPr>
            <p:cNvSpPr txBox="1"/>
            <p:nvPr/>
          </p:nvSpPr>
          <p:spPr>
            <a:xfrm>
              <a:off x="2136913" y="4129086"/>
              <a:ext cx="3362188" cy="369332"/>
            </a:xfrm>
            <a:prstGeom prst="rect">
              <a:avLst/>
            </a:prstGeom>
            <a:noFill/>
          </p:spPr>
          <p:txBody>
            <a:bodyPr wrap="square" rtlCol="0">
              <a:spAutoFit/>
            </a:bodyPr>
            <a:lstStyle/>
            <a:p>
              <a:pPr algn="ctr"/>
              <a:r>
                <a:rPr lang="en-IE" dirty="0"/>
                <a:t>Sustainable Business Programme </a:t>
              </a:r>
            </a:p>
          </p:txBody>
        </p:sp>
        <p:pic>
          <p:nvPicPr>
            <p:cNvPr id="7" name="Picture 6" descr="Text&#10;&#10;Description automatically generated with low confidence">
              <a:extLst>
                <a:ext uri="{FF2B5EF4-FFF2-40B4-BE49-F238E27FC236}">
                  <a16:creationId xmlns:a16="http://schemas.microsoft.com/office/drawing/2014/main" id="{B37BA976-E1DC-4C27-8C9F-29E54E5A0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913" y="4498418"/>
              <a:ext cx="3362188" cy="1282726"/>
            </a:xfrm>
            <a:prstGeom prst="rect">
              <a:avLst/>
            </a:prstGeom>
          </p:spPr>
        </p:pic>
      </p:grpSp>
      <p:grpSp>
        <p:nvGrpSpPr>
          <p:cNvPr id="5" name="Group 4">
            <a:extLst>
              <a:ext uri="{FF2B5EF4-FFF2-40B4-BE49-F238E27FC236}">
                <a16:creationId xmlns:a16="http://schemas.microsoft.com/office/drawing/2014/main" id="{1896A658-B5B4-4892-A903-B5B7E296C3D8}"/>
              </a:ext>
            </a:extLst>
          </p:cNvPr>
          <p:cNvGrpSpPr/>
          <p:nvPr/>
        </p:nvGrpSpPr>
        <p:grpSpPr>
          <a:xfrm>
            <a:off x="245716" y="1076856"/>
            <a:ext cx="5453968" cy="2546641"/>
            <a:chOff x="677516" y="1082205"/>
            <a:chExt cx="5453968" cy="2546641"/>
          </a:xfrm>
        </p:grpSpPr>
        <p:pic>
          <p:nvPicPr>
            <p:cNvPr id="8" name="Picture 7">
              <a:extLst>
                <a:ext uri="{FF2B5EF4-FFF2-40B4-BE49-F238E27FC236}">
                  <a16:creationId xmlns:a16="http://schemas.microsoft.com/office/drawing/2014/main" id="{3298392C-03D4-4BC1-AFF4-A36FFBEFE31F}"/>
                </a:ext>
              </a:extLst>
            </p:cNvPr>
            <p:cNvPicPr>
              <a:picLocks noChangeAspect="1"/>
            </p:cNvPicPr>
            <p:nvPr/>
          </p:nvPicPr>
          <p:blipFill>
            <a:blip r:embed="rId5"/>
            <a:stretch>
              <a:fillRect/>
            </a:stretch>
          </p:blipFill>
          <p:spPr>
            <a:xfrm>
              <a:off x="677516" y="1547761"/>
              <a:ext cx="5453968" cy="2081085"/>
            </a:xfrm>
            <a:prstGeom prst="rect">
              <a:avLst/>
            </a:prstGeom>
          </p:spPr>
        </p:pic>
        <p:sp>
          <p:nvSpPr>
            <p:cNvPr id="3" name="TextBox 2">
              <a:extLst>
                <a:ext uri="{FF2B5EF4-FFF2-40B4-BE49-F238E27FC236}">
                  <a16:creationId xmlns:a16="http://schemas.microsoft.com/office/drawing/2014/main" id="{495614FA-697E-4135-84EF-F615F95D2FF2}"/>
                </a:ext>
              </a:extLst>
            </p:cNvPr>
            <p:cNvSpPr txBox="1"/>
            <p:nvPr/>
          </p:nvSpPr>
          <p:spPr>
            <a:xfrm>
              <a:off x="677516" y="1082205"/>
              <a:ext cx="5453968" cy="369332"/>
            </a:xfrm>
            <a:prstGeom prst="rect">
              <a:avLst/>
            </a:prstGeom>
            <a:noFill/>
          </p:spPr>
          <p:txBody>
            <a:bodyPr wrap="square" rtlCol="0">
              <a:spAutoFit/>
            </a:bodyPr>
            <a:lstStyle/>
            <a:p>
              <a:pPr algn="ctr"/>
              <a:r>
                <a:rPr lang="en-IE" dirty="0"/>
                <a:t>Business Support Fund</a:t>
              </a:r>
            </a:p>
          </p:txBody>
        </p:sp>
      </p:grpSp>
      <p:pic>
        <p:nvPicPr>
          <p:cNvPr id="12" name="Picture 11">
            <a:extLst>
              <a:ext uri="{FF2B5EF4-FFF2-40B4-BE49-F238E27FC236}">
                <a16:creationId xmlns:a16="http://schemas.microsoft.com/office/drawing/2014/main" id="{3D863D0F-7D8A-450C-9BF0-19D06C9F0003}"/>
              </a:ext>
            </a:extLst>
          </p:cNvPr>
          <p:cNvPicPr>
            <a:picLocks noChangeAspect="1"/>
          </p:cNvPicPr>
          <p:nvPr/>
        </p:nvPicPr>
        <p:blipFill>
          <a:blip r:embed="rId6"/>
          <a:stretch>
            <a:fillRect/>
          </a:stretch>
        </p:blipFill>
        <p:spPr>
          <a:xfrm>
            <a:off x="5922187" y="1076856"/>
            <a:ext cx="2658811" cy="3170095"/>
          </a:xfrm>
          <a:prstGeom prst="rect">
            <a:avLst/>
          </a:prstGeom>
        </p:spPr>
      </p:pic>
      <p:pic>
        <p:nvPicPr>
          <p:cNvPr id="13" name="Picture 12">
            <a:extLst>
              <a:ext uri="{FF2B5EF4-FFF2-40B4-BE49-F238E27FC236}">
                <a16:creationId xmlns:a16="http://schemas.microsoft.com/office/drawing/2014/main" id="{3E0C26DC-29D9-4908-BA63-A56DAE0566AA}"/>
              </a:ext>
            </a:extLst>
          </p:cNvPr>
          <p:cNvPicPr>
            <a:picLocks noChangeAspect="1"/>
          </p:cNvPicPr>
          <p:nvPr/>
        </p:nvPicPr>
        <p:blipFill>
          <a:blip r:embed="rId7"/>
          <a:stretch>
            <a:fillRect/>
          </a:stretch>
        </p:blipFill>
        <p:spPr>
          <a:xfrm>
            <a:off x="4909884" y="4410108"/>
            <a:ext cx="2024605" cy="1378024"/>
          </a:xfrm>
          <a:prstGeom prst="rect">
            <a:avLst/>
          </a:prstGeom>
        </p:spPr>
      </p:pic>
      <p:pic>
        <p:nvPicPr>
          <p:cNvPr id="14" name="Content Placeholder 4">
            <a:extLst>
              <a:ext uri="{FF2B5EF4-FFF2-40B4-BE49-F238E27FC236}">
                <a16:creationId xmlns:a16="http://schemas.microsoft.com/office/drawing/2014/main" id="{900289D0-00F9-442C-8A7C-EF228121C5F4}"/>
              </a:ext>
            </a:extLst>
          </p:cNvPr>
          <p:cNvPicPr>
            <a:picLocks noChangeAspect="1"/>
          </p:cNvPicPr>
          <p:nvPr/>
        </p:nvPicPr>
        <p:blipFill>
          <a:blip r:embed="rId8"/>
          <a:stretch>
            <a:fillRect/>
          </a:stretch>
        </p:blipFill>
        <p:spPr>
          <a:xfrm>
            <a:off x="6942733" y="4384118"/>
            <a:ext cx="2035358" cy="1378024"/>
          </a:xfrm>
          <a:prstGeom prst="rect">
            <a:avLst/>
          </a:prstGeom>
        </p:spPr>
      </p:pic>
    </p:spTree>
    <p:extLst>
      <p:ext uri="{BB962C8B-B14F-4D97-AF65-F5344CB8AC3E}">
        <p14:creationId xmlns:p14="http://schemas.microsoft.com/office/powerpoint/2010/main" val="217878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484539" y="377977"/>
            <a:ext cx="7222922" cy="5909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dirty="0"/>
              <a:t>NETWORKS</a:t>
            </a:r>
          </a:p>
        </p:txBody>
      </p:sp>
      <p:pic>
        <p:nvPicPr>
          <p:cNvPr id="4" name="Picture 3" descr="Logo, company name&#10;&#10;Description automatically generated">
            <a:extLst>
              <a:ext uri="{FF2B5EF4-FFF2-40B4-BE49-F238E27FC236}">
                <a16:creationId xmlns:a16="http://schemas.microsoft.com/office/drawing/2014/main" id="{C74B83F4-420F-43B0-B16D-DC5AAA5FC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63" y="1321495"/>
            <a:ext cx="2504503" cy="2156419"/>
          </a:xfrm>
          <a:prstGeom prst="rect">
            <a:avLst/>
          </a:prstGeom>
        </p:spPr>
      </p:pic>
      <p:grpSp>
        <p:nvGrpSpPr>
          <p:cNvPr id="17" name="Group 16">
            <a:extLst>
              <a:ext uri="{FF2B5EF4-FFF2-40B4-BE49-F238E27FC236}">
                <a16:creationId xmlns:a16="http://schemas.microsoft.com/office/drawing/2014/main" id="{B26C09F4-6BAB-4CD7-A065-B4F4EA962FD7}"/>
              </a:ext>
            </a:extLst>
          </p:cNvPr>
          <p:cNvGrpSpPr/>
          <p:nvPr/>
        </p:nvGrpSpPr>
        <p:grpSpPr>
          <a:xfrm>
            <a:off x="4352263" y="1938528"/>
            <a:ext cx="4856081" cy="3285487"/>
            <a:chOff x="3431926" y="4479678"/>
            <a:chExt cx="4045921" cy="2580471"/>
          </a:xfrm>
        </p:grpSpPr>
        <p:pic>
          <p:nvPicPr>
            <p:cNvPr id="3" name="Picture 2" descr="Chart, bubble chart&#10;&#10;Description automatically generated">
              <a:extLst>
                <a:ext uri="{FF2B5EF4-FFF2-40B4-BE49-F238E27FC236}">
                  <a16:creationId xmlns:a16="http://schemas.microsoft.com/office/drawing/2014/main" id="{ABE5B677-F264-4A44-8D0D-EE65006B8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567" y="4479678"/>
              <a:ext cx="1696786" cy="525864"/>
            </a:xfrm>
            <a:prstGeom prst="rect">
              <a:avLst/>
            </a:prstGeom>
          </p:spPr>
        </p:pic>
        <p:graphicFrame>
          <p:nvGraphicFramePr>
            <p:cNvPr id="5" name="Chart 4">
              <a:extLst>
                <a:ext uri="{FF2B5EF4-FFF2-40B4-BE49-F238E27FC236}">
                  <a16:creationId xmlns:a16="http://schemas.microsoft.com/office/drawing/2014/main" id="{EF877422-FB2F-4C79-8E61-B9088165E21A}"/>
                </a:ext>
              </a:extLst>
            </p:cNvPr>
            <p:cNvGraphicFramePr>
              <a:graphicFrameLocks/>
            </p:cNvGraphicFramePr>
            <p:nvPr>
              <p:extLst>
                <p:ext uri="{D42A27DB-BD31-4B8C-83A1-F6EECF244321}">
                  <p14:modId xmlns:p14="http://schemas.microsoft.com/office/powerpoint/2010/main" val="2582576017"/>
                </p:ext>
              </p:extLst>
            </p:nvPr>
          </p:nvGraphicFramePr>
          <p:xfrm>
            <a:off x="3431926" y="4742610"/>
            <a:ext cx="4045921" cy="2317539"/>
          </p:xfrm>
          <a:graphic>
            <a:graphicData uri="http://schemas.openxmlformats.org/drawingml/2006/chart">
              <c:chart xmlns:c="http://schemas.openxmlformats.org/drawingml/2006/chart" xmlns:r="http://schemas.openxmlformats.org/officeDocument/2006/relationships" r:id="rId5"/>
            </a:graphicData>
          </a:graphic>
        </p:graphicFrame>
      </p:grpSp>
      <p:pic>
        <p:nvPicPr>
          <p:cNvPr id="7" name="Picture 6">
            <a:extLst>
              <a:ext uri="{FF2B5EF4-FFF2-40B4-BE49-F238E27FC236}">
                <a16:creationId xmlns:a16="http://schemas.microsoft.com/office/drawing/2014/main" id="{653114D4-2605-4ECB-AC8E-BE4FB9E56559}"/>
              </a:ext>
            </a:extLst>
          </p:cNvPr>
          <p:cNvPicPr>
            <a:picLocks noChangeAspect="1"/>
          </p:cNvPicPr>
          <p:nvPr/>
        </p:nvPicPr>
        <p:blipFill>
          <a:blip r:embed="rId6"/>
          <a:stretch>
            <a:fillRect/>
          </a:stretch>
        </p:blipFill>
        <p:spPr>
          <a:xfrm>
            <a:off x="2577605" y="1694688"/>
            <a:ext cx="1447119" cy="1412007"/>
          </a:xfrm>
          <a:prstGeom prst="rect">
            <a:avLst/>
          </a:prstGeom>
        </p:spPr>
      </p:pic>
      <p:grpSp>
        <p:nvGrpSpPr>
          <p:cNvPr id="13" name="Group 12">
            <a:extLst>
              <a:ext uri="{FF2B5EF4-FFF2-40B4-BE49-F238E27FC236}">
                <a16:creationId xmlns:a16="http://schemas.microsoft.com/office/drawing/2014/main" id="{0EBFF08C-9A80-4CA1-AAF9-FB5D1191A81D}"/>
              </a:ext>
            </a:extLst>
          </p:cNvPr>
          <p:cNvGrpSpPr/>
          <p:nvPr/>
        </p:nvGrpSpPr>
        <p:grpSpPr>
          <a:xfrm>
            <a:off x="9707461" y="1984476"/>
            <a:ext cx="2057778" cy="3308304"/>
            <a:chOff x="3835351" y="1592880"/>
            <a:chExt cx="2524312" cy="3672239"/>
          </a:xfrm>
        </p:grpSpPr>
        <p:grpSp>
          <p:nvGrpSpPr>
            <p:cNvPr id="14" name="Group 13">
              <a:extLst>
                <a:ext uri="{FF2B5EF4-FFF2-40B4-BE49-F238E27FC236}">
                  <a16:creationId xmlns:a16="http://schemas.microsoft.com/office/drawing/2014/main" id="{BCE7788C-62DF-41DF-80E5-41E633E50130}"/>
                </a:ext>
              </a:extLst>
            </p:cNvPr>
            <p:cNvGrpSpPr/>
            <p:nvPr/>
          </p:nvGrpSpPr>
          <p:grpSpPr>
            <a:xfrm>
              <a:off x="3835351" y="1592880"/>
              <a:ext cx="2524312" cy="3672239"/>
              <a:chOff x="3873147" y="1183316"/>
              <a:chExt cx="2524312" cy="3672239"/>
            </a:xfrm>
          </p:grpSpPr>
          <p:sp>
            <p:nvSpPr>
              <p:cNvPr id="8" name="Rectangle: Rounded Corners 7">
                <a:extLst>
                  <a:ext uri="{FF2B5EF4-FFF2-40B4-BE49-F238E27FC236}">
                    <a16:creationId xmlns:a16="http://schemas.microsoft.com/office/drawing/2014/main" id="{BE08A2BA-3BC4-4EFF-B405-04E93C9E66BE}"/>
                  </a:ext>
                </a:extLst>
              </p:cNvPr>
              <p:cNvSpPr/>
              <p:nvPr/>
            </p:nvSpPr>
            <p:spPr>
              <a:xfrm>
                <a:off x="3873147" y="1750219"/>
                <a:ext cx="2524312" cy="3105336"/>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descr="Logo, company name&#10;&#10;Description automatically generated">
                <a:extLst>
                  <a:ext uri="{FF2B5EF4-FFF2-40B4-BE49-F238E27FC236}">
                    <a16:creationId xmlns:a16="http://schemas.microsoft.com/office/drawing/2014/main" id="{AD599B8E-23A4-4954-96F7-26CD5AA86B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494" y="3803582"/>
                <a:ext cx="900432" cy="921471"/>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7BCA2DDD-1600-4B55-8E81-8D26C4EB2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9942" y="3592142"/>
                <a:ext cx="922142" cy="1025317"/>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9A5C4150-62D8-451F-9D42-CD0E26E722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8702" y="2714782"/>
                <a:ext cx="1766481" cy="679789"/>
              </a:xfrm>
              <a:prstGeom prst="rect">
                <a:avLst/>
              </a:prstGeom>
            </p:spPr>
          </p:pic>
          <p:pic>
            <p:nvPicPr>
              <p:cNvPr id="12" name="Picture 11">
                <a:extLst>
                  <a:ext uri="{FF2B5EF4-FFF2-40B4-BE49-F238E27FC236}">
                    <a16:creationId xmlns:a16="http://schemas.microsoft.com/office/drawing/2014/main" id="{2BE6DFFC-F475-4FD6-8980-D4F2BF2B4CFE}"/>
                  </a:ext>
                </a:extLst>
              </p:cNvPr>
              <p:cNvPicPr>
                <a:picLocks noChangeAspect="1"/>
              </p:cNvPicPr>
              <p:nvPr/>
            </p:nvPicPr>
            <p:blipFill>
              <a:blip r:embed="rId10"/>
              <a:stretch>
                <a:fillRect/>
              </a:stretch>
            </p:blipFill>
            <p:spPr>
              <a:xfrm>
                <a:off x="4811917" y="2014526"/>
                <a:ext cx="1540852" cy="679789"/>
              </a:xfrm>
              <a:prstGeom prst="rect">
                <a:avLst/>
              </a:prstGeom>
            </p:spPr>
          </p:pic>
          <p:sp>
            <p:nvSpPr>
              <p:cNvPr id="2" name="TextBox 1">
                <a:extLst>
                  <a:ext uri="{FF2B5EF4-FFF2-40B4-BE49-F238E27FC236}">
                    <a16:creationId xmlns:a16="http://schemas.microsoft.com/office/drawing/2014/main" id="{6630AAFD-029B-49A8-898D-5B1D48430A4B}"/>
                  </a:ext>
                </a:extLst>
              </p:cNvPr>
              <p:cNvSpPr txBox="1"/>
              <p:nvPr/>
            </p:nvSpPr>
            <p:spPr>
              <a:xfrm>
                <a:off x="3873147" y="1183316"/>
                <a:ext cx="2512103" cy="369332"/>
              </a:xfrm>
              <a:prstGeom prst="rect">
                <a:avLst/>
              </a:prstGeom>
              <a:solidFill>
                <a:schemeClr val="accent6">
                  <a:lumMod val="60000"/>
                  <a:lumOff val="40000"/>
                </a:schemeClr>
              </a:solidFill>
            </p:spPr>
            <p:txBody>
              <a:bodyPr wrap="square" rtlCol="0">
                <a:spAutoFit/>
              </a:bodyPr>
              <a:lstStyle/>
              <a:p>
                <a:pPr algn="ctr"/>
                <a:r>
                  <a:rPr lang="en-IE" dirty="0">
                    <a:solidFill>
                      <a:schemeClr val="accent1">
                        <a:lumMod val="75000"/>
                      </a:schemeClr>
                    </a:solidFill>
                  </a:rPr>
                  <a:t>Dublin Food Chain</a:t>
                </a:r>
              </a:p>
            </p:txBody>
          </p:sp>
        </p:grpSp>
        <p:pic>
          <p:nvPicPr>
            <p:cNvPr id="16" name="Picture 15">
              <a:extLst>
                <a:ext uri="{FF2B5EF4-FFF2-40B4-BE49-F238E27FC236}">
                  <a16:creationId xmlns:a16="http://schemas.microsoft.com/office/drawing/2014/main" id="{AF83E3AB-CD7E-46F9-B8D3-5F06CA5D547B}"/>
                </a:ext>
              </a:extLst>
            </p:cNvPr>
            <p:cNvPicPr>
              <a:picLocks noChangeAspect="1"/>
            </p:cNvPicPr>
            <p:nvPr/>
          </p:nvPicPr>
          <p:blipFill>
            <a:blip r:embed="rId11"/>
            <a:stretch>
              <a:fillRect/>
            </a:stretch>
          </p:blipFill>
          <p:spPr>
            <a:xfrm>
              <a:off x="4169698" y="2269136"/>
              <a:ext cx="940917" cy="317048"/>
            </a:xfrm>
            <a:prstGeom prst="rect">
              <a:avLst/>
            </a:prstGeom>
          </p:spPr>
        </p:pic>
      </p:grpSp>
      <p:pic>
        <p:nvPicPr>
          <p:cNvPr id="21" name="Picture 20" descr="A group of people standing together&#10;&#10;Description automatically generated with medium confidence">
            <a:extLst>
              <a:ext uri="{FF2B5EF4-FFF2-40B4-BE49-F238E27FC236}">
                <a16:creationId xmlns:a16="http://schemas.microsoft.com/office/drawing/2014/main" id="{6B50AA03-9AF4-423F-BF04-06AC79E0D6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6119" y="3255265"/>
            <a:ext cx="3695638" cy="2463758"/>
          </a:xfrm>
          <a:prstGeom prst="rect">
            <a:avLst/>
          </a:prstGeom>
          <a:ln>
            <a:noFill/>
          </a:ln>
          <a:effectLst>
            <a:softEdge rad="112500"/>
          </a:effectLst>
        </p:spPr>
      </p:pic>
    </p:spTree>
    <p:extLst>
      <p:ext uri="{BB962C8B-B14F-4D97-AF65-F5344CB8AC3E}">
        <p14:creationId xmlns:p14="http://schemas.microsoft.com/office/powerpoint/2010/main" val="415405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000922" y="489241"/>
            <a:ext cx="7799294" cy="5078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sz="3000" dirty="0"/>
              <a:t>Working with Enterprise Ireland</a:t>
            </a:r>
          </a:p>
        </p:txBody>
      </p:sp>
      <p:grpSp>
        <p:nvGrpSpPr>
          <p:cNvPr id="7" name="Group 6">
            <a:extLst>
              <a:ext uri="{FF2B5EF4-FFF2-40B4-BE49-F238E27FC236}">
                <a16:creationId xmlns:a16="http://schemas.microsoft.com/office/drawing/2014/main" id="{B55384C8-5A2F-4C99-938E-25B5352A294F}"/>
              </a:ext>
            </a:extLst>
          </p:cNvPr>
          <p:cNvGrpSpPr/>
          <p:nvPr/>
        </p:nvGrpSpPr>
        <p:grpSpPr>
          <a:xfrm>
            <a:off x="4055165" y="805070"/>
            <a:ext cx="8090679" cy="5380888"/>
            <a:chOff x="1672216" y="738716"/>
            <a:chExt cx="8128000" cy="5418667"/>
          </a:xfrm>
        </p:grpSpPr>
        <p:graphicFrame>
          <p:nvGraphicFramePr>
            <p:cNvPr id="4" name="Diagram 3">
              <a:extLst>
                <a:ext uri="{FF2B5EF4-FFF2-40B4-BE49-F238E27FC236}">
                  <a16:creationId xmlns:a16="http://schemas.microsoft.com/office/drawing/2014/main" id="{D2A76C77-7A59-42C2-94E4-6033747E3B7B}"/>
                </a:ext>
              </a:extLst>
            </p:cNvPr>
            <p:cNvGraphicFramePr/>
            <p:nvPr>
              <p:extLst>
                <p:ext uri="{D42A27DB-BD31-4B8C-83A1-F6EECF244321}">
                  <p14:modId xmlns:p14="http://schemas.microsoft.com/office/powerpoint/2010/main" val="1227775728"/>
                </p:ext>
              </p:extLst>
            </p:nvPr>
          </p:nvGraphicFramePr>
          <p:xfrm>
            <a:off x="1672216" y="7387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500B8AFB-AF86-47B6-9AA4-989DEC46B9AF}"/>
                </a:ext>
              </a:extLst>
            </p:cNvPr>
            <p:cNvPicPr>
              <a:picLocks noChangeAspect="1"/>
            </p:cNvPicPr>
            <p:nvPr/>
          </p:nvPicPr>
          <p:blipFill>
            <a:blip r:embed="rId8"/>
            <a:stretch>
              <a:fillRect/>
            </a:stretch>
          </p:blipFill>
          <p:spPr>
            <a:xfrm>
              <a:off x="4888303" y="4130268"/>
              <a:ext cx="1695825" cy="1147176"/>
            </a:xfrm>
            <a:prstGeom prst="rect">
              <a:avLst/>
            </a:prstGeom>
            <a:ln>
              <a:solidFill>
                <a:schemeClr val="bg1">
                  <a:lumMod val="65000"/>
                </a:schemeClr>
              </a:solidFill>
            </a:ln>
          </p:spPr>
        </p:pic>
        <p:pic>
          <p:nvPicPr>
            <p:cNvPr id="12" name="Picture 11">
              <a:extLst>
                <a:ext uri="{FF2B5EF4-FFF2-40B4-BE49-F238E27FC236}">
                  <a16:creationId xmlns:a16="http://schemas.microsoft.com/office/drawing/2014/main" id="{DC1AF4D7-DF07-4110-974E-8A487FC30004}"/>
                </a:ext>
              </a:extLst>
            </p:cNvPr>
            <p:cNvPicPr>
              <a:picLocks noChangeAspect="1"/>
            </p:cNvPicPr>
            <p:nvPr/>
          </p:nvPicPr>
          <p:blipFill>
            <a:blip r:embed="rId9"/>
            <a:stretch>
              <a:fillRect/>
            </a:stretch>
          </p:blipFill>
          <p:spPr>
            <a:xfrm>
              <a:off x="5973976" y="2466846"/>
              <a:ext cx="1691323" cy="698810"/>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E3FE6B67-1F5C-424C-8080-21F463919EE7}"/>
                </a:ext>
              </a:extLst>
            </p:cNvPr>
            <p:cNvPicPr>
              <a:picLocks noChangeAspect="1"/>
            </p:cNvPicPr>
            <p:nvPr/>
          </p:nvPicPr>
          <p:blipFill>
            <a:blip r:embed="rId10"/>
            <a:stretch>
              <a:fillRect/>
            </a:stretch>
          </p:blipFill>
          <p:spPr>
            <a:xfrm>
              <a:off x="3745491" y="2538160"/>
              <a:ext cx="1798270" cy="551295"/>
            </a:xfrm>
            <a:prstGeom prst="rect">
              <a:avLst/>
            </a:prstGeom>
            <a:ln>
              <a:solidFill>
                <a:schemeClr val="bg1">
                  <a:lumMod val="65000"/>
                </a:schemeClr>
              </a:solidFill>
            </a:ln>
          </p:spPr>
        </p:pic>
      </p:grpSp>
      <p:sp>
        <p:nvSpPr>
          <p:cNvPr id="11" name="Content Placeholder 2">
            <a:extLst>
              <a:ext uri="{FF2B5EF4-FFF2-40B4-BE49-F238E27FC236}">
                <a16:creationId xmlns:a16="http://schemas.microsoft.com/office/drawing/2014/main" id="{F1BD607D-F68A-45A9-B130-7F558263B338}"/>
              </a:ext>
            </a:extLst>
          </p:cNvPr>
          <p:cNvSpPr>
            <a:spLocks noGrp="1"/>
          </p:cNvSpPr>
          <p:nvPr>
            <p:ph idx="1"/>
          </p:nvPr>
        </p:nvSpPr>
        <p:spPr>
          <a:xfrm>
            <a:off x="387626" y="1323372"/>
            <a:ext cx="4860235" cy="4341932"/>
          </a:xfrm>
        </p:spPr>
        <p:txBody>
          <a:bodyPr>
            <a:normAutofit fontScale="55000" lnSpcReduction="20000"/>
          </a:bodyPr>
          <a:lstStyle/>
          <a:p>
            <a:pPr>
              <a:spcAft>
                <a:spcPts val="600"/>
              </a:spcAft>
            </a:pPr>
            <a:r>
              <a:rPr lang="en-IE" dirty="0"/>
              <a:t>LEO Clients  transferring to EI </a:t>
            </a:r>
            <a:endParaRPr lang="en-IE" sz="1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lvl="1">
              <a:spcAft>
                <a:spcPts val="600"/>
              </a:spcAft>
            </a:pPr>
            <a:r>
              <a:rPr lang="en-IE" dirty="0"/>
              <a:t>2019	13</a:t>
            </a:r>
          </a:p>
          <a:p>
            <a:pPr lvl="1">
              <a:spcAft>
                <a:spcPts val="600"/>
              </a:spcAft>
            </a:pPr>
            <a:r>
              <a:rPr lang="en-IE" dirty="0"/>
              <a:t>2020	10</a:t>
            </a:r>
          </a:p>
          <a:p>
            <a:pPr lvl="1">
              <a:spcAft>
                <a:spcPts val="600"/>
              </a:spcAft>
            </a:pPr>
            <a:r>
              <a:rPr lang="en-IE" dirty="0"/>
              <a:t>2021	  4</a:t>
            </a:r>
          </a:p>
          <a:p>
            <a:pPr>
              <a:spcAft>
                <a:spcPts val="600"/>
              </a:spcAft>
            </a:pPr>
            <a:r>
              <a:rPr lang="en-IE" dirty="0"/>
              <a:t>LEO / EI Collaborations </a:t>
            </a:r>
          </a:p>
          <a:p>
            <a:pPr lvl="1">
              <a:spcAft>
                <a:spcPts val="600"/>
              </a:spcAft>
            </a:pPr>
            <a:r>
              <a:rPr lang="en-IE" dirty="0"/>
              <a:t>Regional Collaboration</a:t>
            </a:r>
          </a:p>
          <a:p>
            <a:pPr lvl="1">
              <a:spcAft>
                <a:spcPts val="600"/>
              </a:spcAft>
            </a:pPr>
            <a:r>
              <a:rPr lang="en-IE" dirty="0"/>
              <a:t>HPSU – meet with HPSU team at Regional level and directly </a:t>
            </a:r>
          </a:p>
          <a:p>
            <a:pPr lvl="1">
              <a:spcAft>
                <a:spcPts val="600"/>
              </a:spcAft>
            </a:pPr>
            <a:r>
              <a:rPr lang="en-IE" dirty="0"/>
              <a:t>Competitive Start Fund</a:t>
            </a:r>
          </a:p>
          <a:p>
            <a:pPr lvl="1">
              <a:spcAft>
                <a:spcPts val="600"/>
              </a:spcAft>
            </a:pPr>
            <a:r>
              <a:rPr lang="en-IE" dirty="0"/>
              <a:t>Export Development – collaborating on development of South Dublin programme and providing feedback to EI </a:t>
            </a:r>
            <a:r>
              <a:rPr lang="en-IE" dirty="0" err="1"/>
              <a:t>Kompass</a:t>
            </a:r>
            <a:r>
              <a:rPr lang="en-IE" dirty="0"/>
              <a:t> programme</a:t>
            </a:r>
          </a:p>
          <a:p>
            <a:pPr lvl="1">
              <a:spcAft>
                <a:spcPts val="600"/>
              </a:spcAft>
            </a:pPr>
            <a:r>
              <a:rPr lang="en-IE" dirty="0"/>
              <a:t>Agile R &amp; D </a:t>
            </a:r>
          </a:p>
          <a:p>
            <a:pPr lvl="1">
              <a:spcAft>
                <a:spcPts val="600"/>
              </a:spcAft>
            </a:pPr>
            <a:r>
              <a:rPr lang="en-IE" dirty="0"/>
              <a:t>Centre of Excellence  - Monthly meetings / Daily contacts and continuous support</a:t>
            </a:r>
          </a:p>
          <a:p>
            <a:pPr lvl="1">
              <a:spcAft>
                <a:spcPts val="600"/>
              </a:spcAft>
            </a:pPr>
            <a:r>
              <a:rPr lang="en-IE" dirty="0"/>
              <a:t>Workshops – EI representation</a:t>
            </a:r>
          </a:p>
          <a:p>
            <a:pPr>
              <a:spcAft>
                <a:spcPts val="600"/>
              </a:spcAft>
            </a:pPr>
            <a:r>
              <a:rPr lang="en-IE" dirty="0"/>
              <a:t>Thanks to EAC South Dublin</a:t>
            </a:r>
          </a:p>
        </p:txBody>
      </p:sp>
    </p:spTree>
    <p:extLst>
      <p:ext uri="{BB962C8B-B14F-4D97-AF65-F5344CB8AC3E}">
        <p14:creationId xmlns:p14="http://schemas.microsoft.com/office/powerpoint/2010/main" val="2685600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rot="158146">
            <a:off x="5922600" y="3807568"/>
            <a:ext cx="6232359" cy="1754326"/>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lnSpc>
                <a:spcPct val="100000"/>
              </a:lnSpc>
            </a:pPr>
            <a:r>
              <a:rPr lang="en-GB" sz="5400" dirty="0"/>
              <a:t>South Dublin</a:t>
            </a:r>
          </a:p>
          <a:p>
            <a:pPr algn="ctr">
              <a:lnSpc>
                <a:spcPct val="100000"/>
              </a:lnSpc>
            </a:pPr>
            <a:r>
              <a:rPr lang="en-GB" sz="5400" dirty="0"/>
              <a:t>What’s next…..</a:t>
            </a:r>
          </a:p>
        </p:txBody>
      </p:sp>
      <p:pic>
        <p:nvPicPr>
          <p:cNvPr id="12" name="Picture 11">
            <a:extLst>
              <a:ext uri="{FF2B5EF4-FFF2-40B4-BE49-F238E27FC236}">
                <a16:creationId xmlns:a16="http://schemas.microsoft.com/office/drawing/2014/main" id="{CD618836-7E86-4984-9B18-2160A9450283}"/>
              </a:ext>
            </a:extLst>
          </p:cNvPr>
          <p:cNvPicPr>
            <a:picLocks noChangeAspect="1"/>
          </p:cNvPicPr>
          <p:nvPr/>
        </p:nvPicPr>
        <p:blipFill>
          <a:blip r:embed="rId3"/>
          <a:stretch>
            <a:fillRect/>
          </a:stretch>
        </p:blipFill>
        <p:spPr>
          <a:xfrm>
            <a:off x="2286399" y="292276"/>
            <a:ext cx="3809601" cy="5365635"/>
          </a:xfrm>
          <a:prstGeom prst="rect">
            <a:avLst/>
          </a:prstGeom>
        </p:spPr>
      </p:pic>
      <p:pic>
        <p:nvPicPr>
          <p:cNvPr id="3" name="Picture 2">
            <a:extLst>
              <a:ext uri="{FF2B5EF4-FFF2-40B4-BE49-F238E27FC236}">
                <a16:creationId xmlns:a16="http://schemas.microsoft.com/office/drawing/2014/main" id="{02F2CAC9-0041-4077-A22C-48D9AD9983F0}"/>
              </a:ext>
            </a:extLst>
          </p:cNvPr>
          <p:cNvPicPr>
            <a:picLocks noChangeAspect="1"/>
          </p:cNvPicPr>
          <p:nvPr/>
        </p:nvPicPr>
        <p:blipFill>
          <a:blip r:embed="rId4"/>
          <a:stretch>
            <a:fillRect/>
          </a:stretch>
        </p:blipFill>
        <p:spPr>
          <a:xfrm>
            <a:off x="6945041" y="352770"/>
            <a:ext cx="4746216" cy="3164144"/>
          </a:xfrm>
          <a:prstGeom prst="rect">
            <a:avLst/>
          </a:prstGeom>
        </p:spPr>
      </p:pic>
      <p:sp>
        <p:nvSpPr>
          <p:cNvPr id="4" name="TextBox 3">
            <a:extLst>
              <a:ext uri="{FF2B5EF4-FFF2-40B4-BE49-F238E27FC236}">
                <a16:creationId xmlns:a16="http://schemas.microsoft.com/office/drawing/2014/main" id="{561655CE-89E4-40CC-96E0-6B3D12F4A65B}"/>
              </a:ext>
            </a:extLst>
          </p:cNvPr>
          <p:cNvSpPr txBox="1"/>
          <p:nvPr/>
        </p:nvSpPr>
        <p:spPr>
          <a:xfrm>
            <a:off x="391886" y="2021928"/>
            <a:ext cx="1502229" cy="2308324"/>
          </a:xfrm>
          <a:prstGeom prst="rect">
            <a:avLst/>
          </a:prstGeom>
          <a:solidFill>
            <a:schemeClr val="accent1"/>
          </a:solidFill>
        </p:spPr>
        <p:txBody>
          <a:bodyPr wrap="square" rtlCol="0">
            <a:spAutoFit/>
          </a:bodyPr>
          <a:lstStyle/>
          <a:p>
            <a:r>
              <a:rPr lang="en-IE" dirty="0">
                <a:solidFill>
                  <a:schemeClr val="bg1"/>
                </a:solidFill>
              </a:rPr>
              <a:t>LEO South Dublin LEDP 2021-2024 launched by Minister English</a:t>
            </a:r>
          </a:p>
          <a:p>
            <a:r>
              <a:rPr lang="en-IE" dirty="0">
                <a:solidFill>
                  <a:schemeClr val="bg1"/>
                </a:solidFill>
              </a:rPr>
              <a:t>November 2021</a:t>
            </a:r>
          </a:p>
        </p:txBody>
      </p:sp>
    </p:spTree>
    <p:extLst>
      <p:ext uri="{BB962C8B-B14F-4D97-AF65-F5344CB8AC3E}">
        <p14:creationId xmlns:p14="http://schemas.microsoft.com/office/powerpoint/2010/main" val="941167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2848D-6FEE-43BF-AE8A-3E7ADC2B6B0B}"/>
              </a:ext>
            </a:extLst>
          </p:cNvPr>
          <p:cNvSpPr>
            <a:spLocks noGrp="1"/>
          </p:cNvSpPr>
          <p:nvPr>
            <p:ph type="title"/>
          </p:nvPr>
        </p:nvSpPr>
        <p:spPr/>
        <p:txBody>
          <a:bodyPr/>
          <a:lstStyle/>
          <a:p>
            <a:pPr algn="ctr"/>
            <a:r>
              <a:rPr lang="en-GB" dirty="0"/>
              <a:t>Agenda</a:t>
            </a:r>
            <a:endParaRPr lang="en-IE" dirty="0"/>
          </a:p>
        </p:txBody>
      </p:sp>
      <p:sp>
        <p:nvSpPr>
          <p:cNvPr id="3" name="Content Placeholder 2">
            <a:extLst>
              <a:ext uri="{FF2B5EF4-FFF2-40B4-BE49-F238E27FC236}">
                <a16:creationId xmlns:a16="http://schemas.microsoft.com/office/drawing/2014/main" id="{C0109C85-71DB-416C-B217-390060E1041E}"/>
              </a:ext>
            </a:extLst>
          </p:cNvPr>
          <p:cNvSpPr>
            <a:spLocks noGrp="1"/>
          </p:cNvSpPr>
          <p:nvPr>
            <p:ph idx="1"/>
          </p:nvPr>
        </p:nvSpPr>
        <p:spPr>
          <a:xfrm>
            <a:off x="838200" y="1524001"/>
            <a:ext cx="10515600" cy="4214070"/>
          </a:xfrm>
        </p:spPr>
        <p:txBody>
          <a:bodyPr>
            <a:normAutofit lnSpcReduction="10000"/>
          </a:bodyPr>
          <a:lstStyle/>
          <a:p>
            <a:r>
              <a:rPr lang="fr-FR" dirty="0"/>
              <a:t>Comparison M1 &amp; M2 – 2021 Vs 2020</a:t>
            </a:r>
            <a:endParaRPr lang="en-GB" dirty="0"/>
          </a:p>
          <a:p>
            <a:r>
              <a:rPr lang="en-GB" dirty="0"/>
              <a:t>2021 Recap</a:t>
            </a:r>
          </a:p>
          <a:p>
            <a:r>
              <a:rPr lang="en-GB" dirty="0"/>
              <a:t>M1 Overview / Financial Supports</a:t>
            </a:r>
          </a:p>
          <a:p>
            <a:r>
              <a:rPr lang="en-GB" dirty="0"/>
              <a:t>Training &amp; Mentoring Supports</a:t>
            </a:r>
          </a:p>
          <a:p>
            <a:r>
              <a:rPr lang="en-GB" dirty="0"/>
              <a:t>Business Supports</a:t>
            </a:r>
          </a:p>
          <a:p>
            <a:r>
              <a:rPr lang="en-GB" dirty="0"/>
              <a:t>Programmes</a:t>
            </a:r>
          </a:p>
          <a:p>
            <a:r>
              <a:rPr lang="en-IE" dirty="0"/>
              <a:t>South Dublin LEDP 2021-2024</a:t>
            </a:r>
          </a:p>
          <a:p>
            <a:r>
              <a:rPr lang="en-IE" dirty="0"/>
              <a:t>What’s next………….</a:t>
            </a:r>
          </a:p>
          <a:p>
            <a:r>
              <a:rPr lang="en-IE" dirty="0"/>
              <a:t>Questions……………….</a:t>
            </a:r>
          </a:p>
        </p:txBody>
      </p:sp>
    </p:spTree>
    <p:extLst>
      <p:ext uri="{BB962C8B-B14F-4D97-AF65-F5344CB8AC3E}">
        <p14:creationId xmlns:p14="http://schemas.microsoft.com/office/powerpoint/2010/main" val="302402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uilding with lights on at night&#10;&#10;Description automatically generated with low confidence">
            <a:extLst>
              <a:ext uri="{FF2B5EF4-FFF2-40B4-BE49-F238E27FC236}">
                <a16:creationId xmlns:a16="http://schemas.microsoft.com/office/drawing/2014/main" id="{8B294AD7-D96F-4927-BA09-5C0CD1C81F4A}"/>
              </a:ext>
            </a:extLst>
          </p:cNvPr>
          <p:cNvPicPr>
            <a:picLocks noChangeAspect="1"/>
          </p:cNvPicPr>
          <p:nvPr/>
        </p:nvPicPr>
        <p:blipFill rotWithShape="1">
          <a:blip r:embed="rId3">
            <a:extLst>
              <a:ext uri="{28A0092B-C50C-407E-A947-70E740481C1C}">
                <a14:useLocalDpi xmlns:a14="http://schemas.microsoft.com/office/drawing/2010/main" val="0"/>
              </a:ext>
            </a:extLst>
          </a:blip>
          <a:srcRect t="12108" b="3622"/>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5E727FD-C624-451B-838A-2163517E5D42}"/>
              </a:ext>
            </a:extLst>
          </p:cNvPr>
          <p:cNvSpPr>
            <a:spLocks noGrp="1"/>
          </p:cNvSpPr>
          <p:nvPr>
            <p:ph type="title"/>
          </p:nvPr>
        </p:nvSpPr>
        <p:spPr>
          <a:xfrm>
            <a:off x="709448" y="1913950"/>
            <a:ext cx="4204137" cy="1342754"/>
          </a:xfrm>
        </p:spPr>
        <p:txBody>
          <a:bodyPr>
            <a:normAutofit/>
          </a:bodyPr>
          <a:lstStyle/>
          <a:p>
            <a:pPr algn="ctr"/>
            <a:r>
              <a:rPr lang="en-IE" sz="2000" b="1" dirty="0">
                <a:solidFill>
                  <a:schemeClr val="accent6">
                    <a:lumMod val="75000"/>
                  </a:schemeClr>
                </a:solidFill>
              </a:rPr>
              <a:t>South Dublin LEO Development Plan 2021-2024</a:t>
            </a:r>
            <a:br>
              <a:rPr lang="en-IE" sz="2000" b="1" dirty="0"/>
            </a:br>
            <a:br>
              <a:rPr lang="en-IE" sz="2000" b="1" dirty="0">
                <a:effectLst/>
                <a:latin typeface="Calibri Light" panose="020F0302020204030204" pitchFamily="34" charset="0"/>
                <a:ea typeface="Times New Roman" panose="02020603050405020304" pitchFamily="18" charset="0"/>
                <a:cs typeface="Times New Roman" panose="02020603050405020304" pitchFamily="18" charset="0"/>
              </a:rPr>
            </a:br>
            <a:endParaRPr lang="en-IE" sz="2000" dirty="0"/>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14783F-2D6C-493C-871D-2FBDC8E4F7AF}"/>
              </a:ext>
            </a:extLst>
          </p:cNvPr>
          <p:cNvSpPr>
            <a:spLocks noGrp="1"/>
          </p:cNvSpPr>
          <p:nvPr>
            <p:ph idx="1"/>
          </p:nvPr>
        </p:nvSpPr>
        <p:spPr>
          <a:xfrm>
            <a:off x="525516" y="3417573"/>
            <a:ext cx="4593021" cy="2619839"/>
          </a:xfrm>
        </p:spPr>
        <p:txBody>
          <a:bodyPr anchor="ctr">
            <a:normAutofit/>
          </a:bodyPr>
          <a:lstStyle/>
          <a:p>
            <a:pPr marL="0" indent="0" algn="ctr">
              <a:spcAft>
                <a:spcPts val="800"/>
              </a:spcAft>
              <a:buNone/>
            </a:pPr>
            <a:r>
              <a:rPr lang="en-IE" sz="1800" b="1" u="sng" dirty="0">
                <a:effectLst/>
                <a:latin typeface="Calibri" panose="020F0502020204030204" pitchFamily="34" charset="0"/>
                <a:ea typeface="Calibri" panose="020F0502020204030204" pitchFamily="34" charset="0"/>
                <a:cs typeface="Calibri" panose="020F0502020204030204" pitchFamily="34" charset="0"/>
              </a:rPr>
              <a:t>Mission Statement</a:t>
            </a:r>
          </a:p>
          <a:p>
            <a:pPr marL="0" indent="0" algn="ctr">
              <a:spcAft>
                <a:spcPts val="800"/>
              </a:spcAft>
              <a:buNone/>
            </a:pPr>
            <a:r>
              <a:rPr lang="en-IE" sz="1800" dirty="0">
                <a:effectLst/>
                <a:latin typeface="Calibri" panose="020F0502020204030204" pitchFamily="34" charset="0"/>
                <a:ea typeface="Calibri" panose="020F0502020204030204" pitchFamily="34" charset="0"/>
                <a:cs typeface="Calibri" panose="020F0502020204030204" pitchFamily="34" charset="0"/>
              </a:rPr>
              <a:t>Local Enterprise Office (LEO) South Dublin aim to promote entrepreneurship, foster sustainable business start-ups, and develop existing micro and small businesses to drive job creation and to provide accessible high-quality supports for your Business ideas. </a:t>
            </a:r>
            <a:endParaRPr lang="en-IE" sz="1800" dirty="0"/>
          </a:p>
        </p:txBody>
      </p:sp>
    </p:spTree>
    <p:extLst>
      <p:ext uri="{BB962C8B-B14F-4D97-AF65-F5344CB8AC3E}">
        <p14:creationId xmlns:p14="http://schemas.microsoft.com/office/powerpoint/2010/main" val="8082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C705-4B53-4C44-B6F0-21F2933C0D6A}"/>
              </a:ext>
            </a:extLst>
          </p:cNvPr>
          <p:cNvSpPr>
            <a:spLocks noGrp="1"/>
          </p:cNvSpPr>
          <p:nvPr>
            <p:ph type="title"/>
          </p:nvPr>
        </p:nvSpPr>
        <p:spPr>
          <a:xfrm>
            <a:off x="2484539" y="340602"/>
            <a:ext cx="7222922" cy="590931"/>
          </a:xfrm>
        </p:spPr>
        <p:txBody>
          <a:bodyPr/>
          <a:lstStyle/>
          <a:p>
            <a:pPr algn="ctr"/>
            <a:r>
              <a:rPr lang="en-IE" sz="3600" dirty="0">
                <a:effectLst/>
                <a:latin typeface="Calibri" panose="020F0502020204030204" pitchFamily="34" charset="0"/>
                <a:ea typeface="Calibri" panose="020F0502020204030204" pitchFamily="34" charset="0"/>
                <a:cs typeface="Calibri" panose="020F0502020204030204" pitchFamily="34" charset="0"/>
              </a:rPr>
              <a:t>LEO South Dublin Objectives</a:t>
            </a:r>
            <a:endParaRPr lang="en-IE" dirty="0"/>
          </a:p>
        </p:txBody>
      </p:sp>
      <p:sp>
        <p:nvSpPr>
          <p:cNvPr id="3" name="Content Placeholder 2">
            <a:extLst>
              <a:ext uri="{FF2B5EF4-FFF2-40B4-BE49-F238E27FC236}">
                <a16:creationId xmlns:a16="http://schemas.microsoft.com/office/drawing/2014/main" id="{36F90F9D-8B01-41BF-B145-DCB119282AD3}"/>
              </a:ext>
            </a:extLst>
          </p:cNvPr>
          <p:cNvSpPr>
            <a:spLocks noGrp="1"/>
          </p:cNvSpPr>
          <p:nvPr>
            <p:ph idx="1"/>
          </p:nvPr>
        </p:nvSpPr>
        <p:spPr>
          <a:xfrm>
            <a:off x="127591" y="1286541"/>
            <a:ext cx="4800009" cy="4451530"/>
          </a:xfrm>
        </p:spPr>
        <p:txBody>
          <a:bodyPr>
            <a:noAutofit/>
          </a:bodyPr>
          <a:lstStyle/>
          <a:p>
            <a:pPr marL="0" indent="0">
              <a:buNone/>
            </a:pPr>
            <a:r>
              <a:rPr lang="en-IE" sz="2200" dirty="0">
                <a:effectLst/>
                <a:latin typeface="Calibri" panose="020F0502020204030204" pitchFamily="34" charset="0"/>
                <a:ea typeface="Calibri" panose="020F0502020204030204" pitchFamily="34" charset="0"/>
                <a:cs typeface="Calibri" panose="020F0502020204030204" pitchFamily="34" charset="0"/>
              </a:rPr>
              <a:t>LEO South Dublin puts local micro and small business at the heart of job creation.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200" dirty="0">
                <a:effectLst/>
                <a:latin typeface="Calibri" panose="020F0502020204030204" pitchFamily="34" charset="0"/>
                <a:ea typeface="Calibri" panose="020F0502020204030204" pitchFamily="34" charset="0"/>
                <a:cs typeface="Calibri" panose="020F0502020204030204" pitchFamily="34" charset="0"/>
              </a:rPr>
              <a:t>Promote South Dublin as a location for Tech Business Start-ups while we progress the construction and commissioning with Oxford Innovation of the Tallaght based innovation / enterprise centre due for completion Q1 2023.</a:t>
            </a:r>
          </a:p>
          <a:p>
            <a:r>
              <a:rPr lang="en-IE" sz="2200" dirty="0">
                <a:latin typeface="Calibri" panose="020F0502020204030204" pitchFamily="34" charset="0"/>
                <a:ea typeface="Calibri" panose="020F0502020204030204" pitchFamily="34" charset="0"/>
                <a:cs typeface="Calibri" panose="020F0502020204030204" pitchFamily="34" charset="0"/>
              </a:rPr>
              <a:t>State of the art 3,000m2 facility over 4 floors in the heart of Innovation Quarter in between TUH and TUD Tallaght campus.</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Content Placeholder 4">
            <a:extLst>
              <a:ext uri="{FF2B5EF4-FFF2-40B4-BE49-F238E27FC236}">
                <a16:creationId xmlns:a16="http://schemas.microsoft.com/office/drawing/2014/main" id="{9F509BDA-CE20-46FD-969D-8DE27896E4EE}"/>
              </a:ext>
            </a:extLst>
          </p:cNvPr>
          <p:cNvPicPr>
            <a:picLocks noChangeAspect="1"/>
          </p:cNvPicPr>
          <p:nvPr/>
        </p:nvPicPr>
        <p:blipFill>
          <a:blip r:embed="rId3"/>
          <a:stretch>
            <a:fillRect/>
          </a:stretch>
        </p:blipFill>
        <p:spPr>
          <a:xfrm>
            <a:off x="6096000" y="1829945"/>
            <a:ext cx="5090716" cy="3364722"/>
          </a:xfrm>
          <a:prstGeom prst="rect">
            <a:avLst/>
          </a:prstGeom>
        </p:spPr>
      </p:pic>
      <p:pic>
        <p:nvPicPr>
          <p:cNvPr id="7" name="Picture 6" descr="A picture containing indoor, building, ceiling, white&#10;&#10;Description automatically generated">
            <a:extLst>
              <a:ext uri="{FF2B5EF4-FFF2-40B4-BE49-F238E27FC236}">
                <a16:creationId xmlns:a16="http://schemas.microsoft.com/office/drawing/2014/main" id="{C0A2909E-C851-42CC-9410-B5D3D41A8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8562" y="4123068"/>
            <a:ext cx="2205847" cy="2052775"/>
          </a:xfrm>
          <a:prstGeom prst="rect">
            <a:avLst/>
          </a:prstGeom>
        </p:spPr>
      </p:pic>
      <p:pic>
        <p:nvPicPr>
          <p:cNvPr id="8" name="Picture 7" descr="A picture containing indoor, floor, ceiling, building&#10;&#10;Description automatically generated">
            <a:extLst>
              <a:ext uri="{FF2B5EF4-FFF2-40B4-BE49-F238E27FC236}">
                <a16:creationId xmlns:a16="http://schemas.microsoft.com/office/drawing/2014/main" id="{F78779A8-F16E-4113-9426-82C781A37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339" y="1119930"/>
            <a:ext cx="2740049" cy="1541278"/>
          </a:xfrm>
          <a:prstGeom prst="rect">
            <a:avLst/>
          </a:prstGeom>
        </p:spPr>
      </p:pic>
    </p:spTree>
    <p:extLst>
      <p:ext uri="{BB962C8B-B14F-4D97-AF65-F5344CB8AC3E}">
        <p14:creationId xmlns:p14="http://schemas.microsoft.com/office/powerpoint/2010/main" val="2803414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D64E6-54DB-428B-9650-7558572A653F}"/>
              </a:ext>
            </a:extLst>
          </p:cNvPr>
          <p:cNvSpPr>
            <a:spLocks noGrp="1"/>
          </p:cNvSpPr>
          <p:nvPr>
            <p:ph type="title"/>
          </p:nvPr>
        </p:nvSpPr>
        <p:spPr>
          <a:xfrm>
            <a:off x="1924665" y="413350"/>
            <a:ext cx="7854542" cy="590931"/>
          </a:xfrm>
        </p:spPr>
        <p:txBody>
          <a:bodyPr/>
          <a:lstStyle/>
          <a:p>
            <a:pPr algn="ctr"/>
            <a:r>
              <a:rPr lang="en-IE" dirty="0"/>
              <a:t>Strategic Priorities for South Dublin LEO</a:t>
            </a:r>
          </a:p>
        </p:txBody>
      </p:sp>
      <p:sp>
        <p:nvSpPr>
          <p:cNvPr id="3" name="Content Placeholder 2">
            <a:extLst>
              <a:ext uri="{FF2B5EF4-FFF2-40B4-BE49-F238E27FC236}">
                <a16:creationId xmlns:a16="http://schemas.microsoft.com/office/drawing/2014/main" id="{3866CC70-32BA-4D53-B346-ADF2D85A3C70}"/>
              </a:ext>
            </a:extLst>
          </p:cNvPr>
          <p:cNvSpPr>
            <a:spLocks noGrp="1"/>
          </p:cNvSpPr>
          <p:nvPr>
            <p:ph idx="1"/>
          </p:nvPr>
        </p:nvSpPr>
        <p:spPr>
          <a:xfrm>
            <a:off x="944880" y="1574802"/>
            <a:ext cx="10515600" cy="4189039"/>
          </a:xfrm>
        </p:spPr>
        <p:txBody>
          <a:bodyPr>
            <a:normAutofit/>
          </a:bodyPr>
          <a:lstStyle/>
          <a:p>
            <a:pPr marL="0" indent="0">
              <a:buNone/>
            </a:pPr>
            <a:r>
              <a:rPr lang="en-IE" dirty="0"/>
              <a:t>						 	Food Sector				Think Big Space</a:t>
            </a:r>
          </a:p>
          <a:p>
            <a:pPr marL="0" indent="0">
              <a:buNone/>
            </a:pPr>
            <a:endParaRPr lang="en-IE" dirty="0"/>
          </a:p>
          <a:p>
            <a:endParaRPr lang="en-IE" dirty="0"/>
          </a:p>
        </p:txBody>
      </p:sp>
      <p:pic>
        <p:nvPicPr>
          <p:cNvPr id="8" name="Picture 7">
            <a:extLst>
              <a:ext uri="{FF2B5EF4-FFF2-40B4-BE49-F238E27FC236}">
                <a16:creationId xmlns:a16="http://schemas.microsoft.com/office/drawing/2014/main" id="{CF2ABC69-EAD2-42B2-985C-74AEB56112E7}"/>
              </a:ext>
            </a:extLst>
          </p:cNvPr>
          <p:cNvPicPr>
            <a:picLocks noChangeAspect="1"/>
          </p:cNvPicPr>
          <p:nvPr/>
        </p:nvPicPr>
        <p:blipFill>
          <a:blip r:embed="rId3"/>
          <a:stretch>
            <a:fillRect/>
          </a:stretch>
        </p:blipFill>
        <p:spPr>
          <a:xfrm>
            <a:off x="7583343" y="2131702"/>
            <a:ext cx="2725271" cy="3836894"/>
          </a:xfrm>
          <a:prstGeom prst="rect">
            <a:avLst/>
          </a:prstGeom>
        </p:spPr>
      </p:pic>
      <p:pic>
        <p:nvPicPr>
          <p:cNvPr id="10" name="Picture 9">
            <a:extLst>
              <a:ext uri="{FF2B5EF4-FFF2-40B4-BE49-F238E27FC236}">
                <a16:creationId xmlns:a16="http://schemas.microsoft.com/office/drawing/2014/main" id="{D71F6C04-CCE2-4850-945F-3615E9E18444}"/>
              </a:ext>
            </a:extLst>
          </p:cNvPr>
          <p:cNvPicPr>
            <a:picLocks noChangeAspect="1"/>
          </p:cNvPicPr>
          <p:nvPr/>
        </p:nvPicPr>
        <p:blipFill>
          <a:blip r:embed="rId4"/>
          <a:stretch>
            <a:fillRect/>
          </a:stretch>
        </p:blipFill>
        <p:spPr>
          <a:xfrm>
            <a:off x="1212238" y="2570838"/>
            <a:ext cx="4163172" cy="2728868"/>
          </a:xfrm>
          <a:prstGeom prst="rect">
            <a:avLst/>
          </a:prstGeom>
          <a:effectLst/>
        </p:spPr>
      </p:pic>
    </p:spTree>
    <p:extLst>
      <p:ext uri="{BB962C8B-B14F-4D97-AF65-F5344CB8AC3E}">
        <p14:creationId xmlns:p14="http://schemas.microsoft.com/office/powerpoint/2010/main" val="3995676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7BDC-B999-4A08-B9D6-4F7AD23635BA}"/>
              </a:ext>
            </a:extLst>
          </p:cNvPr>
          <p:cNvSpPr>
            <a:spLocks noGrp="1"/>
          </p:cNvSpPr>
          <p:nvPr>
            <p:ph type="title"/>
          </p:nvPr>
        </p:nvSpPr>
        <p:spPr>
          <a:xfrm>
            <a:off x="1968501" y="516366"/>
            <a:ext cx="7747000" cy="535531"/>
          </a:xfrm>
        </p:spPr>
        <p:txBody>
          <a:bodyPr/>
          <a:lstStyle/>
          <a:p>
            <a:pPr algn="ctr"/>
            <a:r>
              <a:rPr lang="en-IE" sz="3200" dirty="0"/>
              <a:t>Strategic Priorities for South Dublin LEO</a:t>
            </a:r>
          </a:p>
        </p:txBody>
      </p:sp>
      <p:sp>
        <p:nvSpPr>
          <p:cNvPr id="3" name="Content Placeholder 2">
            <a:extLst>
              <a:ext uri="{FF2B5EF4-FFF2-40B4-BE49-F238E27FC236}">
                <a16:creationId xmlns:a16="http://schemas.microsoft.com/office/drawing/2014/main" id="{E36DC03F-B3D2-499F-97E1-7CF30F6033DB}"/>
              </a:ext>
            </a:extLst>
          </p:cNvPr>
          <p:cNvSpPr>
            <a:spLocks noGrp="1"/>
          </p:cNvSpPr>
          <p:nvPr>
            <p:ph idx="1"/>
          </p:nvPr>
        </p:nvSpPr>
        <p:spPr>
          <a:xfrm>
            <a:off x="838200" y="1879866"/>
            <a:ext cx="5791200" cy="3858205"/>
          </a:xfrm>
        </p:spPr>
        <p:txBody>
          <a:bodyPr>
            <a:normAutofit fontScale="92500" lnSpcReduction="20000"/>
          </a:bodyPr>
          <a:lstStyle/>
          <a:p>
            <a:pPr>
              <a:lnSpc>
                <a:spcPct val="150000"/>
              </a:lnSpc>
            </a:pPr>
            <a:r>
              <a:rPr lang="en-IE" dirty="0">
                <a:effectLst/>
                <a:latin typeface="Calibri" panose="020F0502020204030204" pitchFamily="34" charset="0"/>
                <a:ea typeface="Calibri" panose="020F0502020204030204" pitchFamily="34" charset="0"/>
                <a:cs typeface="Calibri" panose="020F0502020204030204" pitchFamily="34" charset="0"/>
              </a:rPr>
              <a:t>Digitalisation &amp; Competitiveness</a:t>
            </a:r>
            <a:endParaRPr lang="en-IE"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IE" dirty="0">
                <a:effectLst/>
                <a:latin typeface="Calibri" panose="020F0502020204030204" pitchFamily="34" charset="0"/>
                <a:ea typeface="Calibri" panose="020F0502020204030204" pitchFamily="34" charset="0"/>
                <a:cs typeface="Calibri" panose="020F0502020204030204" pitchFamily="34" charset="0"/>
              </a:rPr>
              <a:t>Green/Sustainability</a:t>
            </a:r>
          </a:p>
          <a:p>
            <a:pPr>
              <a:lnSpc>
                <a:spcPct val="150000"/>
              </a:lnSpc>
            </a:pPr>
            <a:r>
              <a:rPr lang="en-IE" dirty="0"/>
              <a:t>Innovation</a:t>
            </a:r>
          </a:p>
          <a:p>
            <a:pPr>
              <a:lnSpc>
                <a:spcPct val="150000"/>
              </a:lnSpc>
            </a:pPr>
            <a:r>
              <a:rPr lang="en-IE" dirty="0">
                <a:effectLst/>
                <a:latin typeface="Calibri" panose="020F0502020204030204" pitchFamily="34" charset="0"/>
                <a:ea typeface="Calibri" panose="020F0502020204030204" pitchFamily="34" charset="0"/>
                <a:cs typeface="Calibri" panose="020F0502020204030204" pitchFamily="34" charset="0"/>
              </a:rPr>
              <a:t>Exporting/ Internationalisation</a:t>
            </a:r>
          </a:p>
          <a:p>
            <a:pPr>
              <a:lnSpc>
                <a:spcPct val="150000"/>
              </a:lnSpc>
            </a:pPr>
            <a:r>
              <a:rPr lang="en-IE" dirty="0">
                <a:effectLst/>
                <a:latin typeface="Calibri" panose="020F0502020204030204" pitchFamily="34" charset="0"/>
                <a:ea typeface="Calibri" panose="020F0502020204030204" pitchFamily="34" charset="0"/>
                <a:cs typeface="Calibri" panose="020F0502020204030204" pitchFamily="34" charset="0"/>
              </a:rPr>
              <a:t>Leadership Development</a:t>
            </a:r>
          </a:p>
          <a:p>
            <a:pPr>
              <a:lnSpc>
                <a:spcPct val="150000"/>
              </a:lnSpc>
            </a:pPr>
            <a:r>
              <a:rPr lang="en-IE" dirty="0">
                <a:effectLst/>
                <a:latin typeface="Calibri" panose="020F0502020204030204" pitchFamily="34" charset="0"/>
                <a:ea typeface="Calibri" panose="020F0502020204030204" pitchFamily="34" charset="0"/>
                <a:cs typeface="Calibri" panose="020F0502020204030204" pitchFamily="34" charset="0"/>
              </a:rPr>
              <a:t>Networks and Clustering</a:t>
            </a:r>
            <a:endParaRPr lang="en-IE" sz="5400" dirty="0">
              <a:effectLst/>
              <a:latin typeface="Calibri" panose="020F0502020204030204" pitchFamily="34" charset="0"/>
              <a:ea typeface="Calibri" panose="020F0502020204030204" pitchFamily="34" charset="0"/>
              <a:cs typeface="Calibri" panose="020F0502020204030204" pitchFamily="34" charset="0"/>
            </a:endParaRPr>
          </a:p>
          <a:p>
            <a:endParaRPr lang="en-IE" sz="4400" dirty="0"/>
          </a:p>
          <a:p>
            <a:pPr marL="800100" lvl="1" indent="-342900">
              <a:lnSpc>
                <a:spcPct val="115000"/>
              </a:lnSpc>
              <a:spcAft>
                <a:spcPts val="800"/>
              </a:spcAft>
              <a:buFont typeface="Symbol" panose="05050102010706020507" pitchFamily="18" charset="2"/>
              <a:buChar cha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spcAft>
                <a:spcPts val="800"/>
              </a:spcAft>
              <a:buFont typeface="Symbol" panose="05050102010706020507" pitchFamily="18" charset="2"/>
              <a:buChar char=""/>
            </a:pPr>
            <a:endParaRPr lang="en-IE" sz="1400" dirty="0">
              <a:effectLst/>
              <a:latin typeface="Calibri" panose="020F0502020204030204" pitchFamily="34" charset="0"/>
              <a:ea typeface="Calibri" panose="020F0502020204030204" pitchFamily="34" charset="0"/>
            </a:endParaRPr>
          </a:p>
          <a:p>
            <a:pPr marL="800100" lvl="1" indent="-342900">
              <a:lnSpc>
                <a:spcPct val="115000"/>
              </a:lnSpc>
              <a:spcAft>
                <a:spcPts val="800"/>
              </a:spcAft>
              <a:buFont typeface="Symbol" panose="05050102010706020507" pitchFamily="18" charset="2"/>
              <a:buChar char=""/>
            </a:pPr>
            <a:endParaRPr lang="en-IE" sz="1600" dirty="0"/>
          </a:p>
          <a:p>
            <a:pPr marL="800100" lvl="1" indent="-342900">
              <a:lnSpc>
                <a:spcPct val="115000"/>
              </a:lnSpc>
              <a:spcAft>
                <a:spcPts val="800"/>
              </a:spcAft>
              <a:buFont typeface="Symbol" panose="05050102010706020507" pitchFamily="18" charset="2"/>
              <a:buChar char=""/>
            </a:pP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people sitting at tables&#10;&#10;Description automatically generated with low confidence">
            <a:extLst>
              <a:ext uri="{FF2B5EF4-FFF2-40B4-BE49-F238E27FC236}">
                <a16:creationId xmlns:a16="http://schemas.microsoft.com/office/drawing/2014/main" id="{C6AEE740-791D-4082-B6EB-332B9D5BF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79866"/>
            <a:ext cx="5618988" cy="374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48645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28136B-B272-4286-9CF8-D38D3435270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7" name="Diagram 6">
            <a:extLst>
              <a:ext uri="{FF2B5EF4-FFF2-40B4-BE49-F238E27FC236}">
                <a16:creationId xmlns:a16="http://schemas.microsoft.com/office/drawing/2014/main" id="{D2DF29C2-D691-427F-AC7A-143DC621C6A4}"/>
              </a:ext>
            </a:extLst>
          </p:cNvPr>
          <p:cNvGraphicFramePr/>
          <p:nvPr>
            <p:extLst>
              <p:ext uri="{D42A27DB-BD31-4B8C-83A1-F6EECF244321}">
                <p14:modId xmlns:p14="http://schemas.microsoft.com/office/powerpoint/2010/main" val="3638440310"/>
              </p:ext>
            </p:extLst>
          </p:nvPr>
        </p:nvGraphicFramePr>
        <p:xfrm>
          <a:off x="513127" y="-184558"/>
          <a:ext cx="11165746" cy="7227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22AC87D7-91B9-4F16-82CC-8520598CD2C9}"/>
              </a:ext>
            </a:extLst>
          </p:cNvPr>
          <p:cNvSpPr txBox="1">
            <a:spLocks/>
          </p:cNvSpPr>
          <p:nvPr/>
        </p:nvSpPr>
        <p:spPr>
          <a:xfrm>
            <a:off x="1226191" y="269923"/>
            <a:ext cx="9739617" cy="590931"/>
          </a:xfrm>
          <a:prstGeom prst="rect">
            <a:avLst/>
          </a:prstGeom>
        </p:spPr>
        <p:txBody>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dirty="0"/>
              <a:t>Local Enterprise Office South Dublin – 2021 Recap</a:t>
            </a:r>
          </a:p>
        </p:txBody>
      </p:sp>
    </p:spTree>
    <p:extLst>
      <p:ext uri="{BB962C8B-B14F-4D97-AF65-F5344CB8AC3E}">
        <p14:creationId xmlns:p14="http://schemas.microsoft.com/office/powerpoint/2010/main" val="38244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dgm id="{74F0910A-B3CC-4367-9B43-CC10FD9B766C}"/>
                                            </p:graphicEl>
                                          </p:spTgt>
                                        </p:tgtEl>
                                        <p:attrNameLst>
                                          <p:attrName>style.visibility</p:attrName>
                                        </p:attrNameLst>
                                      </p:cBhvr>
                                      <p:to>
                                        <p:strVal val="visible"/>
                                      </p:to>
                                    </p:set>
                                    <p:animEffect transition="in" filter="fade">
                                      <p:cBhvr>
                                        <p:cTn id="7" dur="500"/>
                                        <p:tgtEl>
                                          <p:spTgt spid="7">
                                            <p:graphicEl>
                                              <a:dgm id="{74F0910A-B3CC-4367-9B43-CC10FD9B766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B7BEBC20-6A84-4425-A1CE-03A822C88B70}"/>
                                            </p:graphicEl>
                                          </p:spTgt>
                                        </p:tgtEl>
                                        <p:attrNameLst>
                                          <p:attrName>style.visibility</p:attrName>
                                        </p:attrNameLst>
                                      </p:cBhvr>
                                      <p:to>
                                        <p:strVal val="visible"/>
                                      </p:to>
                                    </p:set>
                                    <p:animEffect transition="in" filter="fade">
                                      <p:cBhvr>
                                        <p:cTn id="12" dur="500"/>
                                        <p:tgtEl>
                                          <p:spTgt spid="7">
                                            <p:graphicEl>
                                              <a:dgm id="{B7BEBC20-6A84-4425-A1CE-03A822C88B7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F84FCC93-D59F-41C5-BF0B-C83D18A9D260}"/>
                                            </p:graphicEl>
                                          </p:spTgt>
                                        </p:tgtEl>
                                        <p:attrNameLst>
                                          <p:attrName>style.visibility</p:attrName>
                                        </p:attrNameLst>
                                      </p:cBhvr>
                                      <p:to>
                                        <p:strVal val="visible"/>
                                      </p:to>
                                    </p:set>
                                    <p:animEffect transition="in" filter="fade">
                                      <p:cBhvr>
                                        <p:cTn id="15" dur="500"/>
                                        <p:tgtEl>
                                          <p:spTgt spid="7">
                                            <p:graphicEl>
                                              <a:dgm id="{F84FCC93-D59F-41C5-BF0B-C83D18A9D26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graphicEl>
                                              <a:dgm id="{736754F6-511F-4D6C-B6A0-7F1ABDB367FF}"/>
                                            </p:graphicEl>
                                          </p:spTgt>
                                        </p:tgtEl>
                                        <p:attrNameLst>
                                          <p:attrName>style.visibility</p:attrName>
                                        </p:attrNameLst>
                                      </p:cBhvr>
                                      <p:to>
                                        <p:strVal val="visible"/>
                                      </p:to>
                                    </p:set>
                                    <p:animEffect transition="in" filter="fade">
                                      <p:cBhvr>
                                        <p:cTn id="20" dur="500"/>
                                        <p:tgtEl>
                                          <p:spTgt spid="7">
                                            <p:graphicEl>
                                              <a:dgm id="{736754F6-511F-4D6C-B6A0-7F1ABDB367F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dgm id="{A09AE2BF-DD96-4449-94C2-0DCBFF89BCF2}"/>
                                            </p:graphicEl>
                                          </p:spTgt>
                                        </p:tgtEl>
                                        <p:attrNameLst>
                                          <p:attrName>style.visibility</p:attrName>
                                        </p:attrNameLst>
                                      </p:cBhvr>
                                      <p:to>
                                        <p:strVal val="visible"/>
                                      </p:to>
                                    </p:set>
                                    <p:animEffect transition="in" filter="fade">
                                      <p:cBhvr>
                                        <p:cTn id="23" dur="500"/>
                                        <p:tgtEl>
                                          <p:spTgt spid="7">
                                            <p:graphicEl>
                                              <a:dgm id="{A09AE2BF-DD96-4449-94C2-0DCBFF89BCF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graphicEl>
                                              <a:dgm id="{29B12EE0-121B-4270-B7B9-92C238F9095E}"/>
                                            </p:graphicEl>
                                          </p:spTgt>
                                        </p:tgtEl>
                                        <p:attrNameLst>
                                          <p:attrName>style.visibility</p:attrName>
                                        </p:attrNameLst>
                                      </p:cBhvr>
                                      <p:to>
                                        <p:strVal val="visible"/>
                                      </p:to>
                                    </p:set>
                                    <p:animEffect transition="in" filter="fade">
                                      <p:cBhvr>
                                        <p:cTn id="28" dur="500"/>
                                        <p:tgtEl>
                                          <p:spTgt spid="7">
                                            <p:graphicEl>
                                              <a:dgm id="{29B12EE0-121B-4270-B7B9-92C238F9095E}"/>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dgm id="{E41E659A-9D4C-4736-8FB9-195C9039CB32}"/>
                                            </p:graphicEl>
                                          </p:spTgt>
                                        </p:tgtEl>
                                        <p:attrNameLst>
                                          <p:attrName>style.visibility</p:attrName>
                                        </p:attrNameLst>
                                      </p:cBhvr>
                                      <p:to>
                                        <p:strVal val="visible"/>
                                      </p:to>
                                    </p:set>
                                    <p:animEffect transition="in" filter="fade">
                                      <p:cBhvr>
                                        <p:cTn id="31" dur="500"/>
                                        <p:tgtEl>
                                          <p:spTgt spid="7">
                                            <p:graphicEl>
                                              <a:dgm id="{E41E659A-9D4C-4736-8FB9-195C9039CB3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graphicEl>
                                              <a:dgm id="{AC89CF8C-D59A-4BFA-833A-39D77EC2D1AF}"/>
                                            </p:graphicEl>
                                          </p:spTgt>
                                        </p:tgtEl>
                                        <p:attrNameLst>
                                          <p:attrName>style.visibility</p:attrName>
                                        </p:attrNameLst>
                                      </p:cBhvr>
                                      <p:to>
                                        <p:strVal val="visible"/>
                                      </p:to>
                                    </p:set>
                                    <p:animEffect transition="in" filter="fade">
                                      <p:cBhvr>
                                        <p:cTn id="36" dur="500"/>
                                        <p:tgtEl>
                                          <p:spTgt spid="7">
                                            <p:graphicEl>
                                              <a:dgm id="{AC89CF8C-D59A-4BFA-833A-39D77EC2D1AF}"/>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graphicEl>
                                              <a:dgm id="{98574426-3652-4CFA-9E1E-5A350C434D79}"/>
                                            </p:graphicEl>
                                          </p:spTgt>
                                        </p:tgtEl>
                                        <p:attrNameLst>
                                          <p:attrName>style.visibility</p:attrName>
                                        </p:attrNameLst>
                                      </p:cBhvr>
                                      <p:to>
                                        <p:strVal val="visible"/>
                                      </p:to>
                                    </p:set>
                                    <p:animEffect transition="in" filter="fade">
                                      <p:cBhvr>
                                        <p:cTn id="39" dur="500"/>
                                        <p:tgtEl>
                                          <p:spTgt spid="7">
                                            <p:graphicEl>
                                              <a:dgm id="{98574426-3652-4CFA-9E1E-5A350C434D79}"/>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graphicEl>
                                              <a:dgm id="{FD8E9C3B-42BB-411C-897B-B1E842B797A0}"/>
                                            </p:graphicEl>
                                          </p:spTgt>
                                        </p:tgtEl>
                                        <p:attrNameLst>
                                          <p:attrName>style.visibility</p:attrName>
                                        </p:attrNameLst>
                                      </p:cBhvr>
                                      <p:to>
                                        <p:strVal val="visible"/>
                                      </p:to>
                                    </p:set>
                                    <p:animEffect transition="in" filter="fade">
                                      <p:cBhvr>
                                        <p:cTn id="44" dur="500"/>
                                        <p:tgtEl>
                                          <p:spTgt spid="7">
                                            <p:graphicEl>
                                              <a:dgm id="{FD8E9C3B-42BB-411C-897B-B1E842B797A0}"/>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graphicEl>
                                              <a:dgm id="{945120C9-D193-4B37-B35D-FC3FA0115C37}"/>
                                            </p:graphicEl>
                                          </p:spTgt>
                                        </p:tgtEl>
                                        <p:attrNameLst>
                                          <p:attrName>style.visibility</p:attrName>
                                        </p:attrNameLst>
                                      </p:cBhvr>
                                      <p:to>
                                        <p:strVal val="visible"/>
                                      </p:to>
                                    </p:set>
                                    <p:animEffect transition="in" filter="fade">
                                      <p:cBhvr>
                                        <p:cTn id="47" dur="500"/>
                                        <p:tgtEl>
                                          <p:spTgt spid="7">
                                            <p:graphicEl>
                                              <a:dgm id="{945120C9-D193-4B37-B35D-FC3FA0115C3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graphicEl>
                                              <a:dgm id="{42A7F3AE-9276-4169-970C-341EE46611DF}"/>
                                            </p:graphicEl>
                                          </p:spTgt>
                                        </p:tgtEl>
                                        <p:attrNameLst>
                                          <p:attrName>style.visibility</p:attrName>
                                        </p:attrNameLst>
                                      </p:cBhvr>
                                      <p:to>
                                        <p:strVal val="visible"/>
                                      </p:to>
                                    </p:set>
                                    <p:animEffect transition="in" filter="fade">
                                      <p:cBhvr>
                                        <p:cTn id="52" dur="500"/>
                                        <p:tgtEl>
                                          <p:spTgt spid="7">
                                            <p:graphicEl>
                                              <a:dgm id="{42A7F3AE-9276-4169-970C-341EE46611DF}"/>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graphicEl>
                                              <a:dgm id="{64486E63-1AD4-483E-959C-7450CBB5A16C}"/>
                                            </p:graphicEl>
                                          </p:spTgt>
                                        </p:tgtEl>
                                        <p:attrNameLst>
                                          <p:attrName>style.visibility</p:attrName>
                                        </p:attrNameLst>
                                      </p:cBhvr>
                                      <p:to>
                                        <p:strVal val="visible"/>
                                      </p:to>
                                    </p:set>
                                    <p:animEffect transition="in" filter="fade">
                                      <p:cBhvr>
                                        <p:cTn id="55" dur="500"/>
                                        <p:tgtEl>
                                          <p:spTgt spid="7">
                                            <p:graphicEl>
                                              <a:dgm id="{64486E63-1AD4-483E-959C-7450CBB5A1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719099-86FB-4440-B639-5582CFD04C6A}"/>
              </a:ext>
            </a:extLst>
          </p:cNvPr>
          <p:cNvSpPr txBox="1"/>
          <p:nvPr/>
        </p:nvSpPr>
        <p:spPr>
          <a:xfrm>
            <a:off x="512193" y="1121433"/>
            <a:ext cx="6060055" cy="3719223"/>
          </a:xfrm>
          <a:prstGeom prst="rect">
            <a:avLst/>
          </a:prstGeom>
          <a:solidFill>
            <a:schemeClr val="accent1">
              <a:lumMod val="40000"/>
              <a:lumOff val="60000"/>
            </a:schemeClr>
          </a:solidFill>
        </p:spPr>
        <p:txBody>
          <a:bodyPr wrap="square">
            <a:spAutoFit/>
          </a:bodyPr>
          <a:lstStyle/>
          <a:p>
            <a:pPr algn="ctr">
              <a:lnSpc>
                <a:spcPct val="115000"/>
              </a:lnSpc>
              <a:spcAft>
                <a:spcPts val="0"/>
              </a:spcAft>
            </a:pPr>
            <a:r>
              <a:rPr lang="en-GB" sz="2000" b="1" dirty="0">
                <a:solidFill>
                  <a:schemeClr val="accent1">
                    <a:lumMod val="75000"/>
                  </a:schemeClr>
                </a:solidFill>
                <a:effectLst/>
                <a:latin typeface="Arial" panose="020B0604020202020204" pitchFamily="34" charset="0"/>
                <a:ea typeface="Calibri" panose="020F0502020204030204" pitchFamily="34" charset="0"/>
              </a:rPr>
              <a:t>LOCAL ENTERPRISE OFFICE SOUTH DUBLIN NOW SUPPORTING OVER 260 SMALL BUSINESSES AND 1345 JOBS ACCORDING TO NEW FIGURES</a:t>
            </a:r>
            <a:endParaRPr lang="en-IE" sz="1800" dirty="0">
              <a:solidFill>
                <a:schemeClr val="accent1">
                  <a:lumMod val="75000"/>
                </a:schemeClr>
              </a:solidFill>
              <a:effectLst/>
              <a:latin typeface="Arial" panose="020B0604020202020204" pitchFamily="34" charset="0"/>
              <a:ea typeface="Arial" panose="020B0604020202020204" pitchFamily="34" charset="0"/>
            </a:endParaRPr>
          </a:p>
          <a:p>
            <a:pPr>
              <a:lnSpc>
                <a:spcPct val="115000"/>
              </a:lnSpc>
              <a:spcAft>
                <a:spcPts val="0"/>
              </a:spcAft>
            </a:pPr>
            <a:r>
              <a:rPr lang="en-GB" sz="1800" dirty="0">
                <a:solidFill>
                  <a:schemeClr val="accent1">
                    <a:lumMod val="75000"/>
                  </a:schemeClr>
                </a:solidFill>
                <a:effectLst/>
                <a:latin typeface="Arial" panose="020B0604020202020204" pitchFamily="34" charset="0"/>
                <a:ea typeface="Calibri" panose="020F0502020204030204" pitchFamily="34" charset="0"/>
              </a:rPr>
              <a:t> </a:t>
            </a:r>
            <a:endParaRPr lang="en-IE" sz="1800" dirty="0">
              <a:solidFill>
                <a:schemeClr val="accent1">
                  <a:lumMod val="75000"/>
                </a:schemeClr>
              </a:solidFill>
              <a:effectLst/>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en-GB" sz="1800" dirty="0">
                <a:solidFill>
                  <a:schemeClr val="accent1">
                    <a:lumMod val="75000"/>
                  </a:schemeClr>
                </a:solidFill>
                <a:effectLst/>
                <a:latin typeface="Noto Sans Symbols"/>
                <a:ea typeface="Calibri" panose="020F0502020204030204" pitchFamily="34" charset="0"/>
                <a:cs typeface="Noto Sans Symbols"/>
              </a:rPr>
              <a:t>242 new jobs created in 2021</a:t>
            </a:r>
            <a:endParaRPr lang="en-IE" sz="1800" dirty="0">
              <a:solidFill>
                <a:schemeClr val="accent1">
                  <a:lumMod val="75000"/>
                </a:schemeClr>
              </a:solidFill>
              <a:effectLst/>
              <a:latin typeface="Noto Sans Symbols"/>
              <a:ea typeface="Noto Sans Symbols"/>
              <a:cs typeface="Noto Sans Symbols"/>
            </a:endParaRPr>
          </a:p>
          <a:p>
            <a:pPr marL="342900" lvl="0" indent="-342900">
              <a:lnSpc>
                <a:spcPct val="115000"/>
              </a:lnSpc>
              <a:spcAft>
                <a:spcPts val="0"/>
              </a:spcAft>
              <a:buFont typeface="Arial" panose="020B0604020202020204" pitchFamily="34" charset="0"/>
              <a:buChar char="●"/>
            </a:pPr>
            <a:r>
              <a:rPr lang="en-GB" sz="1800" dirty="0">
                <a:solidFill>
                  <a:schemeClr val="accent1">
                    <a:lumMod val="75000"/>
                  </a:schemeClr>
                </a:solidFill>
                <a:effectLst/>
                <a:latin typeface="Noto Sans Symbols"/>
                <a:ea typeface="Calibri" panose="020F0502020204030204" pitchFamily="34" charset="0"/>
                <a:cs typeface="Noto Sans Symbols"/>
              </a:rPr>
              <a:t>3% job increase from 2020</a:t>
            </a:r>
            <a:endParaRPr lang="en-IE" sz="1800" dirty="0">
              <a:solidFill>
                <a:schemeClr val="accent1">
                  <a:lumMod val="75000"/>
                </a:schemeClr>
              </a:solidFill>
              <a:effectLst/>
              <a:latin typeface="Noto Sans Symbols"/>
              <a:ea typeface="Noto Sans Symbols"/>
              <a:cs typeface="Noto Sans Symbols"/>
            </a:endParaRPr>
          </a:p>
          <a:p>
            <a:pPr marL="342900" lvl="0" indent="-342900">
              <a:lnSpc>
                <a:spcPct val="115000"/>
              </a:lnSpc>
              <a:spcAft>
                <a:spcPts val="0"/>
              </a:spcAft>
              <a:buFont typeface="Arial" panose="020B0604020202020204" pitchFamily="34" charset="0"/>
              <a:buChar char="●"/>
            </a:pPr>
            <a:r>
              <a:rPr lang="en-GB" sz="1800" dirty="0">
                <a:solidFill>
                  <a:schemeClr val="accent1">
                    <a:lumMod val="75000"/>
                  </a:schemeClr>
                </a:solidFill>
                <a:effectLst/>
                <a:latin typeface="Noto Sans Symbols"/>
                <a:ea typeface="Calibri" panose="020F0502020204030204" pitchFamily="34" charset="0"/>
                <a:cs typeface="Noto Sans Symbols"/>
              </a:rPr>
              <a:t>8th year of YoY jobs growth </a:t>
            </a:r>
            <a:endParaRPr lang="en-IE" sz="1800" b="1" dirty="0">
              <a:solidFill>
                <a:schemeClr val="accent1">
                  <a:lumMod val="75000"/>
                </a:schemeClr>
              </a:solidFill>
              <a:effectLst/>
              <a:latin typeface="Noto Sans Symbols"/>
              <a:ea typeface="Noto Sans Symbols"/>
              <a:cs typeface="Noto Sans Symbols"/>
            </a:endParaRPr>
          </a:p>
          <a:p>
            <a:pPr marL="342900" lvl="0" indent="-342900">
              <a:lnSpc>
                <a:spcPct val="115000"/>
              </a:lnSpc>
              <a:spcAft>
                <a:spcPts val="0"/>
              </a:spcAft>
              <a:buFont typeface="Arial" panose="020B0604020202020204" pitchFamily="34" charset="0"/>
              <a:buChar char="●"/>
            </a:pPr>
            <a:r>
              <a:rPr lang="en-GB" sz="1800" b="1" dirty="0">
                <a:solidFill>
                  <a:schemeClr val="accent1">
                    <a:lumMod val="75000"/>
                  </a:schemeClr>
                </a:solidFill>
                <a:effectLst/>
                <a:latin typeface="Noto Sans Symbols"/>
                <a:ea typeface="Calibri" panose="020F0502020204030204" pitchFamily="34" charset="0"/>
                <a:cs typeface="Noto Sans Symbols"/>
              </a:rPr>
              <a:t>Net employment gain of 37 in 2021</a:t>
            </a:r>
            <a:endParaRPr lang="en-IE" sz="1800" b="1" dirty="0">
              <a:solidFill>
                <a:schemeClr val="accent1">
                  <a:lumMod val="75000"/>
                </a:schemeClr>
              </a:solidFill>
              <a:effectLst/>
              <a:latin typeface="Noto Sans Symbols"/>
              <a:ea typeface="Noto Sans Symbols"/>
              <a:cs typeface="Noto Sans Symbols"/>
            </a:endParaRPr>
          </a:p>
          <a:p>
            <a:pPr marL="342900" lvl="0" indent="-342900">
              <a:lnSpc>
                <a:spcPct val="115000"/>
              </a:lnSpc>
              <a:spcAft>
                <a:spcPts val="0"/>
              </a:spcAft>
              <a:buFont typeface="Arial" panose="020B0604020202020204" pitchFamily="34" charset="0"/>
              <a:buChar char="●"/>
            </a:pPr>
            <a:r>
              <a:rPr lang="en-GB" sz="1800" b="1" dirty="0">
                <a:solidFill>
                  <a:schemeClr val="accent1">
                    <a:lumMod val="75000"/>
                  </a:schemeClr>
                </a:solidFill>
                <a:effectLst/>
                <a:latin typeface="Noto Sans Symbols"/>
                <a:ea typeface="Calibri" panose="020F0502020204030204" pitchFamily="34" charset="0"/>
                <a:cs typeface="Noto Sans Symbols"/>
              </a:rPr>
              <a:t>260 total small businesses employing 1345 people supported by LEO South Dublin</a:t>
            </a:r>
            <a:endParaRPr lang="en-IE" sz="1800" b="1" dirty="0">
              <a:solidFill>
                <a:schemeClr val="accent1">
                  <a:lumMod val="75000"/>
                </a:schemeClr>
              </a:solidFill>
              <a:effectLst/>
              <a:latin typeface="Noto Sans Symbols"/>
              <a:ea typeface="Noto Sans Symbols"/>
              <a:cs typeface="Noto Sans Symbols"/>
            </a:endParaRPr>
          </a:p>
        </p:txBody>
      </p:sp>
      <p:sp>
        <p:nvSpPr>
          <p:cNvPr id="4" name="TextBox 3">
            <a:extLst>
              <a:ext uri="{FF2B5EF4-FFF2-40B4-BE49-F238E27FC236}">
                <a16:creationId xmlns:a16="http://schemas.microsoft.com/office/drawing/2014/main" id="{38B7E1F6-3640-4C9A-BFAF-D1B0C19892AB}"/>
              </a:ext>
            </a:extLst>
          </p:cNvPr>
          <p:cNvSpPr txBox="1"/>
          <p:nvPr/>
        </p:nvSpPr>
        <p:spPr>
          <a:xfrm>
            <a:off x="1690777" y="5141343"/>
            <a:ext cx="7470476" cy="369332"/>
          </a:xfrm>
          <a:prstGeom prst="rect">
            <a:avLst/>
          </a:prstGeom>
          <a:noFill/>
        </p:spPr>
        <p:txBody>
          <a:bodyPr wrap="square" rtlCol="0">
            <a:spAutoFit/>
          </a:bodyPr>
          <a:lstStyle/>
          <a:p>
            <a:r>
              <a:rPr lang="en-IE" dirty="0"/>
              <a:t>Extract from recent press release on Jobs </a:t>
            </a:r>
            <a:r>
              <a:rPr lang="en-IE"/>
              <a:t>growth……………..20</a:t>
            </a:r>
            <a:r>
              <a:rPr lang="en-IE" baseline="30000"/>
              <a:t>th</a:t>
            </a:r>
            <a:r>
              <a:rPr lang="en-IE"/>
              <a:t>  </a:t>
            </a:r>
            <a:r>
              <a:rPr lang="en-IE" dirty="0"/>
              <a:t>January 2022 </a:t>
            </a:r>
          </a:p>
        </p:txBody>
      </p:sp>
      <p:pic>
        <p:nvPicPr>
          <p:cNvPr id="6" name="Picture 5" descr="A picture containing text, newspaper&#10;&#10;Description automatically generated">
            <a:extLst>
              <a:ext uri="{FF2B5EF4-FFF2-40B4-BE49-F238E27FC236}">
                <a16:creationId xmlns:a16="http://schemas.microsoft.com/office/drawing/2014/main" id="{8E5F485C-4598-4852-B437-F6DAC457E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681" y="1716657"/>
            <a:ext cx="4181144" cy="2705446"/>
          </a:xfrm>
          <a:prstGeom prst="rect">
            <a:avLst/>
          </a:prstGeom>
        </p:spPr>
      </p:pic>
    </p:spTree>
    <p:extLst>
      <p:ext uri="{BB962C8B-B14F-4D97-AF65-F5344CB8AC3E}">
        <p14:creationId xmlns:p14="http://schemas.microsoft.com/office/powerpoint/2010/main" val="3742513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239861" y="528998"/>
            <a:ext cx="7222922" cy="5909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dirty="0"/>
              <a:t>M1 Overview</a:t>
            </a:r>
          </a:p>
        </p:txBody>
      </p:sp>
      <p:graphicFrame>
        <p:nvGraphicFramePr>
          <p:cNvPr id="8" name="Chart 7">
            <a:extLst>
              <a:ext uri="{FF2B5EF4-FFF2-40B4-BE49-F238E27FC236}">
                <a16:creationId xmlns:a16="http://schemas.microsoft.com/office/drawing/2014/main" id="{6CAA4281-5B0E-45FA-9C20-FE32BB801AA4}"/>
              </a:ext>
            </a:extLst>
          </p:cNvPr>
          <p:cNvGraphicFramePr>
            <a:graphicFrameLocks/>
          </p:cNvGraphicFramePr>
          <p:nvPr/>
        </p:nvGraphicFramePr>
        <p:xfrm>
          <a:off x="167779" y="1730229"/>
          <a:ext cx="5788403" cy="37142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EE928F7-4487-4997-BAC9-DD8E78A917DE}"/>
              </a:ext>
            </a:extLst>
          </p:cNvPr>
          <p:cNvGraphicFramePr>
            <a:graphicFrameLocks/>
          </p:cNvGraphicFramePr>
          <p:nvPr/>
        </p:nvGraphicFramePr>
        <p:xfrm>
          <a:off x="5311628" y="1571887"/>
          <a:ext cx="5971563" cy="37142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5091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2239861" y="732441"/>
            <a:ext cx="7222922" cy="867930"/>
          </a:xfrm>
        </p:spPr>
        <p:txBody>
          <a:bodyPr/>
          <a:lstStyle/>
          <a:p>
            <a:pPr algn="ctr"/>
            <a:r>
              <a:rPr lang="en-GB" dirty="0"/>
              <a:t>Financial Supports</a:t>
            </a:r>
            <a:br>
              <a:rPr lang="en-GB" dirty="0"/>
            </a:br>
            <a:r>
              <a:rPr lang="en-GB" sz="1800" dirty="0"/>
              <a:t>TOVS – Trading Online Voucher Scheme</a:t>
            </a:r>
            <a:endParaRPr lang="en-IE" dirty="0"/>
          </a:p>
        </p:txBody>
      </p:sp>
      <p:graphicFrame>
        <p:nvGraphicFramePr>
          <p:cNvPr id="5" name="Chart 4">
            <a:extLst>
              <a:ext uri="{FF2B5EF4-FFF2-40B4-BE49-F238E27FC236}">
                <a16:creationId xmlns:a16="http://schemas.microsoft.com/office/drawing/2014/main" id="{9148B4D8-8FF6-4A9F-B25E-598DE609C3D9}"/>
              </a:ext>
            </a:extLst>
          </p:cNvPr>
          <p:cNvGraphicFramePr>
            <a:graphicFrameLocks/>
          </p:cNvGraphicFramePr>
          <p:nvPr/>
        </p:nvGraphicFramePr>
        <p:xfrm>
          <a:off x="551232" y="1945534"/>
          <a:ext cx="5022717" cy="32419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418E232D-D483-4D42-A376-3E44EEF9DC91}"/>
              </a:ext>
            </a:extLst>
          </p:cNvPr>
          <p:cNvGraphicFramePr>
            <a:graphicFrameLocks/>
          </p:cNvGraphicFramePr>
          <p:nvPr/>
        </p:nvGraphicFramePr>
        <p:xfrm>
          <a:off x="5963055" y="1945535"/>
          <a:ext cx="5492885" cy="32419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8952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484539" y="489241"/>
            <a:ext cx="7222922" cy="5909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dirty="0"/>
              <a:t>Trading Online Voucher</a:t>
            </a:r>
          </a:p>
        </p:txBody>
      </p:sp>
      <p:graphicFrame>
        <p:nvGraphicFramePr>
          <p:cNvPr id="9" name="Chart 8">
            <a:extLst>
              <a:ext uri="{FF2B5EF4-FFF2-40B4-BE49-F238E27FC236}">
                <a16:creationId xmlns:a16="http://schemas.microsoft.com/office/drawing/2014/main" id="{F2D41113-FB98-4A16-8A73-E69F92DACF2D}"/>
              </a:ext>
            </a:extLst>
          </p:cNvPr>
          <p:cNvGraphicFramePr>
            <a:graphicFrameLocks/>
          </p:cNvGraphicFramePr>
          <p:nvPr>
            <p:extLst>
              <p:ext uri="{D42A27DB-BD31-4B8C-83A1-F6EECF244321}">
                <p14:modId xmlns:p14="http://schemas.microsoft.com/office/powerpoint/2010/main" val="3565604064"/>
              </p:ext>
            </p:extLst>
          </p:nvPr>
        </p:nvGraphicFramePr>
        <p:xfrm>
          <a:off x="6095999" y="1224812"/>
          <a:ext cx="4504661" cy="291586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F753F115-2E80-4EBD-BEB0-5E6A6022502E}"/>
              </a:ext>
            </a:extLst>
          </p:cNvPr>
          <p:cNvPicPr>
            <a:picLocks noChangeAspect="1"/>
          </p:cNvPicPr>
          <p:nvPr/>
        </p:nvPicPr>
        <p:blipFill>
          <a:blip r:embed="rId4"/>
          <a:stretch>
            <a:fillRect/>
          </a:stretch>
        </p:blipFill>
        <p:spPr>
          <a:xfrm>
            <a:off x="7857460" y="4917057"/>
            <a:ext cx="3835031" cy="104621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50D96D0C-8C6A-484D-B574-F72C1B6F7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322" y="1856550"/>
            <a:ext cx="3451337" cy="2615501"/>
          </a:xfrm>
          <a:prstGeom prst="rect">
            <a:avLst/>
          </a:prstGeom>
        </p:spPr>
      </p:pic>
      <p:graphicFrame>
        <p:nvGraphicFramePr>
          <p:cNvPr id="10" name="Chart 9">
            <a:extLst>
              <a:ext uri="{FF2B5EF4-FFF2-40B4-BE49-F238E27FC236}">
                <a16:creationId xmlns:a16="http://schemas.microsoft.com/office/drawing/2014/main" id="{BAD29D57-3019-4F4B-ACD8-6EFAECF55EE0}"/>
              </a:ext>
            </a:extLst>
          </p:cNvPr>
          <p:cNvGraphicFramePr>
            <a:graphicFrameLocks/>
          </p:cNvGraphicFramePr>
          <p:nvPr>
            <p:extLst>
              <p:ext uri="{D42A27DB-BD31-4B8C-83A1-F6EECF244321}">
                <p14:modId xmlns:p14="http://schemas.microsoft.com/office/powerpoint/2010/main" val="4131504446"/>
              </p:ext>
            </p:extLst>
          </p:nvPr>
        </p:nvGraphicFramePr>
        <p:xfrm>
          <a:off x="252413" y="1565802"/>
          <a:ext cx="6896910" cy="40671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2697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D1E2D-1B71-4BBD-BC69-969541901915}"/>
              </a:ext>
            </a:extLst>
          </p:cNvPr>
          <p:cNvSpPr>
            <a:spLocks noGrp="1"/>
          </p:cNvSpPr>
          <p:nvPr>
            <p:ph type="title"/>
          </p:nvPr>
        </p:nvSpPr>
        <p:spPr>
          <a:xfrm>
            <a:off x="2239861" y="732441"/>
            <a:ext cx="7222922" cy="867930"/>
          </a:xfrm>
        </p:spPr>
        <p:txBody>
          <a:bodyPr/>
          <a:lstStyle/>
          <a:p>
            <a:pPr algn="ctr"/>
            <a:r>
              <a:rPr lang="en-GB" dirty="0"/>
              <a:t>Business Supports</a:t>
            </a:r>
            <a:br>
              <a:rPr lang="en-GB" dirty="0"/>
            </a:br>
            <a:r>
              <a:rPr lang="en-GB" sz="1800" dirty="0"/>
              <a:t>Mentoring &amp; Training</a:t>
            </a:r>
            <a:endParaRPr lang="en-IE" dirty="0"/>
          </a:p>
        </p:txBody>
      </p:sp>
      <p:graphicFrame>
        <p:nvGraphicFramePr>
          <p:cNvPr id="4" name="Chart 3">
            <a:extLst>
              <a:ext uri="{FF2B5EF4-FFF2-40B4-BE49-F238E27FC236}">
                <a16:creationId xmlns:a16="http://schemas.microsoft.com/office/drawing/2014/main" id="{02E6D854-059E-4F0A-998C-1F53506E03E9}"/>
              </a:ext>
            </a:extLst>
          </p:cNvPr>
          <p:cNvGraphicFramePr>
            <a:graphicFrameLocks/>
          </p:cNvGraphicFramePr>
          <p:nvPr/>
        </p:nvGraphicFramePr>
        <p:xfrm>
          <a:off x="365952" y="1673157"/>
          <a:ext cx="6025120" cy="38217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64BAA7C-1268-4367-A6CC-225085BDEA05}"/>
              </a:ext>
            </a:extLst>
          </p:cNvPr>
          <p:cNvGraphicFramePr>
            <a:graphicFrameLocks/>
          </p:cNvGraphicFramePr>
          <p:nvPr/>
        </p:nvGraphicFramePr>
        <p:xfrm>
          <a:off x="6024157" y="1673157"/>
          <a:ext cx="5678217" cy="38217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3489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C8466A-2260-46CD-B009-AB7B4656C064}"/>
              </a:ext>
            </a:extLst>
          </p:cNvPr>
          <p:cNvSpPr txBox="1">
            <a:spLocks/>
          </p:cNvSpPr>
          <p:nvPr/>
        </p:nvSpPr>
        <p:spPr>
          <a:xfrm>
            <a:off x="2484539" y="489241"/>
            <a:ext cx="7222922" cy="590931"/>
          </a:xfrm>
          <a:prstGeom prst="rect">
            <a:avLst/>
          </a:prstGeom>
        </p:spPr>
        <p:txBody>
          <a:bodyPr wrap="square">
            <a:spAutoFit/>
          </a:bodyPr>
          <a:lstStyle>
            <a:lvl1pPr algn="l" defTabSz="914400" rtl="0" eaLnBrk="1" latinLnBrk="0" hangingPunct="1">
              <a:lnSpc>
                <a:spcPct val="90000"/>
              </a:lnSpc>
              <a:spcBef>
                <a:spcPct val="0"/>
              </a:spcBef>
              <a:buNone/>
              <a:defRPr lang="en-IE" sz="3600" b="1" kern="1200">
                <a:solidFill>
                  <a:srgbClr val="92D050"/>
                </a:solidFill>
                <a:latin typeface="+mn-lt"/>
                <a:ea typeface="+mn-ea"/>
                <a:cs typeface="+mn-cs"/>
              </a:defRPr>
            </a:lvl1pPr>
          </a:lstStyle>
          <a:p>
            <a:pPr algn="ctr"/>
            <a:r>
              <a:rPr lang="en-GB" dirty="0"/>
              <a:t>Training Programmes</a:t>
            </a:r>
          </a:p>
        </p:txBody>
      </p:sp>
      <p:graphicFrame>
        <p:nvGraphicFramePr>
          <p:cNvPr id="5" name="Chart 4">
            <a:extLst>
              <a:ext uri="{FF2B5EF4-FFF2-40B4-BE49-F238E27FC236}">
                <a16:creationId xmlns:a16="http://schemas.microsoft.com/office/drawing/2014/main" id="{E52FFEE1-B3E4-4BA2-9141-C3A145A0BD3D}"/>
              </a:ext>
            </a:extLst>
          </p:cNvPr>
          <p:cNvGraphicFramePr>
            <a:graphicFrameLocks/>
          </p:cNvGraphicFramePr>
          <p:nvPr>
            <p:extLst>
              <p:ext uri="{D42A27DB-BD31-4B8C-83A1-F6EECF244321}">
                <p14:modId xmlns:p14="http://schemas.microsoft.com/office/powerpoint/2010/main" val="2375475048"/>
              </p:ext>
            </p:extLst>
          </p:nvPr>
        </p:nvGraphicFramePr>
        <p:xfrm>
          <a:off x="588926" y="1524000"/>
          <a:ext cx="5507073" cy="41946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D2556E39-5059-4F75-8CBB-862F0D88F504}"/>
              </a:ext>
            </a:extLst>
          </p:cNvPr>
          <p:cNvGraphicFramePr>
            <a:graphicFrameLocks/>
          </p:cNvGraphicFramePr>
          <p:nvPr>
            <p:extLst>
              <p:ext uri="{D42A27DB-BD31-4B8C-83A1-F6EECF244321}">
                <p14:modId xmlns:p14="http://schemas.microsoft.com/office/powerpoint/2010/main" val="3257756509"/>
              </p:ext>
            </p:extLst>
          </p:nvPr>
        </p:nvGraphicFramePr>
        <p:xfrm>
          <a:off x="6096000" y="1696278"/>
          <a:ext cx="4999074" cy="4022343"/>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5C77592E-B6CE-491E-8FD5-C10111A733B0}"/>
              </a:ext>
            </a:extLst>
          </p:cNvPr>
          <p:cNvPicPr>
            <a:picLocks noChangeAspect="1"/>
          </p:cNvPicPr>
          <p:nvPr/>
        </p:nvPicPr>
        <p:blipFill>
          <a:blip r:embed="rId5"/>
          <a:stretch>
            <a:fillRect/>
          </a:stretch>
        </p:blipFill>
        <p:spPr>
          <a:xfrm>
            <a:off x="588927" y="1682277"/>
            <a:ext cx="5507072" cy="3947365"/>
          </a:xfrm>
          <a:prstGeom prst="rect">
            <a:avLst/>
          </a:prstGeom>
        </p:spPr>
      </p:pic>
    </p:spTree>
    <p:extLst>
      <p:ext uri="{BB962C8B-B14F-4D97-AF65-F5344CB8AC3E}">
        <p14:creationId xmlns:p14="http://schemas.microsoft.com/office/powerpoint/2010/main" val="2016263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2829</TotalTime>
  <Words>3244</Words>
  <Application>Microsoft Office PowerPoint</Application>
  <PresentationFormat>Widescreen</PresentationFormat>
  <Paragraphs>368</Paragraphs>
  <Slides>23</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Calibri Light</vt:lpstr>
      <vt:lpstr>Century Gothic</vt:lpstr>
      <vt:lpstr>Courier New</vt:lpstr>
      <vt:lpstr>Noto Sans Symbols</vt:lpstr>
      <vt:lpstr>Symbol</vt:lpstr>
      <vt:lpstr>Verdana</vt:lpstr>
      <vt:lpstr>Wingdings</vt:lpstr>
      <vt:lpstr>Office Theme</vt:lpstr>
      <vt:lpstr> </vt:lpstr>
      <vt:lpstr>Agenda</vt:lpstr>
      <vt:lpstr>PowerPoint Presentation</vt:lpstr>
      <vt:lpstr>PowerPoint Presentation</vt:lpstr>
      <vt:lpstr>PowerPoint Presentation</vt:lpstr>
      <vt:lpstr>Financial Supports TOVS – Trading Online Voucher Scheme</vt:lpstr>
      <vt:lpstr>PowerPoint Presentation</vt:lpstr>
      <vt:lpstr>Business Supports Mentoring &amp;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 Dublin LEO Development Plan 2021-2024  </vt:lpstr>
      <vt:lpstr>LEO South Dublin Objectives</vt:lpstr>
      <vt:lpstr>Strategic Priorities for South Dublin LEO</vt:lpstr>
      <vt:lpstr>Strategic Priorities for South Dublin LEO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Mulhern</dc:creator>
  <cp:lastModifiedBy>Allyson Rooney</cp:lastModifiedBy>
  <cp:revision>102</cp:revision>
  <cp:lastPrinted>2021-10-28T14:58:14Z</cp:lastPrinted>
  <dcterms:created xsi:type="dcterms:W3CDTF">2021-09-01T06:48:00Z</dcterms:created>
  <dcterms:modified xsi:type="dcterms:W3CDTF">2022-02-07T11:59:56Z</dcterms:modified>
</cp:coreProperties>
</file>